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Ex2.xml" ContentType="application/vnd.ms-office.chartex+xml"/>
  <Override PartName="/ppt/charts/style6.xml" ContentType="application/vnd.ms-office.chartstyle+xml"/>
  <Override PartName="/ppt/charts/colors6.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530" r:id="rId5"/>
    <p:sldId id="531" r:id="rId6"/>
    <p:sldId id="535" r:id="rId7"/>
    <p:sldId id="547" r:id="rId8"/>
    <p:sldId id="560" r:id="rId9"/>
    <p:sldId id="558" r:id="rId10"/>
    <p:sldId id="549" r:id="rId11"/>
    <p:sldId id="552" r:id="rId12"/>
    <p:sldId id="550" r:id="rId13"/>
    <p:sldId id="551" r:id="rId14"/>
    <p:sldId id="553" r:id="rId15"/>
    <p:sldId id="554" r:id="rId16"/>
    <p:sldId id="548" r:id="rId17"/>
    <p:sldId id="561" r:id="rId18"/>
    <p:sldId id="5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B52B"/>
    <a:srgbClr val="8822EE"/>
    <a:srgbClr val="F01688"/>
    <a:srgbClr val="2F21F3"/>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22"/>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NKAR\OneDrive\Desktop\Project\NEW%20Finance%20Project\Today%20Excel%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INKAR\OneDrive\Desktop\Project\NEW%20Finance%20Project\Today%20Excel%20project.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INKAR\OneDrive\Desktop\Project\NEW%20Finance%20Project\Today%20Excel%20project.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INKAR\OneDrive\Desktop\Project\NEW%20Finance%20Project\Today%20Excel%20project.xlsx" TargetMode="External"/><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DINKAR\OneDrive\Desktop\Project\NEW%20Finance%20Project\Today%20Excel%20project.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DINKAR\OneDrive\Desktop\Project\NEW%20Finance%20Project\Today%20Excel%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[Today Excel project.xlsx]DESIGN SHEET 2!PivotTable6</c:name>
    <c:fmtId val="15"/>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44450" cap="rnd" cmpd="sng" algn="ctr">
            <a:solidFill>
              <a:schemeClr val="accent1"/>
            </a:solidFill>
            <a:round/>
          </a:ln>
          <a:effectLst/>
        </c:spPr>
        <c:marker>
          <c:symbol val="circle"/>
          <c:size val="4"/>
          <c:spPr>
            <a:solidFill>
              <a:schemeClr val="tx1"/>
            </a:solidFill>
            <a:ln w="41275" cap="flat" cmpd="sng" algn="ctr">
              <a:solidFill>
                <a:schemeClr val="accent3">
                  <a:lumMod val="20000"/>
                  <a:lumOff val="8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44450" cap="rnd" cmpd="sng" algn="ctr">
            <a:solidFill>
              <a:schemeClr val="accent1"/>
            </a:solidFill>
            <a:round/>
          </a:ln>
          <a:effectLst/>
        </c:spPr>
        <c:marker>
          <c:symbol val="circle"/>
          <c:size val="4"/>
          <c:spPr>
            <a:solidFill>
              <a:schemeClr val="tx1"/>
            </a:solidFill>
            <a:ln w="41275" cap="flat" cmpd="sng" algn="ctr">
              <a:solidFill>
                <a:schemeClr val="accent3">
                  <a:lumMod val="20000"/>
                  <a:lumOff val="8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44450" cap="rnd" cmpd="sng" algn="ctr">
            <a:solidFill>
              <a:schemeClr val="accent1"/>
            </a:solidFill>
            <a:round/>
          </a:ln>
          <a:effectLst/>
        </c:spPr>
        <c:marker>
          <c:symbol val="circle"/>
          <c:size val="4"/>
          <c:spPr>
            <a:solidFill>
              <a:schemeClr val="tx1"/>
            </a:solidFill>
            <a:ln w="41275" cap="flat" cmpd="sng" algn="ctr">
              <a:solidFill>
                <a:schemeClr val="accent3">
                  <a:lumMod val="20000"/>
                  <a:lumOff val="8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7043010752688172E-2"/>
          <c:y val="7.0512820512820512E-2"/>
          <c:w val="0.92607526881720426"/>
          <c:h val="0.7807803351504139"/>
        </c:manualLayout>
      </c:layout>
      <c:lineChart>
        <c:grouping val="standard"/>
        <c:varyColors val="0"/>
        <c:ser>
          <c:idx val="0"/>
          <c:order val="0"/>
          <c:tx>
            <c:strRef>
              <c:f>'DESIGN SHEET 2'!$B$53</c:f>
              <c:strCache>
                <c:ptCount val="1"/>
                <c:pt idx="0">
                  <c:v>Total</c:v>
                </c:pt>
              </c:strCache>
            </c:strRef>
          </c:tx>
          <c:spPr>
            <a:ln w="44450" cap="rnd" cmpd="sng" algn="ctr">
              <a:solidFill>
                <a:schemeClr val="accent1"/>
              </a:solidFill>
              <a:round/>
            </a:ln>
            <a:effectLst/>
          </c:spPr>
          <c:marker>
            <c:symbol val="circle"/>
            <c:size val="4"/>
            <c:spPr>
              <a:solidFill>
                <a:schemeClr val="tx1"/>
              </a:solidFill>
              <a:ln w="41275" cap="flat" cmpd="sng" algn="ctr">
                <a:solidFill>
                  <a:schemeClr val="accent3">
                    <a:lumMod val="20000"/>
                    <a:lumOff val="80000"/>
                  </a:schemeClr>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'DESIGN SHEET 2'!$A$54:$A$65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'DESIGN SHEET 2'!$B$54:$B$65</c:f>
              <c:numCache>
                <c:formatCode>\ 0.0,"K"</c:formatCode>
                <c:ptCount val="12"/>
                <c:pt idx="0">
                  <c:v>2332</c:v>
                </c:pt>
                <c:pt idx="1">
                  <c:v>2279</c:v>
                </c:pt>
                <c:pt idx="2">
                  <c:v>2627</c:v>
                </c:pt>
                <c:pt idx="3">
                  <c:v>2755</c:v>
                </c:pt>
                <c:pt idx="4">
                  <c:v>2911</c:v>
                </c:pt>
                <c:pt idx="5">
                  <c:v>3184</c:v>
                </c:pt>
                <c:pt idx="6">
                  <c:v>3366</c:v>
                </c:pt>
                <c:pt idx="7">
                  <c:v>3441</c:v>
                </c:pt>
                <c:pt idx="8">
                  <c:v>3536</c:v>
                </c:pt>
                <c:pt idx="9">
                  <c:v>3796</c:v>
                </c:pt>
                <c:pt idx="10">
                  <c:v>4035</c:v>
                </c:pt>
                <c:pt idx="11">
                  <c:v>4314</c:v>
                </c:pt>
              </c:numCache>
            </c:numRef>
          </c:val>
          <c:smooth val="1"/>
          <c:extLst>
            <c:ext xmlns:c16="http://schemas.microsoft.com/office/drawing/2014/chart" uri="{C3380CC4-5D6E-409C-BE32-E72D297353CC}">
              <c16:uniqueId val="{00000000-EBA7-4152-A732-3B8487A59D43}"/>
            </c:ext>
          </c:extLst>
        </c:ser>
        <c:dLbls>
          <c:dLblPos val="t"/>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1508326848"/>
        <c:axId val="1508325888"/>
      </c:lineChart>
      <c:catAx>
        <c:axId val="150832684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bg1"/>
                </a:solidFill>
                <a:latin typeface="+mj-lt"/>
                <a:ea typeface="+mn-ea"/>
                <a:cs typeface="+mn-cs"/>
              </a:defRPr>
            </a:pPr>
            <a:endParaRPr lang="en-US"/>
          </a:p>
        </c:txPr>
        <c:crossAx val="1508325888"/>
        <c:crosses val="autoZero"/>
        <c:auto val="1"/>
        <c:lblAlgn val="ctr"/>
        <c:lblOffset val="100"/>
        <c:noMultiLvlLbl val="0"/>
      </c:catAx>
      <c:valAx>
        <c:axId val="1508325888"/>
        <c:scaling>
          <c:orientation val="minMax"/>
        </c:scaling>
        <c:delete val="1"/>
        <c:axPos val="l"/>
        <c:numFmt formatCode="\ 0.0,&quot;K&quot;" sourceLinked="1"/>
        <c:majorTickMark val="none"/>
        <c:minorTickMark val="none"/>
        <c:tickLblPos val="nextTo"/>
        <c:crossAx val="15083268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2">
          <a:lumMod val="60000"/>
          <a:lumOff val="40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[Today Excel project.xlsx]DESIGN SHEET 2!PivotTable8</c:name>
    <c:fmtId val="18"/>
  </c:pivotSource>
  <c:chart>
    <c:autoTitleDeleted val="1"/>
    <c:pivotFmts>
      <c:pivotFmt>
        <c:idx val="0"/>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w="19050">
            <a:solidFill>
              <a:schemeClr val="lt1"/>
            </a:solidFill>
          </a:ln>
          <a:effectLst/>
        </c:spPr>
        <c:dLbl>
          <c:idx val="0"/>
          <c:layout>
            <c:manualLayout>
              <c:x val="0.11673151750972763"/>
              <c:y val="0.1037613488975356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w="19050">
            <a:solidFill>
              <a:schemeClr val="lt1"/>
            </a:solidFill>
          </a:ln>
          <a:effectLst/>
        </c:spPr>
        <c:dLbl>
          <c:idx val="0"/>
          <c:layout>
            <c:manualLayout>
              <c:x val="-0.1297016861219196"/>
              <c:y val="-6.485084306095982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2"/>
          </a:solidFill>
          <a:ln w="19050">
            <a:solidFill>
              <a:schemeClr val="lt1"/>
            </a:solidFill>
          </a:ln>
          <a:effectLst/>
        </c:spPr>
        <c:dLbl>
          <c:idx val="0"/>
          <c:layout>
            <c:manualLayout>
              <c:x val="0.11673151750972763"/>
              <c:y val="0.1037613488975356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2"/>
          </a:solidFill>
          <a:ln w="19050">
            <a:solidFill>
              <a:schemeClr val="lt1"/>
            </a:solidFill>
          </a:ln>
          <a:effectLst/>
        </c:spPr>
        <c:dLbl>
          <c:idx val="0"/>
          <c:layout>
            <c:manualLayout>
              <c:x val="-0.1297016861219196"/>
              <c:y val="-6.485084306095982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2"/>
          </a:solidFill>
          <a:ln w="19050">
            <a:solidFill>
              <a:schemeClr val="lt1"/>
            </a:solidFill>
          </a:ln>
          <a:effectLst/>
        </c:spPr>
        <c:dLbl>
          <c:idx val="0"/>
          <c:layout>
            <c:manualLayout>
              <c:x val="0.11673151750972763"/>
              <c:y val="0.1037613488975356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2"/>
          </a:solidFill>
          <a:ln w="19050">
            <a:solidFill>
              <a:schemeClr val="lt1"/>
            </a:solidFill>
          </a:ln>
          <a:effectLst/>
        </c:spPr>
        <c:dLbl>
          <c:idx val="0"/>
          <c:layout>
            <c:manualLayout>
              <c:x val="-0.1297016861219196"/>
              <c:y val="-6.485084306095982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982720058825331"/>
          <c:y val="0.26642615684712562"/>
          <c:w val="0.66089034590520546"/>
          <c:h val="0.66089034590520546"/>
        </c:manualLayout>
      </c:layout>
      <c:doughnutChart>
        <c:varyColors val="1"/>
        <c:ser>
          <c:idx val="0"/>
          <c:order val="0"/>
          <c:tx>
            <c:strRef>
              <c:f>'DESIGN SHEET 2'!$B$129</c:f>
              <c:strCache>
                <c:ptCount val="1"/>
                <c:pt idx="0">
                  <c:v>Total</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3D2D-4C6E-A599-62F2A76184BD}"/>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3D2D-4C6E-A599-62F2A76184BD}"/>
              </c:ext>
            </c:extLst>
          </c:dPt>
          <c:dLbls>
            <c:dLbl>
              <c:idx val="0"/>
              <c:layout>
                <c:manualLayout>
                  <c:x val="0.11673151750972763"/>
                  <c:y val="0.1037613488975356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D2D-4C6E-A599-62F2A76184BD}"/>
                </c:ext>
              </c:extLst>
            </c:dLbl>
            <c:dLbl>
              <c:idx val="1"/>
              <c:layout>
                <c:manualLayout>
                  <c:x val="-0.1297016861219196"/>
                  <c:y val="-6.485084306095982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D2D-4C6E-A599-62F2A76184B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'DESIGN SHEET 2'!$A$130:$A$131</c:f>
              <c:strCache>
                <c:ptCount val="2"/>
                <c:pt idx="0">
                  <c:v> 36 months</c:v>
                </c:pt>
                <c:pt idx="1">
                  <c:v> 60 months</c:v>
                </c:pt>
              </c:strCache>
            </c:strRef>
          </c:cat>
          <c:val>
            <c:numRef>
              <c:f>'DESIGN SHEET 2'!$B$130:$B$131</c:f>
              <c:numCache>
                <c:formatCode>\ 0.0,"K"</c:formatCode>
                <c:ptCount val="2"/>
                <c:pt idx="0">
                  <c:v>28237</c:v>
                </c:pt>
                <c:pt idx="1">
                  <c:v>10339</c:v>
                </c:pt>
              </c:numCache>
            </c:numRef>
          </c:val>
          <c:extLst>
            <c:ext xmlns:c16="http://schemas.microsoft.com/office/drawing/2014/chart" uri="{C3380CC4-5D6E-409C-BE32-E72D297353CC}">
              <c16:uniqueId val="{00000004-3D2D-4C6E-A599-62F2A76184BD}"/>
            </c:ext>
          </c:extLst>
        </c:ser>
        <c:dLbls>
          <c:showLegendKey val="0"/>
          <c:showVal val="1"/>
          <c:showCatName val="0"/>
          <c:showSerName val="0"/>
          <c:showPercent val="0"/>
          <c:showBubbleSize val="0"/>
          <c:showLeaderLines val="1"/>
        </c:dLbls>
        <c:firstSliceAng val="0"/>
        <c:holeSize val="80"/>
      </c:doughnutChart>
      <c:spPr>
        <a:noFill/>
        <a:ln>
          <a:noFill/>
        </a:ln>
        <a:effectLst/>
      </c:spPr>
    </c:plotArea>
    <c:legend>
      <c:legendPos val="t"/>
      <c:layout>
        <c:manualLayout>
          <c:xMode val="edge"/>
          <c:yMode val="edge"/>
          <c:x val="0.1290010927622374"/>
          <c:y val="0.13618677042801555"/>
          <c:w val="0.79387848892429302"/>
          <c:h val="0.1110072302785980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accent4">
                  <a:lumMod val="40000"/>
                  <a:lumOff val="6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2"/>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[Today Excel project.xlsx]DESIGN SHEET 2!PivotTable9</c:name>
    <c:fmtId val="2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tx2">
              <a:lumMod val="20000"/>
              <a:lumOff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tx2">
              <a:lumMod val="20000"/>
              <a:lumOff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tx2">
              <a:lumMod val="20000"/>
              <a:lumOff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514591616641979"/>
          <c:y val="0.10773130544993663"/>
          <c:w val="0.79864946337153397"/>
          <c:h val="0.86058301647655255"/>
        </c:manualLayout>
      </c:layout>
      <c:barChart>
        <c:barDir val="bar"/>
        <c:grouping val="clustered"/>
        <c:varyColors val="0"/>
        <c:ser>
          <c:idx val="0"/>
          <c:order val="0"/>
          <c:tx>
            <c:strRef>
              <c:f>'DESIGN SHEET 2'!$B$140</c:f>
              <c:strCache>
                <c:ptCount val="1"/>
                <c:pt idx="0">
                  <c:v>Total</c:v>
                </c:pt>
              </c:strCache>
            </c:strRef>
          </c:tx>
          <c:spPr>
            <a:solidFill>
              <a:schemeClr val="tx2">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'DESIGN SHEET 2'!$A$141:$A$151</c:f>
              <c:strCache>
                <c:ptCount val="11"/>
                <c:pt idx="0">
                  <c:v>9 years</c:v>
                </c:pt>
                <c:pt idx="1">
                  <c:v>8 years</c:v>
                </c:pt>
                <c:pt idx="2">
                  <c:v>7 years</c:v>
                </c:pt>
                <c:pt idx="3">
                  <c:v>6 years</c:v>
                </c:pt>
                <c:pt idx="4">
                  <c:v>1 year</c:v>
                </c:pt>
                <c:pt idx="5">
                  <c:v>5 years</c:v>
                </c:pt>
                <c:pt idx="6">
                  <c:v>4 years</c:v>
                </c:pt>
                <c:pt idx="7">
                  <c:v>3 years</c:v>
                </c:pt>
                <c:pt idx="8">
                  <c:v>2 years</c:v>
                </c:pt>
                <c:pt idx="9">
                  <c:v>&lt; 1 year</c:v>
                </c:pt>
                <c:pt idx="10">
                  <c:v>10+ years</c:v>
                </c:pt>
              </c:strCache>
            </c:strRef>
          </c:cat>
          <c:val>
            <c:numRef>
              <c:f>'DESIGN SHEET 2'!$B$141:$B$151</c:f>
              <c:numCache>
                <c:formatCode>\ 0.0,"K"</c:formatCode>
                <c:ptCount val="11"/>
                <c:pt idx="0">
                  <c:v>1255</c:v>
                </c:pt>
                <c:pt idx="1">
                  <c:v>1476</c:v>
                </c:pt>
                <c:pt idx="2">
                  <c:v>1772</c:v>
                </c:pt>
                <c:pt idx="3">
                  <c:v>2228</c:v>
                </c:pt>
                <c:pt idx="4">
                  <c:v>3229</c:v>
                </c:pt>
                <c:pt idx="5">
                  <c:v>3273</c:v>
                </c:pt>
                <c:pt idx="6">
                  <c:v>3428</c:v>
                </c:pt>
                <c:pt idx="7">
                  <c:v>4088</c:v>
                </c:pt>
                <c:pt idx="8">
                  <c:v>4382</c:v>
                </c:pt>
                <c:pt idx="9">
                  <c:v>4575</c:v>
                </c:pt>
                <c:pt idx="10">
                  <c:v>8870</c:v>
                </c:pt>
              </c:numCache>
            </c:numRef>
          </c:val>
          <c:extLst>
            <c:ext xmlns:c16="http://schemas.microsoft.com/office/drawing/2014/chart" uri="{C3380CC4-5D6E-409C-BE32-E72D297353CC}">
              <c16:uniqueId val="{00000000-5D2A-497C-B3AC-E9D955EEFDA2}"/>
            </c:ext>
          </c:extLst>
        </c:ser>
        <c:dLbls>
          <c:dLblPos val="outEnd"/>
          <c:showLegendKey val="0"/>
          <c:showVal val="1"/>
          <c:showCatName val="0"/>
          <c:showSerName val="0"/>
          <c:showPercent val="0"/>
          <c:showBubbleSize val="0"/>
        </c:dLbls>
        <c:gapWidth val="60"/>
        <c:axId val="1615594448"/>
        <c:axId val="1883750528"/>
      </c:barChart>
      <c:catAx>
        <c:axId val="1615594448"/>
        <c:scaling>
          <c:orientation val="minMax"/>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en-US"/>
          </a:p>
        </c:txPr>
        <c:crossAx val="1883750528"/>
        <c:crosses val="autoZero"/>
        <c:auto val="1"/>
        <c:lblAlgn val="ctr"/>
        <c:lblOffset val="100"/>
        <c:noMultiLvlLbl val="0"/>
      </c:catAx>
      <c:valAx>
        <c:axId val="1883750528"/>
        <c:scaling>
          <c:orientation val="minMax"/>
        </c:scaling>
        <c:delete val="1"/>
        <c:axPos val="b"/>
        <c:numFmt formatCode="\ 0.0,&quot;K&quot;" sourceLinked="1"/>
        <c:majorTickMark val="none"/>
        <c:minorTickMark val="none"/>
        <c:tickLblPos val="nextTo"/>
        <c:crossAx val="1615594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2"/>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[Today Excel project.xlsx]DESIGN SHEET 2!PivotTable11</c:name>
    <c:fmtId val="2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E097FD"/>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E097FD"/>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E097FD"/>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'DESIGN SHEET 2'!$B$160</c:f>
              <c:strCache>
                <c:ptCount val="1"/>
                <c:pt idx="0">
                  <c:v>Total</c:v>
                </c:pt>
              </c:strCache>
            </c:strRef>
          </c:tx>
          <c:spPr>
            <a:solidFill>
              <a:srgbClr val="E097FD"/>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'DESIGN SHEET 2'!$A$161:$A$174</c:f>
              <c:strCache>
                <c:ptCount val="14"/>
                <c:pt idx="0">
                  <c:v>renewable_energy</c:v>
                </c:pt>
                <c:pt idx="1">
                  <c:v>educational</c:v>
                </c:pt>
                <c:pt idx="2">
                  <c:v>vacation</c:v>
                </c:pt>
                <c:pt idx="3">
                  <c:v>house</c:v>
                </c:pt>
                <c:pt idx="4">
                  <c:v>moving</c:v>
                </c:pt>
                <c:pt idx="5">
                  <c:v>medical</c:v>
                </c:pt>
                <c:pt idx="6">
                  <c:v>wedding</c:v>
                </c:pt>
                <c:pt idx="7">
                  <c:v>car</c:v>
                </c:pt>
                <c:pt idx="8">
                  <c:v>small business</c:v>
                </c:pt>
                <c:pt idx="9">
                  <c:v>major purchase</c:v>
                </c:pt>
                <c:pt idx="10">
                  <c:v>home improvement</c:v>
                </c:pt>
                <c:pt idx="11">
                  <c:v>other</c:v>
                </c:pt>
                <c:pt idx="12">
                  <c:v>credit card</c:v>
                </c:pt>
                <c:pt idx="13">
                  <c:v>Debt consolidation</c:v>
                </c:pt>
              </c:strCache>
            </c:strRef>
          </c:cat>
          <c:val>
            <c:numRef>
              <c:f>'DESIGN SHEET 2'!$B$161:$B$174</c:f>
              <c:numCache>
                <c:formatCode>\ 0.0,"K"</c:formatCode>
                <c:ptCount val="14"/>
                <c:pt idx="0">
                  <c:v>94</c:v>
                </c:pt>
                <c:pt idx="1">
                  <c:v>315</c:v>
                </c:pt>
                <c:pt idx="2">
                  <c:v>352</c:v>
                </c:pt>
                <c:pt idx="3">
                  <c:v>366</c:v>
                </c:pt>
                <c:pt idx="4">
                  <c:v>559</c:v>
                </c:pt>
                <c:pt idx="5">
                  <c:v>667</c:v>
                </c:pt>
                <c:pt idx="6">
                  <c:v>928</c:v>
                </c:pt>
                <c:pt idx="7">
                  <c:v>1497</c:v>
                </c:pt>
                <c:pt idx="8">
                  <c:v>1776</c:v>
                </c:pt>
                <c:pt idx="9">
                  <c:v>2110</c:v>
                </c:pt>
                <c:pt idx="10">
                  <c:v>2876</c:v>
                </c:pt>
                <c:pt idx="11">
                  <c:v>3824</c:v>
                </c:pt>
                <c:pt idx="12">
                  <c:v>4998</c:v>
                </c:pt>
                <c:pt idx="13">
                  <c:v>18214</c:v>
                </c:pt>
              </c:numCache>
            </c:numRef>
          </c:val>
          <c:extLst>
            <c:ext xmlns:c16="http://schemas.microsoft.com/office/drawing/2014/chart" uri="{C3380CC4-5D6E-409C-BE32-E72D297353CC}">
              <c16:uniqueId val="{00000000-3424-4251-A8E0-E532ACF36457}"/>
            </c:ext>
          </c:extLst>
        </c:ser>
        <c:dLbls>
          <c:dLblPos val="outEnd"/>
          <c:showLegendKey val="0"/>
          <c:showVal val="1"/>
          <c:showCatName val="0"/>
          <c:showSerName val="0"/>
          <c:showPercent val="0"/>
          <c:showBubbleSize val="0"/>
        </c:dLbls>
        <c:gapWidth val="45"/>
        <c:axId val="1843981824"/>
        <c:axId val="1843982784"/>
      </c:barChart>
      <c:catAx>
        <c:axId val="1843981824"/>
        <c:scaling>
          <c:orientation val="minMax"/>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843982784"/>
        <c:crosses val="autoZero"/>
        <c:auto val="1"/>
        <c:lblAlgn val="ctr"/>
        <c:lblOffset val="100"/>
        <c:noMultiLvlLbl val="0"/>
      </c:catAx>
      <c:valAx>
        <c:axId val="1843982784"/>
        <c:scaling>
          <c:orientation val="minMax"/>
        </c:scaling>
        <c:delete val="1"/>
        <c:axPos val="b"/>
        <c:numFmt formatCode="\ 0.0,&quot;K&quot;" sourceLinked="1"/>
        <c:majorTickMark val="none"/>
        <c:minorTickMark val="none"/>
        <c:tickLblPos val="nextTo"/>
        <c:crossAx val="1843981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2"/>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'DESIGN SHEET 2'!$D$74:$D$123</cx:f>
        <cx:nf>'DESIGN SHEET 2'!$D$73</cx:nf>
        <cx:lvl ptCount="50" name="State">
          <cx:pt idx="0">AK</cx:pt>
          <cx:pt idx="1">AL</cx:pt>
          <cx:pt idx="2">AR</cx:pt>
          <cx:pt idx="3">AZ</cx:pt>
          <cx:pt idx="4">CA</cx:pt>
          <cx:pt idx="5">CO</cx:pt>
          <cx:pt idx="6">CT</cx:pt>
          <cx:pt idx="7">DC</cx:pt>
          <cx:pt idx="8">DE</cx:pt>
          <cx:pt idx="9">FL</cx:pt>
          <cx:pt idx="10">GA</cx:pt>
          <cx:pt idx="11">HI</cx:pt>
          <cx:pt idx="12">IA</cx:pt>
          <cx:pt idx="13">ID</cx:pt>
          <cx:pt idx="14">IL</cx:pt>
          <cx:pt idx="15">IN</cx:pt>
          <cx:pt idx="16">KS</cx:pt>
          <cx:pt idx="17">KY</cx:pt>
          <cx:pt idx="18">LA</cx:pt>
          <cx:pt idx="19">MA</cx:pt>
          <cx:pt idx="20">MD</cx:pt>
          <cx:pt idx="21">ME</cx:pt>
          <cx:pt idx="22">MI</cx:pt>
          <cx:pt idx="23">MN</cx:pt>
          <cx:pt idx="24">MO</cx:pt>
          <cx:pt idx="25">MS</cx:pt>
          <cx:pt idx="26">MT</cx:pt>
          <cx:pt idx="27">NC</cx:pt>
          <cx:pt idx="28">NE</cx:pt>
          <cx:pt idx="29">NH</cx:pt>
          <cx:pt idx="30">NJ</cx:pt>
          <cx:pt idx="31">NM</cx:pt>
          <cx:pt idx="32">NV</cx:pt>
          <cx:pt idx="33">NY</cx:pt>
          <cx:pt idx="34">OH</cx:pt>
          <cx:pt idx="35">OK</cx:pt>
          <cx:pt idx="36">OR</cx:pt>
          <cx:pt idx="37">PA</cx:pt>
          <cx:pt idx="38">RI</cx:pt>
          <cx:pt idx="39">SC</cx:pt>
          <cx:pt idx="40">SD</cx:pt>
          <cx:pt idx="41">TN</cx:pt>
          <cx:pt idx="42">TX</cx:pt>
          <cx:pt idx="43">UT</cx:pt>
          <cx:pt idx="44">VA</cx:pt>
          <cx:pt idx="45">VT</cx:pt>
          <cx:pt idx="46">WA</cx:pt>
          <cx:pt idx="47">WI</cx:pt>
          <cx:pt idx="48">WV</cx:pt>
          <cx:pt idx="49">WY</cx:pt>
        </cx:lvl>
      </cx:strDim>
      <cx:numDim type="colorVal">
        <cx:f>'DESIGN SHEET 2'!$E$74:$E$123</cx:f>
        <cx:nf>'DESIGN SHEET 2'!$E$73</cx:nf>
        <cx:lvl ptCount="50" formatCode="General" name="Loan Application">
          <cx:pt idx="0">78</cx:pt>
          <cx:pt idx="1">432</cx:pt>
          <cx:pt idx="2">236</cx:pt>
          <cx:pt idx="3">833</cx:pt>
          <cx:pt idx="4">6894</cx:pt>
          <cx:pt idx="5">770</cx:pt>
          <cx:pt idx="6">730</cx:pt>
          <cx:pt idx="7">214</cx:pt>
          <cx:pt idx="8">110</cx:pt>
          <cx:pt idx="9">2773</cx:pt>
          <cx:pt idx="10">1355</cx:pt>
          <cx:pt idx="11">170</cx:pt>
          <cx:pt idx="12">5</cx:pt>
          <cx:pt idx="13">6</cx:pt>
          <cx:pt idx="14">1486</cx:pt>
          <cx:pt idx="15">9</cx:pt>
          <cx:pt idx="16">260</cx:pt>
          <cx:pt idx="17">320</cx:pt>
          <cx:pt idx="18">426</cx:pt>
          <cx:pt idx="19">1310</cx:pt>
          <cx:pt idx="20">1027</cx:pt>
          <cx:pt idx="21">3</cx:pt>
          <cx:pt idx="22">685</cx:pt>
          <cx:pt idx="23">592</cx:pt>
          <cx:pt idx="24">660</cx:pt>
          <cx:pt idx="25">19</cx:pt>
          <cx:pt idx="26">79</cx:pt>
          <cx:pt idx="27">759</cx:pt>
          <cx:pt idx="28">5</cx:pt>
          <cx:pt idx="29">161</cx:pt>
          <cx:pt idx="30">1822</cx:pt>
          <cx:pt idx="31">183</cx:pt>
          <cx:pt idx="32">482</cx:pt>
          <cx:pt idx="33">3701</cx:pt>
          <cx:pt idx="34">1188</cx:pt>
          <cx:pt idx="35">293</cx:pt>
          <cx:pt idx="36">436</cx:pt>
          <cx:pt idx="37">1482</cx:pt>
          <cx:pt idx="38">196</cx:pt>
          <cx:pt idx="39">464</cx:pt>
          <cx:pt idx="40">63</cx:pt>
          <cx:pt idx="41">17</cx:pt>
          <cx:pt idx="42">2664</cx:pt>
          <cx:pt idx="43">252</cx:pt>
          <cx:pt idx="44">1375</cx:pt>
          <cx:pt idx="45">54</cx:pt>
          <cx:pt idx="46">805</cx:pt>
          <cx:pt idx="47">446</cx:pt>
          <cx:pt idx="48">167</cx:pt>
          <cx:pt idx="49">79</cx:pt>
        </cx:lvl>
      </cx:numDim>
    </cx:data>
  </cx:chartData>
  <cx:chart>
    <cx:plotArea>
      <cx:plotAreaRegion>
        <cx:plotSurface>
          <cx:spPr>
            <a:ln>
              <a:noFill/>
            </a:ln>
          </cx:spPr>
        </cx:plotSurface>
        <cx:series layoutId="regionMap" uniqueId="{C8011BB4-45B8-450F-A2D9-A9C2578D4163}">
          <cx:tx>
            <cx:txData>
              <cx:f>'DESIGN SHEET 2'!$E$73</cx:f>
              <cx:v>Loan Application</cx:v>
            </cx:txData>
          </cx:tx>
          <cx:dataId val="0"/>
          <cx:layoutPr>
            <cx:geography cultureLanguage="en-US" cultureRegion="IN" attribution="Powered by Bing">
              <cx:geoCache provider="{E9337A44-BEBE-4D9F-B70C-5C5E7DAFC167}">
                <cx:binary>7H1pb9w4tvZfCfL5lZs7xcH0ACOpNu9b4ri/CBXHkaiN2rdff49iV2KrHXfbN40XBm5N0AOXiiUd
Pjzbcw5Z/77p/3WT3G7Ld32aZNW/bvrf34d1nf/rt9+qm/A23VZ7qb4pTWW+1ns3Jv3NfP2qb25/
+1JuO50FvxGE2W834basb/v3//k3fFtwaw7NzbbWJjtrbsvh/LZqkrp65tqTl95tv6Q683RVl/qm
xr+/X2/ev7vNal0Pl0N++/v7R9ffv/vtP//+7ad3f/IOdw/25KU/3fy/B39188f3/pO47xKYkbr5
Ag8u2B5mjElEkPr2Yu/fJSYL7i9bmJM9IpXNBFa7ux5vUxj532Rbxdvde09Nwzdptl++lLdVBUJ8
+/8f4x5NGbwNQt2YJqsnkALA6/f3HzJd3355d1Fv69vq/TtdGffuA66ZHv3DxVMT/aeZB+n/QSyO
jp+bgWkh/H0smNijTGFGlY2+vfBjLBRgpWyKKCG7m95BcaSz7LYy9SvQeDB0Bsgk2RsE5L+Hu7l5
akm+DBBK9qQQjAik7gChjwGxxZ7NEKUEkTvl+bOKfN6mr0AFdOtu4AyTSbi3iMn5L8SE7dkKFIRi
fjfn9mNMFNkDBcKc83sl4rt735utMt5m1Rbsyc/t908M1/eRc1RAvLeIyh/PzcELNYXtEQV2ycbs
DhX5GBWM8R5oEleCi51pu5v/HSp6NNlrNKW8HzjHBIR7g5gcgE/7+bp8ISb2HrOZJErKp92JvUdt
hEGV7jUJMHuIycEr9WQ3bobIJNobRMT9725WfoE/kXuEMyEUvvcneK4lak9gSSRm+E6Ndve+0xJ3
m+ivpsz0KxTl4dgZMpOIbxCZq7+MwV8QerE9QZXiFFz9buYfhsG22pOUKM4V/R4JPNSVK13dmKzS
2Q6wpxbL027lwdAZLpOAbxCX48Vzk/AyG8bwHgd1oFLeuQ0Eke9DXJTaszECG7cLmWfe/vj2c/m6
NOXHyBkqk3hvERX316FC+R6nikpO77Vl5u2l2sM2p7YQ96iJ3b3v7NixKevwnbstTaJf4/Tn4+cI
gahvECH3ZDdLTxmPl+kNtfdAJThHjDzp+zECCJm0qaC7m967GJOYcvvF7N596lGetmPu95EzOCa5
3iAcJ7+QZZkUxqaMCX6HBpo5fiX3OILMHkn53f08dC8ncbINzWsyyR8jZ6hM4r1BVLxfacZASRAo
AaYz0kvKPYQFUYJCqjm94PpDOHZE4Dvz9R0s+yb9/JqI7OlvmcE0yfsGYXIvdzP2lAF5mS2bYgDJ
Maf0XntmyiOBpaE2pJ5k5vxdA7TYTa1vmvq5p/mZOXsweAbKJN0bBMX7hYEZVXsI2VKQXfII1NfD
wEzyPSZswSi+V6EZNt5tsu225e3LgfkxcobKJN4bRGX5CwlLYu9xSFIwoTM4bGDFbEkZmZzM9Jq5
/SV4ff3lFWnl94EzMCap3iAYK0iF7yz9/95uAXssGNgloPTv5nxmt2y6B5UXKhm6ZypnmKxuTRm8
xrF8HzjDZBLuDWJy9QsxYXKPYUy5tO8DrVnmggna4xxgQ+wONMDsoee/2lYhVBpr85pE/8HYGTKT
iG8Qmc2vRIbsIQkBsmTsTltAGx46FEUhREZIYHR/fZZTbky33WH1lO4+7eXvRs3QmMR6g2gcXTwn
/8tirqnyRcC/2/fUsJr7EyAquSCQXt7nlzM0jnRVTf/yXD/3UE+D8mjwDJtJyF+DzWNy8EFJ3AIb
wDgUMnYrbZ6tcSALscBYAX3+7YV3Mt7l0Efb2rxbQZtCZd59Me8ummR3/e8vzKe+46+nwim3o4a7
zUvlDlSo/tyT8KfC+D9bKt94z03Dy9YnY1C7UED87YjyWRUQY8AIyFoJK3R31ztwNl8gk9699ffx
uB82g2AS6desxlmLwj+LxAfIX35ZlKP2KJn4WXKfnc0Y2m+VP2kTQsTMRnyot+Fzz/G0cbgbNcNh
EugN4nB89Jz8L9MIyvYYAaIcs3vOdeY/MRJ7GDgmheyZuTq+7d4d3fb65hVq8XDsDJNJuDeIyeYv
G3pmqvqgr+zbin265ezJS3/q7Nr8wlyQoT0M5pEBCXxHYs1MJJS0MLMF5d99/G4x3hvKBMh5o6vd
uy+wld9HzpbEJN4bXBKXf7kkHscSz/XbARNsMyhXIfs+dpiZS2gpooxClXjXcjRzX5e3U6tXdfsK
4uTB0Bkuk4BvEJfzzXNr82XmE0hGQWyo8N7TVWqmLRJISAyYTT0s315gXh8mhuch9CS+21TJNvuy
u/L3Nebx6Bk6k5hvEJ2D6+fm4WXoUKiPECjAA6X4OCu0+R6xob8FSit3sLDdTe+M2AFg1NzEw+7d
vw/Jj5EzOCa53iAch5DUPh/z/YN+7erjX938BRbUBlqNAIOD75suZxSOjSA7oxICnXvabaapV7dV
/e6jBmrtVX00s+GzxTEJ+gYXx4X36/CB1IxRAXHHrpY5wwdQ2SMUASsqZsp6YRpoC/C28as6mR+P
nuEyCfgGcTn6S6X9+3rDyB60lgHdLO9LAJAGPCTYwMMJxKGb2QbAHrq2o21VbW/Cprqt61dEg7Ph
M2AmCd8AMM8/4kO7+uiT31iXvw8RFNUAAC4Rh1T5ITbQ5gSNmhQ46adbNWc7JX7+PD/JqR9vtHgk
whvZhnG5W7NPefiXBRtQIwAt4FhBZebbCxzIQzAwAvITCEIipr6BR5pisnr7moamo93AuXaAWG8R
DbC2D9fgI6leqhPQpDHFflw9RkGKPYkgBKDqvuN85uaPtuXwumD8x8hHz/37+yMQ6y2iAXXx59H4
ByO/o81f3fzvm0eILGxwXwpCv6cZDQ6NIEhBZe/++oxwPNI3oQ62ryjd/Rg5XxIg3ltcEtCS9/yS
+PuoQKshFRJ229xXTP/UogutB1JCo+Eutf4TKlAnaUr93BM97bamOtHdyDkqb7Pj8Hj93By80InR
PWFz2LS5a5qaObGJz5hIe/UTnmkidtfbNIdy92uadGbDZ/hMgr5BrTn5lfhAjRE2qcF+z/vNOTN8
oGFHIgDPJve2DNzfw1DjJNSvoOvvRs3QmMR6g2gc7+9m5BeEfMCVA2EA+z/uOYMZKyuhmgi1cNhf
fud45g2h03Lfvy2r2+G5Z3raij0cO0NmEvEtInP93Cy80I6RPQjxCJs22T4VjEOfIbQhQMK023g4
8y7T7F6bMn7uiX6Oy93IOSog3ltE5eNzc/AyVCBRpdAlxb5vALEfB+cYCyi/ww4QeV/mAK7hofU6
vm23r+k23I2bIwKivUFETs53s/IzC/YPBuYffyG1NNHzkIohWz2dMUugbGEXqs12u1H4TvA7lv71
bOyPkbMlMYn3BpfE6S9EBQrAthKQJMMOuSdNp9yzqW1P24O/p1MPlfQUSo3VkLTbV/Hkj0fP0JnE
fIPoXLi7dfszhX1B2kRh8wmQFwQ/jQ6UMSZ1sqF/5g6dmWO7+EaWv34P3Xz8DKFJ1DeI0OWnX4gQ
hi0M1GYAwZ3+4MdODkhZCmEJ6M99IQqc4EP9ubztX3PMxP2wGR6TYG8Qj49AYN7Nyf9eY4D+QZIT
+N8sV4INQEIQoQR0N317zd3LbZkCwfrckzwdAn7cDZyBMUn1BsG4+sVxuVIw6z85hgU2ZUMjPRwt
BV2Bd6Dspv/O5V8NBk7UCnZvPrU6nsbk+8AZJpNw/z8w+XmI9r0NyNvW28W3w8Ie9Io9f/Wb7NBJ
Nhv6nC7dqdnmy+/vseJgqr4fPTV9xyPD9N/vB9nMx9xuq/r39xa0hkGBQyDoqWDQFaMQ+J4OyuZw
Cc6ggt5nBfrGJByxw6dMOJu2c//+ngqoXglFJHROE2hikqCG1eSl4BKF+hVsCVc2tOQqGzbFfD+e
7dQkQwBHJ+wkvv/7Xdakp0ZndfX7eyBB3r/L7z43ycfBIMM/irjEwKHAk8JD5Dfbc1hQ8HH8/wpd
EJaThm14Yttuw632uMzqdjX6Yb+fBAVfj5aJBtd03fCFm0oe8pgVgQOmvjs3pkFOU+XWNpEJOoo5
U8dj5tNLEUU6cEQuMi+omDwOk7Y6H6JWX6YVT1Zx0+pNGgj8h8l9e5FEMtq3iVjUQ1V8bqsoWveW
XWpHR11fOlWTjzcojy1X+4Egrt/H5KKsdLyvsiQ78CVNVg2tHNrX2ZHhRLsq8VPPitJwH7dVt8l0
mqZuagnqESuQ+2nR5InjJ/2Jye1klSe2OhyqoI0cKXpy1luNOpY6Rkd40OhooIPVOq2hxRLOV0hW
2JDgE1ZaHWMrPsW9aI58gi9HNBgPC79xsoIpy0FFTr/SYQidLh2Ea+M2I26ZlvWpGjBzcCTpgjLe
V06Z6GbFE5R/6Tq4CS1p7BS6TFZZY+IPBYtE4fQJi1Z52kdrVdW117Eu9ZAcsFtj0lwZW/sndRN2
Z7XR440auuFTVjb0LIjtYU2HqDwWNOrPYB+CdhEheln4vDlAvSg+p7TpvTYL5DJvk3YlcQxiBH3v
sDhL1m3WEaeIWfPFUtTRJR9cqvIDkgUb5lv9otEJcmJkMq/i/lEa5+nGsq1NEsvYCwozXrG2LFZF
0fKvgYqMU0W1PqgF61ZwfIi/IWmYnuJRjmSprCjeD4fKtxZ0jJqDnA3Rx2DQ6loWIl1EWuT7fi66
i7ztikvlM300IoGOugr1rdOUVF/5NasOowYlF8ywfJXCljLldIVBa94nMnLihNKzcZD6KAjYuByk
TBLHym15nukct05WFzZsNabtoeg0OlUlrBUT1MJ3o5ElN03f58e+EMl66Bt6IOo8WaW50NeNLfWn
Ig/xcRbk/Cy1k3Hdh0N/jKyWHpCOm3XZmOCkZqa6jEaq3D6tkk1qNZs88zvfURm3j0mRk+sMej2O
ioDFG42TfB1FCUudNK6SZcdCfpLk3QEJOwbLsSjXFqoXTRhAc3hjo8EZ+hgvSO7LbUG7W1706SYY
8tZJh5RvTOGzpbRz2xtkRj5SFt8MHc0D1woYuZZ2dmlaOn6sqnxYjShDZyYUInP60Lf2uVWh0Jn2
cByHLebY7SxRbCu/jE5lEBeJA5yTutG+Ha6yFgYFsLPig61R6rbUKheojdODKAAQO0r1RjSJ8GyW
pBeSVvVn2JzQlk4d40vYKrYJSCf2TVessswW7ihkmjk6ieIzinFyzv1kLYau3hf+mG1YnBqvypvY
acBYXtdG6Y3kqb8cNC08WdW942d9dJ5XiN2OfWFcGkehO4ZD7EQ5jz9JZPUfZJZbZzlJjQuASuSU
YUy8QuD81Cr7ZZeI4qAoWztylVryOkpXftWhI0gGk1WRnLW+336y/M54saD4LEIBXWdwUFTlJh1q
jzPUlje0HuBJGPI61MuVwV2/aBPcWIsQNmN/quVQ5E6OxkQ7nRzMIhuH4GSsTLyy+nrUzjBw6ZZt
L5RrW51xAn9YNNlYVc5omsb2lGo/BOPAIieJVe4lZVCAmat04sB2+/HAWH1xNGQ+WmBsfYpIXNpO
EIx0oRMlHbAAyFVlJtzE0lex3aFNgiq0MCgqHBLF5nMiwvHAN6E646ktNlXF+9QZA6s+07UVe1Jm
Ls/yaisi2a8ixO1TVIm0dvOUouPWNsi1/XRMHGInYpFSoz4q8BrHIwvDq9Jm+jAd2z/UWIs1eMTR
HaKqPa4CpmEpddFhFYnMrQdLHaYNK0/ryC+OItQVHy1fJ8dVnOYLg6tgiZUJvJGE+YJXBb2Ku5Ss
RQ1Slr5tlmEfkdtRBs1Rx1W+ZbSYnEszsk9hmugPNcFt4ggdqyWNVLBqxjBemCHoXAv74SnGGoy4
Ytxpg6K/QA1MfRby0RuGOl9UPbEPYOcqj7w+MeEJlVEHCw13rrIYLwDZZlwNAW1Wme7rTazG/EPS
+CuN82gRD/54GreULfK2Rbkz1GiM3MbKmMODfikK0x7jNiD7CgfxH11BYq8jwnZaDO5Wg4ofVD7J
1xLbvXHiolTXsRDaS7MOfUr80l+DZQo3fk28gQh+OjaRdZPDEab7eW1byzSQ1QnWWbLhzPKXggXV
WTJ09oegs/0lRgW6CFuN4HbSt9xhsMSShrI8Lofic1aNww0aGzD/TVmPlZP0LFj1tMPeSG3qkMo6
4Bkibe1kpe4LpzEdTy0HZw3SYNE0OoMN1iX4/igKLhsOgYgTNUUyuBlV9VkRFMnahKDSTp/LOHbG
quwyR/p28VWVebxpk5A4rO+sQ03SxWBn6WnbZvG65s01L3nggK0tQsduuuZzXItrrsMt8puvMhmv
bdOfZ3hMXWvscrhfkW7KTA6LstCXpAjy/TyU8rLNY/IxjrrshirRX5U+DGwzYcFS10Ndxvt5AFI0
+3lRFW29SkRfjOIIQq0sEM5IYsQXmpiaLYTR4WEPfZhe0/WNfVrUxSA+VcL/2uiB2uuk7QA4awhJ
vrTasXV9g1bNAFHPKg1zc6TzwjLXORhQiL1U6+Hej5dFPATpvm3FpVd1EfEgyIsPcDBk+1Agltd8
4MUfSPpBdOr3YXIgQ47LyyYcQ3+VjHEyZm5fdaOpnKDm0Rc77CvrAy/8ni9w2PqZYywdm00hNfUy
Cw2rUpls2YrqqpJB55R9kHhoACTrgF31FunWQufSHdK6OYZP9kuVSAgnk3Bfl+ywUcQOHGQZ7sQB
eBlLttYaYpEP2Rgmi1AQuQ8exLoILR0c9jLBbpDh4bgNg+K4BDT3x7pz6lB3WxarYb9UwnIqZjUr
nPWDkzVTuEVH0jhQlioPtN7E/jKWYvBa49drO6HMjQtbryo4VcYdfHaWjmHlRYUVbEYW1JvG9/39
MiV6v0bBocBJ4iKJ88PQF7U3BLL4o6Eice2eDytdtHoZ1ZVaWAHyF6VOzKLzWd47JozBkfl55XKA
ed2gnDh1QtIVRz76yhofwug8znWvHTibFn8Rdibsqwo1maxuGiaLmH/wCwYRh6uLRKeJ83Ar4qPo
/8bkQ6mD8P585u9//ufSpPDv2zG+P96cDtb98Rd0aNydC/3sp2Bn/JR+VvMPTUnc9++CVOQ+qZsy
p0d//CmL22Utszzt8WnOs4t/N4ljkD89l8Q9OjHzLu+bhtzncFOXGmxg/VZhplMeDqTJfQ43bY6E
gzqh21Pib9kdpFe7HA5636ZRtk3llPdNR6rscjgMG/2gnKPAv0PSj1+UwhGiHqdwCE6nkhSOM7ah
qAqPRyHFfJjCpYWsqj4W3SHWedIXwrG7Gg4Fd6CpwaADk7c2Sd2okPXYrGKSJim6quE4K7yIszyt
LknK6rF0oGkSkUVSRmXeRa5ssyK3L7QA1y5qt4kyjRs373qWLRntstTNMjWsI6vrrNDNOCFpuymb
JK1aiEvqJqvzoywZosxrW21XsODz7JD7Ub9vrLRFGwjnh6OB+f5lRIt8P7PEJ6sy7aozrQxc1CsP
HGp+GKWVXqVR32CH85hchkKD5dJh01mOSrsY8tCyVRBXFkUHkc8YGEeAIT4f45ZvQf/8GIL6qj3S
KPTLBQnrrnHKttEjRLMBggyrb5NV35aJ7XFlIDZNg0IeK1W3kVuBeVsVlmXgO/OhXoHJbxvHSqzE
DVMWr3O/7JbRWMrRkVYGX5yxyO/dtPXbE8L97LruBnzeiTBrV6aOai+sqjZwgnwgvVsFw+hA+FJ6
ES/aT3XJho/+aKRwIXzL+01v7D52/JKDoMxHDfnkJ1Fx2HFIQCsiygXDcbsQQV5gp8LlYWcMzj1o
+eoWSNAwd3Tc8Y3wK/lRRUN/SOpOVSsdsaJehlWJEqeFpe5ZtBnQWSHiBamtLF3ROvFdYXg/Om1U
S0dDLm65vE1b6cARNaXxUANxUC7adF0YP/T6oG3sJem6btHVkXHTgLTBciA1gokO8py7uEq6r9LX
aDtyHCxjDsfQLmNfQ16QsWGbAmcPyV+Z8lVj+vwCZ2V4EIs6+QQhqHB81EIklVtBDW4yDJBHSnmS
pkPpNSQE6xsaWbh5mGBYNLjH7SIIkmI5tEEP0XWpTnpe5KvCLxu3KViwHyq/l46haXwhEspzh4dN
8gVFltnUfkQ2dSpTD05W8P+YghPICCOsPvtpiyEMr+o2XgV1QS59SNg3XZnKJUlaCZlR5lcXNmtv
UMctrx3s0fPtckgd0AC9MTKnqTsEfavcQNj4MBUJ249Dbl/DnkKyaqtQ+A6vRow93pLAqUhqUa/y
i0vOkvK4sNH4OalT32uKYPjY6Dxd+6MPKmhZSEVObkGY2+ZWdTKYPjsueBSBszTAwDik1b7Lq9j2
cOibDyIoaqezVLbJlA6u6iJJe8eu/eQ8Bg7IrcY4X7V1uqoN5F6l9FnjcBajMx4WjTvUPVVLkzHS
gWXxsX+Q53bkNLzOT8rUV8tKoOQ2w/GwKRScP9+HReS0/aCczK9vIqSZR4euc7mt2TpKlHINI9u+
G654UnI3iwPVe6olsoy9gnLAsXPyIswbcdpVlg+JoRNz0Qzl/3nFOy7yKSL43mFOLo4A2QOO7Odu
8fSJouWDgffOcerngegNSwHnwEx0JPCl984R6m7Q+g1FNzKVFKAh6IdzhB0U36oMCOhNaKz71pK8
c45wPiz8VIKAnAUaieD8GPYSghMOmH/sHeGsJnCJsJkbAc0KzRTwdY+8Y5LSakxzNKy5zOLBa7DR
oGdJR4+J3xu1UCTC1E1TXabLrhaFgtSlLDfMNhgtx6IEZxgmyFJuUdUJ90LFp+AzDhqvVDd5W/sn
nRDDQTpg5DHd9NgZU5tjJ7WqahHhgXmjSEjuWLTC1kKOQ147YLowWZRROK4sTMzHshrK/SEqwmMM
p+QvpDWOH3xiUe2wRIaLUiHIFeFUw+IiiMs+W6NCAVOFeyS3Y0QhQ46xCSPHCCo6B+Uq9tKmB3sR
ZmstR31rYRzcdKOlj3oY84kPJmo8BQz1IeS/fuRgCVGoAxvBqgQUOiALY3X8VNlBctBSFZ1oE9ZH
LajhCvvR6PrIZ4lj6rZf2B3kIpEMonayM4Hb9+AIrVJAPpimqndU7iOnTTj9YJcwzdiSMdyChGg/
E0GzyKRgawI514IomHmmGd7vRpWe1hYVy1qM6RkQI+Y0auzyJPRhP7DTojjb55LkbmSPvht3IZhh
RVDtlnZ6lEkcoMUgRRc6ZZxDMp1xdIWlrA8bwz5VPKgvcFVl9soufZUAURIFuZM2dryaCNOPfRKT
ZdRQG5i9IOrddvT9I2Zi7Q0UxS4Ux8YjzoHMlsLY0UIIn+9Tq0NfK0tkC5bic9mepioBPrRjxYoF
6JQ1jTZuZQgFwrhqrvGQBx/KlPYnwHRzV6ViYVV27fI0thwZgv2lWZ/sq6T0D1UeZWcc1ewoZuRK
d0x4sUGxN4AhXGZF4F8MkDovhMXTdQd8GzK4duM4is79pkAnjVVJz+9ZtwmEWcURtRcpAxscNsh4
EG6kkIlAirSOlM+XjUjjr6rrbrCvrKVhzDdOWCf4HBY5OKW+Lzbgo4D7SRRdQIWi82LYZuqJjJ8Z
WG0ulurAID90UrsQnhVWn8ZUc2fspbUMofrl8MGGp6xC7gZN4Du4wXofnLr1CZqeg02ehMU5T/Ic
wkKu9qVdFV5khZCV4751E1aGx7QtYN3Asu2AtxrIKh9C32myUHsRYn7s5qLhC4i4+3PgCCe2RkMy
tRIsHQL8wQa+Xy8rhYH1dDgemWi8qAuD0IYYrU9E7gLLZDcXhMS8u+DgzTiQMEUc4o+YwVpYIB7p
A1EieVbboR9e9WxMa6fBUUKXmYJ82UmAGID7t/pY2QO5UjQ3yEkiXLZu6dNwCtqMxT/1imbRpjPA
VjmJGcFb9xEaWQbn4Fhle9FqzbqLOtYNxCdBYEX0OKaoja7juC7HzBvbOIOYM+QVcYccODOvrUgP
lq3RQXCdYh0kbhRiDfhYJoXl2ZkBLfphxEHoYN2D+HY3yMBLosy2F0VK6zhYD7XNrhuTdfWNjBWO
gTHBo2paIBFrs6/rjPIePHlc097pdGqtAxVoDSsENbV/mcWNGFxUUCJcUpfEB8XC/eL/8tef//DR
g4LitzMGf+6ov//EyXzIrgY5/c6HDedXwEFLNmwVfVCDtOGHDSBzBfcI5TUM/4XGi13+yiF/lRyc
OqJw0D7sFfmRv8K2U+gjhUPe4Vhq2Gan8Etc9OSAH1QggRmFboPpKSAWIAjaqB476AjnhFWUWWtl
WUBi62gY141i1eWD4OWe/HhU6nziNnKqmcLdEByiM7vNiKtyAHLNWlcjw5exSQePNsg+SbvWSu9i
yruWpCfuNWXcM5Eg7qFwSCRV4MEmwuBhRg5YRJVqqb8esFEnSJTtkeCY7rMR9ae5SIFPfl44+MmW
P90S3DO0EMDvdkHcBK1qj2/ZxxUvsATGVw+lHzh+YepDUzaQEEPCbbhrq059RFPCsURN0FIIgZJo
WAnTkWxV8KCBLK8Fw9r0mV7lkS7XyvRg0wZVos9Zr8tDiOoVpFKBWnVjCVk5WGA38/tsfyhxepbE
iVolVll/wLXI9qGmA2Smn+pjf6j1MQsinnk0yMLVUKB0o4NqWBR1lZ4Ri423KtLjxzBm5UeZB0eo
GfSik0nmQpkWrUdC4yPohxS2G0a0OSNVk34d6WhORtpFHwjSkZMhP1nyIsxcrNPWnezYGhnfeMVY
kJXdIuOUxdABt9mDza1pdSBxbY7L3IZUKYnpFiWBtU5EV3hjaXXrYkgkUMi98qFyaxFzU9lpegjh
SH+mzBg2UN3tgNGE+sUSVaS81rGlutjrw1JWhSOHLuiqa9iMx4fqMMzyaCkzqTK382Gduyg0QPUj
mmafm1Lm11ET2FeRism5CpAK3Q5V6ktkVzkEZqqUmZOSwcSOFel+CZUoBEyqTcPPcZjY3NUZS05Q
0tq5C/y9OZRAeB8MTdZ9tIcxcadE2yMkgbUXjUEFEVbETzTF52GvEVTSo+E8LJRYVBiV16k07dL0
qF7aLYQUTm9E+qVM03AVZuHNUEa5F1CbHwTgJ3MHjzxMFxVMTpj5yREkk1DtpcQ6o5keD9HoA+1T
9TjeiKxFlhfrCEJBy1gXTGi+gXoYW7ddVi3ooONDFAXNlwCops8xHqJkMQYjxFNWrdU+TEHlARN7
U9SJ2+GuPM4S1DpAE39BtO8cEbMD34JiXxwHH1RlAWnjQ2UW6rqhM1opcC19l7mGMCh0+Vo4Mq8P
Iqtk1OnrYHAFsqMt7Mny4cPyD+o31AuNGBa9FMW53yXkUITVKe+7Djs2JBuwtEF7ek7aIwpBGYT4
7W2fQozD/4e9r+2OE1e6/UXchZAQ8BW62++OY8c+ib9oxUkGgQC9IBDw6+8m9nnOxPPcZJ3vd9ZM
etJuN0Iqlap27V24yN+oZNhe/KJX5M8mfTGLUh+aYkgOavP+3qY+qgaf31tbNMcp3T5HKFzfJptM
jsm6jbdRtm3HUKDKDXhtqmpSzKe1Zx+H0P8ro0In5w1qdDMD7D7L9duAmlVSinma9IFPamm7cs1N
0qJa0s4HVfcqPfJkWlW1dpZv13no1uWiK+J67SuA63FciiiqtyeFaBXY1JJMY6gxEdoephXh6Sfm
2rz2HegKSz6HT9nq5bEgqAEc0lU6VUVCIcZLbczLwufDcBZmFG0/LxGr81O2qiS96HOU6A9NF635
aWzHxrKy7j0/1Sps9f2sUnySmmaub7l1kyx174ZwV/OoRhnJcDvKq0JEs27KUYT0S2Lk5NoyHkQk
j8EtRfLUAg5MT3Yp0ux7tkgslPTSR5cKkfbkHlQPsMSekWJUX6LUqIdi7pszFw9ww7rP0vM59t1T
JtbIVYImYi3DxOlluswI38I2I6NJI1mcpZ7Sy5AIe02WJT0HShOjgKrWZj30W0E+JVLXbTna/e1M
cMTm6xS+8WQQeTmQwZyYovRCIwyV5cSG9aCmjl2gOj1cNksojr6fAG72VgC1jPKgryxjowUUm5ET
4aMGwNkMx9QUvhrGOF9KlIwAAglRPC8O/2cB4T1sY4yELh2iyQB6Df3HhTLzgyHPvsZAGgBwCdNX
Zi367TDxukN2uQZ9kcdd8aFLG/616y3GR7uZnIAe9h+jAC5HpfIeY4u4wc/SyPd/Jbnrnmjsl7tO
tXw75FuvH+peNqbcpYYEzkMhwpaiO/z/KPBvUeC3vz+48d+cvp+wC0Pg9P8OAv/XvgX/83tvkSDn
/wc1BwoAE/g+Ho/4n0gQ/Sz+LTyg4IHxvwWC0DdSPOACstO3xvBvQA2BnBzttYDPEvCeCjxr6b+J
AukeE/0nZtqviAgQEQxNMg4qyfv4rCOtG0hQ6Y+cCD8VILIwA6g9NjNigzSdjPrKIpeOSHvXEaiK
T5ZULlWkRfxSD44NEXz8orLLQqbrdFBFNNjzUPTdeNOlvYnWUqslNS+p8u2iDxF4PC2t6ixj5EcG
hz3ddxJnytc8T434Rntq+W3NG7C4SuRUI4bCTOr6D5LEPoDW1qXAF8q9qN1fE3A4MOS678l6lfRI
7/6Kxlnjd/62pP9LXImQ+5c5gq4u2eNlBtYgZj3eQ+m/kfUy0jeT5DL/AcLJ0Npz37OOnXdsHl12
vo21b0K1oQjU/NXFoknE6feX3wG7X68P9fHeOwoFfKwUBvPr9YE15ciLefO9JYqqpvKaphT4d5FE
tj25JdTOH5xETViWEYs2M9wFRlckqoRtPNBLj2rIqEqtLXXkFi3ELH72+0H+GnuDuwAmOZrxFXvj
HKjXs3djXGQTJdLR6DtHMh0nhxq8j8yeupx5GoOL4Dl/VqjI+ovfX/fd2uzXZQWeEYfmnQnKt++v
a6ZVZzqi+Xecrd3IgVOZbvwsmQBXrgxtMzUfBoFH9PpSSo0Wn3/IAH4tAu63nSHw3xltDCRP7KFf
l6ZO5yaKF0m/R1mXWVqlIebpV2ykyF/orcm62yYimiBmsev0oMY43mQJyXKHSfn9RPyaiWAkAG8Z
HpiT722NwTB/twCeN3G7qkF8E8U2pO5MW9ODsoRkYCzWszV3C1bl95f8581DHsfR8ho11V0JsmPA
f9sXMsMx066x+854wC4/rYRvRCEiC9PIjk0uGH8GAw9AYzlyaLmfdbzOrjjODSLx8AdDIO88GSYA
/Y6xS7BRQV4DK+7X0dTF1oJl5KMX2bgMSMni5b4h+kVL1EWm0LKNVU0/rkCFEb5QjCpFgXJ6AJkQ
FIEhIm54KMCMdMPBptol9/3cDOPL7+dsz3f/5m+BhaNzFILslGTw4ZS/8yVTQIkqttvysjjvYATx
pGJMVrwEmkbl4ugcPZhE2X3T+KD3lwbh1H87WYDk0aucgtuVM9Bd3w8jt8kI1i/XL0OXRvDhLbzX
Fsp5jf2aXlGBeO3riChOfe2RQsKjOtM7kp7nURvN4MlKeNvd868Sv4XEo5uv2KKM7v/gVvZnNL+b
L0xShrpEnuxdhfb2eX+3MTCbBlMMG30B44pHIKT60XTTnd18Y5DZ2dVicFHWA00Ad8z2ej3kaluj
h2CMuBgL17V11W+gCV/10g5elANYAwK19TSOunveFzUYSQAUFrhEwNIrGS7jrdjLzaoRwdo/bFOy
IwJ/NwAAPhC1FTxGE3+OZ1288xiwzMHOw2yes1SnAKJNDNm2LYWYisJVIOVGcO0CQOHuPbuJ4WfT
T3diiED+WS7BU25PU6B/3tDsvRdHRyCoIMGNADi1O5J31qmAZ/RCavNsHHaRPVIUMdlNQiRdr+g4
rZiOQszd9tTLZV2zcpIuWFnB4Qd+X9tNROeuR8r75KJp5Ld5w/cAYWFzD5hCTem+PHqkBUxonbN0
vjeuVdvT1nEVVBl33X5oNZh9LJAeCok3KRg321PeLwvWjqbtipdxi2ufH0w60vHEs2lfO7XUDQIM
+/PyqKFEKwqmemnxFRrBA0beRMMeG3gDyP/rMnJQLU4ATMj8wKje/LVzSriy63oH4kZUi345r0F1
q78M+SDY0xzPBEaW5TXijNkOGiHK733DexeO2c/wAK29T1bGUbh7ZxpUrANST9M9A+8f3Z4XxpkZ
y6Bb3V3QyQY4it9f8b03gtSBxQnBuQ2YsvjHFcFIGGXoafhCt2k3xjCx3f0lY6Zgfny2KX8WLThe
tgzJ5Mf6JoNjgZ3+fhg7KeeXTUHxlOokw8GVAo5kiJJ/3eUbnScbFbx/6tnQe4o6OiQRP7SVFt5I
qnEgYJRmurmbx7yGxzEy1fWxzn0y6xLtNUM3lz6p7VUncv6wUDBL1nIMhM/3YFzGTWXTbdFXMCIw
qveqBfIlJgDcYrPLGHaoZ4no4kK0yu87fwa4+AEdwTOzllQ5usxnv7/j934tR5c6MP73u8bdgvPx
7rRSXMgh2DF7nKchRhCbOpcgiJ233W4BKTN2LkFZhtkuqgDPBoTBn5EtcsHdpOnUIiV+EAvfTTqx
zda788YkdHeRFtkoOdluNqDxbOmqsOtE6PeYmqAYhN2ZEYtt9PtbSt55thwRUI5jE14NKwh5yztX
benQb7odksfcS7CLTt7U+wBQU0St4m0foxPCirFB5bJvcfjK3aU4Y3HQRJIgjCdLur+lrRrV165o
M3beBNCrbAkgUfNbYRd8qpF0v0VwMfl4UlHm6MmAkkTHasV5gdv9w629izJxawWesZYQbBXUnxDv
/WqfHhT/rJv0+kjrefdU3lmY1tZtjf7m4xzwEzjE2m5PWTLs52MfaYIFWXjf1etx6znx9amg0RQe
EaU6TEfIWgrro/MGbzI0UQETY6Ezu3eb4DbPm8QEuDWPiAQXbLwA4lkhxyKYir5mmArvMxmhgNlN
LbaEREUdf3udn90Vqq+/n4R3ezRHuIDoKkvSHGln/I9QlwTU7lZuo08zAEt4h9fwNpH5MqsKmaWs
hz+5hXfH0X5JhvY/CbhT+A9R06/THrcaIaRZsk/jRGAhfkV/R+CMYK2zc9YaptOjCJGGmAe0ohUT
3oFDi5AFTg+zBJSq83cZH3PRnoRnOZwBNuR879AsDydAH2Hj+2XAQfW2bLUNA6Zy6fIBewW7aF+O
Wi37QgAHJngp1raY72Pda4wkVQpnE2hTe576+9lmBf3VJ+Lm90MATgLsQrA53mc2CAdHUF2X9ZOU
K+9E6SdFTSUCgKZbnmzMAcqXjpu8LEBebFF4B5HaXsbdRBdwxRDtRFeu7iN2I3pIHiob9FJ/i6Ec
Og9i2kva2aC776ztNnffA3N2X8NGuvCBzSReAC21Q5GayiJ+HKdTCGkOjZqVYG+UvI97cg2qFikO
w+AKUrWLn5wo9ZLbrS3BvXNsqepFzdgM8+bC2pVLlLasPRUJmRhoYH5lO+OQADg/M0WQRCB+E2AF
ewmBSFdlWxe2DWktTNFcAO+DxMsCnOenuchqFFL6aNk+Ba6T5mliXS0OlEFRUEHlVei15DW4woei
SYKq6rSrz9FZ1B8gSgqQVRRDHJ+RQGRyqkECkPHRoDLFHtd0rlX0WOh4WT4tYF75m2j0Q3SPEyOb
vqeOc/e4ZXM96NKA+ifHj8WydepMNEA3Tptmea/LQmmayCpz22jzF9K3+fAdJHM9L1Cr+NX+KCYf
QlypLoykPfdisGl+QB6QdvxM9JHitwXJIqXOZm6SsZM/ZD5Qj1leCM0du9monmHSG3GjkR8pjz2P
j8PAjMkuJoDtsrse0kWB3tHOtQ8z+IsCVeNTpJlu+H3qndMXvGVyh4AXpFOqNPMW41jvxrwJRVlH
jFswJ4Xb2vUi1GMkmzOUn3HaVKoIDA52NiiUf9bRxNPxAsYRIlEFirCF3E4GUVdRepDsF/6hS7IM
L/71zahpOvwMjaMYLgciPLMv22SLZL5suTN1ck6WKMpAaW9TNWVnC6iAYGSnbN7PxTiNGtxOTQHo
06+LWKFmq9oU5KD6wxpMMNldK6I2dKdM0SgxF2pai3z+wFuaNkVpi2KPqjPnU6meslqIaLtirBsx
U9Fq4bJv4LWtTK8iKlzWgdlroQe7A7OvzcUxtHAE9RFEJoqxw2XtQ1rnqAOBN67l2tgD5JKtyw+D
j6N0+JzUyYDr9Tvt7hHVJmsrhzwYM5vkU4MTpCJc7l+C8SNkKVGe2GN6JkfcPeiVZAAbp5VhnzHa
eYUXPQJhfxj6bHf5DAyRPKuK4DUMYBsQb5x5cDrxOfN6q9KnG6bPthn+wVkyClytkwRJ5kCafXmI
YTJJ/0W6ZZ/ngRUtsKRoihyWIhpULtkPa5HQ2JNrGkRaVcjJCvJnk8t0irCCbLLTk2+HqRkwX5Hc
9JmExIcsN3mb7UNusNJme+CwLFyB4kf2BRrG3cC4i/aVT9cI73VFv0/NPINN1uCIzW3AGGY8sxz3
+HY/zlFqXwC4SbyXLkbzB6hfRUErFgoAQKXJJMFcvFmP2MYCX5m10X5zwq8/J2OC1bjqLcYt0i3d
/0bHVEFF0rjo4W2qo9eP/3uSXz8HpCBRN6BB9RgAGSI5vyhIJBt31gx0xU3bZFtwrTqhdRM/IAGv
dVGmrwult9nD1JB5T66+GEixirQkSs4r/1D0k8YszUnf7bQsA4zNoXpMxVxA6LnuQW/dpwneRIk0
ti/F6wxqgx0Ev/Z6TzJpkKNVRg88kPN1yvfsPH5d2lfz4EJ1mB8Oyhxe0qzbbx6sHgk7rYnbLyOZ
5Hhz1TbO5CPYa2zyoP9Iuk/vqyFtkMlglLjJ/VtI40b8HtoCg2lajl7uQ3+dUCh9NvxFd1Sz7BhB
pKPaiw2anMWc1TuiFR9DA4nSfF209Y58jOCUvzRzltgXwusB5jOmiFhx825GsPthBJa9f2Ey7y8o
nuV46YZ43w79lu7jH1BfkeFx6uqubk5DneN7paUEEkE1rihAX9FXW2nasfDZ2duUF+3sMJyloQpf
ghNA4+KtaRTO+ZlAYxQ/InJr8/kAXZAfIOgda4GLp63USJl8Z4BtdgAMANlgmeR0kel6384Tzle8
p9aJt/lJIVhc1sud87foc0hTY2iku4J1/VyKEfq+C3A7J3xeejviBUFj2t1COo0/1z4AREvjQAAV
WWD53e2svAAoEFyLqxNZ6/mJgx2ALECs2277ENBxgMQLtQk8TO5kN0H53eOI7Y9LNIhivEgLHFXL
l5gvIDWe6k5rpc7f4OTWd9K1p0l2yHe/rWwE6fPcgEHJ4zP6c89YDd0tll0EJbYnKnMd/COUsDLw
c/9660tRj5giapZN4Y4UqvQokG4xgZcDBX+fPrKY3WqAV+0m/oqf5qMKmAEyJfv9+qZJ8OJg4Pi8
bQCFRtCobsCV0aNGDQUkpM3K+xtqiMMn+Er2HHZOpxF29QqybASkZ3GaButEclELu+E7tlfoTSAt
B2poQb0GXioIWM/PYLwrDSFkB2AiveoVNJkgLrDQAISHxtvDVVIuQMS4HVd4mvaEXG+fvAmlfsxv
An4jsPi2G2r8Orr94i6/BIRnEPcGAborGGu03UFKPeG4u8mUoNx/ZICxVnFcRItK44kHk3bjAdAF
OEZlBhCIP7MarF9b4jAssPgbuBy4Kz70+7HRp2I3N5c4AuN7ncnWayDRtIkbOoPoCbFu9lFtKN8+
OATTQBU2AzbCM/wt7CsKZsMMtCze70EYiETsCenljlJ1DeJVRNZFr4N55sUqLXlhoPF1t5xbs4oT
S/Too79Cg9K1OOJEo11ajh3w76jKO1BlnoBIBuU/xbVt67oS6Urlch8yxDb2ezE3s02+jCAxuPjM
oWFBX1RRso3qaWMTSqgg/nEkHKUnRCOmzLK0mMgEK+/bIqlmvAmRW5kFVKaWw9udvK6lNS0A4ipN
0VcAt/XT3XTdvPu/Yq13b4Lof9+8zdjvnxh+ovdQJ+zvpQRUZPjEet0/KCjQif6IzH2vbTSdMNjK
NaJFcbv5lZhji42678qi33/yZrKIKeGJUCzff/SKh+/uNKort6yOZiVJXJzfTRJKP10GyDSw0Osm
iuQiWHR3kAjLth0OHFEnwgtko/AWdoth3yxG/eEWuOU+clAD8KtvF0pdgSPNwlSih9eMbWjaLYMU
ezAT+6heHZZ6BRotGnHBGqLO7iDk6Lhj7NDXPTQnpbR8ih6mJjW4Zx9QxZsvm6TewzjJFlwjm7t9
WNPPDRdphXOkRLuDfZObZC8zHoaw7DaZCcg0G2hAxqHvj7LtsBshY9gLBMCBd6enQJjC9zJQt9sr
mVCIGv8AfL1L6IHlwD/AghM4N07+AStLjxoC8OrkQWrNMeqsrhfshqDhZm3E9h3UzQBeZDk3dh/7
H7K7X3O7/fJ8L5ygYWeKBzG+x1ndtIDqPWaAql5dYwsMGKNAHoCd9PtLvQPQsZtiNGjFtQBZ4U++
p/V/K9KEHBJMgVDy3zYSq0XryhrB2AewD3frLrjcF3VqWqywZo5hyd6c4+/H8iuEkMZoBoZ/0VWR
oxwOO09+HYuYaQL4tq0f0LkebqyBMgkuehzx4OfjphE6/2me/3lBdLbaqZf5roZIi3e4opIuJhDe
iXu7DDgoaoUT/wL8GJja287+/Q2Sd7IH3CGw21dZYoIHvb4HMpeuZfXgOyRZrx4jyG0H7VdO1zQ9
LWzM51NrxOY+TgENQiAYQMOFZ0YdXEMEiiTOoz+M6FdLx5wjlcohdgQFM4WI8n1ZbC3iCP0NqL3v
XjdVQFyHPb5MSsCvN/ncYAkkgyAtORQUhwNCi0juA2kNtdNWzRaZ/SlFD4E0Lhe4FpC3rLH4OPaH
ILcQUyfUVuG1nmVe3ezvb+L9MmLh2N4tBxUTdJPDQ9t/tRucu9YnC3rkyFHtnmn7GQiZMR2mj2uU
TwyPbfsfDsfdazXmN6RVFEDAHo2xkPs/INu+A2czdByB7jSebt+OvaXeVVUx9AgpGI0jWrT/d9cD
5L8/mgsbA082Yf9wBzQIINFz096+HksIkvfVgGYD+2IY7X5g/P6CO3D2nyIU8Fk8WwiGupNSULbF
33+d0LBuS+O2VJ1nQ+RUWmV9n9Fn7rBh/rQF/3kpLF2OCh5UIkgy37u6XiT9OtW8Pn8NReYU6Ajs
KAEB/k8l8He1NXw7GBoFivH782EKUHvf2ckQewmtqym+xS1g6rdtlXC1h4qOQiQJ6iOaCUCw0TOX
gC7mOlQ6yg6h6Fh56D+yxzbEcIK/n+03isjfJhwYJqagAHHnJ2Egf1/GjGPUi9ATYjxzWxLL8ZiA
5oYlnvD010n/NW4DCu2VHmtgvkXZiw1ZbOmhmiH9FaIIUIPqSisDROo6YcBE4rteQKunz1fELKm+
FUujyLJWIkEp7MtobY/0zLUJG+yx76Yt8dCoxHzsD7lLAQFe04VoytET6WedUXEkSfQD+HrELjeq
lnMBKs8084YAq2lBITlHApQ1/aGLWgMTeQucsgi/Jkv1Gu4gc8hxiPGf7vU1BVI/ZzPIPsGRgpR1
D0/CnEQItDWk2t3tkEyYboR+fMpu6djtQWb0GnMZFG2xbrHJCdqxqNH3ZCuH0RVDc+Am69qp/DcU
Y3Gcy/ItwPoZ2aHiFzC/m8334CKzM7UXyHkUT44m17hkD9omIpgYVZSmrjp0BkKehzpD13aPFOF4
QW/56gtmLloeRztIMc4O+C+a3Oz5YRHWEd1upJp6wMFAhjJUP8pW+lyLKkLXIciCSgvWfZrcQWJl
IBCuLZwOxKVrMW/6E+oge6UNsWmc8FvtRxQ3PjUGKHiN5i4MNIeTdJaQtuoJguG/VqTEY36Z8iUk
z9DaQDhyy/ogzMehKFoFQuwwRtAXGzi0BaIsL1HjPw56xdoewpJsbkUnCCAmc4WQkaR5tbJVhGuF
xlbjhmZYbWh2kU/uUK9tZDyesbjz4YXHvVrlQTAkAqBEZ0PvPg9AhKKphOhhLwW++UiLOn3Nr/Me
50l7GmQHBiyi+5/xHwD5PX5dwcHFy6tpdD+j1CHrFFJJByo6uM2zi3lP4GFrnWEYiQLNNqhoLj7h
cNH5gxmKqDtB3lSnpaxr6IXWBg1g1iagsQub6XmDfhQXvVvmcyAs+j5z6FsGfqpEXzHfxcCyZ/dJ
wKjPWY2maiV2n3yB8r77XMeNPqBHSjyUQjqGxjYEUFcypFe5iZ+1wnYcguF7h6pd7y0lVjeOHDR4
Czu2upk+bG3n4yOyBX/M15h2sFjef4OQ9iGBkOnKsai+6ufRH9MR0DgIMvX5rKcCysaQf8yMtOAb
mOZ7M1px6KSpy5UNwyEVhb3Mt6Q/rWJAdXowECcjPl6HirVDdgr4yosceeKLW/R0Bj6G+G4LhV5v
C+k2yAja9CTbWD8Y9Mnbyg7Q0QhNpK4fw7LlX7toSAExTP2nkCfNMYaA/BIP9pQN5AsRvWaAD0/O
j3igZ5uJjwA1G/CoPC2+E5SgkGcRQ+7npJXNyaxDdCRj7+/HmQEIgSs4jGjYdUkhAFFl2oe8Elkh
ZP65mZNivQAzYvo2JqwlRz0Zj/Sr6eUKfXya/8h9CkF4JCJ32RegSRwY8e3HZaYK+Vuvr9LRE1uh
8ZX+GrejQe8SFl+NnOwWKtK9tlvP4XJBmH0TZ2q+ACofXTaKyuSQw/t9JyHQody2nEik8yb6EowN
P9B0YKmShmxfx7HVCZgOBrTGbRthubJD6zowudx0MFtQyyWfarTji4lpbleSwREj1avmQHfKP1i9
5tIt1p0SMyVX6a73BgL9lAb07kHTk1tGsH3mcfIHQJ7o5lIvUPqD2q3pkWV+uDWSuS+rWRArxii7
Q0AwKXAzVJU1NdRp0UTZV1TMdUmTbjjTADDKJO79x4UM6uMoVw/msPf1o5Wr/ewW06OZ3DItlSAO
6oYW40MlOAcWiI23yK1iSx7uimSUXTVsc/u17c1WovjUP+H5uuilZGYCAQbLL0zi0F7GxeKSQQHx
dcz5ct2iDjGjHMImXFT4UkyRRaY8oaNLHoE+3hFVfHURgq1DjrgRLOl2tHc8cChYE8t5VTRbdu4h
pb0DfwickyDdY6IHiOIh6z1rzcy/OioeA/L3x832W35mDVvL1vb1jxUTciZ9Nk1HhKfrg3dFKkrH
LCrJqvZlLOf5ghdQ2FvEx6RE66XisRh88UIXQz+1TugXyJO2HxMM/DBnOrlhIDycxTgpDnax/gFx
b1SmYZivIzeq5w1N985oRwQYY4C5b+UKQQUYsPBIcdvkwKlSxc/xvE9RmXFoz1Q6uUdwzijGPyeX
JB7oqeV0/AK80N4Vg3TnZO2Kh75321U9thYKCLhcpOcQ8Qws9pduYuFuQNu3Ty7P2TeqZjiHxK7z
LVt7bB5gbR8I9dPV4rJw0YSFQnw05cOZ4D07IG0H8xNwTHGxRZC2Cri3j1uSy8cckM4Xu+X+Ew78
+hybLbvZSOTBreLNqYM29RqVd6iHPYS1IJqvA4W9u+GELmT6TqE0cFcv2tgKjJX45EJrvxg/MYig
0m27dgWbrkCgUkAtev0J7YeKHj67X440U/k5QS2yms3GPuRzTVExcNH3SIDdHl+vKduaAj2NFsTg
h2wC1J5fq5TOmT/GeFBC58sO+ubrEJn6DuhPdxuxdXjqvPuK34Fk1jfkaewRwbRT1t4uRQtaaGqg
ei20SZ6nSEyh6mRAi8k5mx6bZJ7tmYRWh1WFJNkVBLguPxVxPxSXvczNAfVlhsYcqMMf8mLrs7Ld
fIH+flQMtzoCD+FqjWyGueZx8Ltga0YBiiyOoAUms/0HurDoY4beD9AKQTGgj7Iw7r6tm7k/ohS9
yqu+Ubo5RG5Ao6NVCBKdZfM4bvforwVpxtkeesSHwi660wqzpkOtLhWwAtdB/ovIBSLmScw3QHHa
saITqT+FbIMYRscdvwaNUJBDIAgR0QIy5f4JTbm23MGPOONTjsCpHkB3Op89zy7TZImH9tNGV5HM
6G1o42K6TODs4oucoVKB7nvr4A5yHtPpoYhq1YIZVHeFKx26RXSQprBieWgo2DzQ27Puo15JtJ0F
jmwX3Z1sEl+Hol2GKnGoL9xkHdzpAcS97QCNd3PZJr6pIJlUlz5al7H90KH9WbFRTP8QLz36bSW9
2tljJkn7D96zNkerKN5C6w/gf9TYDznKrtVEVvQnYwStsK6VRNW47AfAz9XmFzuUtF9RkMqmVp0P
DUv1sQ5puFEN4NtDuzTLOa0ZyQ88j2UGqK515ELVaH9WminN1jIJqMpzn/jbKC2WrOpbwcYyg84E
ECGwxCdiIvd93nvTUYe+M2daC0KP0A4lU1IhhJORrsAZAEUuQHrO79eI6QyB2ZSvTVfBk3p8QMcR
elZ9gxOyOT9K00E/XVuyFEfVZwT9CUyy6DS9IdHMp0cUmXsoym3Ovtbz/Lxtsn6spXmuC5O2JdKE
/iGAc3IUuXBnMQ6PGE6CO5Tlsu2qW5PuFq08p9MsXVEZazZTZqCPQqPfp/2DG9A70jm+lhPaiMC/
ol3JN1+L7ZRp9PK09SJuUPnM44qgvRnEfDhs2F0xSvqQgdjkDs0MDAr2AIMpwdML34k26qOxw5gf
R8jQr0c96IcJvR7q44TmNgLqNbTJK6EjKy563aK14mC7k0L/1IdBxeRYeKmvlEijm0Qt7CoxKKbq
ekRRvUBaBOmdwFMBpmw62xbI8Eoobjt0bi1mOx4N4RotDNGt6cK4vQsoGksulVV1WzE+zqYsSI++
expEzeli5Li54wrw/WETrvkuUI+3ZxDIzweHTRnKbVXuFqc8Dv+Gq+7QtIgvMARxj1OnOU0QxlbT
YOQTOvOSZyCCywlkouJMx0V/ykzW3kVt7Kq55/JzPPSPXQuGWo3E7ZQlov0CnajXZUq1/kJj4S6n
hAp0tXRLm1cNQFv0Zk1w02iJdmINBPtIwumHFmnJ5RxI801Jmj0rUZPPitBwPaOifEiN1RcUUPYT
igLobAifBnUmbWN7w4WgiFvhHHcjZN/Q6hNJ+goZF07tJRlf9JxHzRGCexRoAXJrfjGkw95mAb0G
PWpgmwaImYWWVLSDHyl51LTpTWfG5EVK6VWJzj1kKFu018grhe+tAMvBJuRqoFjjU5IdkMLPnUOs
perL3mj/L4OsTVbK/F/2zmQ5biTLor/SP4A0zMOmFxhi4iCSoigyNzBJTGEGHO6Yv74PqMwqSZWV
aWW96UVvWJWSghGBwfH8vXvPtSz9Vx68swwDbFrTSRsqNx5EqZ2K3jE/7HqGg4FLfwyLVRPvHGcp
P48YNHk8sPM8dGOKSqtLHeuakaLEi4XYZYclmfJ6UaP4XJnDUkSK9ucUFlO9fBmGlXuFm5J92ijo
rr5OTNOmkEnhlLTlhCuthwXBw3XZKOaRs/6Ge3tKD42XD1c2Rj32spQjQ1ynveYkWt+gRda3yXka
VF2/eGJaokpZKgZ00uu34+wZ75n6+QFqJWq40B3mvD7OFFUXVr92TpY+hzfSLwGlJ+oSrbu1sN1p
0ZjuCsG10R2RSAFVOEQpw0UU2XmTl3Y1HbLJZcTTVFEJzgAm176NhXi49oVJTW216fbcqrGt3pmA
UlXMriKtWNICt9tEJI0xq9ejpptla79zRwtnXWX0hfWpRs6qtdGk+UuZHhjkVQs8aoycXRCx215s
EUL1bNQYeTxwnTXOmav5oEhQmdtr3E5r2lRXq5/S0onUuASGuKsnula4RJGfB+NBjqIvnrOsgikR
z9wqjHdwCVmtDCfYsu5wyKjV2vOYj1rzVfVqmZwkR5fV4NnrmQG+T3WTmdBRIOAa2liutqaXkE1E
xXmwNWRcIzglnLtMlRbJ1/+t0QJP5ziqErNgIPLFeXakY+bvvzWRNbEPQoY62Fu2ppEu4gp+/C4p
QMewz2e4DzfvNYMftrhH9N4b91tvqABisZhzLQ9bnwacxs42LWeXRwTL8fA05jQU/OuBghKCcRno
qx2NmRr76rgxdeNs8cgruxJy79hODUbyYVzbK8z0praFRYf6Q0WIcawmfW8NjihcCJh9XlgXfRz7
tUMfVQzUOOwdsv7wBpEykQ9C0EUddWMiMqN0FwEr5gr9U8GlOBaD16yroDs80eEtYM+BmpvtJGsX
u6gTMaMECugdtJ1/vVH6+Umq1W7KdG5KAzGGht0HduKtm2UfmUc2T8If6w8aqh9YPB1pPKE9cu8k
qGCaV72tqLJQ5eNvTTpXBXk8SfQzS7iZPUPRzR3XN/X/BYjWdOeg2j3Rny6ugZ9YUWXCAy+NdW0S
sF+IyKaAAbXQ6vdlsMzeuaeE80KrFasdLu1cQf0YdNSViy/gmyLtrl7FpuMATaXdpKHLc3SMB2tb
H1ShQQ7OZq1OqEDZIaalcJyjdO2hidPGXz5rW7qsGLOzuTce/KqonHgu2vaLhEQIRr2c2Bq0mwaS
VZelkSeUE1KdxtypptdMW/aOCxW12UZblWcH/GNTCiR2NHxEQ2aPfz3V7a5L7FVXJ0N13ks91TYN
Sy81sy6ioVg47FC9Vd1CCtbH2NSdcXhGkoGcI5QC9V+E1qQHqzYaJnonmlu3GTvvJrR76vCbhUEg
dBGr8hKvcuuLlimI4QjCMX2g+RMNkhJzHVXst07AqEwbcljVwJU3b8m00ELzd+pF3UPQpWH2eUNI
wbWRBvejpnd8z00cXEMsdysnO7aD1A+SEs3HbxqiKpqHpciuNZZh9Subyzm/98pG7lWXZRYnKhj3
IgH5F59ZIq31aE12+dDNVnqDfDN7zSRYH7gq24KMLh3pjGxbsYSi0OcPYEPHu1nWOV8Bex1Ta6/p
WE29BhNF5QQPO5LKi8Gjz2eDpkURz2h2Ps6Wjb/RqZR9gixYIpuUznv4C91hMFv92ZXKCAMPfWQu
6w3ngNrWEF/WeovX0yxirNwTZrMagGMYFFMwwQCSqOZUuyFTzdIZ9Nsc1Ltkg91wJADgmgcmV8x/
dQvDY5xN1sTSq+HDAPMqPGSPVrYzdbN2VTfWKMbrDHCyH+tOJjyQqLV4nBdvQA09wNQNUSl4v4Lt
gZPQUIC/6wFRt6EiJaYNqanXAud+GiCTqTAcxzzQSxRhtEvutoYOQLi5QrhJNSH8iy29KZKtX3hN
5iDzQ87SYG+2xFdwQm1ipmqJIP6sLx6rxXRFDoAEhN1P/oNy5DDydo7TsyEo6AI1Zndj1al55edQ
6pEvpYD6JMyjK03Lzc9rTa7Aogl1h4awBCfhm59w64wt8w8vWKPCUaWMvNnG9T3OawnoSoLQg8Ne
+DXrr7Tqq9IwVwd61eyAqc7FckvnqrJoBgAdCWvRGC8gAbI1bBCI3HYoX0B+zc7KpiAwcVv0qe40
SWOU+WPlLHKOeG5S1VGfx7kle38/bu672ZppQ1tml976QM6ee9QfWTiN9Yulmu5ZDnAr86Kl94jS
EwFXNnHJ1/Ilg1aVUVstWqRRedzIEduRou/ya5uN2lmW3NSxLCqPQAHIP4PT40GRXnVNX8A7aanu
P9ExLjwug8z9LEzgg4utq4dJrua5Ut1gRuXkz3u1BujDIaLBCj2l/JOy8taNt0CjcGqKYDlCDZ3q
B1y8RSxpbsWSS92OessZE8oX46pduxzN4mw85+m6PAfpYIRCjTqWTqdKoOynULdqqGuOPXzwKfeP
hp0anzuU8c/wPlcn1BYOHFaEZ7xA/s2C+OAIzIq7zh8/IZwe7sSorykIxE43uA+2uyDTYIpKw26O
PA9kyzZDWbHvIZrh1ddzb8qPJc2O2F/YqPSkbmwg8o3uSfNr+32ZW3YT2XT1z0K0BiM6FKB4/r+s
I91/mVSCfpD8zAOqaqaY2Tzuqmd2tF0jHqStOtt5N5R5zyqv4MujmZI9vmzEC8taNj2zBgah3Tt7
ReKzHmcTD4kZW52+DPlZH/Om3M4IzNfhQwpOwPnitHDLTmXnN4MdpbbUBy32J8eeJYtXhcqGWRu6
jTIwClePEQQaG2UjQQJFJCtX6st5XBe6mKFrLs7BttvZ/9Vt24FFpRdVvdSsY06uOzF1HvqJWFvd
LENoA4VkQiZNGY/aa8WjzU2DvB5s6DrlovtN77UVogeDVgSEiRLzWuVMUgvQdkMssnQXt3MN9oxB
sjLb9P5+snxwWIfCWlwpnzqYc1MZMyD22fdhZSqW8rYsOwUEQ82uD9hWF9ao+s9jtU3GGvJbRLFG
c2dTkoUbtNB+OqXYN8udqL/u38R2Mx2gf54tk9d/HEFimE5IoEHF36HRJxbkShsUG+arkoSK2o0W
qLzedPjr8dyP02Wmhh5zeryzsBIZ0v0LCalwVqxJWeG9Vp3YBxrNN+FHUwU1J1zrGEv9zfj1x5n8
/o7YuBlW7t5hRr47YuB7TQbNOX/Q8Uv81nx7x+mbqsZyWsloXnm5PSKCm3QI31FelAwFv33l36nP
v0+4vyXSfE+F/h4S/d//DiX9wz/634Cr/w8yqcFeGpyMf2gBdrD1D8lCe9rqjzm4bzCHby/7g71p
EXyHEinYCZf7k5kL6nf2JmGuDn/CZYToBg0ef/M718sG50DfChurQ8CQx433T64XRAd+nY7sALaA
oTO2/oPK/cOZJE3pT7QLCGl+Gu5j4KSf4b+hqcEo/Kz4MNFHNijUQElNWmFFrWQkRYKRrK7YWjtX
iy776X3mqPTS6QU6VVzOw30utKmBVWhArZFyqmnWVkFBjTladPQhv5iCjm2WEQBzH0xKP3oV/eAM
0WO0Ldp8m1WYRGOD7uXjwtjsGfrQp9pYo4xf9TjtfZuh6rZ7xrePHVg/NLuiskFn1qlCXecRx2OV
28042w4E7dI3HjAn4wMUg/4cVAb9O00rzIeW0v2iaD8lXePTKBS8cHY9LbGRFN9i9VaxAXXzAYWZ
ljRKC74qU4KTEd2OLJqaTZ7JG2pkuJuVP1mTMSQbE/dosxU0q/1AVYyMY+nlnzn/BahftcNojEme
nUoyefANM+iishnPW1XakceCB3vGwSBEh0qsJdaYoAk+TuXWZ1Fb+/qz1wzbjSugEDtmsJ0arDWn
YVbyPGkj7274M7UYSs+DKoYgmovOGhmxBdIBGsXmPJyVtZ3QHY9NbIpMexlHy3nvk4jShOzEjWvp
K7Y6M4TqpxXBiB9P2Wjw5KVRE7Ib57fVmHXf+aLWvm75TAiO1adwkJf8VavVcitw9R3fPp/aPxVX
NpPikp9nsx44GZj6pshzvXY+6HJsjyOEoqjzxXYoOg6y8tcBreQEQcgbCvM6842RlvI4VNV87Zpp
np9SJkDbyVX43Q+541XF0cLBwlM6ZRPcohS8bHZ3xjE0AO4vp/EwFJn5LDSwaQdDrL5+5FIBTjc0
XAu+qC4lUSAx707ilFJOwczMcd53pJ1gO7bq97mQ6zO5QOoa20xA8s/kH3LLlC7m4N66tM6YXaW9
nVNS4PJijcfvITjZvltWblgNThFNHV+yRAuVOJupWqIEAhsOcj/AvQoGF3Kk2F62dl6Pvg2era5N
6ystbmItUsBdXWhY25LHmVkW1SEokaXcVuQVOJAdazZDKA5nM7LZyxQFM++OtuyANO0hbYL1Bhs+
drodfboNenrTgK2jCs1m/2hgATqwn7Ge0HBXR7aeGukjbs50ZhmKxj9WqDffD/BWnaEerxtH/9j6
1DDROvVwWctx07Zkquqbhs7tEClkkei/gLli+hPRuANeszfWa0HL6922A2DVjoJVOxR2Zmt95+yg
2DFDa438OEuaHSO7ee6QgMfYLrndQ5mtzNmK5h09u+DEYPC7gkxKpcuNukNq7R1X25ptwUW1Q2wJ
PVsSsxuYamNs2+A0gLvFqapuxh2Bu/jka7Q7Fhc1jJlM+QQVS/d2bm72xtD1d5xuHfQFIuAdsouB
trhBTpV9AZxWgm7sznLl1G87nrd9I/WWb9TeFbF7iwFth/m+cX21cmf8Zjvut38j/84Tm/Uxn+AB
a1W7fVgcgJ7bjgtmCyQvmy4oQF1GNmbvYQFCV9wNe0NR15KWEh85Qz3YsQl6JbHGluHjzEJhhLRQ
qPt2eDHqje4+Xzb1MeD7W2c73ZbyLJpur9O2jG5vSnASBd64hRVCzoEhhkPAkN6PI3lKXmdEXitk
JGszf3SxhWzRUkMHo9VSXk1DWa3RJCFHoYZyi9ByiciQwbQccwY+0bw2nzrKPKI02EF0KQB+aDza
Y1XhgA9hBW+HYEYjw1vUg4g2f5N30q+qi9ey+exmFnPTnViVlDumL28rS09r8WuwNNWl7rhDTWMz
9G93kXBZtBYark9ybhis0BiAT2ziug69lSeM7Nz2uGQsz6KtTZvbYTYfDGd/oyGXS9yaik+CIne7
mfWZHn0+w1O/5bG93iq5+5s7HPwJHcztRqJAvXqrAf6jcul/Uwn9UFL9u7rr/2C55IEh/atqCQZD
+9uXofgyDt8zs7697I9qyfhlD+JAC2Ra9Gx4QP6zWrJ+8fD66GjiYHPSTEa7/Ee5ZP6yyxJN8DII
V3fA+T/KJVv/hRRGoDMQs8CXom39T8ol+63Y/k6aB6mckJs37ABIFh2z8Y/FuGOu0Dq6Yjp10Be4
Xels5lvL43oYnle3+uwDAaaA4PJqaVBHYNdUuCxrdfGNSkT64D/6k19dNAx6N8tYX088EmiSuSTL
SR4vukZ+Usnjf927bPRut4NtNXpM4JEVItIKDiLQeJK5YxB5gXkv0kmP2UczJbH9KjF6OqAZHLpd
j8EzCaBdhJpQj8tKPU918Dg64IB70Zk0f8vPrib0uMYVT4Oe5zaxHtxSk3w2/Jx72Jkshtc81TCA
PNGQeMCD/nmSvL3riOe6K76SgkPrHakij3zz3siBSZot3wcXNtN32T+7Rom1c8djzhpfjzxLFFZM
J+JJ885S+mfkz0OSKg7NFKRJNjQYqcvqq1lpS+i6HMrOlyrWe34pgAKLvMPsA1+Bw6D756Zg3Ugl
/2rS+QyTsIlrY+YGaMTsTqUN3bTD1xW7vcvfVvb97FNE7a8sbYYSRUAvfzP3LLyVQyBqCjpnMLb7
rKvvA5LCk1rtj3w6GVeO3fPxZ8tMxp4PZAm3ivUt+4BEnOeVtye8de3Xte27U29JxrbpSgpYtZIU
EdTZl7TWDI5D8BjoxAFabS0ipdMu3PsBB3vwfSxkE8mTZaAemblWyAIINKQhvR1oNG+n2efoWYo3
nR3v7Bva49tFUvQrUYF2r2LhcR0Yq3XfTFS69JKRaBlTZFb8YNBzPxV8qKys7LOlyeBgUBTFHfqK
ixcMPCjFfhUN/Fua0LeFMkh36JSZeFNeRm7q7l11LqyxbgSOIeeW6/nrEtAtM5FlhvVcfEY+zLnf
+K8yhUEN+6SN58Gn7Tx1vGanzCuDXEPc2dsNqrIgkko+v53vJqPXOJFsF+ET2Q5ZziXDxppT39PH
HF2/vuhG9pWbnKuaOKbQz7k6fY9Lpdvvhawf1g81iKHQ9Zl37LsD7jzy0ERV3DKBPxO48rhunPm5
5z4B/5FeZlyCNzmPwyjw1LPHzD9yMTdww3Ex+dyNbwejFdwUs8Y/FVXzGROTmaSIEi61iSMNlrmI
6op90Uoe5AN9SBEBYUDgIKkGrUEIbFAmAQKw4ONG2hxSnZ3InOXqylfaciQl1bimugY3MmxmUqEm
gkdhIaMpqaNHNicM2opomdvqxje5UWmwIoqaCOMiVqxOdO4TmLLF/ZQ7t2+3F3ui7aTjgKPZR1jO
2FFLIU7tQr3hdNt5UF2yXOfRSQxZwmSV27Dyu+jt3GoUu6GWttcuzkmWEC6BlhlghL5K0I/m/GED
2g6dkMGR5L8qwT8bHBDS1jHDDhG9XQD7Fc4tfl/YG7KnlWUsoL2d2Nu+ldlP8zAiPhskl9HCADWZ
SiP9JApHOzk5X3XTeC/GDtoJjy6rF3187AKcAqP6SoSlhfaQu0fXuJsbHO6R2RrpZd9mXHsFYzBn
cY7+XH7WsmINNVxd12llVgm7nCIaNx0ausN92pFwc716eXDwXC4yNr/ttca4Ldpali/GCZ9QT/mh
sZFpudjHIK9RfmoLv8yYp8hWlht5g24hcHBUCBhLnmdXoTza65ylaHSQxo6FKSpjUczYMaYzp45E
heCYjuZ9bgX+cTPa9SgGFhNhT2QyEKAS4dwtAOoY3EWe6E6NzwrWeLRl39YmM1jM5O2mRTcwgRvS
Hvnd+R2sQz2Wjn1vrjsnOtX80CFik8cOW4a1XwROKYREVUcHNu/19npx7eV29MgQsGnPIs7hnfdj
TTRIFVcNvxKJVHCwW9KG7GVQseY7LIG2wyQHztIdVRrZO11fH/20/9p7/HEzlgk3PRj8gvXE1uri
YEj5xUf/mYBJQ4ree08NMIGk0vI7bR5vvW4oQ2v2s8taLNBY2VnWRszEDkVsNVPrtYsGlhRgChDA
3eoK78t2k8A3FAbMTZafzbJbYrIZA9jKuvnoZGgplD+L8mZlCHopwF74IRII5u3IGewx2RudYd4V
wx2YNxf2NvlxpOlKBsDseCq0uITgSJVsdi4MHCu9dhHp+ImJZ/eqgumLXegdmwhrqb76vaVt5HeR
/6Eiboz5xCSjOzAuXwKBrgmunyhRYDWlPWlxxqOI2tZPbwKKYO1QW+2sbitAKB4BP7ZqThjHB+15
RSFL5AMNkOs0Dyy2BrI23KhfGbzcOpNrrhiowek+tOzmLrnnPn5Xiv1JI2j3cPxU19gujhIg8rv/
6WezVR3gm8RbO568YiVIcMu/FhUPF6v1H0dJb8UBGRjZBVf6X7/vbrL4l/fd204m+igPK8aP9VSw
2uYaDGI8GfPbYsc9aBXVaztrFaGS1de/frcfm7eUiB6utt3CZ9pQaYKfm13bDKuCcLLxVK9cIHsl
EFSploD10L99r//fBPxdYhF9S1BPf9Ez3dPT/yv6JLu6aHE+/TMPgYp/f+kfOwHnF9uh0Ym1z2EW
itTwHzsB3yaaz2D2oBs2nXjmHf/YCeyh7EBq8Wv6umXyMl6F3+X3UHb+KXNw8HyOTmi89Z/sBLDp
/XTlAkEz2QvsHDKMisyEf7xyvWrpGxxBxKATNcJAP6hyL4bvSsidCbdySYZJgLTnqs/dc2pyg5/p
ZAR+5G7sPCNzdoHA0PlpEDDAJ+tPWo2aRoZMahpIjzCrXvEu+NdrmttnpE3GLXZT+zzYzOXD1URA
W7NRph9rpEx5ShiEZGfTtwRz7V8HRIm9oJcTL4QWo+CZYHqLcCb1+BqOjf2plZNxS/MROQ4bGdcl
+dX0xdFEaiUTbHP7S6wU2EBVFusdkorgifYhb8zTjFbhoPzlIVuc4KkpjOUB7xA0tKpBC4Ft35Pv
WKqq7tI52DAuLiXWq/J147FuGwZ3Rg7kz2izuogQZjPorxcLMTgoGvwogS1RgpqZpI6xjEca4M4n
z1yWuw54zMmacuvDNvvLXWt1kmGl3rHZaJRxm5mQHeF5ZOkT6k5+dd8XYpcklUodRbCp1xIiiQBZ
0pmPharFi5VSj4ULkkuA+/ibrghgcD6tGa8Lx4wP4AA6Bgpb8266lZmPJajDBkEMtn7aegvf2q54
Tx/O0gs6PL57UDsbKeezjhvILpqrFubprVVp5bU/pRhVkH7dlGkxnQlYrgi893iNp+3H08W+zwQe
lYIbc13zJ99OaK0zcIuzIg2ezHE/w9M6Ek6hb0o9u2tHZuAs0tWIqaZKFIuqrop7jYhUmMdryW8R
U85PH/3YtpO/OC5zqfEZAarBiJpRN+Hm07wMTNbQIJGhzs31j7TfbOtAVAAdw2nevubpyJHQpzZ4
Wuv5YdiUc1jb3LWjOi3SJ3qe5b03Ad4lXxjjvjAa87FFGP2yY965asmGPKDuGgn9Jo4XdH1q8hMe
LJ8NvVTwRD213OXuzH97w8TVYErFmeUxiKWRjquFmhgO1E1NRBTAkkxx8WlmjdFo2vN5vFkMrwzQ
5izRB2Hc5ijt5tgDjzOFneDREzJZR9aNeKRdLy0pDgXKTxpXycQl6tKebIPrTmDzPHllap01tPfW
XovzuYttD6JsqnR5sGiEAQSdG66Y1BjV60JoU0Y7m3gqNjBcJ2uwiBdoJ8udbw3WuQGI/ULRwi8b
MG4cyZoIEs8mu2OdCMQUtiFesFikT2+XcKF5HF+G81fdfrOX+0WauhO0A2vkkKCbXu+WjFuh2czu
ys7LtmKwagdPQDo5cAOESSqP2ueCGT29u6qJQeYK2G8J+sjFkdwjDt6aj5xsnYWjgFf0snlSQrGA
/0X95RqP9tylT2hMJ40pPqwSfBMZxBFyBsne7tYgwQyA8y135gklY8PXITPwXBBtiiSCMT33A9Di
CdMQN7mqJo4PGinjcUKpfVz1jRXENnXr7OVdQB5mHVxvPX5yeB0rv6ETRontSPN334iHIPiu7KfM
Q+uOOYg23xbEmGW8k+tI/aDXZXDt9IsWs0fRJH2Iiu9rLTKbD5taRzIQuCnSkP4mH4i86+UBWcmc
P6xqETdZCUaxQNHIPoV7GSGwffbbSgvQdLAXZdjc2OeqoqgHh2E+6npqPKKTGzmCjb08iF2ngES5
6l8qPe1PAfnmx3TIzUcPycct2t45Pfh5Kbf3ioge+7SgxT1bxHJd48zhigJlxImqTc14TPVtExdM
bA52h7YhjrlJy+JI3FRxhOhaYaqeOUt1keKhQfAlE/wkXFN037nAV3fjtErMkJ90pEJsGFvDeOzH
1XgsnXUmwECyxQkbnCjVwVBDkJD8DFiEsRwyd7fHkt0FxiNUdD4PVp4sTSaim7kTDdwGFxvCE4Ku
LFWvGbaDY5E7XN0gYR+hFQdPEld+eWWLUZ5Gw9PBV+3XvG3avEgf+M4RRkR+jhRltyMKpycQBx7f
U9+XPVTHiPXghoKD1nd8eyiREmJos/brMViVj7rcD540a+NEflvSSkV6DP2OmUvJAY88nklh6bGh
E4yDkoyB3p3tcnfVdRWgMZs5vKiLSRvlz2iO2E9zOyzA0XpH5oe3lbWD+OoeZ7prT0Zhte3TnGVr
9dFB41aQabavUsY0F0c7H5xPAXgtBGl9Q7sLeT5419c2R3YuBd2a0O/1/eEMPw1heL0ZtwggWMhq
6ocx8pmDEbmQ562Rv8N7t2Lpc6xmjo1spIQIM1Tt7D26LbhqWsBI7ARTHCo4yIP6HsPgb+RzspmN
6kHLnniUylM7MDC52DvQKKzGhbWWexK7BUtMF2ozCtDI6qX72rXNU5cZ8kKy6ogMffXnhTrEko8m
Nq0u2B9EEG7rx2LNxBXPGP/OaD2Cs2muWQfZM9PAXDrcEjPVXSlYSdHkZ/kHvJsOYSZt+iuG+4QE
nv4a4hJCwMHDvFFyD4RjYzRE9SCOPqt8FFdeCXEsvdNzu4tI8P3Y9uNBCNUfNCaod2yHEYp7D6mJ
4f4jHEMyZUOva9z0DMGlYVUlL5UKnwGNpY9mLHTBnBOrYht5ipFP6PZ2CdDKbE6G0ZOkVtjCR1JW
WYeqNWFjecTa6uMyX+AwYZCjSbBOtCxFvh5WlzihE/yDAnOhGmlimTQJrhDBbu/8ZfAuqgx4zBVL
fyqQnjFdmY0PtjF1N5rutu+KrfIviPC5eo29AwrZCOJsKZiniMUMy8obkSdN+o1nZboVKs1ZPtV2
V35YveaDXXp9fY2axr4ny26P1FEYIOH0BAcfgd9Xtcrgc+4zzFJzYIYbF1nSO16BP3uVh1Urg5M+
9VO8LgOaNF8seWTbZRWOlipvoDiVK7Cy0X0tSX85QPJJeY4XeoK14gN2YHGoCk8evXT+ld5P5BSl
9zlDx/eQOyuspbo3D6g9mekPjrxXsOsof1o3cZZm+VKO5qOGGS5EB65ufKxCxLavTtR5Y3MAr2Mf
02DyrhmYIgTu1WMfjFoZSpfKKFGQYm6GLWWJqhrqEzpNiIXt9DICD7/QWaEtFHTqXAUgGzpr0yMO
WstMsmc65DIS3r0uiRZsuAv2sHmukOrO7svYo+rUtsp4x0OA5Hl7ag8ZTb1zLa2V5q4VWa3VnkxN
yaO/PyGsVUyEJAfjyak4YQpHAFChhWhDul03cIDux6KBjtS2+kPFcP0amNDwwVxM7RojZ41u38eS
G87Urp8HuuzUJaa5XYCFYv4ohu65pHynvBtBxHN9m9WjKVP/5M2Wdqu7vR7x5PVi2NkYQJz1UHZV
c57Ryn/SquZ50fY5KUDZhvGcVAfQPYCNVm8X723DeESGnEcO3JaIxT+LN/TZxzTLh/PUOq+Cbkdi
DqQzG0Kv99XKOK+ltD6lUhd9nHZqeaYiTqiuifeli9bGa6VXydDb7uMOh71l5ZdNUnSEKyOp8E66
Wqxjk9drrMx15aThsbhGTe8h+wMzHIwsJKQH9PHg6A/TXNVGAlBTrtTicOzLhyI1FrTeJaEYJ28j
a/uVxT/DdWxiBPKJxyZFiKZUlkM9CbvMSo/EUWgsTLJwT341zk9apUyfxx6E97AYjTyWYmAHkvcJ
Db3uplDcF4U1zE+C1vF5g1YXBpiKD9s2bAxoMczACS4OrlnrH+Zs8bnELdpTWH6dvfBjIUX4+AU6
Q3ad9c0tM2T1kWSh8aqR/o1btXjmqAbeN6OJwGBWrsQPgOzxUvX9WnxULnLFM7LaYLhoqPXM8cSq
FRwsfNP9TBCVRuWUsXFL36VDMFPNTh3bEGYa/kva1yzqKQBJQNLavOoBkdOG3Kyjh3RucyKzxo4Q
QnLSZ9Q1jj5aL37e8NQ1x3IlBA1LWnagv+00V70u+XN6z5uB9rcZfK4erPSJM1KD5jKn2qIRRSHi
TjbPJiJU6vWiGxuxnOZsPFKL1qQczZTlAV3Zv1G0/dxsYuvssLE32UCbHtvo/e+/owyNJEEUYijK
U9qhdo2bDsHNx83eRvUMw2rrD3YTUI10rYPfH+cDD9/vWg5/0u36KSTFsfkEUKf3/4Gozaewf/wE
c+4aHZyL7OQwKsCE2qqsiMfASM09/zXPKDZTcSysIs+uBgg8bSJcld4yrjIeQb0Yt8g2qSr/+lP9
yWFBDbYjjKE9wVth9vn9YWmtMSUhGKt/q1H69QtPfwiDHTUpwzFQ9IVJ5TM2G8WRNmXi5a/f/Y13
8n0rjoPB2wN2911KcMP+qRXXrl6FVwRzkrPWbIVKo1+xsaveb0pOSL6C1yDMz7ceKy/VzsZefpNr
ZyMesHthvgP1w8Q91Kshy0/DvoMW/Q6/VwyEHuYWp8nfHK4/OYngzwzH2weyOibGn47XRLipZiHq
PbXphEorACCgotytcDxLshSwiwl8Pe6ieiDP1frQD/Qq+py9fNEt8qFp+7/BMBs/Upj3ywpPnmUz
ukbzizbvp0+kOb22YUvLkWChQAtdzV0eBlpST4oWj6JnvG9/Z9NUr0y4LWat7C/auZP10QD4h59M
iX0PxpH963Nr/dkHc+GSwy5DR/MvrBumg0LusNqTcDMq1AxFRj3CJZklcz2vsFT7Hsmtb5/XjrI1
xhWuqstkm9PDaE+BCvNpDp6gkLBbtt/qYmNgG6sVbKIye6N8LzJFzZ3Clw/l3ushN4M7e/clUJp6
chlvVhqDr982pUUzLw8jXDcWIcAFDwx/GAMgg1vu9jruU9FWXFubQkASOp5gB/TXh4PUqx+7zpwn
z/QA49M3sHcI0I93Wm5ofYGfWztaucMaaHZbm1/8cd/qtAufnoU/uF5NH9NWazKHYGid87HWYtze
Lwwi2/eZZbA7cTbY02Vt8385WPwknGrNkrf2kGWK/WTLki4N2OqsOHUZHbCo8MQEDXXq5WlDo7+F
jlnRvHErsvxCpi3N69uX/f9O9N90og19X8H+fSOaRF5CAb5vQH97xe/9Z6SZ5LAhKUEjjuia6LM/
+s8sNL/Y0AD1wKRhY34vRNlj2Hiw6DZPN/hjxt60/r397PBXDsI/n+grACOmZf8n7WeLxvh3c5Nv
SWyG8z/snUd33ba6hv/LnTOLBSTIwZ3spr3VZRWXCZcs2+wk2Muvvw8k58TaSuSVOz6Dc7IcKyIJ
gsCH93sL7l+0ToRJ3+b1DIbXPhcFhlDfY3NR6Q/AutAxN+NIyBfS2i6154eUHmS3a2eH0rFtcZR7
msJc4bvMWkRNrwytXcsw5yG3tAzIi49Xfg7V874xC6Jt1o1QHo2uhG1oMNacQzDEQanbo9BDuNy3
9hUMZoVoLTKVMd7HXQ80gdFSxBFeIAtE3Lj0puufOGyuNUmlqHshzOfjZPjhrgSSVsl6biGvGL/5
vi29Vf21lfFF42NHh8Dnfy4pT8ejU7Vs7xgVud+xCB6CnAgEiZBo1UDRzi6CCMELhkFWUhY/ag9G
2x2cRp2nY+MswfMQcRdN97/Mrb+pOOw3twTPib0KTz0s0gFIjl6YTO2JFIAm+mblJu6tSqClgMqK
ij05iWlp431R4PllpSvYCH4PWEn7C/cIU5HNgKmEzrmQPSXqKcGqrRlvlzBadJN04lVsu26JSedt
aAFPmOVm5OItnID4sYImI91bkzOtDH6zA+sq6ZdhhrSOma4I6KORTuXxLbyehGGcTYmR5eV3c4R3
eIu426g+QLSsluv3R+/IlpILwZ0X+LW5KCD8N327mbzLYAEk/8bea2OOoPIwEzgnm3zhkyNTcTWy
w2rTKM/NybVQWEUOHzDgo/54/05ed30w+eNGtGUcnlfE0AAJv35ky4koy6fU+za0fuNdurC40do0
hUGD6BSQeXF/FxqnJ8brQWYxoV1JSWH79JuOBtlOyjyDI2F/m6yoTcR3G5wijg+h4iQNaljrx85h
fbIVv/+oR3HV+lkDkh4hTrsYiPFN6Sn9S5meklmQ4b9WfBtHDuzmHk6T/JGD5NY4MYMrR+pqCpbQ
LM6rpCm1Q/gQk8+UtlLBmyoALKcQOilE5Zs0xeRTrOOhtPPzbIgaf95D3xdFs3//pt9MSdfxfBZe
R6KZYc4c3TN8A0NWOCE+5RC1YHpSw+qIlQHmMnbj//ZaTHyqKc+0fZed4qiKwIS/bXBTa58QGvX+
skpl7g+AV0bClHj/Um8mAQoNl+RCPHsoKyEev34VNBd98AazfCrnrmFwscLPyJWyZoNYBQCyykFd
PFQEkLx/XevteCIQ8XRz3uK4RhDc6wuHhmVOqnGNrxABLXuBL+UmVNnSV3GDgYcDFyrf85lk8hHb
Kyx+NnXTNAGcL2Oyh7sEN3YUesS+LB0JoNABd04JmeEM4JKqafP+3fKmjz4WnVSHnoUXH8ACtY6n
rBuN1LkQFkDLMAD3VimCg+W6xUmH97PMZCoPJ0GrWu+S0IaE+dGWiObIe/bmmcUyyEQ0P/Eui/SH
16LB0duf0BZ+gwVY9+NlAcbdjtXFnTCq/NRGAYd/HDlkxkuHw93ydnSAJdtw6VgDbyQGzmeJ5lgZ
c0F7JjDmBsVpN30GKaOEwKJhCRkLO00dFnlgf+3Bbosa+H5Vx3QNr5Un0uK7Bz8osVY4R7fLNRM6
cD+VlMokNJGkxD1qQkwJuAKF6hN9JJWW296byF9bOkcOd0NTE0PUpvwbfPuxpGBI4tireGd2PNEz
w6QohvWxTh2ljRqx1dapZRVERZTmM8JQ7N/aEaQG20YrCfmRBAfmwjtxhynubjok02xm0I50tFCL
MXCEBj8KuPSf3uMOqTLEukaz8i4d2nD159pP6DuGYqiTi1yUPppJq53KsxgBYn/aYw3DXJqwoWHo
Enrd85k/kEJG/FvY6T0Tu2KbRUT5dQe3tBIIhdBTvjyAm3bPgYPSDLx0A2ij0zNcs2T6tVOkF8yf
1vZ1G+q0QCrzuUjXrY7l+PN31Ko2mq2TYBQXr5lyFZJsJ15cxqB3kplLTypmIZ6dimfivKtHVSBn
YeRcXwFl7sexi7PTMm96DgtWDMRcbB1DUrXNKtRWlGqWNY/H0qWnSxV07FoOVvJMmjT00uIDOH8l
UW87jp4uWPTYfFO0YwNmTYRTP+/MmUx+IVozK5S7Luoy3zk1xJTMT3UxDYxhBdOJ67us91Z46+em
x5gsMFfz8RCiv9Im9Uupa7fUmhz+DoQt1w+RBsojqYJsiZI4E1zBuGNpD6wCW6Cp5yRFO9Tzt3Fq
waNFvlM7w2mASJ7fUs2V4FPoSaXlT0bUSVZjjDM6bmnm6fmXY5/qexEBylwPHqbkE5z9GufpjYNh
Pwn0HrqOBB1V4uu6DcozzM5WSzQ/Jb3gD+vAmbUGNxXAy/m6xv4p/QHMr5PEFl/qOZdTAoJpdBPZ
PJiAeHqK6tJ6uFM+CPFdbfk5H7BMO9YGSseFKgPrfr7zuZmRM6yWOKMQS2H36k+a1CB+aWMKLM5W
Lq0N/kHr2RnuJGnvjEJcSdXS4ZnMNi0utAUDvxDqcMP9LdRielY7SaLVtFmwkJU5+bk70YEz78hG
ToJhw9lV6pUpzmNIwtiK7ly6lMrZddA/hYn1zUIHPOJkv1y78zwx/f3WB1raBsUIs4+tD8udS891
h6xZxcSngzR72NUlV2QRJSFtqZTGMKtVQpCnRS9ZtoNBL9fM4U9OTd1VLQqRtjVGvJNagBhc31re
TS38pHKhSZJoggUgauaoug2IRBc4nLVVoFtLdIXHfMtCzHKz7ZwoRd4eqb4KglX/4skPfNuh9nLS
HmtaWBQss97TMroGRvAstjPPjPNXtqBIaZCfxdF5VsX0GC+7KWj15ElwXdUysnEmPY7AJz0v6e20
zKHQSXBoOquWauHvanvoCV1YXLxYH9oamqe/KTLeR7maTMPq60sUyTZLbko3irdUgliyF1QEaPC7
gtrUq2DP4DNzzYTgjmEHzWDkJznCID6C0BrqdSkzh2K6CbpUV4Sx6COWJyUmj/HrYnxgLgdGkW/B
sruWCQUA4MwV3Y1Fxxb6OIGJvZ+3CzcOPaPn0oKcHe6f5ZLtaJiVZJdH66348nyR602263odzTd5
4McGm3Izsz7MfmyIqwmwBiCMJYrus6q7kkfyq6Zq8MO2dbViEho/PxU+3deLn+cQVn09OJh+w1A5
yTD0qMF34pRGxYHYuAUXOB+IeVOHYxluBe6U9a3uEhCxV7H5z9thHiV3LNPRYJSqAp5iirHeQjm9
9wGLGMGf07pIRv13s6gcJi42HLpwJp5QL/ctmN7yYBnMSmfryCZoxhVVb2TyfULu5csVfojaY0UO
mFSXdsKyu2lBjDtjJRdrJpWiHPPm1iym/O5V3JlXqiFDUjf06ult5hkukkn9JWHNXXb/FHeGNUKO
xhP9RnWmHHdUWoD6u+iznG0VL7VusNa1btm9H30m5JzbhDI1xtx9fhWAltYimww6y/Yckin2zzlo
AVEnZrML7WWszl7S0DwEJyOMOrX7NREtSm0sBhNUeTQ4Zxq/tFc723qdi4bdjNR2fNKmNUp/aY94
5+/S0Ui2sMpu1UmSDtdxSCbd9UtSGjr/Jq1OTCVnVW8D3BBeB6YJQ7TLQ1cyq1cQcrz/xKblnScb
dYI5S7RMMJCk8jbB/ydDLXUdVHA91Gq50mFDnXnyL5LUKhpP0HgtF64uRklwe4zosrF5mBRi2nP1
bc45CaEfxohmhg5hTfSGqgqnUO79OLtKiY0Kxwa7o8qE1JXtgR8JFGxDc+SDIdND15rYq8PTO2lI
ENXbSsBCwsdd+7p8bNjA+RxiXOdYGpBr6gozMebQCncptKwo1w+mRv8MMbGOy3TjGvHyhYvGhF2m
K1FELiczDKqOTBu30nUKZp/65CBTa+Fu55fgXbgNiffJLVuytE7wJtTUdZKGwBpgv7gsk27bUtn7
GeGi9omwXarg0aR2M4hGGRVrWerD5RjPQmMMR/bwonVNLTfwFmdP+A6JufuSBgRrCh1RkwelLvHB
mzDrbfSCWOQ2ezSNBkFpMsIOZoBwvtE7JylfE3faRLHk2r1cZLXcDrDT+Ts8WiZ+mY6BZJlpyeTm
/lsSylhRMgF7neTT1IKFvSlD1VrNY9DglQ4r6zmi2O56urcj2SkVrcFUludRlQ5si51SupYqldQl
Sxx0Opy4IzOrs370RjtnwYYeKJYuCFxKcIOVVOHE2AZm4zL8rOHaxrx6hns88pLZpX7uYMKqGEda
dBqx8JBPcveWE+qAbRWJNKhO5gQ3wx95bzCwLDOpvoOeeD2mz58jsdRkDq565SxUpLKM+Y1V0UFe
2mSoDLR5moEQMoEmTx3wwS2m0P2UY0KTYVGuXyMbpmU9cPzruzu/DgG/d05aWrwjrIkk1jdlBIsr
vl7G1AyDz0MmXXwwMVqKivEgKEeHu0Xi7xGjmFAafGqafkjigzJLXVSYXaqTwkd71mdiH39E71MB
XmdNa0j6jew2IrOpUiKM1dkuEQuhq9ibUPwG/3qBT1Ul514oTe5nXoT+Dhwc0HhUWAAUW3kr9CeC
UlsDXmVa8wPhQG/uMYXFRXlYW3qCOSEBevZJbUsoTRuyW/TuitdvxKbZVyOF6tpxIJ/cQYnR9WaH
kgh7/DzVoliTEUh/hIss+QP/Xv80VQlGNHBDJdulFXNfWG/EUpeGmddHuph3lL7bl88j63DRucv7
seKlojlwugJPfWeIvmDCEyWaa0qEMl91zVzI18lMTUDPrRF67ualHZQXsE2iodtEZC5aGCR1BU7D
m3ysZt5tjxkD1yqXhkcw1UDKKCwpXVoHQ8WRL8KcoHkcGoKmilWb9apjcZlHgWX3aHUZJuauzTwr
TFsfAlPlcmIzcYDlhbQioLzk4Ml7xoVvIdib9tV8BltnJoN2sp06exxia2JQwpfKp43MgVqjRbnH
0yboxCgMfp6IfaSSFAZTFJmcvsqodvhTxJkFj0EDQ+0nZ+jr5do0BtNcO7GKOY5gMkrHe+978Avu
vCV3CBI0Rtri13Tl9aFber6uwprJ0od8pGO6kI8wcRjuwjaMeGtdAaBbbSY0G8E6aQa3pEbBKpw0
VooQ1oDFqjkyHmqpaIrr8wPTCZFjzC9qwkUvlYo12dsrOHpdvMVnjqm/t3AE56hCSNv89PLplQNi
e81gLAIM/gmJzFuYEMPQ6omBJTy3aYTOrKekNP2xvDLFBEuEAVn0idsNjI6BHPFr5ROn2RqpC8/L
BMXrPKbwOuJy6m+8CeLEwYfvle/91uZMwcZmCAJSnQkvPbnz8qzi1wSia1ir0rrUlahd2qzi6/Hl
1AhfM+MrrdMBKsYFBX/v4ag4sjpvMaHSp8CXg0UeLvqmK2LP5ghStTfDbOt8KK+nAjMwJjqHJJPZ
P8ZlyStNrF7fel9O7ITbKe5D9F+opwR5ZQpwhB9cZmYUuYh6wep4jUaMGKxNkmf/z3ahMxA7BO46
1aRP6PPLyhHQxGUMISnqWfk+avQ3mBFiAQgdNHSk+6bv7U/arAhe39cp7PQ5E840BNcNPtF1TqIg
XUFe6fuXPEbVgKkwh3KFhvNscjDt16jaTDqCb3Ze99UlsI0V/mVq5L6hscp/eynyYmybrr5lA54f
52wTtKyWAXTiK1a8en2qPKwkKApZrFm73r/WEYVASAuYWlqOS2+VINk3XSncrdtcu2l9nZwCzvgZ
hlc2M9HtRMxnGDeFxV64oB/LHvtSuC0gCiZSfr5Wnc25GxRCdzbQ3GmEp31ZmX/2Pkr8CXWJJN2W
PUF69cif3r/9N2/FAe3WpBBa+GgZjgOkpyYssBKQ7iOe4BP3wQalj4Vsrhyh3r/UmznngHcHtILo
BMGxPIaOKaMSm6g89RjEvtPPQOs46z1Yi9SfCPq08bdT7riFYvFiUGHbLtckHuyYc9PUreNH9Aoe
lYj1GtVNCShiT7InG4Qd6D0rDMhBppiY+fN3knjN5orVrnAP7z/78TDTNYXkq8VeWK1Yb5LfNf8W
NkHkfAGT4Og4xyQxPvml1Mf59690PMq265g8rYO9ErJ95xi8zigMYQGl1peePJ3solO5PponqXDY
5GMtGflN4/E1r4AGDQwLYGeavETAUzTpR/+lY9Kl/sJiMjdfGqwDmUEkEehljkVx5r2GTU26KoZ/
0Rwj38/cmJ3x/Sc+8ifgDjwmcWASnyp9yaMfrywiinNLyfJLHZMDW27pZS3ZFtQjDlKsYXXZMjSx
Lo09KKK89J+guOF2GvIqPHgd8WF8GZwidTXEA/Q/8xVX0Ic4LSwveefEbVY+Lp9Oh7/yKrEyEpu0
Q6LeLGEQV0NFIrTJh4/9IT30dNPJHvDIGptphPmdAdFtCdVL7O6Q0Fr2sXQnu4XLtEOryy6jgf4M
jJzUejsnNJfaRraO3uKVaiBbQ/l9BuhbSntWTdJfdNGEw/tzxWfjf4O2NcWaENSmJURUk7XTBmTS
HsigB2QpM2DZ94f/zYSTUNtNz5VaZfZ2avecLGLDXObPVVw71KwRkfAcOIKl0xXAT8j6/UvqJtOv
7UG91GIYrFVocAGkZhz8OuXoOSHrQPv6OYiQ1znbPgm87MLFdCyDXdo+h9KLPOg5RE0WiaGAsHmh
7+b92zh+clyWhcnK6UH955t7bn//MvNLry5H3mX8OcPnqTiFht4V96h58cu22+43KYXHKwgmH7C+
QIo8BydS4R5Ncs8yoyRWbftlqAmQe3BTqadFmipdWb3/XEdUIf3bfYnI0ESJyL4AtfP1+Eb4BOV5
Odj3UPJNfxMCX3bRLgJG5aSbpCO7w4qGd8E/JIAN83JyneCBw5rbIDEF1gWC4cij+/eKxBfqUGsR
ulBPIk4oEKH5KuIqxV15LSZDwwB+h8NIfBh8XD44uxZ0R+4Gw3J4OIN0MrGPIkN3iqyh0Os1BwK0
iAecUZM535WVGYmL9wfhaLwZAyznHMJa6UCSAXc8Bi7RYgF+69N9XxAwju1xRasig6IKWezh/Utp
7eav81m/UxYv6FkBLpCso0fzeaxQAyhLhHe+qJ6v1btAp9mAXRBbE0s9S9BL7z2HpMMolFOpUdKf
f2qGXiMExoj8/JMrpMYzOQsqVjq7wBVyPBgZwZXLecunivVYoopsPJlxZuPbycqQ43FCCCPHkp+N
P7pFuolk5KnNt7P45sLfDVWhX/jiplzFeO7EyxdoYrBAQMlE16abtB9fQrLlwMJfbbom0cDyzxYa
XyRzN6Xnwb4XhqAczmq2ihEI5P0h9V+/Pu1YCWvAJGGS/FByEY9fX80TDL6pwqd8cOQncjNdTIRp
j+69zFcCjD/GF11MAdbqxNNulAjLPSz1/GGIEhRGJTY0NE0j/BeMGX22R9j0fcj5tb3Op3aI17E/
2PsEdUSBaOQJG5ZWrQhrj+c1vRzvanDD6ixG33PBjhQvnNbjIdsYeDR9XOgjD6dhM6Yu/iuBKTag
htmDsRgdh4Mc/SAK+wZBT1dmO5EbzoWcmwEf/7ne0hPPH+I2F6cYqtElSFXnYu+QjbTwOiv/Ag/A
PZunCB5mv9SmhWlLI+9s9udHFVeWq23GYiCMCIUoVvXl3Sid/iFxHIxOMS8QJWaprvqMMLX9lhuq
ufVE21IWhf0+nXpCy2hSYFdBv2jCpCNIjFUviuGU6Otth7oKwCZO04890a6g5igoN93YVHcLZtYb
yk9t7G4YYm165o3oZvMrWaftF0su4j7u3X4dT15xlskWvzpohy8OVRhH/b3r45sJQfml2WlUKvSD
3pTpvdsGVSaa4ltdlpznnFzB4Cwckix+s3o+8xL+2p2YepynbJt+fAC72CE98vXqOdlFZmOKHH+z
8HXAi99mFV1VnAOSzRTn8kNpF+GHpA0NRfK8G6iNM6gkP8Hi1NtMeQcbCg6bd9V4TXBakptzzzbU
Uj70efdQFOzpdlcWCmmKJW5wXip/FL3jn5egljeDPdsfg5TjG8oQy0RTkEVXThHweg1ZeIAaGS0q
awzAm5pg/pbiZrROiS/dWVDrH82pc7BGCZx/VSI8j8jz6FOm6YjLYwuCCuhN1q6WjUlzug7ssMy2
Xq4dMbzG9O5/8+m/WkxfLiYhKeoSi/r5uBoMF0FZ3QTlN8+UBfysybzDEspuCWrJLgbh9Jy98bC7
oT0rs9/UwkckPC6uywDKICaAwx59XBJYhmwn4c/LN9HrWUa4QHziVGm+n5bpEY95TLCNYNr0CFtJ
hWkMby/K2f1doqirp9irKSg1WVPzQfA4ZRs/2lCsLCxoH8RkLPQLiUN52eAs4bsy2LR0SbrNIIpp
j+8mspTEUMUHAPxiX4FbXQzKw4YfA2TjarEisXdItaI/EQZfCsIh0LllxkUyl/J8xmsegrtzBwaa
X6FUJ3XKozE2r5duou2C73G4liqQHygbh2qHMfmP2UuTS0cizM1AivdJVKmrAivGblOFbf91zuP+
3oQafGOUOgbRm6xx59jdiMF7k0R3IzIj/KNqkweIJ4I3Byj3RJynNSaAkj3xVriGf57Es/ho6UTw
FU0HRG3vzy89dsdji45DU6k5zcpjGUUPJMx7l6QIJsK9xPokfVCJM6Poqkvz0ho5S/zmitZr4iuz
CrsmzbqFj4RWAmrc6xWFSKe8Kdg6v6cqFafAZkaB5exsnAFUpjsaER0rvRs135Rj5g9JNHXnSRKY
N+RCOrv3n/7tDOdeAmhZkKM8LWQ5Wt0ce4RkOY3ZdyKsTQmdPki/wiOYd4u2wqNql9/wetDxRMbX
eUjJjpi9QRX/jyHRIhaUG3AjIbQfDQlcnLZoF5l/Dwtv7jdeG8/X3tLH+XmSE3liLkRiYvPbo3GM
w61CBPo59ptB7eN2se5+MyZ/MyWw2QC9ZHJCjDvmhC5FPw4VzuLfI2l6t7VntR/s3DA2EujwjC2m
v+zzujtVoiwOOD9YF10J5x93oW66Tgj6gfJajsN5YvTOD7jZtYuoNslu379L7+2iwCGBxdf2eW/4
wegd8pfjCr6SbosarvweTbSGQFyq8EuF682A6yue9DURKmBTRYWgvXNBeTdp7LmMFyohEK4gQKZr
IMNpKk9+Iix00KA9zY/SaOOLzEvafe0406XXx9EhcmWEdzFufeOqnS0boa/CkAsDe7y38CFz1Qnm
W2qXZp1xEXgWLpeAUMb582ucp5FCBCcstYtG6q41QrzsvKBBz1nAKYZoldc5QZbDmNJ9F2n+4A6A
ClSR7W1nT+UhLnKHtDVZSJM1hEbf2gOvvXaCpKRZDsUTi7CJjmCHa0a0Ji9EXYwKo1zScpUHIxof
KusArQhDetOL7I8kqyafyL/pfgjkSIB0Q0oOyvtvx3p9BtDfuAeDE5MWG840h8qjCT0UxD0Etei/
g3rX0T27m9uuQRJJFGvN4dL2hoyeUrt4PgpYt/oRLwR3alsJNZ44smofXEz3zk05Zvd2Q2oMAW9Z
uGvSJudjiFK5FnWBv9DzXf9XZ3E3q+//+z+PuM2UmwTf5eSp+1U1ARk6AAf7Z6GFdknfP+KKESfN
97/5L/80/DH/AKBAngSAYgMv/GmSbmOSLsErTagl4ComC86ftp/uH+B78GIDwACyCbRI4qfaQth/
YFnGjyO2oM6lnfxv1Bav62Vgerj7ABxgDSZ3AbzxerUQyLiimui7fVa68RpSGq4SXvTwy6Bcv+ya
78TIv1wkQG/CIY387uOFs6sGfKUDH+vqDOXEJFtCY+Qg19hZd9v3L/UaC355HhpUoEUCaPQNSFgV
iJtTQjb300BEb0Kayhk1HCLuis1Jq0b2hdUYJ3ByxCrw5+o3l38znLQiuImAdgGfOT3i18Np54vv
asbVnpX+zi7kR/gCm/ef8PUupBsrXEJ75wOFUoY+r/+/ru9wZyhOrFq7+NwByDy0gVWte9siOGep
maX/mc5/8+ZY7rjjv+qg58vBCfNdLdv0BbXJ6ydyIvTS0NLaPeK4+jTKCgvCZQAOlrlhcZoP4l6E
Y02EEmaVuFxTBZMInQdInLFxwLGhrUIMN+yIOi5O/ezQjzJA710NQc3xPI9IWILJUK7s2lI4PMXB
CqtQ+4C/iYMX3ngS0WH8UQrt4t50pv1A+IjCCjrAcDkzSucyrsmOduLM2fREMT3MadicJ140RpzI
ZBNviN4q7pBORB+TWVaroGicG0KM3CuXg/cHD9XJauC8iDFSF132Q0k0bhGEm8rvawi1br0b+mU5
ZH500afGsHOK4gfb6ocqEU/e4t+waRTrUfjFqTKnLxFOHVwi9bYG/oWQjtNlk6mlPkHYD7ejtDbE
94zfmzgghT2Nr9TsGZskqBq66UW/HavRu5wm0p0DwwtP7ch5kAZGkORKd+u6lWqVDMN3xzOCuwkK
y2a20vRyIQTvrvNEvsY+b20GA7npFe6AEzEl+wXUA4fAKb4oW3eNOhmk1p/HMzcysUEcG6MjmYD+
Z3DooOKgdWQzv6sl2s0YKQJ7ZILDASxp86xUVmjtyqlpvHuOXsbHOBuaK2w9+D3+NNl3KCqGs7xJ
+j0H9HaVNMCkvFU3PguLurnAp9HdEl6Z7YqRBFx4Del1XZHNSu1owa7r7d2Q5OYDDAeMX4d6WgP6
2f3nPjFrnBbN2To3FhndJXG9bDEBsVb/HOurlrK5Lpr2PAxm5yXaV/ROtq+N2LrQFOA9cA5mwTrf
t+9KooAK53OcNe68ypI+IszcmfYcxoMbCoP0xABeuXgO++0xB7Dbfr44DvytPE31TDxoiRaK95Mm
+DP1N1xij+qv3cHirKjnO8h9gRV9SfssPvCffZyG6BS5Wr2Z1Hij5uw+xXBnZUBpPhFFOZyBwmSr
JB5aoIFovDHC0TqxncTcc/DPidvuxMEFWDybyX/DEp089yvqPN9mRqN9oCkfmTc4gs2PxCSa2Loa
5fkQpcZZF3n2iTNh6eDBJ6ESKwCiMuzPN7VZc7Uo09kEAfHna2Kdwx2g4kwylR9+xoCdLDY/gjwV
huPZlGL3KyvChD0E9SftYNLNzgpjRT8hWomQvO0CiunK8fLxdLFj63yipbsLUy94qKoqXRcZ27Mn
40cndD4G1oIfZNeZHxKYY3t7cL5I4prhTUa3EIoEfhGMtJNgQkHS0XoIYQAvwug24Qj0VsNbwIUu
vTCAWm/SOsw3Zb18SyLAUojC2QxeFQ2H0Ij6rWWYN9NMysJURfvUwDG5CqiyloxfG4Vefd9wzodV
0o7GRqG42UGUcx7bAbVdBUto2067WkXOneuqgGC5rCkPpRza695QziPrtn9ADEyCtkWa+ERPbhvD
GYAFKNRyGeYZIQ9OqOb7imMVjCx3OVhTMK6U7X5uqhGz1IAQ7dEPqzUJ2WTImzGZEuVJ3DTGqhhM
ju9RBKqVF1Z52Rb+IQfI1x5nKzu0ynXkN6ei8Y3NshjhJswM/yIKs+8hKdDrhfBX2WOVh8hSfU17
Z7gC2CyCFZ4E/oYlwbtK5nQ6p2LPD15hN3vHTzKs7pfxUzVhc0s1xJXNIMUmg2NYOa2Mckp/BLDd
9IncvAsB+26cJSXUMQ+stZUXBJXh8YfdA4jsFk5+y3fiTd+KYjauOFFDMWvLddbI9MGN3XKPxrKC
7d7k/doSk1ingtUj9zFn7RdJzoGTjDWGfMtwVbS+AV3FxFC0lk908Ak7154CMHnd9ECCioRKRXw6
gQGkTFNo49s8J3s7E/bW8oJ43ycVvmRT7+7dznWvPPp9+9iIoi++uy2iZD7J55jhB4q4B1HDlAc8
Zscg5Xd0na01pT5WAmSw2reihkE5FsXHbs7EF0g18aXXeMvHlrBZcizoDeK60lz2lup2WZEy82aZ
7kVGymuOQ9yGzfNHiQXIKqwbqLwYUx3YH8fDkDqsGaReS++sswoyijd23vYvdcV/i/zfFPmckW2K
mv9URW+ikM7g+z+2v1b3P/+Tn9V9IDDmDMCDdZUkYC1Tk/6s8IFstH2/TV1NwpWu4/+q8Dm3/6zo
cfYEMPGZpCAd+pTwr4z8Ufm/LtkQCEP4wfwDhbBDgXhcIdZh5+dpNHn05pTPJu5Ja9x41jjjyQLH
UtGAkPZC+vuKWGPy+6pytoD8XBP/9A2CKmHd5lWNlue0baENTltjmRoR7oH68e1luWB7x9VpUZdZ
jJxb7opmKMR42aFXiafVbMuRxN3W0N1EAn4L7xwbjfYpY/fqRCLDtUUQLZG8nqS1FQQk/tTRhiS/
+dbwUacQoRonal0H2HjXLIN2upzYVtOa5yW8MHedtiZLoKTR3+5h2PT1dWqE2W1TQ+Js88WJ101b
95ZOb0rVmVc2IEP4+30ivUVUXAJbue0E0ZwwPinJZnbIdd46VeLrhcj7XGOjvjGCavySgDpcL24n
d1WP8VMCuaBb4aMzgfM7MYbUXWWok2wp8gNyk/iL17r1J7slE5HjBkY7VeA/5dN86RN3+swLmA+Q
A8KLofecq8RlC+f4Z2271NFhRGbBzzhBDWJd0hwyUe3RV4nwVRKKkhm7cwQOeLYRPj6SCKKdVIrr
HrPGhwkZ3sFuZvauRc43QWvPp0aQ1s1qTmxI9SE+b/s4T5NvzAf3Js2GAYEHzeyruCj9k8n1MByt
Jut8DLvyLl4krEG/J4NrEXI9TFFcoUro7AvhDvZHA+KfwI3Mdq4qEfWbQOXVugD30HatJKh37jxs
0C6xv9plvyUgHGdVI8QPduRUhqfKVKGOqpcvBgZTO7pypNwk9XIQsb08mYUtD3FrqVtyVcPL3qir
84q9ujgRizFfTf3iDZa1mwaY/FRFf/6TxVcM8YXh2kph+GOiNid+ewhE2ZymCoZEie9gO+bVRnZh
jVDTbowPvkHkFOErY96Oy5agCct8el4m/rui/m5FBUwAR/jnFfWATW1ZJa/X1Jf/6Oea6ss/dGcX
Zh9sIwJR/rKoMALrD85d9M8Rywekpvgs3n+iJgAq0DRMqIfaXRkS1qs1Fn2dD/oAnQSoxf43qAnA
zes1ltWc1h9my9heSEANDRP9irImXgIiabXx6VRbEk9bVbnoCWfvTNXSaFfzZImNDhi+VZhngbQi
sgzX5uC70yZqu6reN7QkQ4wTc++Ur1aE23yoaMZ3pjnd9OR4ihMrlbNxg9Vj87EuheeuB4XajI8n
p+062O1wnpMhVK/y0O2p9gtzEdAXeu88QJHOsZpA0cNiLZ0gVq3C3hTpONbHVoqFHmLVkMU9VMOK
k3X9lUpOPvkkBG86/GS3pF4Cwsaa1bqeody5CDgh0J4HsGBQIxXexQj6QhXaf2jx+dxJGAbRas4H
wgNcMPtblabzzQQJ7rKJbPpOKTzZrZwqCLGpP0XuqnTNiCDZVH3IXTWc6MjorbVU8z4aveDUVk1y
RubKyZTwpWpz+2rnlq63ttsYx7huJPxjM7khblqdtD/mQWavEjTrt5Y9YaYfCw7is7pyWfU35eI4
172dkjNXzYLcdRs7XtJe3dKTW2NOyDCDcXXtSCO/xMD+g2tCk3bzvMFzeZLxE2Zs6kRAzViT9ZKd
WUWRbxJvqj8MjSMZdihvF23fiktowg731i/9uTlua7uqLkMU2z/SwQt2RLSwzbmJv44aSdvAC57c
MIQvg8Zl7RkxsuOW/4vd5WMgCFQB1S5xvHVPhxF8QZLXe5s2rfOB89p05mAReo2Ysb5RWfwVg+r4
0a28cbNE0xmn7Hnj6pxCMucEdoTK+D/2zmw5buRa108EB+Yh4sS5KKBGksVRlKgbBCVSSMyJOYGn
Px+obh8225bCe9/6wg4rTBJVQCJzrX/9wy1Di/KePKwyrPKiO5sWtno9d4R8hPy2hTh41lTOvskb
+ylHsE02manOM6OXSCqHMhmWQ6RBe470MU4ekJ0ymKIYN4cwq2rQnCrL2q0upXFhMbY7zfoArUBN
18lgF7feWCHmnFUc3HmpI2999urN0sZZvJHJspxtzWI4LUeNaaGq94s2VHe6yYr23KG/pE63LxCN
bWRr2TuDZX9VK2t5GlvU+rhJ9gIfV2HA7MhxK7Ss0Y4aJMr7IYuTndYMF0z3upMu3Cuo6o23WfAC
3TS1n6F3UNqBvBrYPh1rMEJVCAoUr4KVpX/UtGLHDOnOT2d9F3sX9rjmvDTVlxlN742w2mutLx4N
3CujoLDvDOQN28qX3ztqimOZ1Y8zccMbLAS+lh7Y/EoGnMMyNYnbmVCWrk9qftFwYtvURi9XN5nP
9hAQcDcH8UFOo3Y1+UGwjQeZIJy1n9gMu2tTlmqHtyMtYZ44xxlXzUcbEWaoMpLSSpwPmZyYvFba
yYsFNJDUfBq9uNkOXtnuC68xj1l3Wvr0sicPY0M4Cxan6bmK4R3gPLPRWruMSpWV22mS6S6fMkX4
c9bd+bFV3FI7JPQi3OZ5ya1jELjqFhnisq84fyMJdZHeWblXdjue5taaju1MkkyE6H26nez+ccDS
4aChCD1PNk7pvGB1Z0/6PaGPsPiixmjN7GaOJ6vEPtk540n4rW5qZ+u6C+GFOFnubLzXMVxI45uZ
jvTaEd1zZUvwD9AkEnyNZ1eODgJVsoa/doCPe70UEhPFwrxY/al2uumwpPWkwNTALsgIEcXNzLa7
EYr9rkBCWjNgnr8uQ0AtFrM/jwNrMJ3V/BVRSIrRJWjUfdOq+wqR2oZ+vLxGCmozow6KQd4kTsxI
SU4CZ3bTBq8rnFEnQj6rjzIfETaSMFpEtayCuz7zfshan8LEVMYOi15My2C1ULhQN8OucytGdMRS
lANxo/XgZANp7q62M3DD2flmX2JbgI8em7ucCjU84lvZGTbau6o/EUMlVlNerfmeazBhkexmAzkg
YjLd67z1yfsgZcQ/5IOfLZcKc89bxYF9b7XAPyTssfSObT86XzAkbk9iKfG47BfL+daz+tPQGDCg
DQ0t9mxCR6V31+BrbUYUUO2pBks+NXOs7XpQ3eQQN/1xTq3kWuDRfu9rsDE2LRFZe0E6xRQGyySe
JEFh29G0sbZNE/HsM6cINqVPbGGYzL19mVgtHp0eZbC7WSaGzqP0eT+scYR2oxbtFqPJmc7Z1ic0
nuZ01Y9ddzMrk3QwZrMKgAhqSLLJnMFSG1stw2c9tprnptXTJ87khAyvcrgiX7S8Jhg2+AFeOjCi
KGLrDjLg+BkjoOVc6uQtGW7xij7JfXEQxqbAclYzIKAei20S2OkR7eGxZLcNkTKZczSTzV5ugpi7
CIVT+I/DODuXhdsVLxiRZ/EJp00YK65Mp1uCON1HzhHM09WS7IZ5NjW8ZpHchQaRssmxTZX6njPw
t9mMcD4P8mq8UV4DxlbOQrtJMxdymgk39ymb4/wM9QmgbIx7ingzKJcjRNn8Bffq/E5O1f3gQPgL
BcvylBt5GRm54GXFzbW5Xhqym8JuItJ0Y3ZpXCJVCfQriXThyaGLfI190Xz1YXqSiW0G7SYOyiRA
zTlrp9bIxpvKYb/ZWF2rfbf1ubuGuwogbWl+dxjQybYHT5vk1yBRlR/ONKJHafTWFGVp1sybwCuz
z3hn2PbGr63+jkAzFIiaspqzC80dK/MyzfaDqcsZXaeCK5qLYIuWWn+Kgz62AYf1nAidUXP2Q2Gn
d3Eg9X2DjQIBTEOV4athZ9AimUZsHHimoZWb8FymvjkZoncjV+JAMI/ESqETcJneSzzy/NbeNkwD
Qjcj3MkR5NtsjE7e0n71Uce45hKm9lBuvLjuI+Vl8th5NqTWEk7OE8a6vbdJE4iYIaLE+gvhabLa
9nYwQ5zNmuXVpYC6Qi8LScx0v0F0Dz55oiKXMunqHUFUI8mmWBGjuxpzhH1TkLMjOuCjxxR2xlVA
o/Z1dNriIIVEzGQmDhlPUHesb0y3xUUfG9Zj0KNG2PilpWwoSQBwVU0QU+Ir/me+DLmPL4iY77Ar
aMZQAdM+jwHBbbJy5NfEjvtbJ+iDKsyUqT8NiK/JtNOngbWkd8MGjYPxEjRoSrYwNRLt5NdZ/CXF
7+MTVr5uhzWOUBcD0PkeYFsT0UKPTtto5ccsyW/0ZUi/NJV3xsQmqkU5hqOvbcm0EyGuQMGt3Qc6
2U52EiUBzV0Enc68dgtqQx87rD0heI6EvjTa3wJvMTFyJFr5sbJnjwRfrA4wUNYsMpiNLtX3zM+T
c9eby3YCBGHQVIz7xXb6aJFWsRt0fbiEwrh1h7Z8xbuXAHKEJN4rnKYW+4auElHu9u0nuA/xNwCF
GMYsoWMbniahSZKZ/JUwVX5MKLMIU4gdnalNm2Q2gLqdvUgGNNWG9NFqIzVRsLVY0xWho+JzESPp
Tx1d7HXseukP4uGyleC1LHDXv2CYFoQJgIhA8Xfyl1LrdlXb4MGbBoTJIYHLv3R4pOCHARIuwGid
HkaMNN1tEy/LRa4Z8jSBPV3yDYtLk8jd7/GCix6EL4aiskGtGFjVsSkSK0LC9llC0AB9BXl5TqzG
u4GWrb0aetr+5PD+t0v+TZfMpgBQ+O+b5PC5IGayrdLn99Djz9/608jRsP9BIJBN07uqn3znHfJo
2v8AE9d1Wld6XgNM8V2XrBuM4emPjQC4cu2t/0QiaaBhWjHp/YOS8J8hkVzj/eyYHPcVW4Xs7lno
znC2/2uTTMlQSyJ61Zl4SZx+J6yhQM4y+Ji5N423rubMp0yN0ER1vHWfSGweP+V2x57eBVXz+d3d
+xejbOPDJHv9NOg4IKZ6tg6zz10/7bvBOQxM/GjEAMmmqYjVyReYg4NXuxBFR5LlQILs4ckb5Tpp
Ln0ISU3WYnMaL2zlIQBw9RIwlrrmb4gBAL4wPqEe8o397DrxK7WtoXa//sTmBzbB2yeG1QnMAeFD
h+rx4ROvpDGyIvqzBc0ziVzsIT4RRuNjlOPNAA4jMEMWgaj6G9Kn53SDwzkW5mNLbk471v2LUB1n
DtxPJ+r6FDfungHRCHbq5HT5KDNu4ICfyi4QXUQ8bfBIE3pBuAFxHfgcuFdseWO5//W3+vtjQNaj
wwnzSIF0/+ZPDaaRTJqkD616sn/qhEoJV6k17EaSK3uDVwCgSWwUX3592XWtveMxrCbKHiIiDJVZ
i/zX+rHePX1HV4kNFFidK5/wCmqG4VwhL079WDz++korZebjlQIdbijiRyN4w6feX0ly7ixNK+qz
L3X7uXnzQAaSn/Ffl2JLZjWmu5Y+Q5HLcFkpf7doPiBTfNGVm4yvIfIKl93hwzL3vNXZmxrp7DW5
88yYyXkmcx0fZmcpuy0+8ljs6zz6/VQ0k7lp8tp77YugO04k1pGiiAkB+BBO/SFWEeUnUqRMCzbA
PL9KbZSRDuzshaQX2Gj7LbiYv2PI/f1BoUpi24D0SYvk2exp72+f7g5APU6sXRlDXD5jI8U03NAY
Odsg9XOVnCYsZ74lfiAv1dIILG9slYamMXo/em9ZQJdFwnQBi4vXFIjmZUTs7v2G6Y5S6uNDXu04
V5vMlf3P28lg5/2ndFs/1VvRW1eZ3cg48KM+EMte9coKdj1dY9iqRr8dmcQPONEJL2yNao+iXe4L
W5ohYEV5B75TYlGNwcnnKSvr49yhA5JOIz/hXoIeC2ozHg4Zs4O0t7JpE2dddZ6k1l3jxW1tEzg1
JEwuMc7L5ijKg+P2xZ2ZJTfJXNHoFIPXnMG7H3oTD8/IHUnsNcg4Z2+w4bRs9MnPLpGD486vD/ZJ
MJq6BEIi2nQixKQMWfPpUcPUp9xMMyJGAweraMnUd9gG/f2gax7BECXTkZhxy9EmGOKhESSL7WNI
K+nqKhZ/Y1DVjnS9jfZ1KD2ab9mZR/zf5NFoguIlhYfOe2+V+X0Kd9fbjI2dnNq4HcKZ+7CHgB9c
N1OptvbUNjvDUAbRxfgjEdMyJX4TEpIVb8vOIhhKBtfEbiVkBWOQe+CoMaeQ+JhVc+YVX1SpiwsT
04l7x+ppDJhVm7vOLZdn34V+0+kKVy4yYwGNlNKfsX6cfnSJlA5CiV4fyHc2x2Sn+qzm5Zim7ZyM
g79r61hERW+Vh4of3XAAtTU3uhyh+nZZhm9VPHnEvDgK57y+iEMkpVW5b+HMJDahoLcT7D+Yia1e
0CDiJrezENh0e2V56tLNl6WIb4epwRKDUQ7GZ+2LiAUBHE9wEpRXrvEPbOX1dxMbrR4y7NAPg9TP
fd4T2XkKmKvsxwCruGP5FhGXmUV9r3uadcxmi2iEgWcQ4+WA7SuPq/RxbI9jzsO+yMFj3XxK9BDL
CSO+BtYDUz7kszetWF4R9JB4e4sVNcU1AA8ptI62A8jM4uuRV8fFUcGXxA8YVMHlrirSNoDPy+EV
b2HmuaEWQ491yBPSKztEQ0AeH0EUJEtNBXkg2w5LvhzMNyE9xSf4YwkrkMAhLAVeOVThc9LddKlW
Yj+TpP4PbRhJ+Ij02uz3qe0P/tmB9xKfKsvrcXXB+bxrlvnQ6exuYiuRTJREc4/EMZCMWqU7UgHK
+aB3HfG9Dn5cBNwqogL2bdqkeP+4NnMvWeIeD5WSXpn/6No1yXgg/fCHqs8ZMdDl0WqDngRjmsg7
Mpkta5dhL2VcCOAgYsI9YYp+T+yQrO45jK1TlmATjwSfT7Cte7K4t76hcPHAiEVOV6U/s7Q1XpUW
ZAVjlJYY+CJKYouhG5G8yE5gFa0280tmLa84EwRu5PMBysiaS9EcKdWRU6ZeDmyeYykTge/G0TLE
uYO8sZXBTRZPmR1iKEfGUoliT7uAQQTIKmMQek8EntwaKATro0ixjd7mgS3gp/BzGyMAkWb50Bgg
EEu1N829hjR8JhgHkhqWrmdihtOFhnME4H3Axckczq4MZjyKgqa/cgYAwH3SeTm/EJRI3HdxKozq
aTEKDOsbMpjVrpuchUEAno8PdmY6z46K4Z34Bot3hw+HZ207d8Fmvhyw+ogKDFu6EMMLrDrS5qmY
JiqLLMnG+85xp2+yFdZh9CZSwPzcITmvAtW0dk5Rk4X3Fhq5KGnZtx2s+Aej1/iJycVIAsXdTKwX
ZsFZemiVaU7QfBIswt9S7RhRr4szy5oObksnuhs120SS6M3EsxFTxQerOzbdC04wAu18ndVdsku2
kW8Eqj72XRCbN1k75Pmd6YMrHJWN9PaqV/1afApiJB38qNS2nkouXdcL4RyIz/plr+eEPm0YvhPG
xf7E55Klcbadim8xNA63ajV2xNg2H3l1ZIEvym3Verzy7UBVkPD/saciMxPXDYq/1bpFCp3HjZB9
uCoJR4HGpw+N2im4ttYWVh6QP/+mdecbsYGowFjrZIRqjzHZpCd/TFMfdaBDZo/C9u95egvHUCQF
3Fm90ruLhDI3uwABzbN7n9Ni31W6cW6CpHnCWR5MVdjQ/k417LLhgljKhOin1msmCtzZAlTltoa6
18zf8yJ3btTQ6cTS68Ainye3TLpDGWvlj3kJ1j0Efb2I6AN8a5siFO120i2Dz5oel3AQZQILwmab
m1uC81I81S/IOc6cyDFbM2HbQ2G7gbVFEBy8z2RbmBWvCWQqKzja0B6b15INeT75BktqO6079jZz
NO6oGpdxyyEzNRdGO5i4BwVFz7BOWGDBXttkX2n/gwcN903jtAR9a7z0XQXEWhqGNx7TyeRPqdIQ
S0gIo5scJY9lCrU8cFHfjGN/pWavuM+YZ2x8D2IuLqjOYZlcHk6uG92yl7jk1FeVq+xLrdeJpxZN
VY4XCR5mOL06XSkeqES6Fz1Y1Wtsnd2INTuAHzqf0W84BebmvkgaI/1ClozlM6+hAps/SdzhiNjB
U7bdCk/Lk5MWy+mbSHRtDAsPouIRPZJxqzotXvbtgAH89mfKJOOPzLpR4KgA+64smMHIUWdWYAhb
hTPVTbclJIunNvkVOHu7eNAh/K5DxqgIPozGwvSZL/gNqz+3FcmJczzrXYjfmdt8npw1ExATFpiH
bRo8stbL7qYKYOXB2pNBtvNL4U4bNTwlc+tozEgKo7hz4KNO0YQG3L6y49XhuokR5XK4s6K3yL14
mjQOpFykVp/Xl14rhXVjKr0g9lbVwUKOutKSq7zV5BShwWbPoBob+quiiPn8LQZRu074uYjQ2usM
bGze+9l1mRjbsfB+atn/i6T8BklBiLk28/8eSlllGk91m78HUv74pT+QFNIt4DPjVwR1YKUbeHQl
f6o0gn94ro6XDw2rjwWBS0PyJ9/A+YeO1sABZYFYCMxh/hNJsXUIDAHiYANfIgfrIOc/4Rt86IlI
3Fhjd4BmYD6go/jI6DJGtxnxVqwxTtCwAMirxLm22kmel2L6ndPRB/bY27Ww7tG5Fyju3tCh953N
2NHhQaOtjp5F3CcGSwS2Dtg+zNyBy6ZZfufF/6GTWq8HHoPQkoYZOe9H1XDLxNIjyZbrYYFFPUnw
YbzJFE16r2zrCErgYpWqfONhclPz4d06+Beg0AcwYr04nuoumAlPD4be+uHeoQKNpneK6IrquLR9
/1JiH+ISaTkSTb3mhal4CTjY9N995X9xix3u1up/sK61jx5ZOKZk7eR75RG1uLrJocS+jHTsOCum
rbpJdMJof/01/3ZBpEQ6SS9ccTXQ+ShLoVBVSKPbAGIrhgU4E0CxF+Sllr6lfcX+2n369fU+Ym0o
fpw3dQoYJzfX9Fdk6919ZRSJGi1W42GoVUNaoxtTMBF/BvjkI/srw3lIjbNfVPbRm3PjrsG47pEe
ypvWlCuGF4nXeXf9bJqoCUdnGHHGEd0lDGn1hfCi36wCHIT+2s6vnxdbLN59uJpgN/aHz1uVRKVl
ZT8c6PQT+4GgaSe+6JKCoDlyKDBVbhJjOhm1mItk81Yh8g7OdxoZbweML1z3lHY+scizpK5i8OVu
hFuwlrqYQONy8Y2zSkUpTiMa33L7M6KczIMyBKOhrRjMjpQoDRMNWm1z8XfSIaBQaz0M2oc18Vhq
s7ozelfdxDTKxWYB3nO+kaAp58htFzVS0zYUVjQJ6sZll3Cj1B/z4JDpo/Y5K0QQ3zWt2bLk4mxV
WHodOFy9MRdhGK+s0nW4baRppq4YZIz2rarm6ZIxMq2Q64A9QKazqabXjQBAgPeUsZG60aYeoX/e
EGqs4oaA6MyUT0tLCjI6RipDNY7ERJfWeENvBZElaFY3VqVnBM0arfPst7q6A5uiUC/HWD5Zold3
WkNysNMPfkT/QNFPtjTMegKon9y6p8ZhhoEP7Vv22mCjrcdmHNVNWXRckIImfjSznGN28CfnuRi4
j/4yct9a23gYAh4aRUTwODWL8/wWYvYW79VYk2Pt5jqldA8UlS/qT3Kxf65VgaAM2wo458NVmis8
M7IakNh2+LLmPMpu300jXYBGFqM4BV6clse80ZoSqTws/oFJnyk+C5zBHvEEAZvt84ESj5gI1slY
ufZzvcbZY2fHy98QzxVAK6GGKQnfJu+WlaFyqYU2opOL9i2J2pK1uhkG+sRodE1uKW+3fFIwN8rw
Z1k/Dit2HQjDOg4io8qbJIFt6WQTGeQnNSEA6/23Ve+E1uDbW5F7XoTiQOARScDZ+e1n+jiuwnLW
M/aNRRw0vuut8PoxmoiG2FHesYDF+nrgwDzJQ9dlcXxhIACR4dhNA1J55Qd3gMFGi5U4Dn4Dzie+
np37hlk18mcsNNQ9VAe9pdWpsb/f0VTPm9jS+AVAA0M/YuPpjQpRlkZb2NE4a4RtD9kUYQU8x3eS
+WQBQwwRxqYSQB2X5hLMT2CL08s4a4wyp6xb0ptp1szpc8ftR6FSVSNYnKjoKvScOGHC0MIa8vJG
c0aH+9w9SCsWBBQSsBlXEJQDCzECdIsjGjh7J/3MOjuwKMJxnA5ojBRimlo9uOVQM1FH7+aa2kwj
RuvdecL40ulEgCKfcTc9iP21hs3M3UQZncALHJ2vvU1rzfrqJitMglRdEN82Hmy/TiAk6WaNqqde
zuRBJy9U1ERwl6l3wn/APUuddCs8YOz50iC9nQeutK7eLFmS7iu59C8Bcqkp6jQy2iIWd3BikKuq
KLDHLkBJ48WPFrYl5IRq9qdeJBok5wYDCy87ZzDJ7EMzWWzZhmex57Q63mKMGJzuRRj8Y8O+THS8
v3Y+eH2I9OBqMaf00pKU0fXyycGo7BFuAsoaL/FLCJIjme+LEjGUZWoLaRvyae5yBaKTT8+YVSaP
meOyYdZm/pBpevaZlHFerGB2rGOs4+yWepZ19GWwRp0GcRVxjNao+3BeTLMq6vgayY7MU985gRnp
weelk8bXstU0qJD41vtH6BGYj4aGRL1jtUabn1zTsr4tyei427bKT0Ug40sGFMlNS0r8EZz5AZOX
5rHo2+e5JLSaJWg8opYZomzgPjGgZZ93pJGeglqaXwcNYn0IVQLCRDB592iwci9Kx+mIT7c2RtbU
GCHvJZSyuG79XVCZFcRmUw27xTYfS+HLCF9IG6u5UkyRPZtQcrQC7jVywpjxBX6o3wrD4uclJ1b7
yRE4rXwL/AmSSQMWXe8Wv06xzE7ywQ7zLtcuySsauHUlbLOFLOkvs+fXh5RIkmtPEK2W8ZX2niHb
nLY+7p6gBlGLrJ5DlxbgTpgbI4+1IUZsm0L+ZrOwi6Q9t343H2ndfOiDM8cChs4lDmwufeVbfn3s
sL3lJHYlm3UIeId7Lt6rSluX0pAwR4dYbpwhkLCXNq7Jnp4F/J2RFKY9AQrBZTfxaMKiCNgHywG3
5Y2HdhFfK+JXgDYqlqCykuCSMG3SQxOTcUfRjtgpM7RCYuqs9kcBTOJLOOoaxNPV8iDjMIHy4fkk
z1hc3qVNL/YeTJ1D3XJhXA3t52XO2PDftkAPzVa7xZt/XfpYcIibfqr8ajPIyb6chkEH9XHoSdte
614qmJUSyLNlRWDZ5zy/WT90kBPoDp2U1MjVN3dFjLEJO6Uzfc3+58cyKtgb+0ZkVBKxpnF8eS27
fVO07QFtpLrpR2rf0ieh3VgKYAcTKlcF+jiXtroysC+wQh1T4qfJbKS4Np2RT52Wku86jWuYRkUW
nHfHrKLoOC1ctHNQOEWyBjBPvj56XohdhHsa8i5rQlKw5vtYq50nVxhsrHOrZZfED6l0kxdDRkzw
YODT4kHYZd8s3EsbkAB4BfoByhFNP8lBaD/6tgn2YpgAl/nMVDlvgJmpJpaFX7Sc5E3QGw9W23A8
Ja0C8G09Eon4JOl6R5uaJ144eACGA9xDDsyWreo+Xp8oeUI8JjzbgP06HqNmNHQNkDr0VkdjywwX
tZgT62vUgo3Um6PSm+5dC++N+5HgIFdi0i0S4d8heQtcjioZLBZuVglJxzucp7XE+JT5VMvJXk09
cKjhqLtCh46Y6rAacdAuU+QZYGmTO5v7UguoQTxT6Cfcp8TZKvuRuauYEUDMSDuxoTsV2SKRwYrm
DvqpOOaY8X5RWpCeNBJ5wbQFR8/sl4cEyAoCuaftsNV+U725UbVGGDJUvbBn/Haa0rpNfLZ0q02G
HZaBjHQWo9y0CrO8GrucTdIXxh35T1AOKUNgn41tCo+EigQD9fyHhqcN+et1fAiWGqCib/C05A2c
QnaFH9BKfmjFfB0oezqyrikMhka/DnqpXzslDJ1RL0O3m8sDqrlmS20ck1o+rPHeeh5l5DptlW1f
21hkXilzqG552pzLlSpOnHxoOcoc/c5K+/VLF+JccTUw9YcfJuZrfZbJJ6m5AyJI0zrXI1za0Ep0
CkjV7IugQCk63lilcUflV21N3PB+OG7snFbqb5puSjPI0PRUSJDIIdey5dVpXB6IPfAK7/AnYH5R
DnpRU2gzzgw1TmDo+hi7s4OIVUHLecVuyKDnYmhM7ehibyivupxYZ9Tp7Dap27IilzHm2UPZAfGd
IcrirUzZHf26jVq7jneTZKT+9CU4jAEsGEAQH9v+ZTSzgBNPHqTzVvSPCoCpXUOHf32dv3U/XAgD
TbAM2n6bxu2v3VoQi37I6l4efmbYDkzSHxrYewVkSaO+cO21dXnbDn993b+1/usX1BFzuHSm5PB9
6LpoyQsLIqo8qKxwn3sNW9GyUwD/kyfYv+qymu9cV7AXN+Na5f766usg+cPdhVlBV8wLzof4aKE7
dxnoieHWhwnWrkmaUms++OuuC5ma3b5P1pBbHUPWJ2utvPE6ZnN/+wj/Rex+g9h57rrG/j1gx2y5
bp9f6veA3c/f+ZP5pCOstC0o8HAMDMtcWQ7/1FwGaC5dBDHAOW8Cof+P1xngdSagHLwMLK3evFj+
ZD6tGkyDbsz1VpMSDCX/E7zuozxoBc98D26A53M5O/iIK628czLZmKj5PwVnELH8efjS/qFJ+6lQ
y0GlRLb3uh7+4qXFzGLaYj5BwHy/QbtiS4wBgtjPratKg9WC8E+jRtczjil8Frr9kGe9ive5j5Yw
vSQgcIQICJMzw8cRhR3X+qQ7I50u58EAj1xcGmPpQN7nyPeQ1fgQsDUSyKryZMHZYXpgTWtAVhOT
Q/ZkVi0mxbXbt3K+h6S6OvD6Nv5Nt75Qgwiu07TfTn0AcA5ZG2fckJneSqMfML6fN/B8OCZxI2AO
/N+35rXq037+zVuDyd+60P79a3NFfPjr+3fmj9/446VxWeOWC4JtkQ+5+niz3/4JcvNm+ACwATDY
SpMCgP4T40aJt1oqs5x1QlpN7Ib+ZAvaFi/aqnv2dCMAwkUE93//z1+cOrsP//6tSRDg28pf4wX9
eBjMpMRa/awtB5jFAKDOfOVn1+/uxr9Ae/8GowPxEgrHYDXgI7M//PWci6eh0DCAXw5jbMF5xhwD
10Pf5Zb+857/D66yfop32CcmikrRlC0HrMo77WutXgFZ/neX+HBge2nNCHLkEsNy6+m3cxo1y7df
XwLb1L+hxhQFcEFxqGJlrPDoX79IhzVsloyEuTta1X7HfQBdW6pPJl7oXNqJ8wJsp4xPejHEJ6vT
h53qLDKaM+wWiFCZ9qls20dTLBYcxKXLorb3bpHgjE4kRjVdBi3+KzWqpYjZ8Ii4K47vU90ciL6j
3XsgfQR2VOZlF52LWZRfy68lzXHm+922qA2wZSRsDuRnVE9Y1mMH5ImrQkpMXJqh3rhpS+nSDtlR
6IV3ofuL+6SVHgY/wpnFld5o7kWRFBhZQuPYCqAfUBx2yU2u0OiwjQ6XA7KJT9Cji4i8FhM+XPPd
xdTpBMDHXgi4FHXeQj1rdpcwGPtPgKb27YRKfq8NXrGtrTY72qWesyca9g5OFyNnJY0rX8/LLR2M
YpCvxjtIKvyR3O8vvQWvu3rxzRluZ2dc4RnD+5AFCajeIG7jbJy+E9M0346LRVStC2UKO4uM66XL
61S58Rch0f5FZVAsn9wJf4BoWozXtlWYdzud3f/QGhv9J/VW/xiYqS92il7wdhx1/tB6gx3buKpn
x+w3ZQ8Zxp1xqy0JBkS1ElsYatlkn8RO5ZFS2Bn4FKGOD4ci085ZYr/2nYYiaO6Hl2xRn+zFfA2Q
yTwpgrRCCvD0S5+r7KhDOCIoUzSYckz269LXcIMEx9Qha3S1yQrJQ3BiRHhwzOxNqfgcmfLyUxk4
3SO5YF5IeKB3USIPuJIlfA/LaY390E3idirM7JhU1hgFrWx3E95r+xrCVL6hCE3CIJ5hf6CbwASl
8JOTM9vmYTHoBjNzWR1Esn6PppaYVScbsZtZhvtexvxwG3QsDA7aW7IAawx94/yEQtne2Fo9bMcg
sK/9gNu5aSwjjko4k5HJ3nmGzZVlx8x0y50s0LkjkklRfA7EKt7ZQ5zczvhQ32cVNucbOaXOtVkY
2V4QIgT3rY2/xQwFUdaYWnw2pwBBWC48b9jYBOFuAFvt61m0ZjQnsxuiGrJPiGuay0bzjDujXMaj
G0j3JsZIdN+tk2vPKJPLyXYecWRabnuPkT+W7qN+GAQAzLFpe0K1BgrwECOH+Bu+scUmkFPd05sN
2r6ehf/DznL4VsmaX6B100XrGcE3wdB/mwyNjU0J4q2t1vUBeG6w3o9Yz11s4dVLAW2ABNpRFVuQ
buyLOmM+lFRwlwgy7AedQMwtWSEGmi7NMfa+V7V7Z7KnL74Zj1+r2BG3etnoB4CQwkVbDekz9dKR
NG7b8L8bedefGlLXzmi8pufWsqqrakiCa2Us1gN8tRmZJ1YxW9UYzsWEMe+NNebLLpGtf4O0o3qe
hTPdtjN8G5WJ/gzJxWXe5M1XXRM4F7m0qr3ROGMo5969lwgQo36ZFxBS4GNcYEwu0Bjr5oWPdn/b
4ttYAS/HubepXNdhHGPVuzGmXbVTF2csUdQCJeGYvTiL2x2QK3XbXCu7PUvDiRReejs5M1roa+KG
ok7iI8epYm/x7GkuigmPI1DvRjws2ExT340Ff9OJhRtlDCBC06uWE582eTBhcJzmfG4uyNbFrseJ
0ybMgNyzjVNmwdGnYthBMnUj5DXBcfXP3jFnqrfoJLV9K/K05Atg7h/6uJntqBL6rT637VGDtMjX
aPx5F0O83HrxipSZehFgytRzHxTRSmQzgbQRENx8g8bYs42N+W1R2/5eAPSHPbvAVyRty7YGgjog
Sh5fseRYdmbiOxdmBWeWvMECSpGW/T/yzmM5cizbsr/yrOdIgxZm3RPABdwpPSiDExgZwYDWF/Lr
e4GV+SrodCMr3qytB5VWmclIEOri3HP2Xrt6btNSeRFW0U5u5sTBr9bpMnhwGI0ZZ6f7tx9XC9O4
wZHZ7OCj5+zqDGu4GlCtXuFmE+veTstpzTM8c3WJgoKRjlPt7ZDxzBzJNVu99zr8bvQjMiG/pKlo
H6xRtKveiPhRvdGkdRyb0wWOwgRDeqh+04sx+J7oUXlPFyHfCgeovGHM6NBmRSYCkG7JgMbSk8eO
dnPZPcN2FDtU0HZKYY7kyA5S2SfNg8J8avpLB8Epjp7IkNYNSrsLMx37C4UukQNFvxz9ktA81bUr
ZjsN0GU2qXaf75NWGVO0pqboVjqJpr5ADta48mjOvhOn5o0ytvKjQPV4iHWoLG6V27FnkBG8tRC6
IditOg4bp0OwH2dg+IiXehyItXSL8XQgJ2Dk1tsagJbS0ppdl2nRT0fhp9MsMW/yxjTOAqUECma2
7UqtQ0xIdSDZW6rRZqdVUnoPSt7ZFkVt3ji1Ka0NQuA8W4hiG6YOeLzlYwfMsHWlxBqvB9OS1pqC
HLl0WphTAcNPDUvxs5LXeK0rHnCTZN39zBPtWTIkyVyXi9eEb/hObeX2lgTI+Z4HKbw24TldiaRz
8BrjLYOz7mzjpiq2dqOZj4KClPyFWA0AKjDV9dq8cLYqiX/XQqTzYZbk/rUvAukuX9yYsxCJsmLC
+vd9StmD/ZpQ1dL00oYNSC3lkl6vdAtvi0VGS/G4ZCokFGOMvxN8bR+cssfGLXfGg9bBsO4bSX9I
jGq65EtlbqI6klZTHEsriTwj3wITsMDnmm/44mh4NSiTMI2Nl29XXRigepke2ldqKm/koiCRhbnF
mdEAyKtLyC0FXj2v5EHcjEYpn1l1VKwL4jeZVQttXdW54o2NDJ0gIPdu3yF+vQow1e2UPJpS7+1Z
Znw9HxxJZwzODuVstuPx0mqJyc0BiHuKLnpQiUaRXsl1ku8w3JqPDltIYkhlnSFfzMcQNgW3f67n
C9Lb5wulbjGzDY6WezIzU5ZARfkWSfFLk07jJYvCtFOroLiymnlGt2p0NN/baroHEGAAjyCxcT13
U7uxlBTnpTMlbpdayRXtd2nTaWq617ucsM5hHq+R50nrACPdVc3Mu0TXWogtoeSS5o44GdIVBjcm
dnDjcCiNWb9zSONCa6+34IJFViheYRXlLTqGYtOx4FADQXU+Q5kurupw7r2GmCmPaKL5Yhqw2NWB
udDM6TtjrSikW5J8yoZGZ0/FrGskUwPf8+Sw5dUURpW4M+OBZGX3tbZI4oqtUIrsXu54nPJqpqx2
YuWF2JPpQs/rdqUPg/wyAYTv3DEuidzT22AftbyYsWKoe7Ls5kPDKHdvDvq0tsXU7DCe9AQhMLut
3dwxmaWKnogEt8DvfJBNtvJAAwiP9AL+5laXagBqdAT7805IiRfwo9fwxzDel3Md+K2S6NtY1uZd
Ygfmdqjj7XJGDJJGso4dI0L3G6ut18X5DTZImnhkCK9nsoO2JL3TidaMSX1COGknfBvqG63XQOTT
bz8Lg/66qybLJVU9Ymorvdo15gJFLx61LlOI9J6Cc04jXdGGZ+VkvNNsbLsZ1mUWqtsgiMnzoC5h
rmY0nUckuLWmQoz21WzkngAcrlZxyUDMzH+QPv6jnY2rEVrThokEPEpNqXd2BNHDmuPboUR8CT0v
9FmttlyI3lNkaNVhkDcbJ7UfIY82HpJGzDRxWwcre8BrnWqk0cq2kHZ4ZvV1ZlWcb1EZRP8iA8XO
XBUXhNNdVEUUemlPhJUZZ2WMJa7vQDcl0VPYoeRMoVwBZugQdZC2Wt5USNMYhIRyjURUjc4YElXX
RZFWj7S0iZhF/P8dqlf3o+ot84ZZuz6uMrsCtdpP816NnXSrg9z3CVeFPlOGtX6t2818nYRmc1OF
5Df3eWdN3jg2SNtn01yPEBeJ9IoiGu6Q5wmoYUtOdvo+TJSpc9H8vjjNnJ8pjqT5c0q6RUOydqgN
AJ3IqEnP2uKF8l75PpqFfaHgQMBHoBrlocdSBxey7IbrYCYNRkwRKY6IDjbCJkZEzXPcsikUSRSg
DXdxRabrix7p9UB04Txd6YpIDoUhYDHGU/PdbKiv3FGJ1MsJ6ft3lFQW85e4eAgmCwplXXTavbx8
IU2FKA05siN/JMzxLIpt/SLKW/FQCI2AelEP+8wI+7NBmtIfQk+YtkQKN7dEUXDdW1X+M28tmR6/
oj8jcyhVXpHK2iupqp83AtSGKbHBxp5d6Ox1W+hXkyT0O63AaJAGhgLBs++jy1KaXtPesh/V0irW
sjPDgwmzeWO0WeIlfU44vRGRMN3QcIcrAENlZaJXPUuSLPFhpMCkMS2Z28vXdj+xq8Asrc3uoDBY
bat51cb5rZTFj2MB4y1klUepz9AVCQObYqV6aLREw76cgSKUdavuVgaV8bZ0zPy2TPPyXMyZumua
gFKKTuQUhBr8j8ruAKXgOMl9tkum9DoJWBfu0Bg7pTPteyHVCyyos2lIjsSZS3Fwl2mSOOejCF+j
aZLnUdHKu6RO68eqq0ZrW+H8VNw4AH+/RcgUGG6KJ57NlCgOuqYMBbj2eHxKG1Pt3Y4MnX2vdq/h
QBxbR3sHgKhdnGlUtj+KCvLjFIA/MaX0Enk0k51Wk7KtSK3aG7hV52kPkAN+YiUuddUOLxOKITfR
s4SseduoL5rQhHbQJOo33v+fS5o8cTeid9yOoDEYnWJmst9212ir2XeEWXQ/Ni3j1gl2m1LkwaFl
kvyiSdWTnrTDkz6NNzOCLn1jmQCVyGtXCCqdWdkrUKq8amAwHGsQpOrWDbihrM29AIe8GXXyZu57
MCA88b5kl/o2ikwLBI45sbg0HWi03GFvmqjhizEB4StYCUEuS+HGDkfrlq0O3xMc8k8BTPxVFToP
OiO8M7lS1C3/FXVVjzi39Fj/aWV2c4VDdHoJZ1Q3yC/smOs2JRcOSI5t3+Dtckrb3tZhAj9DWgQX
WmA9WH2k38Z92WySDiQohio8YGjLMd1BOTJALggtws7gWPcsyOnVWM3mvkbt44pBmOsqK4Ln0mHG
m6HcAAajJZcmKkuyR/DruGpDdTu2YBbCfii+FXML9kKVDnmeCwDFU34IYsm8tmBerMzExGMS9dov
hbADr0yGak0McLhHidJdFQbd7sxIjRu9SpwiXDATUvc9IRkgiNJ2m7PcruFpVasZW8IhCDrTzwbg
cSU67+3Ua9kNjhzZ7caiWjtOL2+brLslZgWusiWbe41QyS2pR0+RU1h+EkZ8sSgEAXpYkp9rTn9O
KWftBz2HNcCUnfq3LH51Iuljpv/Vi1Yn1ffWFiA53LCO0pfyDbKsVF1whoMlWdEtQfyBzeS2U5FX
eBKTDucSCUGoemVR1yNZKWVlbOqCyBnPjhrnspia7BYlI9QJY2LyHrdQFWlh3Zpq+zqOooMPTqnS
1Fqzl+fhh2WwazAyFaefYbBJqvsJnX+a7PLYUdZsJ3xJVZM977/xSKrQfR5SGzNRDn2qwmxFu+NH
q8bdqkSS5skJ39dpGPxuNJ8ttiD46c6NBoebyEw6Z7SJpM5WfqA/G8700tDWZq3RSEmL5ioMFL93
pOBXZGrGtSFL6qEdnV/1qEv3Ia/eHeJhSN6ko9ax6zRjsAKvgiimMMot1rVurcY1Y2ERIi4t6AB8
3gj92AUFbkL4IEMcB2vtccgOYgG16LFB+lC+CeeWaMbFVckzWW/Zj3/ljv7QoraXo72pxk1aUsdC
VGxnSPJKCxFLiQmLdEfDjXMEVllYZavPT+zUoZiGWWS1Ag9g6Xvf3pVbs6L9qHBikR3ejtgPXcxS
yoUsQGJ9fqiPA2aV4ZqlLlNetPDOUb9awW81ZRqHKpqiO08zkfomniAv4OF163DMtyXZHn/aJOdS
4kJStIWQoCJEfn9+APcUVYJp5k/AslxV5y9mQ8uOPan+xfl9HCVzKJRcb2wBRo9HlzJl8Z+rSmJ8
PUWEDWSBlLC42ckuVeloApOrr6tJoYOYzdFFl41fhRUtnfj3o2yOrzGkQ06+zGiOOvUT1nbg1tif
7JyoFoquhdA53H1+Ez9O65HnM2dc/A7Mio5V6ygBBCwWaNBC0LrFCEoVEaIMvMxUefbnSR3dHoTZ
mgy0ZvP5oU89P5pqGoizGd4wun1/K4mbHhUkTqhWh3RaV5qBxCVZGsGWJC/Yt5AKDEF7sP78sKde
fW2xnS0JFqhuGH39PsnRWscsrZjDWnWS7ZW8v4PGMPuhyVPrWDy/nx/u1AupscbIOtmcNlPt94cL
m1pWwNNyOBTmt7Vab9n8j+BbLHn7+ZGO4p2WVAfuJcJpnBeGjQXi+ILO89/30py74Uf79mxOQfcT
Azsw7zZTLmgpy1vTnuXnCHyMLwZa8Z//EqceWqK1AFzoUCDsDy+NpYkZhzF0cVKEDkZX0s3H0/3F
UU5dVG7hMr7C3asea1t0EGmdnrP0vK0CRPowikCx6yp6Un1x/06dELQVeiAaXXlnGaL+/rikY1f0
UzawoKIpXKlD+WTa5dOfX7Tfj3G0qAH1UfEC8Yzg27yYzWZL9MTh80OcfDh4/hRuDo8HAp335+E4
iT00qmj8itr1IkSCvFdhRKN5GuLHSGKFqYtevgobxiwgSeUdRtqvVrSPrx55tAYjFN4/h9bF0Yqm
G1WnSaVT+6ECKFCUwvQGJa3BbCX1DrHeV1l6H+8dx8PxBBDHUNEzH717Ndsqe6q0mmSIkQLFnA4I
t60vSomPz6LGDJ10Slq7C9v26CBOqIi5Af3gxyLsvLYqY6+s+nMrYZbx+T08cSROwjZIr1MMrGNH
j4nTxvE8gRjxWdqI0JLaM/hnt1WT3H9+nBO36c0zo3CvWLkW4O7vj7xJxKzmNJAB5lheN9kzMQ1e
khYoSIMvkBvqx2+s9u5QR99YelQmaDEO1fXgNvRCRxQ8WBAzRqfv1nVfzHeTQT1mMP9oVrVOd19u
6uC7yZZ1LaA4rBOmv1u1pY2WNxoN8Fyf071hJ9VeaKO0C4dovggIw/2m14VGfAbTIvZVAuuvSMTe
6rPxcig7OthTZ2ZEJFoJ4k+CKD6/pAuZ6ehjzhecuZ68iNJQDx29flk2S5pTdFzTNhIPDjDHSxxp
37CNxs/53Fn7LiOCosmC782IvxQHPT2T0dyZZr6ODSazSl2lntrd5QEbIwHPoSiBjQz2xRzQWMrL
tF4TcU6/MQbGGDQJyNBwAA7U9Kq1lxIJX7de6j6z7WElhK3CMkkT/AuSdZ7qaBmS1Am8kfV65YSD
RyjLuNI5Q4erpRL+CgdNfgF8UXzx0TrxrJHSrKDg4JtFyX/0rAV5X1N9TFyXRGrPe8XRdtz10Sf6
PCndMdAG//M78bHgIVbUgtqPgw1m0HHBU4Oj6ocqL33HJmSFfmu+rsMG8oVWAXKwQ3Ee0Xq91WMn
/CLF9sTrSzUnmxCSUJJ92HM0YPCkqDMLwimm6bE3B+UJGRWuKMVMXv/4JBF4sBrR6+B/x6Ujc1H2
m1NHLHLfMBXpFYZ4TILalZQUzQ4QDczilgE71HmVpv3nBz9xntRVmsksnJ0BOpP3y4eVhh1tp6Lw
26CMt/VQ3IZYuxcCRvPHZQBJqbxPFgojixyyowWRHlAblgoJraptP4ARGlaqTSxqk2naHz+mlBsI
phBGsfuQj0W7VVuWHXCYDF1BB5PZpPGqJVfDYJgbGk8///QCItflxFQAb0yRjz9bYZyBmyIn0UdW
o/lSNRWLsJmZTpsBXvniGn58ATkYpQ2lgcFA+/jzVaMNicwu58wk/TbSpId6tn8mo3YbDuYXNcjy
Lr/f0HAotqUmp4Yl0zj6UuYage+FhBBDq7K1Rq/UIT0GVFIPgqHo97Qpv6pGTx/RoRR1FgHcAsX7
/UsmQZcFmMsRawUiqlM9lyAFtGbJysTK6Uadev7nt47CG/cbVQdHPHoiDUxhpgis1Je6bg873df1
9Co25S8O87GwWTCAi34T+NlHZ2tvy2MMSzX1e0mVbiULx2018kX8/GQ+LpUcRZEpNoCPkV169CKP
EoGcSUJyTgOExaXT42VJ98sqTDKYcEJ0NsizqfxilVxiWj48JcvCgWTXAOl//KoF+Swctn2p76Bq
dQdyg/nWVel8QcCUtJ4LhtjtRNKHK5U6zHNrdjAJtrK1FWMd7jLmyJuBsmiejPqbA4BlBfCJ4mAp
C+pSNc6QxZl3jjqYfiha44vf/uSNQXrOE6fgtD/u9CBJiDImGzBbIcevk8lJ9tJIn/PzG/NxheXG
LHEw4JRU5I/HL5Je8xkJy8wvoGC5Zdn7cqrc2pb4qmo5dSscNNd8gsDOHT8ABkr+oiLHyVeB6CBk
CaLdaMpfERFPrUDYe2nDwW/8aBiYE1kdw05KEQ+15PZZfKZGoxNrOCEvfaL/eRXNnhGZKJ8M0iQ+
hGPaIsbGHPGKTmnwc7l2TWwe8iZ4+PwenXp5yP6BkokynRM7fnnatCD7gJcniw37Op0URmyB8ZNh
S7lpQsP+MWRVsqNb2H7xqTq15r3lDdE4OrHpoXUqR5rep34YqleikJ4xjuIqvIfxdMOL+MXRTj3w
bHtI39DZWX5okmWco2VWbepXOCu2uWlYh0FNpNXnF/PNtnH86eAiWuRwwhBEvvR+IXcWK6VBy923
u0G+jwEabSQUx9DztCXLuLWGu2TJJ+5K0V/VU5FeGiRjbCNs6ut5qvByhkm1UuqgWwPXQI/RdclX
u9uPfASU3Ljh3oKa8PccFz5N0MqgH3O+NqPOmEDUz4pwQBdiowPpbD90I90Jq4oYYhRafJ8OfbsL
nPIpQtExmxUh00Ou7+giOa45SRVGb87j8wt54l1jpk0JCjGS5uLxBzGz+B3ikXJ7KOaf1ayQtl0h
pgwy9CvT8+fHOvEgKm8aY2Np1FJ1v79nqjJBr7AFpX2g/JRpOGCXlJ/bKSt8yymSNa1y8UWFceKl
UxQmdlQ0fLE+lNh9kwGGD0tOLzEeCfGQPBXVDnOMZnY1darv6maoV6gxev/Pz5V0WGfpSFEgHq+U
OslMMdZZDLjoQ2tzaOhKZwe68YunNbwnbyX887rtLY5Wt1TidFjKjq6uybSx1evSl+QQcpfSo0oo
NHHA0pv7uclG+vMzPPHN4XjUUBofNorFozeQHAoYXiQ7+kRbMrnQm2El12W90lDE/k8O5ZB4ZgOR
oc+/rDm/ae0rS49FTlKCrzhlcW1k9ew2ljDP4k5Rvli+Tj2jGi/U4kM4AW3pkcQVM50Bv8272y4q
Xw2jJlqQ+xeH9cHuCvHHmyMWMEwXKmAixifHL6AyMmtT27nwZxUHj2wN35quWREZa35xoBMLMy11
wpI1Os/YOJb7+ftFnGHuygFbwCw0HsJx3NpzffvFI6Hx3zhald8d4+iZcKQkTXSdYyDoV1ycmtW+
NVrjmwoaxg0y0GNxKA+uMTTVqjWT8K4cGguxELPazsaYPigdasgiZtKrjyjgNEVZD/aU+bEmmv2s
69FBJVAAXHwffA/gImzzFnEWu9vJQwYb7OCcMqSQR3B6CpwOl8Qj5dvs5IitCqVNN2XeNlu5J0SO
DdQYXsE/oDossZQWadxcRWQBbZUGx3tmINHstSi/6KWm921Q/HEJeJArTLYtvSII7AgFfcSJhLYN
c0WIS2QgFk6H81LXYm+IiX78/PKeejaB11gKz8mbH+79HTRriKyTybOJTPi5HsUzVsUrXZOIKy7X
5GyU/4PXjpqbYo/2PQMh9f3xjGgqag3KrC/qaOk5XQ5quhtE8UXx+rHlR5Q3U0Maf/QIYHa8P4w+
ppHWjE7hIyI/VFXcoBm0f9TpHUPoCwQpXmeoT2FTfLFl0k4fly4tV5TN9XFB5lR5nVeDQU+knObH
aMRQTACEdMDoQswPmhn2OAtfcS3Svl5lBSJBUotYyGu13xmo/CHmSDtN7ohrETpZuQhDeeCqLfNO
JthO8mIoPRv1ESlgas3hCh+8Se/FmlehEtxAOoVjORu1m4pEJ1pgrsJ1wu+zEllFhKulXCc2uTvV
OAAwNRT+eT4bXgRWam1Jlnpfa8ZXt+LUmo5JFzgaYzhuyHLJflsjYrk1yAfuC18WzxPTpQWGsE0V
0X/xZJ1ai347znFh1Fd9npXOUPi2kcleQb8B5mu0/vx1OVXamMCbmSswbzOP6VRyrVZlTTyHz9CJ
BBKjcNmMP5RphKa+nb4wnZ08GP1K9iykfH4oe82GxagAFYn+zszZiYLk1asNClC01CL+4vKdWgig
1NHBWCx7H4rfbJo0M0FF5TdJc1Bby/SUYHoos+YV/PsBBuIXV1I59VxY7JLYwCIhsI7nNPBVMq4v
dVqCFR6Xl6qQTdEMO5Ve/KrUpMjXq1p4Y+Vo32IgBv4UYmoIy7i4sEM73cARn+4sLEHYM4IQ6snn
d/rkr8fgljYS/VvG1+8f22EMWol4mNwf6upVc8L7SO1vAMV+dd1PHgd4IEYXRBsfZuNtL01RhR4P
BlJW0c0Rz8UkDauya774kJ4qW9+8xSQ0oNywjt5DbXBwcKC99AWekahF4joUh6Y09omtXJHaeptn
zheNilMP8G+HPC5Yk1knmtCQc18axm3Yla+OniFuN/dN2X+x53ij8B+XCexIGZJRPrIXPtoKi8Em
HXu0cpYZdXoSUfVriB3T6zPF9mjfhp4E2sPLWZHXcb14DSRlUWY2iP6cvn0gXTR6COolZ0jFsYCr
DZ9RJJqbcHbKlV1kmUcQqL0ZrcG+tw1WTReKCoIpqR1Xc7q0Nkv1lzyo2FlKm0R2+Skpu0ukONVa
UPLBVIM0NmnxuiOG+aZCdM3HXjW+eGpPvcXO4tSlxcFzezyAzbKKNGz8Cf5cwS0Ss+IKWX8wKuOM
numDiIHgfP6anLrFizMLoYxFs/X4sleJEk6QHXM/rh0JXVzXVJs3tKQWLpiLdtGkf37EN+3E0Z1G
MaNygrwubDOP7jTwrowpaZb7MNgdLxo680aPlN4rtMk4i8osu6/U3F4lOsrJN7uAHRG4l3ezWAsk
fVtpGFCuf/5LnbjuFBuLBRpkIduJo42SY4JfEaqW+akTQjlqJvOiiCgbp6RsQVEps48u8uXzYyon
mpioEuj6LKs2+Cr1/RIVjsZcBT1vdDsHSFnBD24QpGobILvgi6AiuDwpKCeNbO2ETeRNzGRwXujK
6vNfRDuxhi2+cOQYCzhBP24VkkcWmrmIc3zL4I/cN19DrGXzAW11YZxxZawd4ErjDItV64YZTWRF
AplJvFHUXw/aIG8meO6PkU7hrYpZfqQsJrB+4JHCMZVuEPUZWyT5ryT/uizZ/Vo3k2iNVlhfNVIh
/MisLVLqOmtlh2dqmWo3qVaMV7y2mNDIkZofIpu8kky2vsvdlH6xMT91/kzANJkBALXfceOIdlsC
QxCWv5Wl402ELM0f4SI+xIoUbT6/1qcOhfAarQFudD4bSxX0WzXF0Kmu8+Wz5BAkvapqe3HzjVW6
d6IsfPj8WG/37fhNW7q/GrtXPoPH2/9CMuEI5TGbg94gKUYwMMbsNevKNqjKflVYmXKmlHJwLUZ1
uFRVKTyoQnI8XcuqbQWbb/f2C/0R9OQi/tGUbflL/O/lj/0oq6kh2k+84QL+/Xe3Jbrz/NMf2b6W
l8/5a3v8Q+/+s2AI/v7tlnD3d3+zfgMvHLrXZvr22mLf+YdYsPzkf/ov/+v1P8E3LKLO327dcoC/
/+ByBv/nf5HzIJr4h/iv8td/AUDp8pf30U//+vP/AIthOcgOkxaEUwv+ROUR+4flYP3FCoaGnNbW
kvwks9r/DXPQbCgnSDAxGFIhIgvhX/0DQLH/IlaR6ReKLPZcKv/qn0tx/a+n6TOYw4eHzqGfAKBl
Ue5AaKGz8P4JnzAMKbDrZdwsxIOHv7JQuhqnYId7f1VQ3hOkuW/lYO0E3aMCDirR2i/Wszd95+/P
/fIraMwiNLRYdDWUo9W8pGFe2XYoA3abSI+zb2LMlO7ctaQk1jJxg2gHXT3Dj4OTc0tpW6wH9btO
5t0ML62C6y0TdRCX9kY4qVtZYOojmhULiU+pkhVQeJBc1Q/aEfwQnoECI1X6lLTqevm/E/mFejzd
tXO5jXMGUdJ6MhxfJ2AxIgrOPK/lvkBwLQvSOKWm1bSVTAjvpBW0AJF38DSw/NhuTrKyrmpnYUeS
SJzMB11wAjae2JgQTMNIbFcTWoui41yXugMKj2rNWB0bhiMOpvNdYRLWhtbz3PIb5AkObRNTh2l5
ee3giInWXZmteiIrSSD4BpzvNqmHZp22+boX1VOHMmIbZ9112FpniVIASuzwPaUejctsa2Kidwf4
CK5WFD/yUWdLmBAaOcnDD/Q5q9Ds2vOCFAc3AwlamS0Hm5mCa1chbNN/dbH+aFn5DxaM/2zl+X9o
WeGLRUnx34CSj8vKa/aM4f31dy7Mv/7MP0sJFHMQRQh7dYvcdBaVfy8lxl8WBQES0bd1ZFlk/llJ
nL/YXRK/TjuUmlFbFoB/ryQ6MzpC6RDs/osY8ycriXPcOnSgOS0gEnnpJjPmPVpK0qSPEmVGCjiZ
U/SIFKuoCOnUBiyQc156mNVysanq6TorVbyupJh7SP0crwjkaoPhgsjPGdfyYxB3JOZgnDM9UgqG
11GYEsbLiCjogADHLBTXhS1JFD7Zky419krr4mpThOTxTJocrulEgWDiIsZ+kBvGTQIJ8hxfxXyZ
JYYYXLtDBm1BOdC9IMmbPdqGdNWVAYJaK4tcETUolR2zORvrJZ47Jy1cGo1kO/DLqdg5zGqH9zDY
lVIjvhVUoPumjZ+AjkiPcZbjJ64Lki3rsSC9SA1Jsak0t7Lb6moeW6y5Y3sgyvanwX7XLQLOFFvc
QQdLsHEcAghAqLLKhphf5TD9VTXQjF3ZEcSxyJTURhVjuq9Ftalnjh716sHURpmIGXFBWj1qOFU9
xIp9G/TdhRLgMYnG4gZmB16sARdrRhitq9rD8pf8vJzyc92uHgNqRo/J0bhPp/DJMYOdWaMzo/w5
pFP6BJ8AMmxZ3oyJNGPeK/AsaRH5mnbVbTpCPbyYfi+P4O2oBevAIsspDczlVyAuHSEsOOlR21qz
JeP8lUgcJhz1Jmyd7L6cOv1eIdR5S8B35QEo1DYMrUe3EBjjIjn/1c7VNdmJsx/o0l7oU/1c6kpz
Wzl0tKI4AKe5KE8GW62uicPzA3sGQmAQjjv1UfMIrOXWbONyW47AbhXiiM5NSA/rmTG8j7fdRgtp
37EUS7VL7+8u1ANYXnnZoljH+kurOuh+SHLdFB5mJu0g1Ey7zOOaIPNBjUbbLaN6XmdRcaNJyrjW
mgL/i1pq39pMOJvWhnyraRHJIrw5bhJjKooyPKp9PoLcxOCD+TOsFMUNYxzPCaINV9i9WV6qytid
haEkus3QSMadpQ/xmZ6b8pPOia/aSbC5jhOVhFWuZblRbLK4XA1gytkw1YbYlYkMxtdIxPQL+80s
4aAvS+zvGNouMrXR+LQVeor1FdW8q2ShV/HJufnz+vH/x4WeSsr8dKW/al7Dsvh9nf/7j/wDzVPM
vwgAcBQ6YTTUKRv/e6FnFvkXGROLCFBfVN+/h1yYf73t0xdm1ttCz0fg75VeVygnHfbvy/iNTfyf
QfMwdFAU/laxIQJkFo5sDnGZZrBXOV7p244hCdnr1yhMtcTx2COOtdtQLV1ht9X1g27WbIrLTC6a
TfCvBLFhSRNLg74cxsua2UjlWunSTBRxKrRvxKpL2fhgQPhOZc8kRNfFZI/gYS7k4VpgEv+J5Xhg
8gTQAKVjo0S27KqdUlLclZGa2j32WD1ck6iV7POkUH5poItL12lr+0VaoJQUaeHeSnFPlWVIVDQ6
m28GmsptOJfzCqofkaEp2Zt0Nsyuc2sg/Kk7Z1Vj8FnSpTtLll7s0YwYeUuJW6BDvcQ3Gu9iLIrn
I27mnQVo+2lIOnWty5Vjuk1hRt8aa4mVactxuu6xJTqrSh3yZq1VnDGfolnY67bOqhXOzeisDtJN
2MehJ5DqvcRDL+7a3oySS0MdJVzDlXUVA4EYSJkbo9jLwD554IEi8OcO8mra4zSdbiwDVseKOzE9
BlNZuBJZxh2k2iC8QX7G4KwtCR6nQRGRYmQG0RmDxfGRWZ9ibE19lN/ATGvHpCvgySR2KRtGtVi9
WSyqh6kZGe+ENXRh28KYKLUF5lbJ4FtAz262r+x0sDqgLEvkdwJjgE/HGLXzKjHatlmZmTV9F91U
m9eciSp7aspquHKyaFzFckdSmAx2OJeS6JfVZDR38L37bayzEIaauTJqjIxdGVmHeiZdCPhKGq7U
SZSH1ORTPpV64EIfUg6S4Qzros/BNOsgDhebuvlzqBxlNfLSXDKBnys3mso8wtgJqEHBoSlV5zrY
xulCLjrZqvbMdwa7gp1VtLa95kLolZf3UVFd62kdlTuC0xTdlbV4Ipk+smOTYL+8BTcdIBSK3ahg
b8eGRCEBdJXPXL1D1+JAxbzZWzcwn3GOWtLoVPfQsC2GUWVLoHnE5xeEe0QKgzaOi19aJVx8n8Bf
g6BNJN7PvCab3UsyC2RRhtlWOu8NwhG8wB7Ly1ay4/O+ENGZGRTDs8ooAdV5O2B0BzI97cYQfhKu
baiR0MpNmUY/1BOk07IOu0Eok1C8AYyJ8OUmt6iq4vgadYkye1FNCeaWTQD7qAxsi6D4aorFClE3
IPUqqPr+fJ7jrl6pkq55ZcTdXDEm6hVPLiTUGolEsXQN0ShuvQYClHVBXThcZq2Baze1ulUUMqvk
idP5RCYW2SeZZMWXUllmOJ+DgNpskTY2qzyzh0c1bksQPggE97rcQqsX7LmcTvohzU7BOyWZJX5b
I5mMS1Fq7bxhP0f9GXZT+TgGpQzmYerAMgFxK7d6UDXFln8IsNyhwyV8VqLpRq+X5DeacYCE4yxT
zW0mR+S3WUmg7bSyan7htrozMNefa7HRzjd9CsPDH1KYBAR4TOPKriTlTGtbGU1/QplXDLyPge4k
cOXe5ugdM0ugT8n/Ze9MliM3ti37K2U1hwx9M6gJgOiDQTLYJMkJLJkN+sYBOLqvfwtSvnpKSldp
t8pqUGZvoomYDAYa9+P77LP2bpkM95gxVpYDqSDb8jxpIxEwBmaGkE/Kd64bwdPT4gj4P/eqBom1
ZKG+mMY9fmJ12BoyKULby/RTbVfexnAzQsCUtIE8YyaT9tgsZhqqRqFzn3Mzzt5b4WSfM7VXnoy2
GF47dRraTVubJu+aOTESn5FeWmq20h9a0F9BYcAU39hJF7cnfsDE/obMX/iWbpNm7zOEBn7Y7BSL
UeWZmKQGqNJcmEM4SYYb9M5WY9+y25jICPqHDF62Bl3vnpz03q+tUpo3pChK6rcqKh61OTaeh3H5
ZPIIA3PpmKHwvUrV97YL29S2Ui2M+2gOe50QRdxHjrqpll7fFIrF7Fg9jdO1ijrzUpS6hMnfOqV2
M1IF3aBP2tnOFbXxIvrpBSMFDAHQrpDPtZR0MdIi1B5k+5BNpOutUX3LrHVXANdwDGv2r/hem+C2
E7NiFvMCHA0w4Jpeaf6eZSk6Vo2L6ebaH2Lkfx+cf4FTXT3znFr/9cn5Jq2qb13df/6ppPrjX/0o
qVzvN9NlVIP5aSQ1PEiUND9kOM/5Ddcc51UXjxlWCZvP+k+mqvcbXiWD6ay1Ac0hmkLsP0sq4/8m
NwxP2YfTM8NzDpUUp3i6n+ucwIeaykhyr8SDoJ4qVeFUIeE1ceydtCpiCk2bEIvArhIJbQzwEid8
NUzmN70BMIBAP79c0spvQC3dIN6ZHjR5IHCfyCE3OV95zBiEY6cRxqzHT+UknSCNbevTYJr9DYyG
/m5B+4+2aZ3haauZH7qBUWyawWCzO+3Yi/GL91l1YgBu2ZcTcMW2N94V0O3zSe0E5yDQN/15yDyz
ejLySDrnDoaUCnHSHmXpm6WxoiYZFqn0boKiUau+l9G6mjsmL/JuDgmzNoLEMeQrNr8xmXj7SuUm
Z1VdfMFG1Gxz7u0DXa7SDgy9qnM6LVH6hHbJNDzxnWCA0mywD+Cmu6/0GcWDbUr90Dl9stOnDKqh
N2/gEKZBp4oUT/Kg6zsOUNBLjfzOzpwo2/Mjxs3M4l6G5EOngNnwLPktwumm15TP1HiTTypOOR7a
zlGCpfKMDaNO3hQMLgSRJXGEtVlMpbtqamHdDB5ZCFovHe0gPU/Up37xoueldJ2HxrGix7YnIYtt
grBGoj0aqzgR2kFkJ1Cf7GUYCcBdI9eCHPcL16AZfAHl4mh7dXHqG4drKUsmu3WbOEO2kHk89bKP
3UCJSS93Unu5iio2U3UXgc7b55qNQaWlI6n3I3v+uFQhKR1DAilCELs4RxGaZ6m/NAuxtNCulOXR
I+LXhK8+oqSYiuoWzxgiZfUUr/P1KuqpSVUKWppQ8m6ny2xWu0MSWxUTe1nB+vw57pY25s5RWZCJ
S4xZZwa6aMwLLDiyB9QIshLZj4d0WGC6RPbGI7EkyPN6zILUImvIrAXJRbbXI/b0neuvI3fwTyx9
3BTwUBh4A1pdKc5jPlnU5fohlu2NtTKrlpEUkrS+mGIhlsICrTRBwHXyaltR1z4pSnI/YWfyWz5m
G1M9EGw1v2rqCDrRSaNtxPZPPEoHbBPtdbFFdhaloh4ay8y3sML141onUFlpSLrEKTOkOKXgzIp6
S9RNeiKXYTmooMy4QYX+BAjwrepdMxBaTOZ00hMTBWRkW1dO3x8x8mSHLh3fWzK2ji3w1hODrjJc
lpJpzWbeQRIMOhO1xVwaro8iwpScpSAWiqdQYGYJYLPkm7WIF2fSMphHdYPJSSWozmxzQm5NdyQb
AvUD3gommhSLE2HCD4Q0gQ+sU80fyFELzDbT7vjrs1NmzUpLakLfHJDt5bemIL/MBWG0dXjZ9gDQ
wtxB1qripd/XQhyq0XoQRnEFvXpetGjntVJdWa2PqQ23SO28oxOP185LD9VS6qGrzps44+rHFAYk
Dz91QuzcebrJgKj4niWnbdsUYCCjhQ5mZD7bBoYsADZdqJXFt8JUW6hkIxBNgFkPqYJJRWjE9fQA
bERvsQim7o25YhWzcprgLnoagpdu3gNsrDbltOo53jDybDX0zLkf9k7vyi5QyLbeu23xhRRbwm7A
HBwBrzHJ2UKLYHIxuyRen+2lSzeQt0K7jxNxP1AUKS5faqmry+SaGek2rGa5jBwaAFmnnJpGN6+p
Luxj3fRJwA1rtw1Wm1cofy9QjZHa9Ol70pfaPnY6Jo5JxAWFtVoiyd8+yjnlXMSyft+D7vLjxfYO
eeZcI7u954iogrFz3FOdKaMTAFPsP7GuyFAfnIg4PqMnI4oKiPTfHE2RG7VVayEvVmwlV04Y3k07
qdelVXpolADKYh2Asidv54k4cEEPBIe7wzBXd+3gVXCFOGtKNdtmRm7w59Xm58RML7mRsDsIxk1z
jenErH8s0G+3erlED2M+3iCwtcEEFezJUbIni/QsHyHsc7d4L2TiHHRp2TzHssGYWUw+NfYWw+6h
pk7z9Iwo6UyYiGKx2I1u+6UCqrSx2qVb3SePDbNZPMA5PpAyKYaTJUb1kmjGVXrNmaTnZzsHy6YX
y0bFw0Tee7OxFQ8hbSQfx7SCfF1LG8W9cztj15Gsd524dav+gAmbZdR9y6NYeykQ38PWcHjVFA6Z
ujPcOPOwgbl2ZDK031qD0E+tnbm+GBrQrUwBJEE+F+6umORySMi6xw9xHNIo3/WFmpIgxjxAOihb
NrMiQBlw1shFDy8qIIQv8P16Fmwm3S7zopr3SWkq/uK04qaQRD3N4wD5NbOSd4bEzGDU5XlKBXvC
WDxp5rCvgFF6w8LGmnneRm/7BzjVF0G21JdhqhiUnV8yJy82A9/HnkifDugepKdhNg4aYZdbM4mY
J46ho14muHgDyFrRhJIUwpOVWvF2VozZ72RsvEa1bMCLaxDu0MOhMLk5K9NQGtVdrAwdOMIWAbRn
X2tS+olzDUURVzqCvWzkWY+rKEh1vdl7Uk3XQLmnRBnX7XmMw9r2yHyzLqPq6M9KVVS3atwMDDFz
qIhTjAaZvFYcmQ5ely/HaTCeEC+ad9y+AAGjEljzFqqssRJiNezfplnPAxEthU7LzPtSKsOdljhp
0Jtjf+2s6m6sFIWgRzhWZMvc5lgKutZot5CS6qNY7E9uh6FqSiHYKlq/0fh6oV4V4o3l1dyP2hx9
zhat3RBTAkeVUbtNVg/Jzi5ssJVw/oIyN/my3fDqxbgKK5W+IPys/Bkxe/SxRbnfbSZiQmk1um8l
RvG5dh3UnFFBT5fuq5Fb6A9u6Tw79B9CJbJRT5wke6ziSvWnUV1tKNg8DGOqw8lcXyJuWIYsbORb
4aYsyB5/XtzSMyyzr5wp32dVca6eVw2fjG6AcyeTS6HmVjhj5ALp3mhl4KZMCQRL05p+o7bFqVuW
ep9JaVIjVPGNphf7PkdNUpho30jp1Ve3BCrLcpvIe8Bh7n5xbPGJU/keLs30OHQYZ9Zc+jTwCJk8
c9j+KnL3C6tzsRU0vUKg2/IpzbSTjci2a7x2Dq2RoKiosdkgsJlx5DOGIIFCUwVKnemXysCuzSCg
OGfEavtF383n0hy9/VhrU+gk4gs501oAMTvV7ppm0B5YIDv0emnQGLX7MSl2ZhV3W7M0czavTqle
BR21U4zAti2oBZ/VsTUI0aKfS5vInA3YxYb2XhWW/Q7HEILusmJ/o0T4ilZQMEiuuc6cI2Bjl/K4
HI6OXLvUUg0rQ7+NOKgYvLdVC5I/8YqwpPII0JBoViOjaeWYnFo6ydu8HOIH8I2kj99QaAVlNTy3
3nKwyU2sI9vedRqQR9ODGdo30wZUOZHXFdzDZbI8n41yx507WpkJLDQdmrCoa2IqTfk29GYf6EyQ
Q76MDACDNbJTJNgD83qfmBVpYlHT07jSir3RM8abtNlwRI0F0mpcsiQznlITrknR2O6JzFTiePqk
xCbtPcxLsi0GoHn4jcydqr3LIqFoyqIatEP0pMWou4XQwwidKLSThkkCq/VdmC/H1p6rjSPw91U8
e2U7dT7uHC2olYokMKQEF6Q8S0pq+RguEDwFLLElT95Gj3l/ivwt+QEK/NTmaaqresOYeeNbaXkC
ADGHzJOVIccV+mC9Au0zdhr2xaI+1LV59ZjU2tmx8aWo5BNGGIv8R+DrJWcVvbfm7TRWZtA2fdiY
xE0ajdXeKC1xCKSo6M/QZEDnFWX5NPVwAuGxsd3NoHgyDZCmUUPbABOd+3pWAzokraAUzbStO+q6
tI7Sr3mL+DA5QIxTnnRyz+jNM5ZgT2705GjFWSTSvLQ0fwIpqu8UwN0aBI8muZBkqeQ6t3S4RWZN
sAPK8qk1M/h1poy3wkQKMvFQU3i7wJeUrLjJYxaYeczLLS1dcbHd6F3tWtzt0Cl2yZhP92Im1czr
bC3A/UflozXerdpkl2qa5UVXcYrUoD6Xrs39xFTnC/lXR4VhU2beaiNwhmHwHVpNZzInv9acOQpN
edXd5XPc2DtH6+SZo+7Mxci3Y7EciM4ZNoui7Irku+IKZCW7U89alzV7kbd34C9O1ZSwRAIxD0gA
U7dNwxF3oI+1M/php9eW5htZdoLVxCaaqUc1d58sMhN9I10+T478Esn4va5znp/auCf33amjp3pY
wElPVfymKDqzz2Zx6BHzg9hwzovnvrhNHbaeV+9yNkgfQHVziSLkbKVStbNpNvcZgy2B0mVq0Evw
wOQOxOolj+qREk25k/B/XD8vp4VtIYv4uuwGwleVJtnizO8OLU/w29wm34x85BmJxtlPDL1r/dEs
1u6mVb4WRDXWmPK0kuFHHdf1VBsFRV7dOqGetBXUPr3fD8okGIiz811GHl4bNDr6cVDnRHvqo0bn
YxwsDjqNeBqlWxyGAd2fyjo/eECWd6ZXEZU6L/FpVKW9Bfz2OLcMMmHbvSUUN7urUkX7bqWdPC1J
ah8bA8aeXsz5kZ75vAX93z6a1Yxtt9U/c47PbvLK5JAfqwRJxzQ7uzo+G5NjBBJ31A0KrrkRC9NL
BvmVYQYIdDs4Jl1hQppC3GcUAVW1GypEc0IoOViBtkT+61dIIkJ+ZUA0IiE0sJvM2OhJEd3aBC5j
Bpzf3VJ6fqk7n5244IpR2JItgOcdhN2BaSBmzsbhopU1pUWX4KzJvTfMSYSy4PcMszIZfKWxKkqh
dgnHnF/feSMZEBy0gF/yuJbjFvMhYxwTcEdSfLcJqYoHakcy0auMBMxy2K5mwg0rOiDX0qo2RZ7u
MoZ8OFC5V5kp5o7jMKqLMWWv5D6D5YxMNb9hu14tOpwYLnPnnfA6u37DJFaokywBNLskAIojSK3p
4uTMnerbcZHuuxyKbdvS14d+r576XPTHrja+i0XeME8PMJ/zhb6kF43VfUPwRHmXtdzGegWrerm+
0YqCaKlR0Xyb1NkwF65yGs3sLtVB8ud1eRPbznPt4qygxiYmuuHx76ZpW2nqDgzPACPT4jzDnNFW
5im/ypW6T97Ut6Vu7kmBvpkbmN/tHIVLbGxQGlYMskFWsVJWGJLolUcFko3RBWoysSpbarTHUwzZ
JG+stZ99HHlTA7mam1XZs0YyFMb0//A+ONl76liM1oq7qa+nQ9rNesgx8sQS/YxRt9qactpw3OJJ
1iDQ9UM3+rwN6gXeh75zpxEpZWHjNXvw/I12nTPl4GZysww2timhVR6HnaX6JEwF6WQcR3dL6Mcj
a+dVJ8iDbzT0m/x3iLg7BjE99bBXVAybjS9RBUItSsdjgiMQTmz1XvW1d5/FpG9R0UJQEUloT8by
5GrmHbyDHg+7podGp24hGDi+CY0Xk3FtKb93zHwOOdljGSXfXE1cukU/5a79GbMPaSWfe60Efe1+
bwcAQ6qbzhvG1EnwKL1QZFWgZZjgFjF8b3rm8wqsb4lQko0wCfYkgDPIdfjJxeKilywk2IQVXS2g
ygulSxZhq8/u2oQFOuhka09BA4/4tpSDflSo6xt/isE2jAMH80HMLT/ETt4Meel7aiM2VTdVbZj0
jj8K+4SUfmpVKyB4qKQYI6J0i5ITQwmRgIUXzRHs0LOQZ4ZvAKZ1euH5uKDbQ1qI6M5lVaNP0Gmt
RYIG9H2XkJbF7h8V0y67bel2yrxtlXxs6UcnyG0254SZ5UOX6TYzPU3oPoHus0W6bgucYFbPEsvv
O7nGTt6fI83rUC38/yceiP+PbGyazoj3P6nxfJc2/tkR++Pf/KcWr/7mYhLDj7DicNDX/8ve4Fq/
YU4AJOOsvu51Oup/a/GrDf6H9m6ov62aPNEqmLJXksm/44DFPPuzmwEsCacKfhlUFKZqLZsP+rPJ
24OZ50ZU9nvDjV/p3QHeJ8Fkw0DlC57sB06T+0qV4sUttRfIudpWOjMe+eHYz45L3SL0gzHSWu2A
sPuVNloHGCXFDjNrQ39XgPYavPb7HA02FHD2uNqlulHionnDUKdeFZ1c2gWrT2gUnAEaN023kVJR
y8fOFVucezdy2iN1qjxVI2tsD7PIN0YBHEzRyRRi/z2qfRuIobydO2ZcGip70pmmVaVe7q0ussLa
QRrS5lE+rpj5IMYLcEhSYjJNRbsfF8Pasb9+sk0iZpnHIWe5LJKbXk21U2bwN6lqld5RlLUbS7HF
HVXdxkyLZznNPik+MPCFbe1LZ/hcS9THwRjGsDWb6T2l4XvKR+oWg/xavymEvbO6EU3TbJ3dWM1d
QK3D6LlhfO2zyWDJ1qMQ+hLwV0d+1oeZLaUfjuxV5RbbFV5geu67pa/iDXfVHxOnuhK3sO2LebvU
ym1EM3sjFTHtG8Mb/cmptavX6MVLP1jNJ2xs29Ib7xetL68557IzkTW88pnr5CQFy+KmBZM4bnR3
UANRifxFLnV6j7ZlHoxO6QPCigCnN/HQInYqDIAyFnsy83kBclxaLfQZW5yjpEkvbV2ML5Gnd189
iMXPU2mgjwCcghNfO+45Gbxy0425eRCycO+dccyBhBt0OAudZIHecJtXJ80YC8zA2T1XOXMdVgGD
X2ULupgVoUW4CIoatwjBp2dH6G7YpGukVephioGCJITf6U2FNTGKUMNrtToKZcGQJ9wKr0FarDWn
RqbwBWNzfZoxr2710cneHH1QbHj+pB5Yeho9Z3pRP7hGVG6mMq0fNLJ9Lga5QydzzLwzzdPsrWki
YmlocKUxpuFF25YZ7MleNaa72RrSi+xzDBKSlvGmSwmHXzDAcKYcCaS00mEOW+Gan7HXFc9zOqvv
rXSMg4LsnAUxTvx93Nb8DEl0d1xAJRgQdxG2VVV7ZNytOnLgIgdYl7MMVVJh7nRgW8+WjJg7sbqB
Ly/Yra9OofI3cpibrrkt61OH7TyHdcR9wInDL8T9mIgNeZ3VZgbwH07Eqr0mvH+71IY740+TdMNo
Sjvbd9YJp0ar0ssszO5rSoTnTpNG882a2ukuknUDsp2/LIuyxt0OUuPXF4Dy7uMloXlvtRY9rChx
782JZxCYfvm9IArpWFnU3l1mkgNjr/QAgvFobxvlfJ2l1T85U8kPFvgIDtbAIhKSVDUj2nTDLqNo
e/v9ScPhyqcBl8fxo82wkdKJLHIGIuvbsVn1iCTOZECnoHhGAdU/oXml9aYvTee+tWLzUOfRdNWm
kaNPi3NTj6VjMpDCTUXyqY4Kgi6R9REJEsVY9l8xH6UXDED2LdOCM/4lTb9GauZeR6GUGyQSch9I
G4neIAIKf7TKhDn9iDaWMrh8ogPWZVvEifJAaMmwoy9fP4gYb2SNf3Lz+90qx7J+SOO5A2+XR8Ab
mGVmxpD5hPNM3/as0W+P8B5gJw7tmF8vxzkOnIJycln4T+q6rwyFz5x/wXh22XLpquRCsXInle5x
EDEHSat+w1Tmx6U9B557o/fyVh3ju2RYIwH7ZF9m7Xdr9E4eB3l/HbmpdOdKhuLWQN/r7eUZTQ1v
kjq5Z9LrWOgiC2c+ARrNXAcu3cprzz6G19+o5U5LNfsK7f6JiBZy7elDhrnmAsp3GiPQ4H4FaTlf
0skLxykLAe4dSaeI7rRemW61SadXV8cU1SBv0BbrPEMgGUzcPdRcTiPa/TDgpO1dHEqh0mpfK2AL
SNPfQMGSU5+kzSlbJOqjXmoHQ7e+tFq/r1zrnm2S1tsgjVvUu+iV/M0XvERfZkkAPep/iaJDpk45
V8NGKQ20lG6Bbqm3nJwb264fJExxwj+y5Ws5WAhLCVkBC4EhTT+R5iSbo+fkOwONKEBU5gantrad
hIz8bJzzc25rT/ZMarbjgY2d5vKggigCaSPyUHVls5mqnCOAJ49NvDRbPEGvQkWDnKpaPc+56hxb
HvxdBgwZS2z0qhI+FSglUDht/m7MzbVJXedbqq+dzFGob46t1KGW5489MsPnGTl7w7sO3MJAYlBl
1flR5/VHYn3xCw4LQvoElWgf44ihl4kxM1gIYveiB1F2X5MZorVaufNlSlriDQwsfH1Q9bo6k4HU
rkcKvTrXmo3XaczveazajWpH2p2xzCazLLJCUJGgyHPCYkIMNOhamt58Q+bJN7TLDjMsUBSn5jPt
RcIh3M6jUB5e1IgBPpoaSHu6sHaEsX9RTfVVJMaOQe3oiZijGTU4R703xhwgh6Xc0M1+iuYKjyWv
IZbkKn6B4tgFVWeEvaa659GV8YYiwf2Kg2e4OvRxnzAorTUEiihdSJtDWR8xKzLoOM5IgMieMkfm
vtmZzH9xTvnWt3QxPbr29Ae7KKwHZdiyp49bOv1HUvKMDTOC6oWWe30PxGUi0F1QWREn6I9N616a
oRnfKkj0byNgnovdm3UAhWn2ySFdwoK3iJW8T7ExJBUZFFFOOiFSWRafh6nPtWOnRzDc8RzaF90T
ktANUaLRuPFzb08KckHrBrmhI5osda0SoBMzS5tn8uxYqNwSywUuCLGq8OYysg2CUL3UJBkczZUl
EUGU2ESECT17Iu2vY76kpFx1oqr83quUCz1460ClkO80Gm2bdCqiAGt6vQ6qTt+rUtdviXfsn8Y2
HfcNnoFPtsDYgS+S3KLFI6DCGaF6mk0aqM5yyEuqsHIYlKNas4BxShQk71pd0GDJCNCVoi0NXJc/
qxC72SzenQ4loWuj8Ta3FfWmjfDgFkbd7oTOxIUcc0IgmvZmqrOtieYW67EdFO7ymrUEVYRZBXwL
XkXLPABttTTpii15bQRMt7m5wyl7M6XJvGtrfF+6xK5vFd1wt+TUePlQd+xcg3s7w9V+wCE67l0M
/69G7120qum+0TKlALHnfkveZbyVBUcxxaBZ0LZpiu5PaseKgfIHV72yg9a3lQP7s6FzjbN1tJ6N
Ztrh64pDIrEeZsgRlyld3Wyum+3mStvZI9bCgh5HPdTxNzHNyINseYOo6XRBc8FyME1H2KnkXmVd
dBhFdAYKdCWJygqdiByAebGnU5S5tHmZO0tybUPn+erlrK7ayZGKnQ6brEkKrdnl5ZjF92AcBLMA
shsh3XejSYaRpygxW0IsVHwZnhrPZeCMUKwOE/UvYRuUKnlA/F1ubci2xx3nrrKKRShPRoznIGUd
lnaKptvFQzJ/SQC/DuQEGFCG9uyGn6bSvF8tvVvi72SAFjY+RM6ybLR56S5xZtUM01jmTW8tL2Jh
BH5p7Gvq1UqQLT0jI16lh4VnZeSsNdZ7N9Uzjfpqedc6rb8ZS4TfVBu+gbbV6WTpw407DAZWEcc8
mhOnH47e3Z03Fvp5pK9zjSlVNnqE1XNWnDcGW0lzIhT489hj5UyV1sQkEEXHUkltUitUNcgFruJh
SFEIGzdhq2yK3dSb6Y4m/aOn9ETK5mTXGRTaRZF9dXRmVUxRthebGFsSKb8khd6FUZ96x5lOOERG
bS3647nt31U6eV+d3MrO41h11PGduTfIbD+0mfegEnqg+lgXFiXMhz4/LEsEeHJZzPlspq1y3xTl
8onWfXHTJeUXDqBE6Na6WCOU+sU6zfRUQ1o9X0RZsusrovzqDPa6ZkV9v5VVSitAU9tXyhd7o+vG
dO0jj56OoV2NNLNuMWTFuC2YIDmq9GtCZ15402Q1PttylCdBcOl5KQYMx4Lgptu8Eo4VLDgN3ivR
4ZyMoLxtSy1hK1BBeUMLT7FqrDRN9yvCMwvHEFvaNYWH/alvneZ1MUrmAJEoG58cbVNhyccmGUgV
fC9yVL2xtMU9RTUpXR0L48bVlkM6R/jIRg5Zdbrkl5Rpxldg6FpoC4fZK6vCdd5mGaAinQ8nWI+i
JKvdhINv6vWPINzaGNxOLaqF1BiqZ7JXgykdF+LgjK5nWl10w/ekK5nehqqyb8XY7Cel+pavxJ2O
gCiOj905b3GNNXHrXu1SHe6YSKbHnHlLmDPKhC5FL9yKa6Z3IiMlSNWNjvxhTxz8otDxEkCCWeke
GHyPf+CJ/9uD+QsPJgi+FXjwrz2Y24Km29efHJg//s1/qT78ChWHNjMoq5WSEZkfDkzX+c1myMRi
4kXXmG3+U6q9Qd79KhWtnkiouI6B9PRDBVonYQAyrDgMoimgTln/lgz0UQSyjbXjqlkWo33YFfiy
fxaB4nFSFxo+cq/rMu6DAjdmGZh64p1NaRAyS2lQUaXKlMGKZHB/MQO9Skx/GqhhjsYEO0SSCLAY
DKgfI34EAZW4NSZCraU+bJy5tDca8cnh7IB5+NNt+TEB/j+w/t2B5um7//U///ajiBJitJL4kr+w
UkmWGzSttPqdqTEShxl89I0uoWhFWf4/+FZcSggpKHk2NL6fr+lCzm3DeHWPA2ZKd6jdImxJag16
OnJ/sApgDsTf6r/5Vh80vN8voMF3MlWDhwLp5uePmoYeyc3iApI37PnDrN/TWbe/T2huOEwyMtOZ
qhQRPgUE7PqPieZ/+eE8g3+5e+C2TTRL3dY4Zv/84QgH5L83fb/DDWX7GmwbFHhT/IJ29tcbh6GB
cCZ4ADaGZefDp3Sxi0cD2umu9ei782xWXe9bk3DWigS24i++1AfGClcULDrvlk4XgcfkI/rCEoNu
JLhXdwTM9BAv22+EcXx3Y46DWlEyXZI1f2jl/8ZltADc0x4j08SkDfjBAU3eGw3V9YScqZbFVLBX
cLO8evPPz/96mX5+1fgUc8Un0PvHurte5j8hPQhzB3kgcrkzkJ6IMFfOsdLdzqAdg0kt/01C0O9X
8c+f9uGmYUSPRWwVcgeQSCNqnSSmocRVkeWNX3urrzXP3//5C36kbf/+mcBKwL8xDs4D+WEpm5Oc
CYmR1w4KvHlLQkTxHKuSmd56cfeyjhl2FldnmF2sD8hXdq+6x8Yy9hKhbUeRNGzkpI/0Sp3myzQZ
ymEG8Yzm04uHhXiBwiEVlYiX5RcLk/bX14gsDZoCGnPspA18fOLcLrb1uuc1SkcJTc9URgacpslC
cFAMRpxxuqCO1yOetrzZ6MVkvqkLAdRSozPv9IsRxEQp3mqu8QNZ8C+fTOtv/7TVPcAbzvjlR3pa
5hV2vlhFT6WaUO2CiYSlMwXCtWFai7h7mlKDtODRxslTFwuiZJW1544ojJyBb5r5wzrmY8LCBmSs
wtRpojCqmGCs9HgGGaG3F91elANjlXUohr4PR8ZnsGy23rMcU+UZzSsKPANfYWsqzpZDUkqh1LqA
GqZjn2M+GZUC4kOE6WcqADOZ+ZMc3e6S41ViaGDJty1j8uGo9Le15yx7rIDo9mZBujLN1bOazOon
pUWDy6pcYV55/p7PxrV3MSF6TpzvGQDsb/nN1fafn9a/LjMuGQUG8FQTiJbjfHhYJ4LzpDWuN71L
LkouYdO56kFLp0eGJVdDWan9Ypn520+0WKwtSE7revPzAuDh2XFxnvW7NooOWkf+rxZ/wQNxbg20
t9yzX/75G/513Ybzx2oDSZhsO3pbP39ehxRbcW96xKkCoslgjoe4Ho0N/cz5FxvuXx9TeGw6lGqG
h1eozPr//7S2xZIOB8ZQdkF3sE61IrRDPcpfsXz/9lPgI1KmGFC4Pt6yUo2UsidFE8GpxYeNUU7Z
SxG7d/983TQKwg8rNd8GLLFLtcgotPXhRpE1vWh2g/dgItIurBHqtvZUIpR2hGeYUedQUvDgq44R
H1v3U6vHO+ID0l8tSx8Gc1hOXcD8a2ICCU0amJ6fL6oQtbmkg9MxQVA4G1jMxTYas37LWZNBZMNc
zINWTd6mVetvRT06V2Cg4y621OGG9FLjaOU46/750nwcFvrjb1rHuYm8J3XrY8URI9xA7je6XRXL
6qC21sZT5YhO24tL1DGJmziyeSVXVSFfW5lvZZPOgZ3C6yaQtw6dCg89M2yX3AWnt4xvGFP0ADWr
eZgrmdJBTK29hdP/WM3FRVH7XxUXf/8FQGszkoXHGizJzxc1+g/2zmQ5biTNuu/Se5RhcEyL3sQc
QQYjOIgitYFRoogZcMAxOZ6+D5RVbZVK/Smrf92LSksrSylIBAD/hnvPtdqw1MHIRU30Q0y3uutH
EX9KeIutJbbETaQsc136XseJ1ZYnncxvQeo/qRbtey8jhOZBO2yBxof39ezXT4GYv+MqqU4Os5vd
KBFooOAxOCu6Ytemze8y5H4OX/vjK/i33+CnuxPXCz9wrWGOGBlhtphOTx3mioVWtOmwNq+cHgpJ
lpkYRSFkKImc7+/vAueXdyYUANbEAbEAPz/uuHfEqN1eLcncHaqTInC/UlZdfQEqsQjNd4yz02es
zsk3RQp6P8RrErHhdjgM5wfkrrap2POADFiNqUW4Ols0iQjVNPfwTvAzZrH1nbmaxavSf6T/37pm
Vm9Qz3+WQUa03eCyyHYRiDJHffMH89HTfFAsrH4tx1C5vylJ/1q6YdHD/kuEDovxv+QuuqT55FHG
C4GUx89VtPeHrNgYM5HH9YxH6++v7i9e2x41MJ0nOHZqxZ86ClXkXtXy0tnLuPogQxe7swUGRUxz
+JtPWv6mP1ek/FpAZ+1QCEQFPxf2TRT30meiu9dt/JRbTvw5w9xUsGuhm3B1XhQr0zOCU+RZ/yFI
cbmJPZMscHCGHEwU3n9+DLs4bewoM2F348qPuuA6+c2DKaKPwu++0vJ6vzmgftSef/ldyQ5A9kTD
7f38Tg8HAJ5pyi1LG1499A51j0Z9rCtG084wfzcjSHNpwUpAS4obEaToB+N2wyT8N0/PL28m1xOc
LITuQBr486+e9kgCEkwRewxP3caUPsyehDh51qHx2k2yj7+/nX5xaHomlSNOI3pvmvw/fxy27Dwu
+4kvWbfQWaUVrec+SH7TI/7y+i5ZdNxJXF7ENX/+mExZcW0Jqfb0yC3OqinZDBWEDi8KjOOoHJ7O
QfQbQzdAczAGrpkGFNtpMG5m4ip+87z+tSkPPIjgNk258IO/hF6NbK3ZAEKGdzApQXLw451q57Me
WNCixzfWUpVwJ/3OXtV5b/7msfoZefzj5l5SWojo82Eb/3yvETMNHggs4l5bAp+MD0hnNbZxd1GA
LsrV6NXs2Ouev2Bl6BB1wOA1hbsxM8nsHchCAs3e0ON5SKCrogHvemuNa0q9//2d8YsXDelCnsc7
Boy5/3MKQwKwAbK11+zRmGI2Acq5FaoJt9Ty6W8uyS8+KuT96aNXYAwHt/fPdweeCsWG2G/23RyV
H4Koyfu5SnDJGZ75//FrUYOSiugtI7W/vNVkJedOBoLwbTtt76Gfe7ta+9FN1i4+7v8dNF7/eHv8
+0TrFwU9n8RYhBIRRO3PfaM9RzEICj4phf7FZqCSj2Xc2FtOt3llsi3BRpro37w+fnkp6a/J7UQ2
Rh7Qny9lHJtVFyYuKzcbGG7psq5IM5yNME1+F+cWur846Kk0TMg+aKBxpf5UawS5qPt4trhFRGs2
O09r9F5pIsZ5w0ayKtZeq+yNR01erBvUV8aOzhH1K4Rmp7wvA5eHK3WYMR4jslqebTkUyaatclyC
sljsSRhak7d6ZD+cE1aqdjF4U5S+UExglPEroen3aoiQ4eCifxsd09E3LmbJfapbf97Wok0yYImJ
9eT1NtsC4C+uvcuscvK2TigT+yVEelt+9zKGJfFK0sEkNyzLnQjFd94mn1RRW0Q2VEzX9glyd7E1
TGmdSnTixl71+aDu4Nr3mDphx0T3nrIKnLx9YIy7cmyRcK56EebVBvS9iM+BX7k+PiqHHWfvsosc
DKgqp7YyCCBp8ypa6bi1WwwF6XOpwNyvpl7U2RGPaizXQY9TYKdzsC7bkqS+9jYbaCfTtRdKtHFK
jWG+mQYXvEc9ANK9gUodmcwdSmlvZOkuxRWqE/vNBw2sV37UTexxRN0+Sjc1/H3dqUxf0XoPj1Uq
2m6rjSb0H8y6DOJtr4e4P1LETli2pjDd4UtCZiuQPcxrwrRINW0XxU4RLeM/07BBXjbKDT5lScM6
qSjxXyiRDODGpESUF/T3zHl3/aJ/ixYlXGGwXO0qb1xFZTYdjGV55jThpUdCx6JpNy2aughx3SCS
eJsvejtb5OMmXzR4cT+cnEWVZ0v1li06PbdHsUfwkrMrEfERZTFuwWUqfgYUft6i9QtF6mEyQP9H
xQwFZtEE4mWevvodgj7Ro2WpkA7ODRrCYVETIvBCF0beh+nh1PSaqxsCTLIWDWK+qBExClo3waJQ
dBatIt0CmyOUatOiY3QRNKaLshGoaUQUk8jXU5b3FBUw3QpOiY1aVJE58shm0UkSv+vyj/zyQ9++
aCnzabI3s0n46tQRaZwl+MxzP8dChMIbhFtwjQLxUBoJ5v4xwHAzt/NaL/rN6IeSc9F0Rou6k1g7
87ZaFJ+6a5DUIdL88BY9KJJGuQkWjShQPZaTi27UR45BEkVqH9WiKmVIcQICt0tdae1yV7+UiwK1
SqOD74rHtNcv7oR7fjRROWIheyl/7LpilBDHofer3bCswmbXeMqX5Zha1mQIk4KtuazOimWJJpZ1
WrIs1th9DlcCU4MH1cNIxTB52y2LuGJZyWl2c2pZ0gXLui5dFndVGQwfQrHM038s9vI/1nz9P7d+
VJrLErBeFoK4ctkN2tw8n0sbQeDG/7FHhDptbbJluQjPML8jUHTR7rB6DHLraPax3hrLWtJbFpT8
S72deCC2EUQyrW4DPcajetVJ66tmpe1IjPlmVnb7aljOzsziIF4ZNj/z3jfs+huuqlwenLyw+00Z
tP6w0jUsjlvD8DqME34AZ6DQg2ucGM+aCH/qhr0kPhbQB3lVbOagHJ4SpvpXm8zhJ3yleXocMw8x
bJg2d9ZoBygwINUgR2cYl6TK/OqZEfUk81259WezuJEcst8AGMTettBxvc5GN3VgUipg6kMefYQM
91HlVR4CXLwL5mbWwfSJPVP50crWq1a6VNaXCoTmhhbNvbDDl69pSDqqSpTed1QsT4EWWEoUf48G
pbatO7s5oYklSm0iS9IWjvrMFG6BS6oEGtLQcyckTti8JIS5f2skXIN8MiAINHZ6yMBSFJhYu3yH
JFN9dusGKoRfjwhYI7fssAIrHo7CNjBQm4JERs8jcJiC69g3br7xGSFv6UrDdpfTNxFfJUEbrLo0
Hp6baIznbYCwKFgRTBxh3TRFg7WR1eBRVgkWVrRA4ykOs+TRxNO9qv22t3cIsqTxXEFI7de+zMPk
JsbbcsD3NDwPhMmN5ziK4ksaNGisTTmfa4QhtyIR/K2OTPfCTL3HobNBilCJNCeP2LZLNir5hdEd
YgcUJ2Sl86huyWGedzMOBYKFJqKqfd+PL9D+B3/xurgXHqKGh4pvlyF8c8rLUFz8JJFf2yFu78Xc
Wk8q5XqnWa73s670Pki4qKgh9A1es+Ye86D86i4d5rry5oWm0GTpniubHtypXAzq/XS1WtGcYAWE
t/Og5NdOy/ZlSLius+8332pslA2U5ITL2lSwLWKmEfs+7JAcj8q9iLkxSFaow/gypW6KiMErS/0+
Z9DHJ07g0cEA6YzEjtwSVmzLzRgusQ1JgHIYch4up6DvI3AKNUJbaWGHTF1McxIQ3J3n9vUXL/by
TdcnGEVsgzy4RbWj3t3esbdxFzQnTVbVJjb64aYt+eXRF06fAiPjvRhHKXmx/GlpGvGlD1HFgE9z
qcDxRLOxcJri2OZRGSGoYoiDIHzEJFt2/AcRmeKrOB4L5DmzrPvVzHPOGKtShAUztAZJB/4lxtYf
RbrAy94td3mfYHOVme0+ppi8nmE7ox0ba35IHEf5Q9C18s0BAvFohAhjV7Iak4v2yspaKVG1L6SV
TdfAU/2zKaf8IV2+bruNgls3s6KHRgx8UI75JISKgscEfM9FKK5akCX6apKg8GGiI98bkyDBhqF9
9GCXGdJvM6nIqB75G+s5f6Bknz6BYVPv8zgAO51bRuJoLRP94UvGfAjUk2gh7VlYBCvPGKs1IkZ0
ICKbS2TFhhc9iISWa0UqdKOPaMY85L49dxIehZZXrye403hnJZciz2prXZL0eCX0mCHuoAu+a1PB
sTl6Th1U61B1HzWYXXR+Zpmtm3JsPjBbW88iluNmACf03Ruyvl/z6DX3vC3mj9rOZLv27Ap9U5u5
/Xdc1iR3RAOqS0NKLovHSa725phbhDBR8j7NdmE8hJ3J28z3hu+TDJr7LoIi0De2vOtwNL1OWdTc
W6j3LpHXpPsuRIedqsA58h4L260OeL4rI+4+N1BozfvWCBTv+Br33bHWNRcPu8KZnjjayT7CeYyW
wGdu2hGd0ERO8GVWQXcXlTLeD8WS7usR2NhwbN46rcj7levH6dUTSu5IcFafWjngk56Tjy6u+b+U
xL0cDdL56oaxuxOywMEhMEOi/wGJOzje3uJ6rdhoik0OVl6ufgi6LazNV4qQcVWJLHq2iwWvZtSP
XSjOcDvwbC6+xAgl5Wbsw+yuYf4DuwQrRAn+iXBOD4UyZLLEL3lvAEfZT2ZqnAkMlpcKi9OjF9n1
MZxQA/HSLZG3VywbG8s1yb3qToPWxSbl2Tyb8djeVrFfneIEzDmlPiVgyPqPEepbiM3qmPsVmvl6
cN6HQpya1LR4pQX8w1EYvDxLgtIUN/gAxGfqbRPj8lR/Dcdlz1R3u4TJ8rGJap9tWUJBOmS1/oz5
Ln4wq2Tc+RMBbHXRbEIc/vGKrJhDMM5vzP/K17wEGcyZw0WCKBjzoqfDWftawyPI8lwdc8N0kDYZ
gDtLoppU35N+EfUAIgq7vOdffIbykfHUNxAUnDGMH3rFh/Ru5F97EzYyg2kg6H4k3uAReM+e6sip
S/3nKTOx1GHFpw6klFuVC563TsfknAYMbnBhHiNg0F8TMxp3Q2CY+w6e5CZIkcGNgKuY9ibdCmVo
iC5NezcUF+JzJtw9+J16x+PEC7hGQL2KPbTuYRGGH0Pe258nKay7sAxnVAuleJJ4ItcTNezO5d3F
r6aKZxIx/HuNRgrgiJqanU9duGq7Nt5ixZDfZ1ZN9lrGXXrXZNwGaVVAyjCmSvJak/jWRQm4c5LY
01kgrEKAeeve9yjoAQK+ZXrKTzGUDpykBZJEYYCIzqb7mdQtWEHljkdxlzpzRqHmuhRkfn9XCjf6
VOQ1ZYZA5ssrMAMa0KUPgYmLNi+d4EZp8NCRmWwTF8l47rTupZRujXN9hMszV1jAta6HswdYtaJG
M3IeOK9C6j1llyJzwLhCK8IC2rYVbWlhZDxG7NCGcxh12UtpC2xFFgN4Rms1J9a8gH+gpEzXMHKa
W80wm67OH9J81bcZ4R1jaj6g7zu1mT8doqGD36Xyc8G3fKOq0eetj85fs+CBp6K6W+a+euWp7GBN
RvgCTW1Fn/PW1tWSeebO60Z6C7CSCBq4JZ31Mmk8i7Xtf7Vm73vU1s0XKtbiS6HKmpeWAiVbuET+
DQitO78v77VHxVLo1mLpHXYY0Cc8RJRD02GwyyE9GU49is3gm8o/4MPFUVoJr74YY4xhqNJ+fWF8
s2AKggzzQV8UvIRqy82+lIBw7+0mKO+hH+TFKtW8QLMEkWShbPNrpbLkvYlMmFI2uMxLgwrg5MLz
fNQCRvhLS8XD95bS5MBgxE48GJ5zLGTAiRJO8pXTktnZXFg4SWMGkkdIBvYT9TGdab4YWuJ8Uu9l
XnfvqlcMEZTuy49cVEwV1NxFX0yVWV/zpOWkB80zXUHJRV/svKUJF1GKz0LOkXo3XGmUK3seQsDd
uVs9Fs3Ei0EluFTgUXVDvRMIUpNNPyXcHondU+DUFbalxOtzlxqzjr64lsufCeVUtBsfP5m7gbXH
bUSMUZdvBsVPuc2wCJJ6gUoLAy5osxJ9vKjUTTq7HX2jWQ0W6mw5YnOieOVvng2Qq0eBEDbYJCLU
xt7QSwnQsSGNQAuU4W2WmKLaeC0EvHXxA3xnzBx1a6BA0ZehHZAnx30aTqsodssPu+/51L5xNIBx
4YRf/riYLkAbkLqsJ1OgCybKNN+ap3pFP1HvndCN105D2hDgkGUo4FiienTRj1X7Is0Y96AsSGkw
wRgcpMUUCIeHO1k7BMKoWtuufnRHFBV8hexb12PU8PtB22MeQiRent0oVAzDvoQEkcAU6oaPwWM2
uuptVyZnz7CSp1wP9r7qq+pzaYX+PQwQSFBSBubTmEilyccQVnQBjjahrxtMfkaqcn7qtIr48jw9
VQb7v9ot1nwnPLvM/hO9YS7DVRyMjv9+Bhz4ntK9pESPUhFrNajvaaayYh/2aEopfOGh7808tad1
QX4d9S5f53yomP+dkIXjzOY+pKJzE7w3RzCyDFFadisZLxcsWTzqgoabQ5jzCzeGiXGpAnYHy2MG
o3hJBgdP4FJCFn5ld5BV7OSTlZn2Fn6IeWIn3R7GsnfuyziY8ADm6fM8J+On0RbDH2P1/9Og/kaD
SiiyyeTzf0fDf0nQOKcK/yAUbJn+mQT648/9S4ca/IO47AUOyvPCU7/gPv9FArX+geqIp8hm2vuv
/Az+9Z+CU2zHFgNYVBw2Meye7wb/ieAUvCgj4n/bhQnsyyhekSN5JN8I8+f9BDBKOmVKuSNk2fmM
yGbeGbbiXTqXsI/dLjEPXeNaoJSsjvea1ehc0NAtViJIVp/maDF51rFioArQgTYwtHTdwli3pysM
QZpwEsdfZ5m3M16CLO3nmyj1dY8rX9pbB1n3GWmPeeCn5GzVCTGud9Cth+9+tkwjKKfnXcuEQMG5
dbwHdAQ+ZX1E7PA4cgL4/LzEQGjWsCI61e7Es+lVU4Uda+lzorGiqQqreYcjO99UveEcNcM+UBOJ
gOZzKDRdTftoRXNvnAL4LhbDJvSx7wMYaG83hkxvns0hitNt2cdTy6wmMdzXxAw1MroQ4E/CbMjJ
A2c1QtMZr43tkzTnx8EY380hneyuzrUVP4yx6e3MIi8bQXhxacJxUCykNkbC/uIIbZr/MraS0H+Z
2lxWe8CJeBWMHMYQQSYwEyJL+fGGYd/sBCjfPAuH6ar0IpYetN7x13LW8WXwdb2tzblgGOnrRq6g
1QUvDBE6AzXoOG3xsvn73puxWY2cT+bQfnOzZrjzAdYohiixcyg8x4IAZNebMYoGzt97glaKfdmW
5tlSQbEPwp1shyAjaNGDdAGPpBGNvDZJbnPDSN9cdX1ar1lnRfcD79VPYDTyF8Rd+covqmTt0Liv
uzR3v2Mwzx4Chd0CxnWzqUIj3CXM+48dmVSvsNpBXhBiv0n9tjoyacILFxUH27KKh6TI8nucVhie
fCP219XY7A1r9ECPVMcp1E8+mAV2SmGovro1HXKZJz7+OSc95rFXbs0RK7tvFmq7iCLWyZwWsHgY
cjWcJft4qsNvXkwBCo6qza7UHM1bPAD+oGwlHyrUAROHLrMMNP/eMhozl65PQckcm2Z+duziKTOk
/YoTU8bUtfm3FJHksxfwUAmmHjv0buLIqHQAkTmVx9YZv0eETb7NsAu3oaxx7Q1J3L0BGNwCsEfn
kIxilcvxhpG4S++MJYpdtQOeKY7qQxuL/FiHlnemy7FeJ8qPO2ycIyvDsTuy9y2OldAhfKFaPSn0
lxdndOtD7pTOzciU+q4gI/hQxtK9lzKx7vpBZi8NE5hXvlG8MVPv3BDHVBw4Xxl1kPL5jfreixbf
mn9KW2e+kvgxgFSiiixTaQ0rnDU+PJOuJLnGANppOFN6DnTr3FOxeXhGeCQOxdRGwEPBDZwqsFeX
HiTa7UDezOdJQQJfOSQHnyWz3XOX5M1Tn/fjI/GA8oRNvdoaUxq+UrRlz+3gdTedW5MeOPV+dkKT
Ods7q0zKq2uG0ZGc0JGFI6s5E6fGDo2h++EObbNnp6I/T5nN8DA0jlgfy2PnRufCrKsNsw5zNYb0
GFYVH+1Q3mjX1EAVidLJRf+ObYYoHsazB5O+Z1W5sJosCyc0/m1/ZycmuqbJa77ixO1vzGZMd4XQ
bHAqMd5nNdArXFX6ULcc2JEe9UuP3eWbG1nDPRckuky17D/DALXWSGzKDc9Jt6nLKTuMhcj2UmQe
vLW+zj+RdV3s+dp5Wowl5NnP5bvDYHnP1Bh22RSZzpZwQoEpqu2uvjVUNmxEja/fHpJVgMPzY8Zk
YKDwiJinm0wOQpt525QP5yQqrxJS4Z1d2/GLHfD8z27Y7CZH4xA1dWqesYmZ57DLQyj5pX2vp6Hn
oFA6vK1ri9KomC4FBqYCUDv3So8FfzODmCzX0diBzMmt+EQjiu8wYL3FxajOfYOb1Hd41cBbvDE8
NzvZjbBQ9oDXXZudEa0VDr5vSTZOkKqMoMVxrbLsoLRqvsIqxmNHi8VZEmJJrO0vGcCuI4x/FjUk
TDxZbaYeYnjpdzY0wJXRN3OxwhDXfFJVHwKb9Ocz007jjeEekGjLGh+KtMYiyNPj31bjqN81Yyi9
zuPGPVSVO56MuBz26MVIe+9a52QXdrUL0qZ5Hl1XXScX+pAWw4zge0ruOdnkqxf29degq/wPTfoI
qNVOYdsL43fYZ9lWpDMkPyKWmBD2N3pSeAMtHJBGvRj3QkPBCbLQqjMuK4Y3WULIYwg2OqxhZyM7
FYlonqO+6ra1L+sj6bVptHa9LP+ohNUwxR6az0Fced5W1HH51YnjYF/R+Jx7KwpuhqBiQTPN7TEJ
A6CYuU0nanO+UXF2xV0nzPCSBaU655butn1ANERTG9056qA2ZCKHllkw/jKGqv/MtsvDgw5ZknWc
MeEKdcb+XsYquJ2NUH83nb7oV2GfclyHXOObYuyMpyRxvdcmrXn15BgaIO7QlS8vbelhlotwd5lB
fYGk7NwRFF3xWgLhkAeFZuUYucHe73AKcU+MqbO2Q6NhzJiQ/gX24i2n1dyZqfMmelWfjbhyHwNQ
mCsmn87tyOyL16C2r0Tcmus4qs7LF3hqCodhU8egUVfpJswa+9wHXXaMyVlatUmFfSS2nU9+0A3b
yTeASDb1YobOQBhi9dkG8F83YLjw1NaOxOFpqnsf1ME3gr5wtFudnDf9OISPdMxQSRtl78yECb4b
ZYmAVCXFNY8ahiX2MIX3RVxBLkk4ZEfTuQ2iduRrxyALRx1Ao/CmU9jZAe4do/me9CmdAhKS8IB4
nt6d6fdaFUpjbtDqKgmXueZaNocsse3DRBj8emZDvB7HOZz3aCT9z9QC9tPkhAwgWGf7H0Fp9K9l
Hbi7KJcvrLb9rZGF947dKpIOaxMZIHWKOrD+YtKVdVlyGmVrHD36p3QNU6eNOLSb+VsqW9zxrE3H
k83EzK053jQAO25NAUwpy91rRG26s1IO697LRbYDvYsw02lm6g9Y6P2dExP2oZr2GZFNeRmYWst1
BKx2z3nHClL0OXww5uJGavkHuy6CC/qXiVPBT18p0DxYkxmteqOjQy+zCIZ1HkIAsBiEHN0ittbc
2cV1rCWU8lZMmbvyzZrydVB6mwN6evDaNlmBrxmPnqmrC1Mr8MiF47XcHKEPVHFOYB/m9h5AwIwq
AILwaqJSxaltm+PjYBbxJzOvi080c8FOgCsXa0C3zUXmXXgz5x7VSuxGR9OX+BGJhsGGkNecYMAq
o2PaD0y4ptjJTlkH4B2Yr5X2lJhhfYA6FavvTpn5igV93mk8CivYArfRwHZs6oL2BM+lufcM5ZyF
aPVd2ICADPMf2T8Na8RqnLcxhf/LDF8zE95T7JEX09vgNlLX4rcUpzL3rS+pL+xVq0nMbiJg6iu/
9F4sgANH/LgIEcbE2TSQLrbSmd/aRANNM+4DySIeG5u3KWY0hYqh7prmeNybRPyuc/rwiRbhJi2s
cltk8Se+FmfXM2lnKxD+4BRFhMekl0Gkzlm54hUZPZRITFiIQPJik+eIz2RZcGHKEQppqQFhOw6W
Fx+GCG5/Z9Fu7JK40ieQp5eEedMz4WlFvmagUq5NFmM7ZDCE0hnTjMGfuepca+hfyzKO6fEKz73z
qg17AnnI+KoMg30Yuf6FfCYsXl6VnytuvzeD4HXbh7Vfdso7SCPSJ9cmjCUpi3QzxCMYh6DlmFNJ
eiRcKdhpxfxNgkwiwARBtay7+I6RKid7nukLy6JikwXFNp27kj4BCz4YQhjv/9a1/kLQ9JMglMbQ
YxHLHk4swjX6wz9ri5IIcFnaB+kxK5clqzH5aFfmgLc0JnE2xmbVfJPUUhVHNtGFf//hPwmbfnw4
clSW8Sj2cLP99OHkSLSenmV6tKa6/TZn2B5lWiTEOoX5w99/1E+ayOWjiLflf0v3G/xFE5mSw+BN
SclHSbsBuwPwvGCeGdff//5zflZF/vggcs9Cmn4TDs3Pure8ZmdAwlC8KMf1LgEHc/SWBXVRpd21
wYIV3g5hApNbi/JN+jEdNRlIyYUR+dJcQ/Wttn//I/31K/bJ+UB8ijOSnvZnRVdvdkHS0WUciYmc
z2bZgirIWIGQcxsy+zPjpP029QPfs9VGpx+f/X/zo9/MjywS89AO/r/nR5hhkB7+kRF9fP/v//rn
H/jn4Chk/MNyxfrxWPLU/Gto5DE0ooFka8hsExczD8y/4mOcfzAxtkAjYNRYxLg8AP+cJQkQdp4f
QorhAafR4U/9B9mrTH7/PEtCGbHYlz3bEeHikv5hFfg3548uu26o/JQlYVNONwaQe+wPNkHBjpu/
w4yej1AKBKmWhRvHpIVE+Z3jlO1rlnmkFEe+Mq4EU0AZSKQersLpoud8Rllz06TT9C3p0iw+Ei/K
WDeqegdKOjDRHQUrRT6umGdNrup9Dz1NcRSVBdt63pLvw6Dd26Hpg+cE2kjLpqANSmgdlq03VQ0D
suPkTtCHHQd3KLZZ4sD+JbrKRQhQOt47j3LxvTL9Y8xG4y4Lp4EtVCMe8sjoqdkGGX10zlxeALGf
gUmiu6NCzF5nlj5vBHkOn6eY+BBbK7DCnD6U+LHLyKyd/Csbm7DcTNpR18yNpzNkfYzQIQKND780
jPu6ykYYxkMZ3w2GjXdSSIY9VM7kuo21I27tJMtx/AF8x3A39snbjE+AAQ4ZXfCHkldLO4CXnKAM
9moRKK/C0isetYXkpHf7o1szCDikYxETPxgGnEpi2Jv1JDnoytKDLh6z00WcW/grrRObgRFbFmQS
JMuB6BR1+K6pmuVaU5SZa3IP+hsv5Diyo7w59VGebdGCo6sA7smyoZnCmxYGw4o8NEYmZihJqNI1
8kKW8/3D4JfNgWA4phKGqb4mRhR06zAti3otkIU/NjQGJzRTBpD1iYsTFhTOhqyKi+VHDJ2CeM4u
qadr9kCuP7wUhMKuvF50wQ21v48KYdZ06VHshyeHTrdjvTlm24Kh+aVKerSsU9pgxvVkw4hmYt9H
Rlx36rKSoFIvmeJr0MkPZEu6J/JhboDfYxT+YP9FPg2SwALxrZi7b1XreMYhikiqYfubHQenarZz
qLNFV+TRq1lhcPXGdiBRrXJ3YNVbwlgcyhGrDsnvnnDBXGaawey5MQGhDfdseOiEthZ8xm5P+54+
jNpPrqXNW7p459u1qSEQd6Vc20lUiaFuTUyyNVg9zy+ju1g14aa04LFbohteR3f0jgFmYzJ0+Awo
QiSYzI9CTTHzQccizdFiRnCIKgISjJoUioondD2Etn/SHQot9lQljzc6/mXUK+OcQMwKMQVnX010
oizXTWdFOxKbNGnGpKHBEQO6ETslLZB1Y3ehdUbQg68W4rkpwkMxmu7tLAkm0GZr0rxX+uBNDde9
Z59cogKlfa5AO08rUTXmneHW2kND2RO820bhjqTz7mQzodymmfZRjIXjbY8eYTM2Zb5v3L6naivn
5sZTTX+ys7580FYlKqLYPdIms6p7MEJ1Pyc8mHmdfQA8+WQZvAaKIH8ntFZsWPtj8GHX82T0dnFX
jBMA7IpgknRyrUc0Gry1grJi/K2wKTPegiyT2wlcMcKQBhuN59DnV0dUz6Foi3WMumZFJ3jIuviB
+WECZs7K1qCJq3WWmpCyJwBKh3b2Srocb7na9fiE2zLZmIMOjz52QMzH3rAP7Mx+8BDbbHg95VtK
DPeIOrNEFMbgakUf1Z/dMDe3zZRNt8xP5s+kYooXvyQCA0N9sZpQoJEL0PlPvs+cSo4e4SdhrHin
ACzgXZm6kfHNZNWHnjWP54uJZGwFsyu7QikuvgNyDw71LMShN0KgN5YRTttYxdMusmfcwJVZrtGC
4bZI8+YOai+gxLYMbnJI3XhI6SljqDVThD6EwVJHPtNCvHO4KPfsU/NtNBPLvAY1zdW2nYwHNWCq
+y1FGc01dwZoTumEujmBV3qbAga6ZCoY3wfTBahV5fOeXGlzawYSW5zw+12rgvKlQUh+TbpY6nXM
1/+S0czabm/cuflUXawBl7IuYvMJ527xobToXn0rFo8+ldI9eTQxdWJj7gop+vNAeuoxQzIFpo+G
cIs5tuClm6T9Yyqc+hQkynkjQVEfHKcZbyeqzHNgSQVxxrUuSrmIgzsAYaoc9WNslV5A8qiVojsi
TeB/2DuT5ritNGv/lY5eNxSYh8W3yXlikkyO4gZBURLm6WK4F/j13wOWXS2xbKu9d0VU2GGLzmQm
cPEO5zyH2eVwYm4V7vSYcD9SfrJVhSGJ+XF0DSw43SVgL2/wLHtg3gffA6tqRbPh0DQZH8XTQc9B
vRdZWpxheYQPcTnJeIHyoX0ZExMxwqQNyckcsnYHsawBRWSoL0XXZ8vJqqd7a7BQcoQp6TR5nnTE
rzbtQxNJ8zTFoTxNsoI1RYJnyvXWxBfH7Ym1iAYTEGpag4VtOiyfYxc/1U3dgppz1U3cVqDNOJia
HU909cpcN7+HbkoH07vkV0tpZUtYJRNqhr5DCtDddj2MKmSRrIu6Z71xoYYvRlcamf48wrAtdxWi
1OQJ983MZuwqt+dJlOl+ej1VpJOzX++LdW+4zYrkOgVsU1fTV0Y17jrMRhoYkXAEx1TKA+oOZuZR
PPZbqRf3UikcHZlEEh8Rts5Xma+YgOe3pI52K6dknBlp9aphkfvPfvVfNe0v6mMLrgjF65/Xxw/d
a/xjffzbD/xWH+NP+aQ72IqoaQ0gLHO1+1uNjGv6E8ZTE5cPzxQfyMP/1sjmJ93A9UT79+/i2PKA
/ujwfhzDcwAFsY79G8Xxu+fthz0rklGqYyxo2O/gfsCV/rmdruB+xtXoj1csI7WJEYOsx3FTuDJ4
LArEgwj+swl4VlQfmWW0X41xRE6XcL+MDVt9EFXV0awrdYPaEShpYqhLjNj0pqiNFgFalauEBAvq
EL0fWOQUrh3Ki+ahaiB5LgA2YD/EoQqKetcXgN7cSA6cp3oeatdBYROhXIlUtMGS5Vrlf7dqosf6
nQRfoIZ95PVkku5DjyQECJp+M9zVAx/ynVZWnrmuSfmxSVKTYjryWdoWbXqoAFgGbBeiet5jFmaE
oNeexu4iCtZtvcwT5I4gzBrPhJkhSze8h0pIFC45uei08drnrGS/SDpzJKy2gLpRxOktg7Nzp0Sz
Z0YZkXwQ9q9hUn9rTIMJFyYetisMyJYBnhgiKgIkOiYIXFCYKCgXgC3ot6XUh+ZoehPS2mVa+uoc
R9mg7RHySGbImRaNd9po9JNOB5yl0Sa0awe1psnkvt8OoV51zc7Qo9CYF7AZ2Vvq4pKlJa5qUp1L
vgSWFEim9v80zGWXdOMvDgTTc2dP+Z8fCJe4+vrtvwCbv5ZffzwYfvvB3w4Gz/jE3MU0uPMCFwOs
zg3428HAv+LyZ2eBsAIDJEfA760zxwLXOwkoNHncubMi4/fWmf8cyACcYO9Cjb9xMlj6bPL94Wiw
Oax8mDPIL2zel/VxDNMIFAgFES87jVj5RUoHdMcDrkvWkQ8YOjGdZ4mM+irX6mSR9vVzHjnaXpcs
r6qeYWUxxYjY4Z7eBkNR3tD2PDqhjuAS0nm6qWzpr7iTiJcwYOvaDGQ3KCwlaz/vXOd0DKYyblIl
xWtgFVeuzK+wPWzZPIWrTjhsjGXhLOjskBWK5Huv98m54HNcNl4NTrusmoWu+dhOCFFYJPp0rAL9
xjVaiz5WviKbnVGKCKRttv+iS7637O1XBRHba6/yz56ltjLxapoI/O0ZyxZjuITKQSKakDNpZlf9
ON3YKQmvxCQh/NAWRM6/jnUHi4MFgtNlh3ww3irPfW7GdlPlYU6sd2w9hY29IyjUXZBIFqyrNgQO
SIyd0VnP2ZC/ejowaWTHF11kV/Mn0BUouu0s/57WJdLZqEs3Vs4i1CqgogPBB+Aph/vIkhe/VC48
ZTeaPVNvxKwHWyO2dxEMHeSzBLJTKC01iSuIxwsxLsnBjHu4Tpm6d+FMyNp+ji0Urip/FU36CjXg
TEiQcBfou9c2v5C0k+9VN97YJI9vRqvbNEFNopedHSbAUQvoP3RkJmIcIocoiWO2KeGsHQtM1K1J
NsczaWCWO3Ab60ibP8u4eO0B77OunYjzk8A259eqbf4Aa5gb2eo3nSm32CiOQKDnmBf9WHvAOocs
/m4hSYXSmFxlmTqafDk7vwqIbkn4Ddm9P05hFy7yzkXLHRAiC14Xx0fi010E9nQS7G6rcXrERhKS
JqTuC91h5FHKZRmLboXb6bUcgIOTPfnmV9NxgJxOTJUgzbHxnhOlf/Eb6xqxrLGk4NuMJA1NTi92
jRruJ5avSUIYFhvXXVTwHWnkwy6zbiBSCaGRW40xxz3fJ2Q/iycXV4KaOiToZsEKv9Ufy8h4Cywk
tnMaJyGzOQOG4b4R/T2cle+FzopXd3Hm94W6t0K2FBl4kg1R9QFprFq8NAyyfN8/d6N0z0FgP2M/
gxBjO+ca+s+mm3+O33MRKyY30nKfkbLMvS2Xo2aoc21q9UsaIjL1sGmshBYOwFy57HIV0Qw3WEjG
oBt2jTcOrFidYd/SH+yxymvXWTzmZBjVxXVJ9Drrwnw4FDHZaaaWW28gpV/GQbgnw89qnOOqYmi1
EllMDktQNMBUs0m+hl5FMliEJdPdpnZTPmJLfSwUEGdW9ASlkmOECyAOof1nL8ICIZIpnPoxiHKg
rqu6GwUZLio2VgJzOZxzJaIDKAMKDK8551p8UyITWxNQ/1hpRjQnszjroXdeVTkSoVmaBL+R7LxG
SLTwPUyY9RS4hCwUJIeO1cwbdzqMQFz+U2riNqIFbZuCPpRsBFeZxsbyiLLnXSB0RcuLl8LQVwrO
4bWte/2WXgtNWeY9e5p77llH7sNBfNekONpu9q+B9p/iueYC7udTnPlH4DNhnVV5/+GgZ4tg96kk
ts4eiFizkDAsIVOfE6e5wpfk/mI7w5PnP14NP9i7t91mffEBHBHYsi/d0St3jB2rVWkQB5nPYyqL
A/2Hh+n/YQ/kI7WyWIzwYtTO3vvT64ehrvQ8ZaVhXe3MLnsNQk7D+ThODTkuGbS21Z6/0zd//Zof
Bsk8EXlNnwc4vMdg/iu//Q+vGVllEPsta/2RZKc1AQr3pHTlS80i4VKbBbr8vow7jqLldPvrl34f
Un/4HlFCUtgyZaf0/0gjqbNITunol7u2EORx4Ye+GUOGPxwXR3KIsp0eqDdJ8somkwNWGPbABLSV
swoAQYpL81hOxz6CzokTeBcEGDGYWayRsh+ly/HtuybpyWwqmyq9Kl2xKZzhooroUXfiYuUq+0w8
moZUoQq2Dhvxz5FDUoM9a5H/+jf9g0uIjha6DOwAdJ8f2SNmngRFZdrlLjbJnKz0Gz2YbooJP98v
XucDOOD927QNay6tWCb+BxYT072v+Jdcq0Fu71tFS2Mk9lrPOYRLmCSr1s+uOiYft/kw3nidXtzG
BIsx9Y2+NwPn8lyqYGLM4BarI6DEEOFlf4+b/myJYRv7HPdOnRTLKIrdbaNM9Rw55rgtIhNkfzIm
x14X7QXp+aMSc4aEmdgHsFnFWrodESJl8j1MEKmUGaYKofxqS5/zPaymRz/qN0xieXjX1i4enV0c
l2TmEj+xsGp1zBB6LBmI3yC1tBamyX878LUX4WQj2nhqrL/+IP/ghJkRJoh/WdaZbG1+vismT6uI
AbPK3SSRIVJOKE42APHuQpPW7q9fiwr74/lisTay+bYg6jP4//m1hDkmxK6P5c7JhovdJgfg/784
MN/vpA93mgcY0mbzZDBH+4iJSeIG2ROpPrsqGDBOJeTZ2eHEttd8SyYLQzFLx8y0d4FmnmUYkCdf
5gdNhU8ovb6Qu1ku6LKI7MScg6OLh3iMUXNRj8WVYUTfJxe8HSa2bIcWA8e/Y8lFr0/tKU/c9eDX
Dz6ZGRhq/GiPKG9c5g51i2FY3bIJmnpDpgT5mkFjbntFAqluJt8dLIXI9LOrAYNS5oAW992UApWd
DUPgelnOXOpB7y5VaSL5sKbjL76TP7hj+S4CgLmcw2jEzZ+/FOzWnarGotwZLC2QhxbJMmFShzEt
43fGUbNIKLcw8fjnwgGkE7YQwCajuO5SruUwQzDplv1GhpNcdC4tNvrGZ5my7vFntFE2uOcQHxZJ
dw4R42a6cgQnUV2Bg/TS8VE35RvGjwWa8TtlUR0GJHkshaa2WayTmsPHVON52JIgtQVScYmYBi5S
wfVpY3pctO7Ackuz01UR5sEWB/RjUIvh6q8/pD+4SXhmzP8zAL6Y71v4Hx4dMmq8vJNsL6Rfrihx
1MKTvB1b7xGkRr/4RoyPeMD5bPN5CnOs4XiCFPjhnmxsa7RMuyfd0WzLteGCMvPD9ADpfBcYfD9T
xSWJUxGghMkxxR7lOYnyKzejACS50sUiFJApWwzNOnAnZu05PpNy9AmEM07E01znAYnwcUC1T8qI
tbLq9q1Ip4vKx2PhzQ9jLrPIyl7RUlKlSmLTJ2RgPbNuVZlLytX10KX+Bo7P+b29nGxlrRKHPxiI
7OBqWO/SWg6bOmRHkk9dvFc4q96boLAkwll2WXUoe3mfdDSSfhbhDGho9ZxJ3osuwmnJviOwhnsz
M24aLTmw42wWhtdDqc/G1fw3WsE/IXiMC7Luh41hi3Y930atcs5kgt270dxAzJhA3yUKMG+olvQw
vVIkMq+8mj8tNOcZJyG3GIyYE3uNNzHTSXs+4DRPrqDKFMx6KMXt3H5O4+EimRourQqnZ1mQ8pMe
pmLeuUbcwF2XH2iKt0XIkwUSABcmd4cru6vccF7iVpaHzHDOQzusELSNy7kxQgmZIOwW1RE14znv
7GdTkOT7iyv3D25vah38GKD0uKI+wt7y0Uobk3SPHdL9t7IdLq3Oc2+gzSIZIl3N9dd7q12xP9t0
AZXe+z1fxt1mlORKNik/1hQWFt8yXQdZsPJRUnvI38iQh6NZrgPVj7vcIBQIGyLKu8hO1g3mzLdG
y4OrWgR4TSOei90EcrzkLF9OnnU2Nc6YtBsfB4tySxdWzZAt6Zcqgsua+1TWEY0hz8OYTBQyJSiz
vbS/7wZOUGEy8fNpSQOCzUiVuNhOD9Y/h/SfiAxVmJyORSzv07BAN25o7ICq8c1tkWiKurt4dAe7
LHHPM/uGJrO/t5iIztV85/3+fP1HkvKrCZttWpxbfz5hu0ZJ+tNk7V8/8LuXSf/kIFKhOwBy9j4Q
+/dkzbc/kUhjoFhBPxZALeW0/n22ZnwKPMd06bzxusPNp2r83eLkf7J4wBkUi0hamMr/LYvTRwKb
7fEogN5KS0Y3Qev3oZQJpUaCSek4+0HpDLXMFMxBnNfhAYAdvL/RaZ8CYjHwtGA1MqQKD35OaHGA
/+DBKf36s+2m7ZNuQXeIFFa7Hz7J/0N7xbsz2XICjWFb4VII/fxMhyMgQkMG9j4d7OoVX6C6eUcy
YNJGiNUk+cizVJ/RnRXGq79+besjAdVG7whR1kb5o8PqRiH086ujLCM5vU+afRiB74FEwLgPI+hV
FojKXbm1450Qs5WcpaPrHZUdJNgNRfKipnL66kF4GFb1NFqHKI9aYmj7fNvlos/WoqncWy/2Wa9i
x3D2ITFtJwMAysbWa3sxQQtakL8aGEsb1+t1bBJTSck8GEsd9Me4kGjWVoxwiFvy+1hrFlbnqsWQ
uubnyC8z5OApybCtXx29lk24qPL+EpNXDN3NLtmsd5ZPKmFDsvEyCON0aSX2TJYW2trPvPue85xR
6NTgXPbcuiTTHOmDFmss5UVlDbsR5+wy0yZrgbCA3J/JY1uyiGgDl3WMg6kw1fhcooB3FlobGCfc
oCH22rF78iFqEeClo2hY6EY8O1gc34VblI0bGTNlAWvAdNA2JaAL12wuAZFbt3pLujYookYnbFsn
obP0dLHyY4C+EjxlsgFJ5Y8LFMzuRYV+hIqladx8Mdlxd2/0Faj/zpP9fjZqIcwx0TMAXfCZT1mS
bomUM53Qliz0icHpMiSwVIeGtrajaQ41FzpZ4VHCQz2L0WmkYiLivk41e+eQC4cRAMH2QjrOM0Wg
j33eLW+yUqhNC98Oi7sDWwmAGHb8SMfQq6ep2IhOOjcjYJ7tZPrR1yY2aZf1ZMMsa1hxpwZ7lGzF
ZTKBCCy6qucBnTIx9J3OewXFWO+mQp/WQV53u5EAQkhBZhfBp0pNXCvNYCvc8k3ZbpHgG8cQA/QB
2Gf4aKVmD7ohngXYnhN/s1n1XBuVoaBrlV7xzfTsOUR9oltrnKQkHxh/HHipAXIrEyvhpitwKHdx
hLjlTJZ079TYCVjS3RmiSFQNZrqscKNbYQPFFvaVsfDrLvtawuciuq8T6dbUK/k1ywaI4QxPCzZg
QAgH/QoJjkhehwSAzy4oB9tk809/M/UTZnadPIxnVyHaPo2OWb1OmoXVIAx6JbgrGg1RUdiDmRVB
18RLmlae2x2R4Nq6ClkpDohZxiXVQmes+wFr990I7nfcjUTu9SAWAPNQZwqo1aKPo/oFozq6j0wj
6nERgH2ExykzfTc1qE3jpCtPIpYJW23dql7bihxMA2k3l7rSq/2YtdmFLd98GGLVIzE5Ka8J82Mb
AXqLtGoz4NXE/LuNcejciXAy5LohALZlame3iOdcoFZolXj3Kpoh8JWadkkl688onqvPcjAxewbO
ACaGlsbyURT1SqN3U/0XPRW9fpXS5uDBCyUG0Zql6Ksg9dZZ1Vo+bd6P8oDfPIYc3Jtril/O0Qza
2RzTNT3mLfbtaplJaPRAvUOyv+EXQvsdX5EJCb0++EOi85csYpzLdYR5004RvqHYeSbGME9a7GxO
+dqPXcGlgz/vWKHTOTetwTseCP3SNrJH2UB2gKi3DWqQ65ksq+Z0c5OJGRCv2z6JTEIRKm4s1rb5
tXByRIJA9ipnBVF52ONU6cyFPjDrPxUalgeORMQWdLy1vQeG7A9nG5wO8ZKWE/arshXeC3YbCeyZ
uipY5tFUGoT8Eme46GP0eYu48eTnytCqM9NbZIf0rtUiZE2OTYGtaCbb6ktrdA9kXrn7IQhSZ2t0
5NT2bm4BOGZihdgIMJO9MHz6FZYPQch2Iw03Bvrvq9gaQpYU2lie4lwK2oFezSGlvfPmDCWj4YE8
7A3d0Do1K20iIM1RJxvj+zGMh5gQ7Em0C8yD+V41fu2sfSWMo6XlmBcZrHgLLiA4cjxnSF6ygnFF
eFVeYUcuPHPpOm3r006ZLLbHzoN0VUpr5PQb3FSsOMdh6UaOjcaIA78tYGK9P0f/KRx/UTgCcTUo
2/68cNx/fY1/qhx/+4nfxRoGwUrkHTGGpN1hzQuA/d9iDe+TaaE1nMUSP+1k0Xfo+lxtutBdCACg
ZPnfnWzAeASJh0UT5Xi69fcUGx+QrgQzoP7gbYG3N5hffuztMyNsescL3TNVmbbHCqaaYwn5B6ac
D4oMQYEyi8wiZ0MPkNVOSe0EXwzT+xaz07uzvcxylkZl3VP1qSdmhckRCa6iyzZ9rO5oQdHWBVMb
VCvssSgjgOagkogjKZsH3BX4YkueF1ZxzIKk3ZKomqZnD58mEbZN7m8Ac5X7IhzBoqY9BjcOqlVZ
5PaK08HZxAlhMus06G+zOujEItVleMqtuj61vdltR3doDiYr2q8kOL/YRUfSJhXv51xW3lavk/pF
FNm8vSxcUFztqyXS2bbEFDoF0C7i4zTGaqfXlb3hi9LOZaqFwL28YRNjfhDhUgTIwHh61b1RDBun
pXdbmIlMr7U4Np+GkZu/t+oVGRu40ZJYv4wEKly6vilXQ6c/5U4SPChHjdeqVNa2NoMnpXwGd7P/
1hqKWzvVmp3dC/MsikLse8KhEUInyakYKrl33Di5CrT8lQemA3UNlpcD6+2IHDTY5pU2MF/xwv0Y
OtYGMXP+DSuOWFODGN/Y9/vN0m9FtaNU+9b3plizflTPjuFLahxE6Ium9iNgZLn/YppUuw7LOz6b
6onF1VOj8dJlU0P9jeUAz1xz1gRxVmtSIbylU3sF9iiJfQxH0oCHymIMf+dNCsw6dKJ6P1+RD83Q
uhsqGhg1JIJnO5j41Cmx5xFjVQ3eqtSGwdrqkL3GVQ3AC6kqNtqLnRnZzTi203UoYwTZk92cYsvU
5opUObyKVRFZ7tlbO82BwhaaldxJt81PDojZUzy61hWDWvaXaPtupGjEpmxb9db5dl7ij2Q22mda
/T0AAYvJStrGtvBSeSIyM9kpp2xPXeiDWFWujL7SWjDLqaFtEeBURouxr72jQfpztUg6Tz8TvK4v
XBHgvBWlqZfLBjX8IvIB3FlqxPYEf8aE25g19BCY9VZmFA+bITZhPWqFxiMZ/fNxKDBELzp0mOQ5
NpXYBFKdkoY35TW4xNtpbB8i4VHqDchxv1dkqa/xMAc7j4B3ltPaV3dyiEmI4zRdaGEEoktouLpx
FhRLa25YvFQPnkhpytA/eMc6BABb+MCIUGHoXwbXyDcmWcpvWRNOh0lR8C3dgTWEZGa1EEYnn4PK
thBoht6KHizc9B00xGWZyfFYsRftlr5PujL+UFkzGNXi9Qi8+AYZVbWeGpISXZc8h05ZMFmBEl1y
3XG2fi77RxiQFZTZEqp0Gmbawgui5KjVwMQcnGjF0g/4lVzEojCZ8qAlx0KyRhXDiJB8SAkRCsd1
Ak7iYVANvZVsjE2Mso61PQYokIXhVeyX4sZFNYknWNwnmeZeAqvfidKarmWvkxCuvIPDOkUuUvb3
+yQsCFuVbnUDhFpbG9JoFQWyP95BK6ivEPaa96bZpC/g25qVxhCUnGwh0aIncbgvmXrfKUZgqLfa
paVq/YocUCKNK3kbUeycxrROlxye+rnt+boJN4+XZZFYHAro25Fm6PupMb4a0nHPNcvsvWngQCza
3qVzahFSl7WZzV/yVpCetEI3dq959ciG2LS6O0Jvx2+FXtfY/Txq55SAU/Y61HjCINXbskwKisTJ
th4LgVUScpDr5tQdk7hXD2Wu25umLqOl6w/ulQ5LaFFVHEQB+SUrJCL+Z6vS490Iu3mpqZygFrsb
NfKrsTnzEJx2dhBo34y0QeCCW3I5sk3+jjCgOiMgqS643Y0lnAp6pUZ/jaYiWjdGnq/MaqAqG1oN
GX7YxJ/NKepOosgvLSn1hzhwSwTyoj6C9utuppJUVqn86UY3kuC6hSrSgOoIJxpBV2wLm+kdxEB/
1Wb+sOq92P4WzUnb0lNvPcnmy4wzM1+EmcQJ6zraKdbIpa5qRz7VQKKXtlFPF1K/glVnVe5n+k/u
DewUIIAp64wkU1f4LDQOrAiyn5PYL1nOEsf3muRshGW5nfTKeJUFfADVTQ/EuYZLU44mbaiLCUDX
aCfokxXEzsnfF0F+mXRjT/WARR9psLvO9JEvuDSdYOUlw61kl/ukKYd8gb5oEQyX8U2K8blcaCiY
H/XIbQ6B1XiHyI9rnxM0xCItY9Q/nX5qPc26TFN/g/AXwUgOPxfKabZ0uPbuU8zwM6iXvsJNtmVg
gNDEqkf/rV0yiuslcqrKJ/U6jJags/1dotx+E/ldvgaNi7XUD0/ArrJtBc9zP0fVE9ENalHWYB+5
oeJNX8DqjDpACqbKgUD7YXGKHMHxLUP5Gid6vUWk4x6nofXeEHblX4CPoF5vxW1rFc4dqO8HfbTb
cxYwMUdS7e1Fp01bv/d6ujFveGiLuD84bvGaTmm3j1NyEZosmbPXxmzXTznzVqVF7SEhV3dtJ5F9
aSNs7mhuspXPk2tgmXELVtL8DARUnoDc0etaRjg8oYnRdvk0OKeiTiA3JM6mYrSNphtGoms/Kg2S
iQ47e52UFk7waMjvAz+qtz3E1uva79hutjUQ5Sb8xsKBIzCK463fBuC0EGDvWsLNTrFtyyNcmeh5
CFrAYi0yCLzsWHdcZ/qOJ/0+LjBTmFnq3WWsdzedkXVL3h+eoNS6GjhV14BOXkKgBIuisoHw1tUp
J2sBfiVGidCwH/ImKw8NrNo1rdywJW0Nq4nKwhfRj2prq0S8kBqLvDVAklux4Nl7Mu03udu+SINz
JdALY4PQltA1Unzxhr1qvYNaYMTB7fnpdAhwP3g0NUfVHb0Khx+AiYLOLif9I/Z12IS6lz+kbO3u
KKqyY9n4POodAy52IjPk7VXVGVv4SfUZdidqYqve+koXV+w/wNArR9vGqV2gDTKjkwf0fC0wv+wi
UnwhqoKPBtpSq31s58ZG+b1YjWnqLKUtX2hm0yXEY6feSjrP61p6KZ5sYRyqSZQbx5fqtfdpXdHj
QMIJs9Z1FlkeNSW4IoRGTjWptxK10YuLaAhlQftaREG44o18L/qi2aTkRlfLsdTEfmx1f4nZX9tF
k8jcpddkBQARGzlgrcxsaWW2u5ZDQUsPgfMrPFITbt4keaS5SKvYp6hLlqXX1L1ghfR8I4HNbXQ0
K+tJhsYB+FRE7jzVZoxsfBdamv7dJyoE3VA+LHr0cKvK7aI12QBiQekh1uTu3MIAyaxFq49EcYct
2LXShNjGV/1CHk+0MxUQCq/s63YRjW12EMAFYQdoLSuNvAe1giftuYl1EdAfezPdXb/1wOKYCzlG
KcDuznhTtZdfEy7AgTCY+dLCMbQJy4kAgjtfMfAhnm/w4+ot6YsByj32oqC491ScZfYByEWSHTvl
B9W9HAc+NQCHiv57EZRUykzx4JbjJssRtAFHSp0VoPDMW4343VdaF6Y4kqJRfasBUH8Fc4XGk6wk
TPtW9aLBw0ZpN9R7gt0BrBgDCV1geZNDP/jNVVPzp6vWrT5b3HlMNsWGVyS1AfzAqoedsU08UDjI
ylT5VYQgKapE+Uz8jIk7mGbu7PXu/QSqetEIx/1q53jdmbFO9ZHkQLl2pkAgE2dIl7qFOLA+LG51
OFArmMAjTuhY9js77/z5NBhXVH0mlhhKGGaq8BFwGe3gkNlrL3fMo162EDZ11JUJnNW1n8dgJsDI
WAAoeD09qytiEwf7qQWlqEBR1AVQR0MzFw2wrqXOJ8cy0XeWSd6NOOfC6wguWYRwPlB3Cprrakhx
hiw75OJXsMTYpnZtuxJWrgBbMPpl7RzV/rXPU5gZiGp64JsQjxdtzWZSFWl6H7Fu+NxRetIztcN5
LKfoDptWu/HnDztE9b7Vgo7uyzEL0gnDQQqmeWpYu32t78e0be7CsNC7VVLxR/spcPZZK8pLFwVi
ETVG8yggiTwbtd88l1X0GBaefrJNCJIADXVtZ5k1YOoy0AnvQvfp4RG4g/Ddwj8K69K76lVs35Zx
88qIBnIqJKUIoWWsT3gYdB77yRTZSEvhSl5n+Zg/pXqdPvipDPGmMV9djr1hbmmFugcCtfFlaYbF
1M4mfwHcFBbcqNykgjDvFRLMaSHczhkXtB7UOg3BUCtyLuUXpsgQXSvNwdpbqfGm8fwshheWJxcR
BVRizaxbggRtrltfM9ao+4O9zDD1xtOUnshYSvYFS6czzFMaWAANK1fXvuQoTh/iyA6BrGHzRbY3
cmjo6HeeMo4K/JKD1JdT6k3X2lhNqxzr/rYzh/xSznWSNXFdMS2H39LoxK+ZWYJLwQSDTdL9rkxD
/AW0ZRX951zIGo44ORbFNYTomfw5RetgbCSy1TZJi+a5YsNeXAP1aS0A/S7NWGPwFIC218b+so/d
lkE9I5HpK1M2Xd4YActRNyYLNykHbXzqSlWr+0lqKc9XraPh7SAMtwjO133vmR4kGksoeeQjET5c
uqiJWey0RsV693/wgLSx3WnqPEVqG2pec5/nhXr8YfzzB9suY14o/aD50X2dfGSHLEqqMqY7s0/9
R2Vf3SiZgtKRZ2RczkoLWBEbJh5nEGga0S5h9II0dzukJoAvZ6PZYuPExtr3wqu6n9Zt1QFe0bbB
lAKrT7Z//eY+7N//9d5ck2wi1yO78qPmqTBYKeihKc91Lc5eTa0Y7pLh/PdfhPA4dFyYkHTv4wfg
pJ2i6R0kbjyUNPzfBRZUetXm/WX+GUn+YiQ5T+q45v58JHlX9V38X6tXOKs/YRZ++8HfJpOB+wkz
huE6CFF/nzL+PpnUZxsZm1Pylgjl+wm14Hwi94FcOQSkLK89LjCeZl38//7bNj/ZPttuFK0w+LjT
/xZp4X09/9NtRIAWOdx41mCjmLND7efbKNBblDBhox1ZXAy3/uz3nWycv8XsAWbm1q506DsX690h
PHuFjdk17Bt+vIoynMTj7Cm2WrNYGk3no7CYLcdhmpbLcvYhe7MjOcOaHKF7tNHTL8LZtWxjX5bY
mMHJwlaenc3a7HEmuQG3czvrgGYHdPtuhm7An991s0O6rk0PtXhUnG05tPelFXDgeZ29otLKv+rY
rEffekBa+92qu4akov52DBiHprM3u5EONm2LBu6Cybs/VDzFjpjf0VKp2ds9zC7vNC+p2KXr7YsI
d2c6u8Ht2RfezQ7xNKtmlDkf51m4GhZyObvJh3djufduMgfeOO6m2XnOchpmsNM4J134uzw3L/Xs
U7dmx3qBdZ18nAJlFVtSmjmWJrPDvWmY6nSz650LhunS7IRvZk98IptlBGgcozj4qml2znuO5h14
6LvLcPbV9zaZo8qMVLlT78Z7Z/bgZ5jxG6dsVnKMH7H4mw9YcNy9sr3hczm7+OPZz6+z4wvPtRgx
N+dVnIhgyejR0I9DCRb+DgpBlvUMeIhPeIPxbyDwY0uuTZseiDhr27Jqp6XuVDbrcrsDuNeBZbg0
VumfgyjQtbXEeKEgaQwNYimzFTu0S2rL+BLkZsKg/1oVs28evW5HBg8REd3Cn1prwEaROCcvE/oy
NVSSrbVsQhGPnRkSZNrb2VkbE6vW0IUpFU3bqhaTEFcVSi6NmBXCetgHQImjs4W9PYCmKQ8evl5X
fK7M0LmIidKFQOi2SrR0NhXhXJRkP2QFBLvq/7N3ZstxI9cW/SJ0IDEl8FqFmossTiJFviAoSsQ8
JWZ8/V1gt33Vkt1y+9l+aDscLVUBBWTmOWfvtV1CUkw59/2wZfKvd/POmivV3nnNxOz4E/bIRr/X
+slxmfh7SZZjeVwyEeGtoYUdsfSlDOH08WqIC6ho2xoZercWmS6eSrcab4exRqY3JUVtLI2/hFGi
Fo4+YX6Mw7SuwWIST732GKV2nPrGLJEwtE4+gsrTdcp8r/5qz2E9Y18ygrsii7RqzUpSM2hOq+gx
sIs0v9ZoMJCMAWn0MveD029xAg3Buqsj3A50U4HMJyLagxfXoEARPbwe3G5i1hoxlDA1xbghzjxA
G7VjvtSRBXouzMNLHU31hfgKd9P29LmcSEDb4gvoV+Do7E2O/mAzAsLfx1NR3TgcIh/Bso4dpm8B
qwvOZgPE0RPqYCRJcIhcB0t0JUl4sZtWpquwHW1faKKl9y0KyU8+p+DLbbOdOElFxibSm/au62Vx
w4wv3EmGiZHoSRJK+vAhyJCQVVll2DBYw/n5fxvif2KfxLi4DK7+/YZ4wpbdvaXT9wKvP/7QPwRe
i1TLwwDtLYggg13tj63Q9X5Dq2HBoZa4fheM9T/lXaaHP5LjPbM6VE0Gtux/7oUmeytCFIjw7NV/
ey8UPynVObBh6CQdG9cGM60fFLhwrSPlkr547AW8gzUzRXk7AJjfmkNBoHstvWOvf0m0YTxUNU2j
VVK63h1z+navJMxOkwppp9M30H938P9bQ5Bt/GRjARaOkYRCwTEWp8UP6qqxsSc7NVznIAm+Ky8e
GI6LOzvMNpiW2cg3u/KelVSz0EISMxSaHjwbOJk5G0zw1S0KcduQCF6rTTXJXD7NlRZeT1E9tGsr
asRzHkWsipusrwiK6knn9TM7ocmWU3g2Gp2wVnP3A1Jj39LToo18QfhdSmAgs0n1KSLkD3CClifD
2kN/cOcS7cFgXdJAXGlp4R1d1YlNaUzJZlTeQ40SS3U0IF3zBkZ/98krYboyJUIM4GV0mGnmJ/WX
fMr1OysghWXVWxS9REQuMGOX8lpsCUONsiPt4YxILyzay4ZgUl3Wjc95YtgWigS9INR2aPHUsQ4T
ses6s3mLgWHiU7dHHy3eiZIKYqzTwHiOSajyRvDfTdfSpyGbZtR6DWD0XEOs8BJ0GUi0yZaJAECy
wq6iTpR3muU9o7lByRHTKPfnNIs+G1S7cqV39gATtNRu5y71xrWMpmYzxP14RqpyTygcWo2JcHIC
mFngmgEM99ZNNYv2Kz0rQibB7XKgJB+QGD3nTsd8d9fT5iQVwc1v7H7m6EJLXqRXQE0ajj2hYnQo
tPgyz/WGg4mxJdudA5quAxSOTFjWqPB2lGLFtpIwkNdCOd26YZy+mQspAHYGS7wb8F5z1mkUM5I9
QCEaONiFzi13vT4xW1LbRGb6MUQzf+SA6h45KKAUCwo9+1xhFXwoJeevGtkd07VOA7bUxPO1WRjj
2ex1+RX/q7O14Idu8pqrV2jZ18TVYWuKy5bBJcqeLSFY9DwqdrHXlMd+hXp6XLMtgNxqQoy2kqKH
oqs/2UPTbTIr9nZWHWUb2tI4OQC1ckGteRe1OQG0OrT4UMURj7TKZbAdAJSgRq4t57PNX7LMUDTU
K163oWMkXnHDospLpumbUYfBVU3uh++Oo9pbldUP65YT13NjTLNaBzISB+NDGFJ+iETmD8FI/yEe
QdaEkMT4EJXAokFgoi9ak+xDduIsChQbLDW5HB+6lEWh4lV2abNp6tmh/5Cw5CKLziGEHJJFGUWa
OHZnRI4LCatnaDgZNkmTbmC95YM10JVatDLzUBXnJYCH24co8Qq1d7A1F32N8SG1wQzHThlmiwQH
4g5yHGNR5khyKuydTEvnkLbqkxcN8xfZzyTiDI118BZ9DzgspD7VovphJRye+w8pUPUhC8o/JELp
h1wopIU/0dNDRVQQu9n5dr2Ii0paqv21uWiOxg/5EYNFpEjiQ5Y0fUiUkFr1h/JDuASmBhFTsuiZ
yNVB2tQvKqcms4ZbR/UCtMyHDGoqmuxi8WLsCC0ksRWEDJIp9SGf4ijoXDssB4jCae6suiDLHwnT
re/izmxJYMwM8yqoh/qs1W3Z+NKsdbL2kvJBlthefdHFlo8Crz47PKO0u8UUHVH30RE3ougGjWP6
qcpF8YDSUIDK6XI/r9AksTyz+MKbT9+SsNU44FrYF1aguZybJp4y7XNFcu2wHuvauzPMwY03UmdQ
RY9TYeGz9Nz7pmZS+KZcDEhUI2DME1Z20fb1HnCSP2uORjcOqeZeN5IeRD7HslPk9clWDr26JyV2
TlaBcKJbKj/jqezz+A56Ry72jWrCGzoKVbXqiYnBcSaj5qWkaMlXlihYHdQSnxoQM/Ma4V0iXUSM
/VXLkIYeLNPQaDUhh+VgC4fnohEFkPp23/BxDAX7d9Z3746gAij+ksGFo3l8BAXAfEY/Z8IKMIlg
SY1xQylWb1gbxkMi0+AzcSyCf/DQsc7zkqemmcIO50yKFZchGsMPA5iVXcuzCMklW8nJILBFbwRT
t3GAJ9JDPTq1ruN8/Gx7zY1Oua40oF9QrI1eyE0TOW/gbgd/cKH6pvVoPsagkg9JJeWNZ0bID838
zagbiL2enZqXUavOxEOx5NjZOZzc4G3EoeqRb7RiYDmuMRlqmJ2Qg1Tw068nG7WLVWoVf2AejUvB
i26thtgdrpnC6ZgmOsMn+84gsol/xK6uveDxrW8Vc9KTZVPkLilbxTO9gv6tN7PmhOhH+iovx91y
LvmSaWn5xlNqm6AXZMzSkcje3SCNjM4Nw1vIwa6pTqZbA2q3zUiaa9HM0iKCV5ssf8iVZ26nJWzX
H2fIDk7StsWmdur0i9WS1rGZPFqRGDlCEnCTRpvmVZvhOl+5kRxeC+Ia5l2Vxr22prerntEMpY8o
9Pm5GEZZSX/RyM28m3TnPh0De5ckOZMqk9jceV00EVzdGI8kFb4wLvjHrANHrPIFZ3a7bTst98tW
5/digEk0GRl+xYtp1zl/Z9x/NUSRbsDsWcsmqvIrt27EuUE5yFvUTORL0aCgVox1A5GlS/97JaWR
voK3fG404fj2JExrPSRedUxc+pEr3joN0B6JutG6y0j2IJ61zu8QurTXZZJMt6RkY0zLet30iWam
Sa8QIG8pye5Cb8nToi15hWYi8oHIGMZ5CWSwfW9smoaRV2wCts0tWrJMuv0AjNzbkIz1F9erK1Th
s+YdpdUw+UZRjyKItBQPBhhF/UrBvTm4iSNL+OWdc26RLlsrcLUdMhJtlrQ0kqQ/12JGTTywjiRr
RXSWveZ4op6MhICU256UIWvXsenf8tZizyO/wAo2HkaZY5+oRWmJ0qPeozKxRn8cgoiRg7Q4f5WZ
6d6Po7AoKCVCH8zZzslVKXrTyFvGgaWTJVd4k9MR4LfMrxfizaMyvPoOcbh8qQM3YQwdMkhLUXi8
WSIgCKWUdbGrG8VoCrC9blKmzch1iKPvdjF0nhsjDqP86FboCMJOIgkqdCsm8yjUD5WbZDp9pF6j
iO8c/PjUrWZ7ctzJAAP5v7LuPynrlnblX5Z1v/c51wTAZXHxU6eTP/pHcSfd32z+KiA7H6XY99Wd
+Zu5lC940f5R9/3h3THt35amo+2i0GQoTTP//4s7kDkUnLaktc9GtfC3/gYbh6Pbn+cF5LHaTAzA
JsPzMsXv7Jzv7Jyw67EaJHG5H3uJjtyLCN/GaMvZMUJjt4Uob3XophP31iMSEFVyXMTXg4NxkXR5
BgrK7ATmsth8cppouinJBb1HWxe8gGkegd+bhErLYbb3lTLRrS9911O8IBWIFijH9bDAF32mItQK
kSk9YPtALa5TUdLRykhxOnZktdab2osRJqtpwpmddsBCfSRWxXuTd6S7SW+ytqnWWJePAOcUtDYx
DmPPSKjWzKMKJnZyfoICeL4ZGRFGJXC4PYjLK0NTQbVujYBEY6LNjwNkyiVQUy84CtX9s57zpfw6
D9pvfMqCr7NQoxDSWgDgcasa/aB0sok5k20e8Cs4JDNhH0g3sTbATtExm2+oG/J3JhH23g7s8cYh
zYJZ+BwHX2eYfgAxxdA8VYii+Hv5Zk/QsJqnYiCylnp2vAnGOEINFhQPFX6cS9ugMDvRNQoZcbGH
sjtE0l3EjhmhlbogyXc1I7e5HRkWspFV3EgCbGmG6iaiKtavUZI+NJOHHIJoDDLcx1RbShd+4AFu
96mOCNwjfAILqjyMVV4tqenejQ0+PTonYLj3Dfdv2+NGOGdOXO+YNA/nqPOM7RihF1yTNFHeC1G7
txref8gCEe7RybX3uUD0hy9UPASYrQ7xxK8DYZ7Db0e8YQpyX7ufrXzaODIRR3aDYV1naWfhpzXs
Zj9rRFJbnTC3ZhHXXwY8p88KVfpThRIHJhnSGWcRogN303J3o1qq95U7TN7tWDFSBQ/u3eMrDW9H
kxkrZk0FF8buzRegO02Dz12zDb/FpfTqzqm7ThvhnavKRLjTTYwfySYo4n0g63Y+dB3dzl0cdNrZ
CDS23AG7zcbUR7eg+U6SA4ofO7Xx/QxVd4cfx04Rio7eTcX01FxRYzqfCjFZVxGZdQPJfplFdp2b
kBFmrx3BUZeIpAk45UpLkqEC88qNUPsJrZr7XNNcYf7o0f6OKscM+H0WZxWAvK4emOUxewyVmLHq
BNBn2mMLvlQ/ZHU9xU9GRcD20eY/xAvz+HyWdAPup0GBtUmDK5nn/Snu2+YpqvNrgnjCc4YL2HtL
mOuirTBMpDzakS1LFr40Mv2TTR2+jVErs6W28yZQU7rVSdRatSY1Wz0jBItbA5YvwtQrXGU1eVDM
HjoR+TG9SCwMiUFEeMoz9Og4TOn3vN7aQxGawY5z1LwYoCiQkHQJVIGJUftOOoZbfNVN+BVApJHt
Jz2mh9p3RL9P7TieNGbZB4JlbJ/D2105u+c2aQIMgKJZe245khSYdBtJLxocFNGMGGR2KEU1Gses
NFmgCFmYd6Mrkh0ITwLLKoJsmmm8bym0fRkOiy3KfhQKiW/SdcRTT115GVydHd80kLGCr8C2xijI
ItKmzwJyESoHzl1BREtiF4gmquYbJ6BrqvDguVbpsB+RnN9DL3YvCePoNelq9IOzpr8RXWBul4gM
js3EsDGdptJ0p11mEVYTIdfaTiIVHIT4UwKGxzpWinoodefnMqDbAKbvQoP+qqVPhSxgURmapdrV
AeELiaPpV0oFwwWNsruiV/OForzeFbFwNzHalG2J74xjjd0scbj1fi6RMGZ9rxH5EIvTRIti1cnw
ZTHe+KGAVpDKqfANkncwE5fqiYbVsKeQaz/BaGl5MAZtF6rxvVNOtpuiZNq0ahAPvTCCFwbSxGJy
+oTbn5Bgu9JcQz90Dp6WvUkALeqsuNp6Hof1VRUi36s6dDocXQmy0DR521WRt4tntiYSFeJdy9CO
p8KZ5TWhRcxUeqxUycat42VYUQePXm3zytp5wNi7iwiTc+svRZmW8ASYqnxGO5QjLerVKogNd5s3
rbcr5756roZAf/JUqNHlX2SyQzFfF65RntAaqH1u5u4tqa/FVeOM2gX8xaMEUK6vhQeDlvAR5xp1
rBhX3dim4miPSXj20txFml3Y9TprY1LLUwOn96p2YjqLAwMOu7VKKMfCvDbpwa3mPEI1BJob0i8G
tZ2sZHrUVIiBjbQ9uvud9thWevPEE8eYK+4GlDimunOCpLwF0KVfm0lK9Hu7JCRkPAbWsNVHg8jg
BbRmkHq+6pHtHVQgk28m5LtvHexn34nMHIRmGwwory1nOhagTZj/TbXtO2Slfiqjrr+LvNT9itgt
3FQeUSh1YLxoXvfO8Tr8jFGZNCjEFUQV2Z8Ky9aueKdSVLFpv+oF69w81QGCcmsHFOmFkvvNNWp7
N5cMROdgprUXT58nZq1+myFLklK9YhNAOm7qhzQaMcYKo/oWBhJNYKIR0O2ayb43GMaR8DlZQMUC
cZM1NHXTZkhvC+FcExJenMHydJu8NWikYquI2/UQqaHaNCKfr8OpDTZV3nztkugBdBhHKc4XEFTE
ajD7bC9FgsMt0I2amRmLKy3B5TBTI5aDxIDgTTM3URHEr0aaPmiGA/NuqPWXyCAwvYxd+U0JxdBG
vAcQA1wV16RPyecig7RV2y2Q0lSXR28K5nOlI3yj2H0uQ/z7s9cdhwKNNyrAChJzjW407EFej1N+
MBGX2RMKm8QRn+JhSs8Zz/yqwKq6FXBId0ZCM7/Sk53qs+pYtuO9NUfNVswA9rPeRg6TzF9bzp9r
MtTLe1Bb/TpuZu51kJu07Bbhsg26DRp/k2/HDpWM0ty3IDQ+0xkNnnVK8guKoGydu/ZtLVqeK/st
N3JxiOcOOF4UV6eqgKNHCPw3mQ8k3YmvkIpqIn75SmtRNIjdQSMz8K7o4Ne0snrXiTBoDPJOaFPo
Y4RLtqSVjRejkMGNQuev+NHLTO1wvFzTWibpR1Y8olD3UOaNhq9EIq5NBFRjWjmQEKm3mHbajOAM
7DFdRHIiVf5Kgi62HZRFFls6vbAGGrozP7ZJvFsOm7UoLnTnEB8P3kKNfQeWugd6l60icsppD16W
hMgsapu1aoDPV/mLyojtmZvxgebsTSXaC12wK05r8Zq/GDpOC9F1msBCByRGr6eE1xxVN6WybcIH
X43Sss84ot2zk9fFOqL7Z0y0Uxkk5PONoYr0d/TK/wQuvxC4cA63/tJzd/XaNK9vUdd8a9vm+6He
H3/yj7rP8X4DueQIOvq4zpjPMVf7Y6wnPxJD0L0wVXM+omj/OdZDx8L03UQaQ10G/GYZaf1D4iIw
7LkemqZ/sh7+TuX3Q93n8gn4PcDq2HyY/lEXflf3efAGtLTSqr0bZ+9RGXo7zS1xsrtI4L6bdv4L
SdoPqi8uQki0H5ZJDWyyRf0AYMiIAbDmUfBJBn0XDCAvFZXfihZL96uB4L+4pkUABOtVQr1yl2/y
3TXRVw5mxXxkz1kHd3enX5qeY4RDXujfviTXdA3yjPg4nc/68wf1MhMenuRqjzD5Pc3SdxDx7wn/
/d98DEw3IaF7/PQbtU40N5E9VvtAA+DJ8QTFKwntICKBw/z9j0LqZLnwr6SL7OnPVwREGndKxBX1
Qa7Oo45iMSgN96yK5BcXtfxN3wkUl8fBdQxcbvxOyxj8h3sn+9xdSpdqHw3QlZxuupvC8ZHl/LHq
Yfr99WUtA+CfPoz5uCOBRuJd/eGyNGGXvJslRIC6AXUEcXCfuGyDpRa/6guINbYU1dgUtP/N/bTI
nl7cfjhcf3joHVWSYhGRf0yLoLwnu9xERq+lj1rC//rra1xu2E/XaEtOMg7wSN7qP/90c5d0U1zC
HSdlk+NnV00bZtTB/V9/yr94i13nu0/BSfz9uwWmC+xmB1uB8An7xOTxsc8hOTFP/q9u3Xef9MOt
G9I8KvuCT4qyjnj4MXmdqX7gUP3y9dJ/vihkhK7LkyE9yzDkD48HCjHbzcsq31c9acyVvoBFKfaI
vV6aEB4kcl94SjAxtu29rpbKIjO9jVmTb9fTbHDWuHlHrPRAu1RZDG8ygpIoE7pJC39n28n0fULI
eAhn0V9VEhW+quaGuE6CODF28a8wqCArOQUX1jngLCWiu9tJeQZ+ZlDHpFMGL31O9OaQjza9B/DC
5VR4u4EIDj9FZw3ydWJQsEoL9NJ9HVqHto2KTZdmxaY1ZHHfaol1xB8yvNUBq7xoHb67I/iUxCpP
g9v0yZoGUlSCkM7QcRC/zTmP7wNownrNAy467WHyYqqsLqExlz6FFX2WnkqESWWHTh8nKbWRE6hq
W+vBuElqUM+wGbR1rnN1tGnI0U1ku5YtwbiBZHGJwrjYEPlCb1EiW2ijqoQ4AnLuaOXkl4BIKU9C
B0Lt5siQwXRrhFrpxhMWVfs0hiJ5Cd0ygyqWxrTRzeq5dnLjKeDaaQcOgiItt5CmOUGPoS6SOLSZ
KxCNjHXWonxE95w9NoNrn1ytyW81LW5fAm7NKUrq6uJ0ybsu+E07eDhPuRu/j80Q3IMzLA/o2/j2
TUO1B6U43apMh3mwhKvjfYud8S4Z6WexokOnZcS460OYlxwDaBRmlCHHODRdc2VhersOzYqUVwcw
NzNBcS3KhJvYZTb1sza47urjsc+a0DrOeuCeI4dbhpCUy+RsvgZNM61JjA0f3NngkkIMty8eKcyr
nCgDP7CjhDSglmHHGkcR1XaMCbi6oqCtPCo5gsejoNK8jSH6xmWakMbAGvVCnTVCkp9c2CUPI1K5
d4ah5ZFrnEDgsHKiscMWngjvsWS884DvmufHVroNqNCyQaZ5UdSX227MvbOC6kngLgSQFafblMwd
g7p9pYWQ6PTE8R5JFeW1s/QZEDYn6c08kfDYmlWPBysbUOu1BWypXecWyas3MGvyCt4jBkGYNWKv
z3ZNH4x3A3Lvz7Oa051ddS3uJE0Z8Rbqoj0vjnM8mAx4BxzcJH9/mb2q+WrMvFsWOZHCzwa7+dRD
xHkOE1oMcspYQ8eSL6tguh8dpi5IdgbyWkXKL2ETZfBSh2QeoKIpNmqEXZqq5J1Bu3dmumwe+SJU
WGE++Rpth8GPcie6DpG6kHAClTHR+IU6k62vA76BCU25vh15wX3Sw3Xyo2qMvhUVPdYidXoslZHD
nFh0n6tmQkqVlzioiPItMF65xZGp2nsTkM8DwYaSesmCVuE3wDXSj5rxHgnlvi37L/BJ4IsWDjaF
oHJObIXyNup4KUXB19JF1l/1rfI2Ycp7bjEqXBk0FJ5ouM0nYLzbfKaKC2cwnWtg7cTwpHGCL6nN
eKhZFUmcySqy3rrEu5gcKre1xlufdmidetLbVmZDm2dWrG750PY7SrEcqy3XbeTJa9xomHewT71m
Y7M0TlpxXYa0hBIkTsex44lKWVBfOg/wvL4A4/uCy7cbGvWr3K29Sws88a3RVMb4H4vmOrJS91Y4
2FUsPXu1bRZKpVg/6Couje8RnCeNO58+bhEwEe7cW5rR6iyGjpXs46TVeeSWZzqM7GRKWMSMrvSd
gY9WZan2cUNsGqkGw1tkFySO4dwPITvwBMMuU3F2QWVdbiNMTfwINM+bejlXl/SHMgExnsgsEoNX
uSCCVXJ34sAb/JxYn83Hqkvo8HObgknQB1arfnlGbFD612nQ0km36Xz2tM1Y4zhJQINp7esktLeN
ldCYKZWxttFr75BujOt+dspP8cgdmlH3+lj81drSmmFNrjIrd6YrtQ/ZDR568OWQIRG9BnOX3zYd
a48WsnoMHi89pCXuOYPXrYnWgCZVH9OEMvQvnkAR1i+06LTsSCRZjKOO3u+SCLBy7oW0dlR8MWOz
/0wPu7lMY0SAdTI/xbo5PLnpBO2SCDXkw8Lez148b/BA5ZeKicxNlj5LHEp+bIIUCBeTbxt/4n1+
VL2ONdAttU0U5vW61c3qYk2NwZx2Cncs7l+ILgOEIdn0Uo/dUIuj7LEuWHkVKORHnRzvB9zxVbmG
XztVvy+yjsU8A92gYO4BxTZ1RknkngXxYMrGbp8btqV2ReStDBFVoF0bDxgX4joWs4QiDzaIkWBK
FqGeHgp6Ox79Xkm8YapyLJ893qlVVplxvjLDutVXdjDU+QojEx5hfM5DbZIOg8y7WhNFXh9ROXQ+
VI/JyPygBlTknKbBGHPSHfUMnqsDaCC4gxFKUrCeJpG2s+I+JwI68QhfgmCEqfFo9R1SZhpoJooH
zuIKkz62P/neTEnkkmyc5t8qOhwrEYdMeVxZiTWTEligaCkIM2tG1vXJlekUr1vVtjeFg/RZJVbn
oY5zw2TTVpEiaJ75X5+z9jQvbqrjAC7H7H5IzDFbVcKBqsrh2qJfu/D1iyWaIq70L5bb7atkAUJM
SCHpAkZATni/WDj6W8RZ2pUwAVP6rURoActt2vGeGoTwJA1pZogZ9kbdtZuxDl5TxiwbORjpxtBL
12euLj7TxxuvkSWUtMVDpfuFZXToZTJzvuZ1Dd/CTIqOsRt9nkyOHkdLTTuQM6e7WxnmrG+Ww/Jt
hZxOqJZQtA6Wl4G/4oL3aTcw4XInu/+FOeoDRPinc7zH3olrSwfVaCzj5z+fsJsZmx/a+Wxfs4H6
jjEgMQo7xHCu4pzQcrS8nkzgLuDVOFcsAEG4WIZ9as2cLBLh/apQ+4HOs0SlLONJ5LyMWSl2fyzU
yMflHeD7qFw8dvp0UgzoVoMkTwIYYDCxzf11ifFTZcjwFyQfn4QGhT7HD2rexurtnHFZtu9rDmEA
2QI2KLZjsM/lSbOm8vDXn/cTuJIrZDBvezgNETf/xB8CsVfgfE4zFpR60FasEqUfN0Vf+YnKX1sN
BUraRJwHcWPffGw7Q4kwdxcZBGVEAvxKkGY2ASN1vxubf+BS/62+2fypPOH72cJAJCClTifph/Kk
GuNScwm43kckWGENbvL30kSzuxraodGx4loctrMMbNEqSkR7vUgXV4Ju8KUSHLRjLoKjTHGkhe76
k0Hlif22yBGWdvbJMmIQtCpR59TBU4GOjkk6sAob9zqrsjlSuG4s0i3vydyyXtEpMP0ncAQchoYC
HP8+G3AwjdmjHscQR5ZdsQAx4q6HeTEt/eK3WqrYH94O5A4OenfHgT21UKm+rz/DbggSdq903zrw
gWytKVcto5M1RvzPNWnne41jIwPUyNjayrPX6G1+hVP/6Rugf4dzyo9ikMH7o9i8JQ/PqWIR7z3q
7Z2NhvlUYbj6xTLwU8cC3T6NCsMxpWWQkPDDb94RNx84RRnvyaIFmRiycBX4TNe14VFnOGlp4o2h
eIhSDr1/fY+Nn+8xRxTkc/C94bAjSvnzPWaOaPUqG6I9k/cw2GdW6Z21IPBe8o6jcVMO9nTxNNt7
LKzpMcVa+65V9rBpp57wybaEzr6stwid6gxc1CZsK46TSBf3nL+9c1IWzVfyQ4L2oAUNhevHt/9f
v/pX/WqeRZbmf+8/uWZG+68MmctDzB/8o12NIRMtkoPqiDYDj57Aa/FHu5qgOTRHDqslmQjEI3wP
Gf6AxdGbtIDCoSP6Tqhk4dU0hY48Bl+GaWBG/jtCJUv+2evBbiQtc2kgSzwfdER/bCPjeKkYqEpy
MWng42qLm2Uu55c4fPOpudJay2NIB5ueIZHN2Zi2y/yskbsj1tjI9k1faeeAVvtmqrV8G051CdFh
bq6wx+8jVExH9gDpE8zunMqu0O6hn3IeK0LtRJKFWMEGcu5JNRg/JdC2CeYqE20nqrpc5Q3oFafh
ZMLfJ7ZGXcdQP/vA3CU1ukK+N0pBO8QDGl05pHFDhQN7GdXB7TDXF+SziKyFvrJQ/e1rsCwr0tJS
uh3OUVgAKnBJ+FFYf+1sMfhdUuFe6RUKR7OYrgIVkijcogDs9bcIVA5vXqNt8JnSWNLneWeXCBCK
0NgtKNInpOQJ6os09mfwDdmoLiplJko93r4qozW3mcxd3JmVYt7u8Pk5mnLulOW3hevR7O6QTIdR
6edCzPsqNTz6X2BYhqrqKSUSnBseHI8mnXExxGLVgR6kCKsYf+q26YcxxK4BKyDSq6w5Qmu7igQK
F2Hmd4iZWUgCufNyjoYW5XGQGZyxabOvLTPUfSPQdxhMxNqOpke77Sfm0MtFVCnpVICMGEgyNoM3
5mwyt/uSN55vAv44VoWITxUw+bWJxLqcJTaVrNqi9Cj8LnU0sBVSrujl7b3AO7ZTqa/dFMVsPAfa
42TG5crEsoJCAICRSVjyFrACLqI+nw4GOIgHmVTzoRHwnCT4r20zCnJukQn7zahbABRshzEelUkH
X6RmE9149K6qsSJzXXMPUxEQXW6bYD0aNaxMgsIjsyNGvCYjO8N8mCb1AySQR3ecz4mByDYEVLLV
iljfCH2OmPznr7OdvCR1a+2SEunKkCDc1b1EO7JlfLPm5RjdA2/lmXjIwIU5A4+Eq8Jbr0zo04RE
qRghtXUa0oBzBV6KJtPxQNqH2kjEy0R5RoejOY1a+oUJ+rgZI7faJORA7+2CSn6eC8rFjGchLpIa
dUxl7eHigTSKJjIqM/6/VKjPWtPmS8MSjDPk/XVTTjWdAH5BfAHW1knwpARm8kkR+3ZV6FG+Nd0v
S1l9BGFbQ/VztIfMEkQ1oA6yfJnF8V3eI9IqqDlxdqKMQSqrHvSlDUoMYXo3S9ciwXq+alqVbd0k
HTZAyZztnOJJsA1dboqRNlJraPpN7Kh5o+Ol3IgGqHOHu8aPWhN/hkycg0APsY5Dt2eCHR5amM0n
RFvELhhR9QlxEnfRDUzfQHkOSYlq3h4Y5Ov2Mtq1E/0TBRB2BCTXvLk1pOWoIjizmwWi57S4TzVz
uiG3QT+KtkFY4dEVjdeDlkYbp3IHSF05gSEZWm+TadOWr9qdpUYckudoRAjE2a5MnWvC677EPfhs
1Mc4ZWpqtc7FpyVn7ictZzrLUUZ8mKm/I7BxUTiX9rHqMQElTnuvu/GhK3rn6M6UrfjcF6VIvRng
E28iHKqrecgc34IKjXfHe6PJdhdPKBNFRxpiAR0kiQVSKe1bTgLpNiOmVLXyHA/8+40sdoMzTSvG
gAXlFSC1XDUkFwcAGlHjuythxa81LR8c3/N9Q/T8XvYcdTKAnmj3u3ZNWs+0+KAY3hc1j1ToqKvJ
kCC8jFevBrbtxiSS9pjy7nG/hXD4vEXdvyKPEgqfVX/rG6Lj5TwF17ZKoDpmQhwx0aRboHr9Jp0q
2GVtWtHvyN19ZOqXMjNeHKc5J5CJD409ProDU3wZcw4jRMI5dHpcPHhe/4RWbKAulN8cplnrPliE
I2H2YIjuJK1WXVeucYxLUCv4dbKrBflV6Oomi+jHBCbMESjj70p1Osl+BFbZc1fuLIto7MDGE4gN
MTtP+JcgYSmXVhX4tIzGQ2NGL8gpvQcyH/clMKPT7EDF6o2p3rZu1vujyycW8/xQ91Z808Bh/D/2
zqM7cuTMon9lzuzRB94sZpM+yUyaLJJFcoPDcgGPgI/Ar58LsiR1dY9ao712anVXMYkEAp95777M
4iWkIIhCFUC+CjOl2LWD561MUGaSjcvGBwaDgKk7iharNPBLUut6BPZoGExmmI3/UuTqeYqH4RDo
4BvrrZEhfgFIze7J76iUsRPoxNY4PmlWi/GOPEmUdWxp+eDTWWLzXvceyVxlfKkzIJGTn+7oMYgy
9F3gdYnxeYgg+DSG+uakEndbMQzHcJxbzhrQoTqOUQYqlV5hhZv2AiYaBnoDnUoL5TXEtoT0y/F2
IpicHdB9Z61cae1FkH2eCKc9zkb4oPvuussxr2Dz/OEYMrgqqiLeGUGB1k4ijMGtEm4ttzQR3iOd
gQKOZINTdYcHiaSWUJOU/gX6WNU/umkfMykQoQFDEvWekWKgUfCV6+mpZ/If8Cg2gACKVcPdV4a3
JEiy9VwFiZ0vD1mdlV7noBmpU6D8gfTt+NEZpsrxWUFpItQFM86a05tEpA8/frV487ExBD4+/Q/X
fuu8e/gx3C6O/uqnwb/68Pv/p7z+f/kAHKrevyqvH75X1feu+/7991IQ5+NP/aytQ+s3VqcYuX8y
S37W1ZH5G4QeilobhQQTlpCJz98MAP5vPqoMP3RtE/OAtSyuf8pAHPc3+CfvK0vikBYOyr9XVzt/
bGvtCFs3+UyW45sRs5Bfm76ApRjeNCbZBg5QS+5HBMHZuGUQDqUVqw21r+UH9nTqbc3CqWvIHOog
BgeI7A5NyWwv9uKu3OJisG46/KOkppn51kdCvxHC78DdtQ7oA189g6NoloR4z3mLRIVLVJrFeog8
VN6JgCcWB9+GSvbH0enE3kMvuKESbtZWnCeUGf2w16MJ2C9y3JpZpupAF+GHLEiExuas62dXNuFb
1XblcYB7scMfjDmJnAuzJ81yzFJxCzg5PFQ65YiGp54uKsceoAOavOfEGpq9Ddz/qhuLRbtr+/6X
mLko9uFSFmwwKbbPdavBbGV9eFLZbF6GCVReVQT342BFZzOjkAtLIV6LpEuAQeXjYQ6GcZOnbM7i
zGz3LaP4w5Qy+28dfV/LGmwkcRI7xDhoHxEB3lb46UWFg7BW+Z2BuhVgC9BN0mXDLSEg9WrIG+9T
S1zKdmpcc40Xyj1FmeqOQzcbSEVmlPMsca+IMJPb3G7mdWIgUOwysz43fhIk2yY0DIZIRPxZKco6
Gq7gJNiF7zkxSxoYsNrm3M33bMW7c5AaKAwH+8FXpfqqMV9suwkccxzk3f2cs0mYtF/s/KFWG7yL
+uKmWfBlQM0mK/1qlpC1ySXJDsNIGwLbJ34aw7Tewbfwv4Wpn2sC3uzsLLxyyTpi/bVWlDxb6JXj
BntyyFKhbXeNj4RcM5nZAi3HuQzpc9WyJ/8SttX0QzC53s1L7Ydyu2Q7BFzo3iWzifdnJh+xpANM
U7V+MxgwkYkIkfhs1PnI9nc55tEkJewTE0yLAicFRzGrGxwAV7HpV7eONdbnYrIeE8yPPS48tzmE
Q53fq7rByVU5462Ni/DabVj/kgntZu06xYAQHAZjSDXG23yZnMFlydfzoKYrVL27rMI9i864dXaJ
K0P2SWRDIES3y4MeQiTXUObECu8N3Gb2xuXGmbDzbbJGBBtEqQxamALfkZNwiLyGhfRQNefWt9/q
Ai7iqYGOl1xLq/jsp21wKWsP4FhoGccuHdzY3hfUtnmwGqOpir7Orm6IwmagCwtFdXfdYIflV1yP
CE7dCnBd2A+PUCydu/YDUEBl9uDGHQlYC75AFIAMkEHYsNbf+QYy8eVFfmAPILUI2rmFhmB/oBG8
D1AC24Q6uKo+OArlO1SBg5LrXi6shdjPcNJs2fyYL/M7jsFcyAzNO6QBjIwNsaHDv3hfvYMcMKR2
ay+dIxbYEU66BfhgLuiHdwgE4oGBXLzWtfK1GgumnGYfZV8C1r/GIaxGMje8Gi7piuULG9hxaKk+
F2Goe55EGT2VWnpvOTFK3CkmDHhqld4cVxVu/DtSYdxveE/6fI+HZMTqpBuMEaORAofpcd1E28rL
+ZFzIVqfEGSTlbmY6xJzScEg15xkuufs4yf2ecye3I7Axm4Y6Gcs/9Koqm+DD1ef/vD45eyrzU29
eP9EoAKxJU7Fv1Wjr3aei63INIsxW7UeMApsJLF+KKbQvgbL1OFIrdsG2F4ZTUQRO/65itzmmKcR
z73y4o2XF8CybRZGe4CCyb7CR7uvQfLeVXZxmkUEp6lFUHVSiZdcx1S9u3rqXXQNqMp4qMaUnnWo
BmvVI5u4CoOWIWmVLc8qRYwl/HTbitoxdmaQmp+CQmZb3+7oLp3JM1a+UVXEdA/1JRwD0sd8zFe4
9G302E50jb/aWRVNa21y5Yo9C6kZt/s80KmWIMi/Nrr5wjuqvcFr5++mIEbDQsoIqAGzMT+hvol3
CgjwI5Oj7t5l88/LoSqOhQi627oPDfg/2rwaodN9nW3fu2O6vekCEsg5OuMDihTzOQ+sdNPhz38Z
LZZyKBpseWAjqq4DyJpnlz0gMEhFUvykM8TdDtr+poY1K9QOqa+7Ur05Z4ipEwsUEX7UbYak+84H
Ir5lmLvviko+zkBGj0QHDHsLVuPeG0tWrplFbzF3xrie4FDdBjiwsk2r7PAaT63corRjN8U8aEU2
I8zMyPXYU7Kax7Gc3EktaExIsN+6WST2Pr/ATnYktK+syU04Gmf32XGalnehF8m3MbT7Mygr6/s4
2PXO62dnS06DdfC7xoH1zM9DuyQ2EkTrLkvRnbdVX9zk5tQ8wVNtzrg82jvPwzkVBla1Rk2enRDm
s5N2kvEmr7157TGUW/DFr03opiftJsnnGLfOTRxbEX9J51MJlFDrh5BhTF064MhVUvbrlCf/zssC
tY9sv30j8JZZk58z55n7+5Y2jVViCQymRIV/nyOevLZAk32ZiFFaSVWadHq1eUxM8ZlkQh99OaaM
AgvDEqribDFC0mSZlvGsqtjcTkndnFUV6WvH6IBW8fZvNoolw8bFI0FYpNU/GjZAZSY3osMWjA4s
MrDSdaPyIYUxK13jKNFsgYXN+L4MkZ+tzByeCX+bCRbeCSF3tmO/qaEnv9kKabdyEd2vAjPjJGhJ
maGLG7FSBZ9IhwgFrzxRYgt+6Hwt0/v/1Pf/n/qe+jpk8/nPx+fnN7KX3qpvvy/vf/6hn+V94DEe
XzZ0iIGgMb3Px3+W+EEEionZJvpAZuMQnv5R4Ue/BeyQFt2k7+EKI0vl7xV+8K4Bt3CkBm5gwvH8
dyr8ZWnz+8UZW1w/ZJNLpAtSK+Tmv9b3lTmwzEzy+RAIy5uJCXWrk1BCP5ZALEh09ryPRcw/XVsu
f+EffmDgQN/0bD55yN7g1x/YUzxDnPH1QamsvTcJ0lj7/vSvWKK/rgM8ruqynF78z0jo/0yl6r3O
RIFJRIpmcLFHHtHc837DooJpf2saE+cbE9WN22TGpQOw//i7e+Du49f5r2oo7+q06rv/+W8vWtbx
v/6asLUWFCV59HyaPyp8MYCGAJaCngmMX6gdoQIz8/PEPIyux5NsJ+2VylTb7TVQAPYHZJrB1pWp
wVTQdLxPNbwvWMtLvBjUA0oEYbkFgL8phwyd898WJBETkVEYVI9KZj74hLjT3roPtf7R9Dq/OIjb
NjN5A4cE6R3CSnj7JZbiZyRhes8Q4t0oZ+lyVTcOci8fau/BbJT1wJ5F3rRTbj3YalR3OHziq8nv
5FtYlilKsnrUP2hh5h1C3PGJGZ/ed5mqULihR2qJYkMsUtskUSGRfU1SLV/QvvAHJ8VSuWuIu7Lw
cl6iMcCxO3ZyyTVD/EmCOMM8bM6h6zp7jFb8mmbQ2fCVUhtrFZKgQPGK85q5OtVuRIhaIdD2IKZp
7+tiBDkxBsC5sj4IiTtO5vPsKCy5LA82Tpy2V/QpzX1X9kvuG+8JnwyHI3ZdPo7Tj0+ZWY5PTTb7
n/h27O3cIdgizIAe1FfNV11PPA9kJK5TolMekz6uX8Ak8c2QO2Ee/CniGZqIXXP6Kjr5IKUODcC/
HxOK60ez5Y9os+0++wxjTrFCetSI3noYirn7nPVTdVoC509lGXJFoqzhFeKWE8JdH7A1YPcCs5lk
DE9wjb0FXZhfpI/gaKBuWhPo1X51Y/5R5Cxu1yIjhuJgKHqVyh0aECw8zqjq9d5Ph+JYh3y5OpDM
jsm0SzadU7WsBLB4HnGQk6I3kzAQuIbaG7TWF8R2+c4Pk+bGRSwBNEOM33MTGEXV9/muJECcQ8Oq
X5GSjU9xVM/nqBn5q5xl5g51a2Utr65oMuRNnC8Pu9F4t4YgUtON+F186o5VH2EBH/OcW5Go0PG7
lad68da6t8Llm4jHKFy5FSJCEnNcZKty4LrmQr4F5M6twXFkbDHI66w2dRLHF9+Mm68s6udzNSX6
0Z4QxFQ1D0PRNvkOtFr/DX0pQi8XiRRTSmJHDa4t+QrmIUPEvn2/RYGajt81qDB2AtomdGjmm3D9
Wu9di/sfxId8oUKM6aTzl8noyPtAUnErwh/mENEBgOT0MXvHpX1MOu/VZP66QM6GJ2Fzb64IDU/3
9iJKcl0SoLAkfu/Bkd7IzOOmVPa4VglflB8Y/S5uXEQbpePeRgQ73g7Unw9V2smXAYvdK7tN7tYg
n3c4R+tXp/T0deYY3icyK0OJQzyM1mE11W8iDLpqnToMv6M2yjfvv1yIUuXY1Z1xUVpW/UbBeT0z
y+w+y84ATUPCQQiqnutj0bFcqSIr1/5kpkhHbZAECv7A3lNp+1UWPhW1W+YYVDXErGcSR6JTZurA
oZJ3Gop2W4Q20r7Iyv2XEUF8/zVtB/clpdbKxQGWbOUe0n42Kqzy5jSccczG3tUknMG9wLmH9eoq
/WiFGh2ZP+BEtDzVbppm9nfch+QI9ThLqlVNfMkOi+3NUAMm6rnDrlwjv+vNzrivzeJieMMN+9Ry
B6THu59ph1ZeoJyb1hOfmFbdlEbjEBbEQ4SgPTmWdv7YAfHYQr0ZtoOrv6RhyQJrHL7liQ04uxJf
9eAmsM4RzFXWIE+kSEzbwhvVuotF/81Ku2YrUrZkaKR3jOytKzWzuLV0G6xJyhQbIRFtuPTaZyOS
bC/xiF/5WXiFXhaDbtFAZpckiRwZCEIfM5S7hnjurco0BzJVFsUPIeeeFSSO9/3QuXodudVFV0G6
tUsjus4SITEcZxPRUjywTVZa1ynZAtshCsVx1nyRCL3No0mw1aEMar2WS/IjAUn2WjpM0MeKZUli
BnJtG6V5PXlpdBiE9ckpwfz6btCdEAs7xdbm2n/t5DRBWmgi4qRLsHQx7LSe9ZhMg51vTa8Vi8jT
gCpzjeZ8OAp2Dvh1I0bbXkzakY67r049DXvhCd55vMDD3Zjwmkts1W9p/ZsLmijmjn3e7cQ4JCzQ
cyZWUaheQ4/+dnJyRa6qQPBT5PlLZMQ1qzflE+VL2zetAzZnG0REyToYXQeBhdPcU52FO5d1XXCU
nK8m0yQCfVZNLu1uJXmuztjt5fWEy3iLqMA+2kp2G3KreKq6rRDIyCu4tWyKLDZnfqse58lhD5+V
I2FmDPWKjTMa9RVoh/lNFqZ3tHU5P0hST8Ta6qKDmr3oWA6xvktzZ96MMVLPHPLb2reLktsdB3Qx
AZzqXIZXAZBnigONTlG0E+wOGSKrHsutEbGsmKDcb8A9ZM/0qOkqNPUEPHDx4kejsYP5x5RQlPeF
ZfAuT83pmKaOwnVANqwwRPRUhMLaw92wtiQ+JGxZFCikKXbPNVlahO5MxqXsVXhjNbO+ItuSbhEA
V+KCE2nL765obpJ4Dk6R6m0fC+zUsq7zbG9Tukl+lvT0R5mUrG1TbKrXxRw7LwMUJqzLHiknK3sC
45VowfY2szLzuyzLsgCLWfmEYGTmSMgUOaeSVE4GEYX3QtxHimQB0fmJaW33tXQy3zxb6AVnciLC
PPNe7ISX85TkxGUASOsQliLt2wWJN36pM6te98W01AWyuWe4WGwYLpAXF+LPuDZUsViadZAF3H5l
cmSn0p6wi9XuGnU/PF42pSn0aOCdazg53q22CWOjr5VfbIl7ZN1KiBd8NyY595RIWebwHioQSGRe
B3WQrQ2Hs+wZdsaTJAh2cY2YeccLR3IK/6iKItxIbcQXmQfLM5BTJgTxkqQtPHw075aiJpHe7Zym
xsWoJdHZI8LoHfm5ebgRJuEZJUVeAo9UyS8Kjr/cIjhpbqyZt7MeqAo/iq8GmMVDZunum8yCDP29
Bz5iZZUxaYlqiV2kDPU/KRhYHVqFpqm2NuS5DZq64sh0rjqx2SVIy+wQrNfkLxPHywyrlHZD7ozX
8XKPytq4VGS4PKW2I25FSaVReb68EfP7p4iaZwdQHzuDBgA3C89S/yBAFvREFFCeRE1j3XEMVt8c
6dfjxhA+UgHKxCtfcBDRhPNxdCf1PrGM4Skhi4bJEkKKam2Wrd6L0tfX5pjx+w/jxPqBd3lNsfUi
O5QKnV7K38ivX4JeFUe741dwhGs9hKXSP0J66r2a43pbZWmELHpC0aMXWz9GLac4onZpPnruf9op
Wf9XD7EsT+iXEJZzAv3aKrVo+mohjP4gDLu5iiMOQ8rhZa6RNe19sVQ0MA/xdfHFvHYay0Q1kVu5
GXrvXzU0fwyOoIX5+CRO4Fl8nOgP4r+hdvAQIiM5uCmV/9qfB+828HsbGd9E1LBLQZhEXNlewCQK
RA0GvvOcw9zXryKuuDEr6IxAxfV1NcnmeRhc93ZMbfU4UXHv/rr7WkJQ/9R8hWjAHDJKI3Zhf/iw
qNTyYDSc7mCgaGCLU/mftORBM60MAiP6jQ2vIm4wC2bGQ95jATF5T11hkqvfMkndHGCYOP/1h/qT
fDKibcMLzHIupHH/U+MrhoZ7JBXdoSydBhxRhCqpQ9B/IjFk3LPmTzYczfNWM29jfzJQQWXYQ/dB
sjym7phfyBVZ5P/+fECHW38DcRfch75gxtc3M6udFtdg03vG5q8/ufd/3IiBQ8KL6dBULzbSP/Ts
HlYnWQABOqiGdxocRYazTRnpXa3R08i0mjYReK4faAzGQ0o+z86w7Lcwk58nQD3b1KNcMsBabQZZ
1uextd2XUcrqzEo+vzaBaL3a7KTUWQqID9dtkoTH2LfyDe6qmcQvHuiSo+QgotS7JdWdqaIqqVeB
x58oIOcdEaX62k2o5ttmmDbY1YcnliPGZWSs/snwAv2jDIXJ4LNiuovjiDPWd33q3qkugDVxgCVx
Tc1Os0xfInL+o9ld7pBWlJzE77U6IPzmvioALaGmX8r2nIIeJjLDPVaJn1wnZ/ipYnmTO1Z4yga0
PKPFyEGMyfgkZoMFDsLe4rV1EJZd9cUcACWMJ8FFSlPBK6nr1dYTOcGhg3TigmQgcheIL/DsHngZ
AqKhsp/q2LXI/HJkfgx81gZM6EcEIfPyf8QU9PESFIWWKIbkEY4rj4r7Gn1m9y0oHKJeXZRDl9ZM
siVdKOE3FsSAwc/16EgK5BN77JYmvguKfNpp80D3zREbut1nM6PVtCvLQ7VkILsrIzmfVUvjFrKi
+qKzAbdjCo8EByHPUz5xR849DQUbiOGpT4vXoKV/XKz+L+FUOOmm1aS7vF+7KIfoejXPXHxeOsal
zWznaPHiuM9Zw+5Z8HLogYwtkFeF9RvIlPrN1Ra1oV3Y9orHNt85fdje0YmGJ92YTIcnmn6/qECl
of8kvNZyjqbiNOqX8QNmHcx1ZQ+Zy50LhZOORE/gJqI8tl1G11KxsqB2Cu5Lpx2eTItgI7siGZ6A
v3RvunRY0npPhCc3kBaDSDJIkgyUmqaQNz2gUZ5gl9OkjytyisKezih23T5YM+HmGenMgex2ZfEv
Gfs3X8mT4qosU+2O7nBFNuN8qBLeiQj9mMrh5YlWigiFcpWUHJeeDhaim908TzoI8aYxZoGDGp2E
JdurVAfkIYKp2be8QPcVCgacQ9X4FKKSXfUT8vRwmQDBEpY3JSQowlhpk0NART9CntJ5m4azfIG8
dzeqQH7ph5522/TYj1dutyqnhOk4WMJ1ZSyF8/KplRsxxGJxy41RF8t34EyodpZHVS3nu5nnCKEY
lryyERl2qi0zf4lExnI4pkxGluY1VSxdNgmKrHt8pnwzdUYp8v4uJtgTMx6zHg3fFcbLUvQy13F8
LtUylKiLQF/PwtdnNTJde78NbcUIhtu7MQ9qIFXQFUw8nE439+8TH+I+mNpPOBd9i8lJAzf6iFYq
RdaOR7tAZHsaYiCh7+MBQxhcBrehs2XgyKVfBnlzGupdLhkIkY32Awa+Ps88btVaaUExMilmYaFg
emVKlV8a6S4LCFY59CmUZAPO8LtmGBnOVT1fscC8dVQzv5EJLoAhzswjWEc4He3Yx7UsctNby8Eg
gTLjFqykAMdYlTwxRK54t3bue58oeMyWwdfYfe6zlong7ObN8+zgZgYRNTVfUW4Q0GX2+rEyeMxj
uy3QdXBTOJ7LsUZHH1+9T2qMkPd5SKnRsmpO+ZtKm2FPM3PEORY//n1+8/6SVDmz26oGymWYxnfT
fCcABQvyrigplprOzHcftyaJiTvpMhqqaiu+YCutTrK2cyBGbngK+44ALosync0RM7VhqZWn0klu
R5dOay3MnsPdsLtvdRHVr/gIsG2aTXSaAs7Zekq4hInXtF9NFu7riegVa9vRPm3JRWRUkfFML/dz
0y7HcBfX3XXRFUwkozSg5s1b/jgvUc3KjIIvWabe1CXLW4AG7dUKuSXceQDx1MT1W2LF4jYYWERb
7XL/EHN2oNVhGOnz68TL9Ou9vA0jJqQir/JLCT59N7u8Jn32xA/v7warZwQ8hIKNHUc+cyeGqNgl
3VtEkCCjoykCjhVRhjQ6tx8mcmDWESFha7+mEnZph4H8oNmVpIOvUpJ8jhED4qMuzOqE6a46eQSX
HsvlO0goD1+6bsJ/j2+e4nxCJ4FOeXzSE2WyzJnPmWgaH4wSYljMOfZcd6F8gSUSXzG/8NfvI8Gx
Z2gZ2jJGf0KobqYoPztOE7mmzclJV1XcIbWiOEFPsyp5sPFqO0xB64KHQptj/QoPmAH1xMwY1iSt
Qk/h7Pi4oG2Gy4ScLjfP+zGrAq4GkyNcZbUrPtPVa7ki9HXpJzrFFKp11F3L0OZRBlTtxjwxshgh
vN8GJsdbMvIc5ZHDW8sfJT2ew71mmPFFEY78aheqTI/QxZor7GQMEZej0lnEIy1x17dziJ4GcCUJ
ncJY/I4R74eEkQnPZMt0mqW+PgdYZB7Irh2+B2QS7Xs+Oiv/nAcXqSblZVHLL+BEKDkaoFhHoj9p
YiSkTpgLr+PocdVmEm6PGMN5VMaca9CDCthU49Q8U5Vk7mpQGshTYdYRdcvggVU1yDNd4Q8en+o6
poIEdIYegS9ch/l8zm1G6u//+P5g6jLjFWNYQ/vVI1T3InmpHKsZeoWyDb0j1jDdw/bkgU6pKkXg
cciMHne2K4PZA+Cdzmfpz3RkU6B3CpLN4M61v006Gtj3QXHQyVfXpjOdlipAK9bZG2nPw55BAr/x
dAyKbDoMofsytyLZzMsmpmegsh28gB+GLTi86uO+/vCC/cfp8y+dPjQYv6vsN2/92399f19y3ryV
3//nv2++j2/f3n5ZVDrvf+TnotKyMPKwMWNFCfPEchcjz89FpbV0Mz/FhzCoTHNpSfEH0SoAJ/3H
apJVp+m97xNdtpeYhf6d1SS+uV/7OEyNwfJjbOyXEdunP/J5kt5VY9VK5xzEXcBp5XpH7ViA/L25
YEKH7pilu6yvEDCC3a+tZkSmLwgM8cNiP9hdc6JBH+xnD7nWTR0UbXLdKLQVa1s2RCUNLUY1Z3TH
Z8Kr2k0voLcnUttqHY3hyACmz5iH+2wk9sOkrctA4/BSjfF4O4MEV5x7FdyIfIbWvmqQeu/S0s0P
ATM/ZMc5lIpA6n7vR3zElUwylbNPrV0ow5rTy9U68HeJCidxAIY8DxuVZwBWBhKyV4XO82/wxJvb
VKDyQIxXqtuY1xZrCEbx5obptQbcC4gyONa6dQmgschF35Oyxb91Ok/ay8tF3zW8FfVRYPDJNmWp
FZI0PmB97cYz2yUA7qVzb4eyvo/cTFzmLB9vG+TwTICKfjMltE1Ey9XY9qc2OJD5XTVrwDCMxlPF
UYLkC1AkuBTVy7OT2494+nqCZDcwMOu+OcSWlw77MrYFsqGQbC2xC9rUnLEkYemA85hDQ78hL6ys
rDVGQePodu95mFIs4ZiQJ0nhgZYMe7dQnzvUc51zGXmlrlrHRygTeilM5JscJXsUb8sibaMVA9W2
3Ely7zE5OCiZxBoHeRbfxpY2SMChVp+IEe+dZaczwPY4dWyhUXQ2JqqzA+MrK4ZglBTxpnG7cblx
eMXMKvPmHSBqvEd56fMOu+r7gQTYG2ZrWe+0q7brxolsMmA9U2c9izix7fkFiqyu2m9UX32Jzj+f
5yL+mBP958D7VweeZS2Tnb/QZqRfk1S8Vb8ceR9/6G/Sa3IhLRs7+d/Ttf5+5CG/dlk2R2gJFt+j
63PM/e0EDH+zFrsjoyVE0TDy+BT/oPD5kYetEQ8iQzJ09f/WCfgHk70dwlznFg24z03XNZ0/DLIa
RVwInj2CD6mc+2Y9ovBRh9ZbmuLErHye4ESXNWH2IJ6heZAQwbQkIU+DtHbvLUjHyrZYZWQO5Acv
gyQJ1tlFg3ot7AZmMLNUtIV4GREi/O5K3/1ZAbF8st/pH2ys/5g3uLQmnmiPSdyvs8uwGybcLzPR
GgwEL1ZSGWsPAsVJj4FJJaORMP31D3TCZRz6649Epb7gCGgYfLLS/iBlwbhHquFQi2uAa6e6D4wM
FjG2eeSM7CTYojdGc7BakwH51ERYhQZ3DNxD5OOp3nkisepjjJyZWOaRUPhV5ccgouzeV3dhlbLE
rKsBls3SIBS21RNsGFf1NWnScctur2I2b+Vx65Op3YDB9dTAioFcH6614Y/qUsxMaong9t76Stbd
KkNmnYJDikexRfa98FS82CKeHDFmuCb8r4Mb0nfDsIvxC561jwSiRafQ4GmHKtA6LLW1a0Ttdu6l
ddOGIJrWgUg1ls80WhDyyyc3yZZnQ5oI+8GiH55XadDxu3UtU28DB96dALm8yIXTUAE7tuWLPU75
TJdhN8ktujo+0Tu8Hp5Doh5bNDUzNlKDuamdJVZ3bdfAFm/mfAqMnR9oXz7bdB/JVd923H+iK2ZI
YYE3Xoitp8NwClt9lqGljFfH7rlyaaf4PBoiTX1sJfqS9dgSwLmOfUaIYFEWrxcgZz4dsT0oRNTc
MLUyzCxLlmkPsLS6rZblBku/dA222HvLcKc/DdqPnj7EujTRsGKQX98n8LMI3cSkILapdvkWfBeK
53OCrEIe3NksUZbXuTMgF3a4LKlRUJgrj/HqJ40sF4iO7dnWtZjheV3Ny1cSaMj+UZPmfH/Sqa+j
xgAbRVq5gcBvHKdzIqb5HuQ4W0pe1+qwrBRC5kQE6Wy7VvMQFuzDYaf4AQbjerShjseBIEqusZZl
mNIPjNn7G4z1YGfKLGYEM3sD2/ys985aC//JGPFWTKMs7sgAEm823KcDTDw3XKeAb98qkY+fpWNm
igkXt2wyMaIfCQQP10m24ErKIs71la18jwFkHURPht90/b2dkpq08caA22ZsAy7vlJZ+e2v2ynN2
nUdRAb13aBxrZj4dJrMDEMk17K8UK3x3ZIy60w+d6UG+8D/L7IdUk7qkJSLnzC+KdF0L7pGOhm9Y
AwWyHhA28fUUudH4KwNKrs+7dC4gxAW1xNNk83AFWcVDSWr8FO94bcvuuYs9dUELxoNg4JxSh9QG
G7/PaZyuPdb3ErE24alizBgSohim8nK85jAks1Ynpxq49EE98FPgf6GutHjaoi3aNK4LVhIGOYMH
SqVKcrt94O1tGE/GEMwNfpfWaO+0YjFKrJjD8TuX+AweU9cs80tMasyBIXXbwHlznOM8LnyMWZdc
S3A5XEtlTsw5okhwIcBrtoe4CBGKuZwqyZVs0Lat32/kXBl8cTWL3Xbjj8tD0bd0yis1MSPmMK/t
h3QgNGAdki7sPyvszfZtFjPNYPpkvacfTdZN4odwMcKi5GcauchwUcaizV5hSzOBXnkDKgUnDvv8
c8sJYeGyiEntuq1Jm/VDsA0GUvWgwJ65tXOLv4lVQXbVNQHfeV+01k2GElh9Doe4yb97QWUDu8Y3
IKjJzNG2b0veP3NDG8sQ+RhXOAhYm9W+id7WJsWdxKwFXWikwkRHhHabgXh4Uzlm9OyNQwyhzvoU
jEKRqlfWwyNKMKzPfZdsuDG6tTOI5OgUUYzIK07zVZmOE65xS3ubJCi9A1Arf0IvljVGCiEQis6O
DA0f7XktdQzOmsg+KUPzaama105pvhqo1Vd9xTQi1/hX02RS4cHKbfGl6OLguyJ8AJ1HW+Fk9E+Y
fBpNaHCr7v0a2L3njNW25CW1YdXsXOCJVq+Wi2XZrkxIWtS6+Cr7oL2LBDj+QOaAV2wiEM+pFMWj
nWEljchp3c1GD92InOR11TKThacpb8diLk8eypPtwOjynmNdvmbRkHwa3eJuCkwFr7vpAFDrRmG7
rav9mNbpJ9H5xeNUuoiyW9JrybqjKijyZr4qiBvbIWJE391M1TLZxHyYjk79wEtHPldeKZNNNnfV
LkzN+nOCVHMx5DOODn0Pur0fDOpG+qgHBJCpDaav7geeknZTsOA72HMmdhMj+htPdIG7wedfaXbJ
lAObjoC466Yr631YNHoBeDr1MYDBvROedZ/FtdybKhk2Lb/jMxM6wFqIovxjhfhp3OoyGG4wtcef
yHz090Y35zvPiPy1kRlzuNPax/T8v+ydR5fbSJdt/0vPUQsBj0FPaJNkeqVMaoKVUkrwLmADv753
UFX9JKpKetXjb/Wg9ZUMkmAgcOPec/ZJ+vbEhq2uzKpSh8kQ4WHpMXqrTsp1zzxl3Q4qowHbeU9j
Oi6v2COyE9mpGJQrGRa/maP9VMyhAganxYEZfBHOvIspWluXNtFM9M84LEGKqpBUmZPNS8gx6Gai
bKhPEU/51a/rogu9LYWY7xPXEaDtFRbi/4shMuc8PF2TGx5belLPSN7YGBrSMYLf6HppNVxUXxzV
yWOnXLbQK5sX1deYoMjqwjjCXaYrDN+U7Nl6rOHOERvGrz/U310MFBaTaApkNNIXt1LwDBsxReAx
KOBC1rr9fEYfG+kQbn99qZ8LWbTRTEaoxU1BPX9RyLZx6DfGbHpH21PittJtTXdiegTQqD51PoPA
f309/JyW7quYHlrgC16vCOAuVEXpHpc5id59ewVVickbw600MJI4RG7vr6+pb9ePlTMfLjADLZjm
y7ss1hVJin0oe+fI0IDqyqeVD54evxaG9BlgHLJH/tbaKEd+bYLrm//1IoVx6nKfTULmLNe8+NB1
5bTmXDAWHYZUXk0TndFZTPU3Zv0/Cip+fhS4ii+QBOhsrJ/G2EVkTeQsdN4xpvd+pYiq2mOf+h3Q
/O+uwoESo6FGSv+EovJoLLSuwWc5Q6W9lBEBE4z/wzIhzp7+XcBpR+vpfzxf5S0IlQa90dGKmMek
MmFRjAolO1Z4GJl9M4/Lb450P+9f7OnsJnwsuiZc9sdLVukYKUAPztGoI++DoL10XMyRUmQoQKFV
jIysldctLJFfr86fH/YgpAWIdNm0QxhDFx81ZPppLo1rId/m6Y6IKz31HizwJWNI9+tL/c1HZHHA
EaIGB8x9uVn6SDO5VGkxYNAt7VLUp6UD/lo4LJhcn+BmvWp+fdG/+3xYuQM6rq6H2+Nihx4Ze9oJ
Juxj4UHorkqA0IUZJHsOOr990s+AsB8fdXQovus4IJT84OcnLQlkYLKfAKLtmElkonSJj/fN4hHc
hyTIESw5ejfK5HmirgNrqrrbsUUCuIOv5nC4qGGxMqR+FUwCqDqXCrRxkHtN8Zvb8vPGiy7B9jUK
3qIdrWFU3yPdqtSdSABD/2uRvMZcJWKKlekco9WYASpbZSFl/a+/icswc16W5CfwVGnKGoqrS8RZ
XNAviXjHHQ080HI7BzbnBzKjkOdJ2C/kaUV6vcMzuW2Hon1mkrOIjZ2G82PbWW2xb+NhaXdUSYw6
ECgk//rlQG8eRwsIfpvv7qwx+i7CwGwxXYwBT325BBTdJmgfEcMh7goizxgNmb9r4/y0Nj067zwN
tHJYoqiLf/wS2hQfqiHVchydyHnpEIFkK9VWLNNZowJ/ffv/7mL0jcjO9kK2msu3AKDq0IzbUAH1
gRqcVcjHEbNwynHNhlPSry/20zbNJwsC2nQm9iq2s4unrswN0XSRqY4e6A2P8pU84xUPIqfEX1/I
upDxkfLBdqmLB8BkvNIvK6PCTtLZa/yJCkIm3b3JGW5YG0HX528jA8bYqclGOiFOzBw8oeU+cyLx
bQmsS78G63Z+TEgGLVbGxGFp3Qm0GYsPndc0PFpZdL3snVno7sfU5hyOJ8Cc932FVrf8txux5wrK
OxqmIbFtP5VCaYWdwC+77mgtWHEmeJgnxCDpPjbVv666uBRrgOBJUMnQLy7WHSpCqx9nJuTS9Gym
zhmfv63bcGtYM8OLav5t//CiBnJ4rfmBxaOPEc/FqXe53SylLVrpOkevnZ0vnmeNR+lE4btzQ8Tz
O7o67VK4b+t5tn6z01mXS8Thyh45FPA+NGGRd8CPj5lTgG+GIp4dBaaJckHnTGg83jBklraFbSoK
PqGHy50N4W+iuw1jQNOVLeP0yuqBhK0sK1OP5lDSRVxy3a9ppa8PFoPk1+dBsyyhzSCYFum93ysD
E3pNrtFVCN0NCG8e2PWDm3UQlPXyKgxeBnvVS9EcR6mabsWAfr53p5nWWBeBxj3lNI6gU7cjxIEA
1TKp6aaRy40p8vKB+Vt2K73egK+Ueve1Esayr33GNnSxsTKYPgr7a9rS4As63x1w5Tuyue5zByOC
XzQLGj7VLhygl/SINEys0Y24A6oukcDTWQ1t6vb0vs0RV4u9ZDowphAZzaOhEYV4nWSQ0xQ3kJGt
mb7pZih68uR+VDO/ZqwGqZ9sKpre+GCi5Mobc05FVbvwu0vr/1l8jtAr5l1Y6LqmbXjWkqpw8dZV
hDJrRpLk4K7kHOYHMD8zTANy1+5hsBf1dR63Y//QgTYvN1bj83TXomxywgaBdW/k0It2B99lfsxN
UlRiz6vzR78R3Svx9nwKnAPu8sX2KiADshW6FTUVfM0opPiLfHT3xUXpu7xpILdAobUy53rU2ng6
GlgYdmne5/POa5DxbeiD0Lnql4RGeFAqz94SzcC/CCgtgnc/2dWhnbPBeDMDC1vWbb7w1gpNoMjt
KinsjlTuaXT7R5EaSbfJWS7JPedVhF5C+SjWCUdwDuMoOz/foPww1ktTobTyLLZwd0GQdqyqkYOE
5U+pf+2MkZgOoDLQlPezABZey4KeVtCAJ9nPBWdYMmRDuozxYM7ySVSuLJCruSywKgk869ZIJe+G
cx1Az57Vh+6LVkPiARg9omFGCRrRCAmgkql6/hr2S3SPqpPQjnMLzi0Gfhg7weXoZJb7kkZJQsLf
0E2kwJwfK/geWmfN3jv5WChfKjel9Ta5SjyJmQxDwmKw86ytHmz0Wnouq6gNtIglKVzuq9Xpnrmd
dcMnclemcTfD/bj/NpoRgfMSubYuJM5QB3KeydAQme7EStrzjF05/qDApAN/fv353kCTMaF35V+7
PvOIVU6YZbZD+m12JyjqPKZlYzBpKJTDjXXw75IZH1px+tBVLT+IMOmd7JrC6h6rBTLBx2H2bQMv
ie/m+WNQh/Nw484Fns8sqxzm1lGqvgQGk4wtUTiW86BEQxc4UdTGNs/f5Je8jxkDJPUqoV3BWnGY
5sAYQc3jv6cwz0HmuLJHFb8qUrCa2SqKlpLevFG42bGQmmChChtGMh20JaAlAcv/WJrmTKuNDnkf
0CBbhjGbvr3x/zMn/c2cFBqUxUHnn+ek71Vdgkv6fkz659/5SxmiEa8cTHzP9Cw9Y6NY+ksZIgS/
5VMtU05RrlPT/TUlRQwieJ2d3+KQVWzeuH9NSc0/oBj70JrpO5yd7/9mSnpRydG4cE2BaoXChGNN
aOuy8ruiOBomQQReO90O5SsDJ57DT9/djftvp6Pv3dzcrO/bIz9d4KIFJGe7KJuZCwSoVhPccEP4
gnQ5DZEQv/76Uuey87vzGRNn1J82UhibSsv5qQZWgpgOl23wBhsoL8hmVRoULZ5CNWpBdvqIiSgO
PicYw3tzb2JOMwhw4bWUVkcK6zYuX+u2DnzMNTgSKXb2QGDNvQqq4QvhbQgZr1G9dIZzMj3IpAVR
BZF8CjL47STf1NGTavtdZqXuseszcZ+1NVEepA22FeyXCsVEYEsXzOPoGVO3mkY77DduUbZJ/qZl
1xnl2nOq0YfVXwclnXNPIWcmSPhIKZG+BQc+nIpI62iXEcn1DnRKYZcnv0ed4s5k1wYid6ePRm0y
+yH5HvMac5Y1tahj3zmGT+JIhlnYeDPRoXKwiWJMDQ0SumFuzdEehQ88qfM38p9d4ze7Bh3IAMnD
P+8aN3XVv/wYbf/n3/l+1+BoRfdG92o5M3y3a3hAMYA0oJ8QnLgtNpS/to0zM5rf4sDJkMTTbfK/
tg3nD5uWKKEDlkl3jYb2v9o2QEz/+Fyj6/DA2iGxoD1OA+ai5G+WOseQrRCNNg3Yy8IoNfcsQdnu
tpDHrnxGwRU+uhitpB5n3gAbMNYFjJXXLgqWekUcBMhKZrvtjPm3LbEed773ecG5tUVLGzjYoRt1
Xbe5LN6ni9Ne191ivmZ2PGMhG3JiqU1GX9rXDlJznxpe/dbve986dG04jsfZTuV0Ixuv2iZUdACP
rUIxk/KwUVL5rQl/7leuMq7NQTUp+AjUWiKrFmvTKvkRRA/jOitBLjzOpiI0lNwYjt2Du1JMoXdh
gERpG02Vm6wdqLI3BWeCw1AM/pUhB3kY65L9R6bV/DC2Bomwg7WprRBPD3y/xCh6JsdxrX8qtWTv
Zxcgtj1AwBkYrCahoJLJFiGF2ACSiPrNUBdg6Min1RsIAQTYakhi7daLEeWLWPHNc5fNZRD3qd5/
cGABG2umzDtNpGF+5o6g/v+2Xy1672IMqvcxX8bk+mZSM7gnHI57GTQJRuTZmm6Q0WJjJYK3UEKY
YPSWoBxhU8AU6gnCTWcoPli082Yc/BPwNYY+y5odWMCCxi5KoC9ktlgydzqIMhfheGLcQIwXdYqg
hXEu/H2/QfXq4miyLfHYkQN+X+B8nl/Dym+yr2Emuq8Km+Bk31oAzUommWUkdl6f6hMaZwP/Q4OF
FfxzGY7XOHzzI3U/Ry5f5lGyVsWQHVIH3tpWFvmDELXcmikxT1GST3edKsaVDlhgWc55vVFNHqO3
AGAL0bjGlmwiDEzTfJ+DzYDmNz/23uDgF4LIDFRWJuDj2j4+BgGksrVjc7fXVhZETMzMsd8WtnIP
UMkkYcJL91JbTfHZ6lth78IcYf1KtgtB7gGwXGiwmYTy1YXi2Nn9tILKXegU8ExcQYn7mGSc/Nbk
NLv3BnfQXdVOE38kyNk8EaxV7oivM/YoM0mN53I3hWc3e7GI+aGCP7BPpjzI7hwR+aSXBVpzaZn5
yRJxS/iK1Y0b+o/VYcSjcgt3NbNWuHidaw6hy7GKFhNIq6k2+ZC88DNmuwAZ9W4o4lsv6SC6DY53
zVgCFcicRx8TmYQ7lB7jvsmAcOVtXh0H4TdvORzf4q53H/TKRkvYmRtfUxaBiNws2JdXqOz7dWA3
LqPSxpLcgcb8WgsFL9jN4w9xkzJWbB0m0SOZIl3hoWhPvXifZWO+ZywBArLV4WNEaO0xkIdvYgcg
uocO6ho747vFMu8qG5Y8ZDrvGmage92krXFFdtL0HpTYlMC5nqfrObWtZxAQMxHiaFbi1VSY9iNa
3mErmEd/NQjzK3lhDskuX7L+AK35M62/cC3TCCOkMag2XOWj57xp7AncouWP9WcnUPGTmzmxuSIM
y/3Ul2SAVGHX8W80xgHlAoNz1FdaUFmQQ+TVx3wGvhmQ4gO+g2O0XcXB1ex6GgdfjcFqILlx17sx
CHl/6NOTCJPhqQcnty64P08dwB6WNbg3SwEPSVCP5fCNDYTjpBPZrX8MJBQ9EkcK0sS9KrkPiyAl
nrSuXuHHhZvCRE1CiBL4o62qIWwrU2AqzB77UgJWR4+wyVndbwSO6RLYmbII7rCj9dQvbwMzQzQ3
uzFQZ78lV4u28AoEmf2xLgBRl8lgQMgWKHmZC7rPxL9AkycN7bGew3Tt+HJ6nycd/mU7q28sGPS0
rP35M6bzcTtadv81xkK/zsHYbGtQoDRJLPuDVS3l3SLS8G7EhXivKrfeiSLu7y0pmxO8VaB4AiT4
umtl3u5qtMBg51vzhaOz3DgkbD9iWCEmUU2JjbBnMFaO6OOv84KNrxor/xnB1WJsFpbWdmHLWScI
br0VDpRpU9Xs/MEkoYkGo3djtUu85om0d04srLf0ZJtTMLnJsQ5lc98KYqd7phPc2TBRX1Il+zfu
GLcZMSQRQBlTwUNFHFauoxkpj8Bme1gk6dVrmgpfQAjZWzHXIa4jq76ZsyZbYyST12iTpofCN7aD
ysOblsl9uvJVmkR4RIz8JjFFuxFWm30suhETTVc0N34TqDfmBHF2ZcDDeXRgDlyNQT8f6jlKHRAJ
Du4KfFF3cmzy9yW5mu+xaMn7CpYHzpcoPQ0zUokE4NpbgRycKII62ys5qm2k+hYzVoXMxOHT1uCb
LbM/VKDpsGP5w1sEm+TBp06HAjp10UK4DoYnMzHv287H9uoHBI5XkwE2scwndXIzVebE7mhKae3Y
3Md++uDMoJndEQ2DmstRU6Gj5ShS4X3msGMa6zqq0nvmldPay8zwvVrc7sp0Fl70Aewu7Rfs0p2X
AvHGlds8gZGReEnpaAOfjoLU2QTTfD20tcSFhYH0P0fqb46J3xbHHDZ/WRynHUWrTL8/U1s6rYn/
8NL1//1fRkCdGzLCRTLBuJ8z658H6tD9A3s92mKtHf7fotj8g4AnTRQDBAAMTv87fxbFNpW0yWDG
5w9wnOYQ/m+KYqK7LorikAm8nkQyuEZd4V56vaXwsnaANnuEgju3K1LsvLFfOWfWZuM547MZlz5q
RLd+TBtV3S5TyLYfoOpbV+GQbYXGd2Z9vqittOb8LjnzPeF3AmiB+ckOaR/JZBQrzn6wbdyAIRvP
aQgpNEJFulMaHzoWU31txpopWkMXJVktv/drO9iXZpjsI4qmvXPmkcalgYseQ/V+SRN5yJnE3Ayd
ijYL2dgG9ShNbGyemKDJY/Xep1Arh7VPHt96RgC3tgFBkLlpsWkApXmsAdJPqD6nGYb/pzxf6hc/
L4KbJbcjeyXnoN/yBxDYjgBV82j27qZoBsVOMViYa20hP+g8u6tcWsbnqZbtV5/YiTub1IUDacLy
SzxbUUvXoKHITZpBG+Tko9M50xHgrkk7OWePWNuZ9QUcs7nOXBSJWNRsshwRet7GZhWfumYxPlde
TJASOYU0RMkqOai0/TASxQAjQIsfk2B8mzR9/yYMe2ynQOLkJ60q/SCNPA9JsHDUyiN+b1gtVchA
M6gYOTM4AIiaykPihrm/ZoohX1o65sPacqb3nuVZ3Omq+FSkfX8VLmm/I5sh/bywDV2nprwzltg9
5rJvjjJalhO4snFduX6380GRkc7gpYpAUMWphC81zj+EaQjogLs08K+VRrezOrs4KeFHpCWXHh90
DrMV+urhmgYPlY5rJntC/Yon9CLJ+7xPkxwgWmNbKwU9bQvbjvc2E2OT/BzL5q2bsgAPrXSGm8Gh
gMV0a9rw8wV672TREpdYmd166qpkUyw2vD00ttPXNLMGuW5mPVKtCtrSTZZUhIC488qBMXwdy3rZ
YOMmR1IG5U1DhPK1ZdBnX+flhGe0djAuEunQxO9IZLY84M6x86mdJ3J9coSHuk3Bn0L0ebU0Cx1s
VOjxBoe2uEUbGD7AWk7WU2BsoeTg8lTjxpMUtkU4fsaWnh/AyCECzwwj2YzdAI6sSuYTAHSvo/Pb
V29Jbok+AB+LjWPU8r7cchIRr+1kdsMqMafhccQuGW1HlYvnPiyiao1LengQQKI/SoYd67CZxEsu
beAFo+qVBiQWwRWAA1o+MghrJLaqA+Ziz84q6rGXroZI2DipTPxVKM4/wZQxoWvQGI7XvlyKqyau
go8ZMMub3J2VeWBoEj4tY14bnErBuWKMLsZi0wAwB8pVlS+09sO3MiWv05yajQe/lmhiT31xG6mI
uecYVG2jIKo+ZPHQcXSXMP/4sir5zEFGciQleOfA+7fXR+uhXPWuG15rftSm6eUDo/yQA1fK8yxN
tyXIUjrbgLkTSZ1gWJdx6Daz06QbJwkHsnR72CC18I+u2dG5spMs4D442b4eBrY1UO3+GmyXuR8x
jz8CiXf3dWrmAM/DPnJIyZPms5UnlF0OO+pomQ18roqz0d7vm+IQK7u9zZ2It3lY2/2j5LXNjfXL
7D1QoxbqmejtiR0tGg5RDGoI49nUfBx9hYzQYZB8RaRoTD6Iqbo7p5PG59r1OSF2IhvvVatYBnFI
KlEGXp14YMcZdwY8v4/epKYvbZFMz8qpxI3dpeTy9lMXKCozRahNGNntXaLCKN/g+y03wujG4+D3
pDgJs3kT5wS1QHObTtKTKSryvCW9xz86uN6I4a2KhxCA0GaM0+hAvk7MDMxp97NZPsWVO+w7CRhM
+61H7AhoRtElq2od9pSViMGW14UavdyOAiJYbQ+koNfJiCPA5CQIJ7sYh5NTtB59SUeCyX4PYKOo
rpTvVLn5IVC5l1urRNqi74HNqC67i2Zg+VaYeXciQ7O9iEI+evALH3EhxvdsizNqsHw5jPH0ziWN
5rFFP/A4iC6yOGJn0bsJdRx8Ijxvq8qvpqNmVL0LyE1mk4KW/8ixr7o3iba+xxVD1lNcYnZOc4dx
LcFE9QhnMnNlzLbNK289lyq9Haxw2LWB32Z49sryNgtNflwvN3aiK2g+dExiedRDy1kJ2XnXWAK8
u4VC9MZ1OdkSEdRHb5xAeocszacn4gCZeyVjlHyxF0PdEY89lPveaGuGreTbhNCh3iys8UPMB//M
+ZHQWCXdPS4jqAxRu3zMnWwm/LY1lqtYFGqXOYrjtOiHbdtDv8t7l/1oSMVy4jThH5I0qUl9zu7J
9EPG3Vr2XUR6l8Mmm2MMXqJD7WXWjZzruAYl4Ojg3KG+j1Hq7/X9fJL1LMgnWOQV24VPJpo07nI4
kTadq8l9KMIleY16DA3pbABhl+2Muck1e8Bji68eoDJP+1CF4WEUQ/dORjXQCuGOVzxPNM2RKMiV
3fhhyVeEzZuZoDI3fYaBfT3YYfsw2SZN5i6zQSQysACMleLFbwvnbsjL6Gbxw/nQ8WJkNGdNt7i4
P5t1Gn4WnW3VK7dz2w8gNZOP5hTlQBSNZo+CxMDqPbLVsPwSXtJOQWCCHoPs0jHL70FkTh9xrU+b
vBfeMwEvwZ2lKp68RG+aSEutdL9ME+nkUlpW/aZS4Qd8HGjpxyRIGjTT7SDWZhVYyRpRePic0kB7
g5yia+892aXdle3jQlktnpeD/spEa15btJt4j4WiMlvMNrQq1rz4ufM1Uo43so03M/MbtbMTz981
oeevE4T/0TqLp4dFWHV26mXRlVj7jeSD29hu+mJ5POJrDtmmu5UTDm869nBSF+9GiHke+30dk0Y/
HFmylsyP/lhhbHrhdPNM7Tu/z3Oj+pyNs/Uu7Af/iXyD5ogp5qmtfLUFkFQe/JaGIvEYDL/r+dEr
lmc2wK/gp16y3nv2h2n4hHiaCsKB27jq3OHZD43syvODgqNVsZ2c0rjmy2G4LIHjVIz4v9qLy1G+
b9o8X02tHdDWHVIibGvVP9juRNgZYKoEHrgM4/gp8Aa5LRdreUjof+EIIOKyNFb/mS/8/5C16bnr
DON/ni+8f+kSppIEg35/iPrzr/01YhDeHyFSOGSTkKkYFzC6+2swaTl/+OiuyM3Rp6vvpwucnDWM
C1kAk7b/PUiRSMnATdgoTdHJI3n7V9MFPXT8f3M8R3PHMI9qEz06Dg5U+pj13VByIfV3gAnrPZRj
gW+sSufhgUeo9zDutN3H727M3wwofzyznS8WhtgKTBNcOB+X0+H3F4vd2QFJ0zsPCaaN57MnSJHq
9y5Pe+mtGOk2zzFTmJdQu5L+D5dm9zKDQOtmL+XxqZELqErCeSBxh0uHEvfUNx2yP3jiyQ60Fawz
pVauYTlPvz09/yjp/lEkqj+5byERMwNcGXxxl5e37BSAFdaRh6KEp0thpF2yZg/jkGA1fbm5hG7y
6498odb686IsFSy+guLgUrBbNYRPx01oPbiMRJ8qwicOVgkqY4eYNXzXwKi6ds7+wQH6RrdP+qF/
9Zou3RcGINx169E8bXxtwuoMyb4O+Mp5IVuYsj5yR1Ocxga05yZdMPGtukYgmJiLCg3srz/Hj2Pt
bx+DHGEmaZaLCtK50NgFU2AjBkksKn+DtTIUmIcLhlK7gJjKpyJV9WnO3e43E25miBcPBh0PGh/s
wzwY/P8f16pnmH42uxKLjxihGBsL2Q9+lXzFntgiNlnmR9fBz4rkIMFWmAz/Tm19/tTw17S21wxZ
N5fPyhiGFU39WTx4BvqrVD8wKsTYG4+tuP31DRY/Dhj/vJZWFAfo9P2frABgQ/vKNAfx4GiFsNEk
CHXGVKAvimwbsVfuOC8jg3ieTqynazSiPCxGBhmKyErjN1/3zzuSb9vEheFX911aOxebhEVzOGzN
yHwY+paHxPEjhGoWEV6gqrXU9tef/e8eEp9tj+eS//PdS/m2aDIzNezRepAdKRiVAm0IWQ/x5uDj
zCxl5hzssatPvPRZ5WBrxS3ZgHPMgRAv+0oQAvjNOB237hxvz0K5Ph/Db77mJBlRXFUq4xF3g4rY
pDChD/Eb6e6FWv78Bfq01vCV86pAGXrxiGRFDIdRheIhIp6r3Z1lt+d1QwZV8yxlydwtmNj36Fhf
l8wBcIIvSJU7FbZXDe3eeMUBAF34gpFVbkRkdq+BxBD/65v9N7ugD7gFebHDD/uTaMSYrWH0AAM+
uGg9SejUtxkSHNh9E1J4qw2av76gfoP+8BRDRGBV884lfA7NyqVUu+xjKzNz1T2cTc9nRWIUzu5L
BHUY7Iap8Uy2h9IuSiOkZEBXsRVM+GPfpHBpm5VdKQynNbK8DIb+/ixl5izIxqnXxPkWdbw1GB6k
YO06FCU0huzg+qw2tHw+EP2X3/mD+ASXH4tPwvdss3ItFMGXioCF0ywDHxU/kMfJGb1Ri9xkgATu
iMxSPWMUTWvK/BEujOUahUeMUBkluzCJ04yjKQocOEhNyAyV5FCz7P0dEGIAronXUbNXgqM+zmY3
QuFrLyE22mQy3jZGGfcb0weeR0YP/U/I+D5aS+T/PBmM95jclQnjwjyD3OwETfUwEOB0CrqSxlMZ
1LdjFvlEy9XSHDinFMYHpJn5nahV8RmUMFZP6gCI82pZGn6+MXlVbq1gUCp8mGnP+/tIq7q0V9A9
Ge+YCQFUM44UfF81Y05oTZwqR983mnf0/zIdpuD7tBbbRKPE49xbSWtsx1XpxhKOmhcqZEC9FXwC
MSHJ4C2RugNQWXp0tNTX8mC1KjUOEY6YaysesFg0MHzh3oVv1MQ5bu07gDsfjMkWzipz+8olyYcG
yroEY95Aly0LuZ7pGEebIJvCd3Ey8NrNWSO+0n5uGP0hfNKElgOlAcZlaA38dLXrvnTQudJ1FbDb
UAKyEY+YVx+/eeoUjOGE4FVQFUEXFUQyISn29fA1H3gzi0QE+tg0mH5zhGqRqRvw2O21MYeBIDG8
JkZl1aRzcHDiNLkd87D/HFS5V5O0lKDVSjO5wVAe30rLkTsZEvLZ4sicYOZ9oCGVHq0xmDcBdcAn
cAg1CIK22zMpiHbWYtcfiS1yP5CPBVHMa5JXFsr8JR6irF8tSVxtzIGvhxZ0X+1l3MDaFv6IYS8u
TVIxomqeYcgSZLQK6v7VaU2P8V4aN0+GG6T5aayCLncQ6hZh+eQzRDVDFkChan9T+iVq0FWv0LAz
U0Kdgz8GAqo1WW6zBn1niGSFT0d5Jb0gETYfDOhrNj9unlVyQ/upDHaGqYufBaN+ned8QVDm65MJ
mtRmtzecF2b68DUIQm3UqoRv9HbG0AuUUzvZSqUQnY9+yL5CugRetzO4IQkEL1OnouOwZkyAEYIg
vXTtAbUuVgyOjTUsREwKzI4bMpY0aEAHNtBSjB8GP1gQIyhPq3EnkoVTE99cXwTsRuXkvuB9D99N
Fh6nbsFZ6g34zAxagde+UyLskUkLAJsnNFhDT+KfV617tsS79YmyDvaEdqcRZlGfIBVZT62p2WoK
cOF1j0CadgMhmuAsYWbGGyF6/ku8zIhBGIiIW6y1/AfiHDCiBC43R1q8qVc99mi6r4nIbunTssVA
rUE5jmjkOtTnY8v1eKmn+MXvz3skNRw5Iy4vUZ+eylVUB90rChpuZUjU3VPXDfzy/NOWw4CpxyZa
4V4T5S2AB6m6b8+1SI7dT96RzgBAIR7F7bDwjYwOlaGyJvE0iiWkT4P3YEg5bthFxlxWIxaSHtX9
RunqEQGg+yJKxYfikeRKeTJ2rzgX50fkNd3rN39BnFF9mvnovpwdvaEuj5oCk0sbxu1zlmMBW89p
px7PhcKStxUuoazwXs7BWHoW/IwYBXCDFWSvjl1oujzl0IEMRvOWEDwDoklEUhgamvqaZcR3Z+mf
tqpbTNEddoozRwINPUV4rY0mrsibZ3qyvM0BMGIGi6yQKv3sbxxrT9WHtpPIdP7U3dcTqqfWkJii
zgXOoEsVLbB4/Xb4QfLFTctCFPmoNZ1iTSJFm61I9kXjP7kK60/pOi8J8qhiz2uHH7CxZsY/GjKW
bZtSRJ8KI8FzUZ0fIRG5qCrGWeoyiDdPv5HTQ+BM3WsRdnxHTRRQ3PE/w1gDaqAdsrcxQbMPeQI5
RiCIYmHirfH4pm8RhvgHPk59IqTAI717IGzDSMj6ADB4duTyxu318nSrQtyasfbj5M6gVeJIG+6d
IFPDDUYLI7kqk4gzoPDwt6+gbAT2FhsWPwzI6m7VOzn3rAev9G4eUx/0ZtAW2741ITBaIWukQEX/
kpQTVencwLr9tgnkwIsf0bhyVwoiCa89BXWlBSd/ajx9+XJCQp/pp77oBTZBUUNiiflWKffbqzay
+VZTC3lLwYuc+wAw9xRWafTuzMAB2Oq9SO3nzs0CBMw38Ens8sRLSZAUIzhWojMj5TqBQNFrgxp9
KySx0tS0bdzdhzPm4kNQ6y8oa+lB76w6aq9KSWYdiSbI/XqOo9128XqKIisYqIEs8iPfoPF1X+ws
g6djaPoNOHpeTXMgniZbcpNti3EV85UsLJALhc0zvG8e9FZMMwAJPuGZrwTggR1I1liBzwdekOKY
xGBgPI0xR9SUrdtcTRxpnzSu5QnGC19Lr6u0JZj4ns4V4/m1qRaTFdVo65kdJHz2xW3Ca4gdxgr9
X4l3ZeAko8lBshnncJNNolg2Uv84Zx5pnuITbAYGm+sqicPrAqj6o7koYOe+vdi7oQMPTOc0ZjtK
cx4uiOnsjkknXRv4noUksmKyiuUtwqoyjX6LURuF8dYNh8J9nOWkmbSTg0PCYHbzQiAMq4Y/Hb6r
dHxmgZTukLe1BuWGcKaP5ejxt4shsdo3yNUR3kC74UYv+uWSZue9b8ZfRr9SsMlTisT6SO4A6NaE
aAzA+gZ824v0wX3MLPYFvbHKWDNxzmuXsQyvtTPXYfZT9QkXVfRwXp+YRKJ9RiNgP1atk9/4Q8AS
CcyBBeXm4zGJFbmC3xZEOZXB14Z4+3FdylFeGWBDt4UC5IVDSDydV8U3Sg26VXGL0poHuWVsmLma
VpR3RlqvvaoStDjdip1ILbmx9luLJoR0M6xgqf5ABnlIzSqVJFtJZ+L3FIUQDhdhiVvhMFNiyYkn
F0fNtNEKpGDtRy1vGOgB9g5bx3w/ZDW7vZ2KO4j3C2OehUX9zdfYTzwq5x3Q+R/2zmxJTqTNtq/S
L0AZowNmx84FxBw5T1LqBpMyJWZwcOanP4vQX92S+m9V17muq6oyVSoiIwB3//beaxNCKmkvdPmw
u0hbl2+aPqlTdkdum3UBQqaLrXkM5dDxUADbhy5LWwMkn4qI7cIF13GbWc3M68Zynh7K2eZIIDmq
vfjTzMYPBhHi4zx4XN2m3WmbzG4nI2jZCy2PsMDBAXX9UOF9XPuNjxWP0Zv2Eqt2PCbirPw1V7tu
RAsRKadnExJruf+C5rgilqf193X98c7uTfex96bylvTeW6JFuLf8TB2cAqyYi7hxpo0q+xbDhwxc
6i4ws3KkDofa4gaeWB6zVLIizem4hB0jT58dyixeEPv5nFPJU652xoXCrT4jy0mSHi57UyMgoIAd
sfVk1xZcRCNk1WQubpnToTKoTw4LCUQ/oprhmz8V7BcuoSsSElxhrTI7D46R6vRTsz78T1kUM4j0
k4Q9VW+jjJrU2x+1GpRXxZQNGEoRjdoj7WF8PS21HUyq8DouiIHLdMcEcMR4RwcAZZM8l5qBPU65
bumaxCPHFkN+L6ZGC/sGbsPloHxBMI2Wz63qJw3xNb0lE0YzDMMms2Z/YEcj73S6LCZRwnN7cdI6
/1qzx2R18aW/zdY13KBk9QWxlyvocjCM9biSp6LIJI+8jmdaLTBz4COd2oObUI+S+pCKR+kbN/Hk
+C+G1mGrXIisCiu3V7mV73WV7aZdu+at+jLmaXWheQ28cnh5bvqYKe8WRBFre8k7m8W635QRVGYM
hGm5iSTjqxGV+DUvpjGoUXo/tw23UFdw8aSRlsNJcHYiXp/My4JSEXK2Sw4A7tOv9iDIbzmy547r
1pJpJ4dlrX3fYTTMSDRW5hI4pn0EPqm7Rw5sONsU55vA6/t2X3eq3xUrhJWzSud8JjFmPHkevAJ+
Y55KzHn4SNwMbBTxK5OTRIlR9UYMs3hKmFhvLjFH6UzcD8sK3P6+ZXb08puIzQkuFfWnwKtL19uK
uTN3vHLylLT99DwlYrlK7Dl9ln0MApo7hKczpx36x+iixjMpSkwEsy21uxZH+xSyna68rQWz+WDG
jvbWS8t5B1u0fC3YVX6ri0mx3R4L+g7JizC5UDqOD1Xv6b7BIcfbbTc99cfUMTVV1myhTDcnx5rS
mxQD4CbORPqhlF38KNjjg/UrC9y+ylljL85841syek40N3+rm5m/yan0VLFTrvz4bqk0TqyFHo/k
Tju9Rcz3B/F6GZb8kyD5K5McyfffJkhuvn5pOXZ9/lHf4Ypdf+hf+g5mOM746DSEoRg5XSCcf+o7
l0wakofwLMf/KXhm4Ygj048gcWFc/Ijn1P+OOc78FTGpewzXmPszIiK54vDGfh5eF1avoaMnw5VV
Lv6QYAxDouU4bFEkOldXoPLsWfLIXhV4XMKMTShhGp+cVaFXq1ZflB6yfcXbv25XLZ+lWVxNF4G/
W7V+8yL7m2z9dmSf+4/26gpoLwaBYfUK+J2X3nDmsbAPr1YCctrmVoLiCB22xDfd6jkg/trs9MEr
MTXo1V23ehP8i02ByVb+0s7jSB/eamOYVkcD+z2OrHqiMZ3xav+hIOH20Jrdi1jdEJSJ4ItYHRKC
JooV298+rPyznbU6KdhETVvmNN0pl0QnYNKx6glj2toJnXDMPpviqU+z6bPrls2BWzqKA3shD9tg
db9DUEo+NBQGziGuW7mx4sFkluYaj67TJA8EwrLtoDMLCjS9mq5aYuZXXqOe4fySMSWl4eKyJ3YR
6pZcnqquz0PdmL7kE72qgTXkOGW1Ib1q0oqG8Uo66hOYTnzyDd/hc5Fn5Y03DslO65Ll1JZr9Dgh
GLMpBs9d47f0TmWRlt5Rup4dtCK+HfMs26FeULuUOFmoGFgd9LHGc59U/RWVCulNYpTw8jpIgI/Y
h/tdjtMp7PCi3HrUhR1ms6mu3UYfr3ANzweKWqzPmW3Vp8w3ukdGP8WEV1jL6R2VHZDjxPSOdMD1
10R39V1juNqGY1V1r7F3f2Qm071CzCm+ccbWn0xOahtBSui2VI52Y1G2FzvYSfis8Bs1lFXjS/bK
j1abDjtGWdWmwtC8HascZoTuaFvNaidsYkrdGp0kPj91gLDpX6FinAuH7Zvm+29rJ00bNq2B8K4t
FgTIqVjbw7Hg31dq0PNA+E0HhKik+0+vB8QkdBzsVp8H5lvnCz8LAKO8sVsjDvtKL8mrLAAgFUXo
VHb403YgIXIlF0LdRSy9g84G/mtWxdmdLsn+p3m83OZOJqlJdyLtzeNQWwZRrAw/aEZRTAFqRH+u
UuHy/EqSU0r4KmBLlG3WBPLH1Cj1D+2UTVfCz/VtYqv+mmUEc18tm+GegojllRIX0wm0Qk5nsPnx
E0ND59ZrbFxfMt4Pg4sdUFcdVi8CVLljdXNAk0dOjsCoXJx/DUFtRiDORqjOzbGeVCgaHMJwsmdZ
dDR9oz06M1OLwGsMm9ZlPOh9INqofOExIjH/F/S/xI2+xbvmbFNN6tduYlTjWq6DKQLn2rZN5uaW
+V582ya2SWcdQ7cCkyAzOq2FlR0lLicSr58f8YFYcSirQtsumZEcCGGUp37BvkG41B2jcNAaZ9jR
r6oDjrTYZ2pOlZc3Wu7FL7S0N5IlvY4oD2qaiCdJKpfNUtbvBcP0NchRTtfW4pZY4XMnpQ8OjPdL
PCjF9g0WV0SuLp5g5BgZvqKMgd1uwiZSBhC6p3uz0I0PrYqqPoyl2cpmV4ga4/G1gZoGO5sGtrKH
CYh9Py596vFmgd920nulP0bAzmfxHLus/Q/dauU9wDPnbj8t0lxzsZ2XlRON7IOZj4/tJThLt1NE
6ClxC310nktC5o279SS8rp3W9132PrtSGvne4ytqWbiwL/yzD/iLfQBgk1VI+Y3TI1U0HKn0Z6PH
95/610bAE39c5GK4bQ71bT+WqPsmfeiGQFq36ROnFR117E+3h/sHlngmCEhDtgl9kbfxZ5bUpHrd
ctE1BOZ5JMq/ZZv/VYADiIOmqps2KUWTh/b65z+4PTAokBbkxPx96NSWBuwLA0oSdjNOPxcW8g8f
0L9xfPy7F0RHx++x6m/iArL64QXhtZgSS6ZzJkPjbYwB3tSyqtii8JpDPDMB/P3r/ar3rb8gQDQ+
L2wWnmf+IoSy1i+KmC9xyzoRn0FvGTeXoZVaUeS/f6lfNTheiq8aawDGBNrtf91jtSCQ4j437DNu
avgcLpYVp6M6Ch9LzOlqYTbv5hnnlojD5+9f+t/8llxJWIk8j7wy5o6fv0b4ScOsa619VhBVjpUn
VzneoaSrZIz2V7Qr41d3AL8oV6AB0k4YyDq/io0TPsnSnVL7PNaYehgFM5kIxkxnKDZ0LqdG4n4y
OZUc4r1wbhmWcxYiMIYZJEXeMKkZ/7u/PsRdTwgEXVCetrl+Mz9cVKwNzLvjyCbrZfPr+jxLUWap
qf7/fC1AEhiwuIS5cH65oOLM0otknu2zpcAT97Dl3t2unB76dbz2+19r3ZT/aMWi/xH9nq274+pc
Wr86PlJoqxxDe/vMrvybMlmXGGT+XXfF5UUwel3+yVPql5MBArft0gFln5ccATvzBoaanpBaaDCD
+yvXk7F+Or/+SuA4DBM2Gx/hryhZj1V6WIA+n0E1MGS7GCmMSGMKR6JavnpNzmR05ZVe0HRz0llH
alKt4+8/2H9zBQsQfejQ6626Dht+vmAi0yA/T//VmWSMebLyyiAKtI5IpKa4QhmAlts8N5nZzUuP
o+ly8zqrE+p/Ae/77zcv74Gjme2v3zQHw5/fTE6B9FTmkpt3YH58mVddEGVMNP+KTvbvXgpal4eT
Zq0Z/fWKgubJqN1trHNKYOThO8ObghIe9Z7g2//9p/zzo57HNzk/PET48le8wn+7fGXS1QXHJVz8
aAVLAJcQv4mF4LWMCJZDNfN0+P0r/lr2yksSM1uPuIJbh934L89BmS+2ifHNP+kRigIdLAz8KCTA
hTsCuiKqzPd6mQomHhoanaaoorgIzq62op+8VDQHQknt4fIE+S75zAuqCqF1Df5Vusozv3/LzmWJ
/a9bAuengIW7mtmwdlqCpfHnr58emYyGPcs+qUIvd/pC91qdCm0XGyrvQYXRfROHDA3bGp54Jmex
NfjL7ltElnI7w2VWQUTVcYoFDxb6YpXd+4S7nPTOZbpt4mVINkyIUGMcg3FvYMQcai7Dzwu3EzRi
996uipqLKbrdKOBjx9GkZ6Fb3StebFunNuMDvIS87uK0QFPEvuq/wOaiqiKh3t04GIqseKDchC7J
0k8EcWhy2dC1+9QSe9p3eI1VqBIqQaNt6GzlBGybSYCgZNyopOYKkTajVLR7Kio0Rm+CljMLVDGz
AfT41gCTlRdJ946bpHl1JSfNU2mk84PBSf+OKBxwqAWMQPrJmH2+MhDvYnVLoxO9XBDSVZeLz3lq
crVfCFozzvN3Bd6FFRoe5meKicw3uUTmYWjc5qEVXQkxmfG3m8b2EPD8HRxs7g4rzEWF1CwGnmgb
eH8i5ApCRZRlYBt6mW2c8Bej3MVCdplUd4vJ5wNz3wW1EC8v5oDELP1VFqCUh1kvR//3vIxNULRW
R+JGkUwKvbn1X3o5839p0Uxfw6X2pFzH75fyDLtfZd/LKlexUu8kvHTCeGXSUjprAxMgT+SuA+tE
EJwrK6IHp2TdmFy8ehcRXs9MpuC4aqZtoWtrb8IqlDYp+RqC5ghVrsj5NOcsgxIw1B5Rl0GPXHG6
jJRpcGBEq+wBqxjkCt6M5bh5uW1pfn0XNbANruCY1ooL9zPRMMBsZqdEmkHYR8GgPZ31pssZkoLW
sLiWB0a/L4oOe7X3OnrCJw3dRhpr5wiAEUye84W1hreGOb+04oWsQ0Hq20iByw1143wWuGqw7sLE
KDbAz9rH2FrMw7KMJNZMmGufqmGonrwlna8LOg83jZpqI+CMbXg7gzzgKSXJf4xBb/C30C1LVG+p
+42uIoFKt6RjwGgPJKBLLvoGNJF+Lu2kBniU+36YOgrBH/tDOFfL/JT7pAz6OpHylFPwx85I5Emw
6Kq6RzryKgY1fYlw0HbfPFrqjtCf+xv/Qqifp4yqLmqq5BhSJlFuR122fAgr3l4Ueat2ypnF27S4
xkatcHwsT228Ww2dI8k9QmAcXOHo131942eDMRJjUcmneHXiuDW1V7MgvI0fITobc+c2e0+N4lWi
tO04yi+fRDzWJ8suY8D3o718okE439KYs0DyHPgaPSy/IfWo1SeC8G5HA+CK2dNbd79uRqEjTHif
NqvVcNuwBwyguoDL8MxufTDhBqipNeyR/o7YWuUxgzC6m51+/hrF9bhNtFS7nyGBfkzzwQ6pomJk
WNGRkDWKcH3efnY7m/uDpo9NRL192A+tsSspRMhaT0OHxrgEfjqq64A8YGJsBDXCMAZQK8gOBy0m
3xjWk8LtccVO1zuY1lq7ACoaAsiljMFeexnstaHBW7sairW1YVn7G8y1yUHmopHhUKkdpdwzirH+
Vriq/ugXKQUivjHtlBZZG1Ic+t6PuvKeVYmiCCiKyZWwoX/IWOcbdXEjXqFDEL/qenmHzZ6LWoMu
2n2+eIg0M+OWUKvFY1vLzszO4gKlN60JLZ2nbfcetzoPpHrxjacZRiORr9VA31JvEG+9fnL0bZ4m
sG46kAt4ybDkLCEWwPo1MmyIL6vy5c7A+zvlsx57vRPhZTDt+vydb8hcUqr9dz8+T2M2ZrLmaTtx
jlIKewvVHgg4g7S59Xsq23AbEMQ6XEwoUnLZhjUcDkot0ezIDDUx+7mkX7sYaig6AQNgWX5yssST
32Y52KvFqIu2hdsp+urt8Sve1IYetFxzPuDr849QTtShqGfaUKspTvsVn5l8UUNH/7ljbR07jSl+
m3l8fCwWDTpkusjaOpA58m4GVLNQFGm+TcaxOWSaWHYAxuQzjsbSJeVtj8+D05YPWBW+mcXycTJt
4zbvSFnzXF1x6H7bb+1emu+ADeJ3ADXjY9y7fHPc8TSLg732sSS4I70zoG8JQBbKPVHkqmq4G4Us
Gb3yHA/zXsXjofMn/Ww39XzdqM56EMuUkhNjqmwEgm8hw+mM24RKj6naEmQrKK1u7dsFn+4tw7f+
oUy9hsCxod7sQSu2dbdYX2pfDEDG5YIyF5mpCJRnpWFOoCsYexLvYGgKHhd+5Gyy0rNP2Ba/RFIb
H8cuzvHT9/p1S3Pfp3wUAHnaIvFZK2kXDtCy4xsf8YxInGOdNGpeQcoNsfpspqM8ly52RcjX/dkQ
uob/slNluzd45O00NrPDhjSFSWqSLPe0S8gEPIlcSsLr1vJIu2h0pc/9ct8BsQh8coyvfcEQeqsr
Zacn0IqTE3o1XtvAi0YvvxETQvce8Io6cMrVrjJ3qZ8JgJt+qOU9NCtTc/UcfdQbb0ZW+G/G0Kjr
XsphP7EQnqtMlYR26bBCvTc4XgBIbfYk7wwqbdhZaHSfu8N9TKUUaKAsciTXZdG+5lNHmn4uHGA1
NMIGlj77XdjIgYJcs2wpfCmq2rzuXGgXAU5qwyOc69o8EI3xa22KPtr5MFzxBKDz2nZjbq1CLAfV
u+mDKo3muTdm9eKBxNxSO5MzdZxwR1AYRlM78ncwwevZWHJ00xDlP3nHqMs61OlU7EYIBsXG5qO6
GxbOKQxiXRrY6yi9xSc+PevtqF07aYepMrUaa+cxNCd4LCtnB/TDobQaeqna91y73xAspw/Ss7o3
mr3c91F0It3pUvQqxASD+yKjtxqQE+zdb0u3NDSiU0rUH9xOfnOSKb5TGfbCYElVd1pRPDWVOVVD
Q3ZKJphQcRvmrM63WoE/zNQFiC0/Zs8eU2xE+UtSuwm9PnbnnfMeTolmu8PHBN8a9lrKpW/Rh10q
oBkL31Z+UXRBZU4aASKLb61ggGQfSiAxU/8yJc0U2d9zO//MQv9iFsr6twYv/udZ6M3X8T+uv07p
W/2TKvr9x/41DCWsg8Jpg4nGfw8G78eiVh2sCIcjnaEK2agfh6EWw1CORli7OEeus9D/GoZaxh8c
NAyU1DVEdkmr/d//81MGS/3y3z/iMp2fBy7UeADuZz5Pms6BfOH8OtuhOLtgl1hlV63Zp/NnG+oX
EEhWY3urJz7Ce4CPZMzmQ4qntdSOtZlIp8XR6lYHqNT6nqTo/N5ahJdDTZdOiIVmWM5TJdyvTVu4
G7Qd0S7NoepiMNkET4txth81lCavpwajN01AWgXt5YB85xg9CCfmkiX+LZGUzr1nLzcY1laKrpXz
o1W1UReKcej0V7C05J6ChRYz2L5JzZ7glJK2DyfPJTw+wNVi+xEvTj6xAcHRJb3HxOSxOWYhk2jd
3Bql3VFolWE1Uk+sGsLYehmGVP1D2nAi67EVDZ7JCqaXlX5OwX0DGNAbTEWq3bmNnO8cfDlQBuYx
40fFrC2fZKW76fXlqvrnBvyrG9CmSuR3N+BtXnwm4PCzKeH7D/1pSrD/sFHByDRxu1iYD7j+/9OU
sN6ZNIjge7vcR/zRv7SIy+3HuG69J00GSn/ieyzIPoy6QVczU+HnvL/jUOAG+2kySI6PIQj0IN/g
HeDv/HUy2A45aShhNCfccKhudrHrkqHbMc7w7p2kSjgb+RT3BezDF26LFsD0cwJ+ldtFmGwwJ8ZL
S4Wx3U8j/Ggsb08Q4QrmF36a3XWigitJRdyrs4jqlBhxce7GzNz4K/sdF29answpwomW+zDChqy6
ymTDLrlKZH09zL2EVz0bezoRB+rUE1OCgB1b/3VIZ8s7QNJcLV3YdD4O49R7d7PpuJS8pclVZtY8
PizuORgRyMLp52HNolN8Tyy9bmuaheXKAbrqHD3p4h1THR2cNb1JFC+WY4p17aZIbKhLOxzHi7yp
ATipIJlU64a0zcOgZu8ukMC3JVt8rTxVPN8AG4I0Y4IPPRBs441nkkEfgwhoLXCwdC77cc1s+vq4
6ZGFjZARuqG/jWOhxmWbJ6kz0jsK9pFHQpXVUU5fYguZIRB9hf2RDL9G1Kbzbc7tibc0trFB2baX
MBcoDjIkymEmKMhe1tdL9r5E88yAKOw4TTqbIa5BnJGPHeK9mU9Re+OWnXbUccjeUSAQBYuvWcE4
2DyOVFIdE00b9rEjzcdcE30aWEpng42qfG8UI041X86fQVbmW3CUBab3Odmk2NZ2OEnyK2h71r5W
dnms667f59XQdBTH1kych6I/eviu3D7Jd2VZ1RtLJPGtY/rMOJJi2ghUVxhqGHwzEdcHtfjRfVuO
5Yeo0jpiTTQfBos2yNsiE895Xcb3VtyouzEZ3HvoecMrNdTTBhpUdGplMt1zPdS7eajTl0JN0V1h
1jPAPanRlND37OFcM8LNmro3vp9HLwk+zgOmNe1WmyKoDABS/N3gttZVJKJiT2FcumwMaJvzi2w8
DvVRIZ4bYVSPsDxzOFVREk+hkzXWFALedKewJkh1rFpTMBxkg76FAtMdx2lp92ORxy8c7ayzv6wd
94Z0xifbN6j09mSLBaHHjPDNGG2Bsu3ingziuqoA+NeMhljR7+hrcI/t6DxljcsIsbctOJKTe2XM
EgcGptiCdp62H277OMYpN031wbb9Puiyme+a7vD2PilE9cKwlplF5Movo5l8oNhiCMm3eCe+aaad
kgr0WUnAVnMx3UcME0+VPbVPsWEtH3trKcudP07mW0ai7KwtlZvhvLPcE/tBf2dn8uvgN9EBZbLZ
As0ESh+52aOfe/1HXWTFBzTP9IM1dukK0vXyDw1LPhBY7jChde1eR9fY+u7Y7VIJ3LWGOVp6abHP
AOmwF62c0zgpfwwIVcKf5Wc1iC3MLBaHNTxAiUjvKpoZTpMmp5YS0dziKiZYksASI/vDyGxja828
rcceeEqE4YfPpQPlWCRhrOkhRqDxRMSp2gCANF9sUP+3ndY+p0v7mEnNfZ8cwMCB7q9uFmdk6Bya
csmeXDKr5xLv0JXegXISmcLTnsZH31bu9Ty2DbdGrx4XaJgbp9XrN9Hjj5DjUt9Zkb98wRjbNoGB
UAA7icNenMX2M32UTigaRgXBWDYzlB8/vkYJ6F87B7MPwMkQu7oeLrlhUAowtScmvfFnRanM12Jk
l6KG5gqP+bh1xDhtkqEHJZlE6cHSXJPmTjKXVyaCxcbOBfimrjM17jjQ4DeUAWg7zr1aQt+kV9/n
mWL4IDsDz3mPL3RAsCelFKXMOwhkMI0w8bQ81KPNgCOPR+tx6CLvC0UgTCd7yGrMkdY2vihK5gdb
I39SD7Tx9mt9KjMHZq9ztybuLuHQ2KgiCXcsoVpktHG3+FjOqQlRN27s9zPzbohHRJkLMEZpcqxL
D3iLnA2CWOBIbqCc5FyiTh12+vTWsOY9GKNYe+4jFfKXxmGcRero4ErbdySbrrTOTEPfk96bXbfO
t1qz36HPmVek5BTIzAb3SuEzesDbzE0ObZLzlnftW3l+xWFaZEG2vCU6lRiNvmYwp+m51ttHfCw6
vattElZoB7BERLJLDcMh7Lf4943R1lsS/wkhETWqA+GYmyIf4p3dp9GGhkmDPaFj7zNsWjvu97ds
qbyHxqSePmHS/hS7NNwbSStPIxOibYvgXVw7NbYpR1UDeG49PoCqYxwqStHtbaBY91y55abS8awT
32/fm0lpemBKo2DbY3svMSnhE+9w3phgWMPakZzJi9wp78pIc3aFSazJwBYW6kqfNrPS0ysIBW5A
qKDed/3UM8qbulezbSGmeXVFKjT/1CnjS9ZIztksj1fDWMZ4mdSYkApqSpDAdb6ZygRHsDWpbwa+
vC3n8/4x04WzHQggbOvYI8rnUaWI7zF6TAcqbrAGdPvRtxreRdreDgjGxjZbfOiWNplXwh+Jdhz7
M4G+JHSq8Uur28UnIGv9Lma28V560HwIs/C9et6nxCu+tnmqjpbGcq+7eb5pHP4tAjMQzOhAhyHt
9KNOCm1DQN/cmV1qXC2UV7z5mQfGqUi0PZkKmKokQ+8z0ngnU2XpTnZZc+zZkGz7pvAPFoHZnUtr
+0ajJ22fm8lwTmmE4T6agB12hqZt9Jnw4STrYWu5qnrrqDkLee+0+MZG2M+JOIDVJ67kXC82pSSV
XeYBzjdzVxvOW6PL+x5cX1BhamSmRK1OqyMpWWR+8Z4GScKMIc0XdhgF5Ntcr2/wFdy7FIPBByKG
XoIch0a6IRP34GldfsrqJd5VLVjdxseITnDBhMaWnNRSxLvILq6tUtMefDWN+0L0/sGes3iDPHav
5dXd3KbJDoQAgcVag4BazPf+0BsbXK/FXuEiRPLFaGjHNZmfpDf21WAtPIRd65Z2WzPg2e4+UaSS
HhYaXzkBGl8bmr+3mONKwiqA28xUOixkecJ6YPX3Iwr8W1rOzdbVuPxqpR3ENFT3QoMpjAU9CQan
h47ky/44la1/wDioEfNYvFPZzfdF6nxidvb8z1nqf4XwgRyD5P8/DzM+fFXdf7ykbZxW6U8HKgTa
9Sf/daBy3T/wMgkBwAXnhIWN6z8PVJ75h2Cj6NniO0xnPTn9ae6CiQp+QHc91xer2Zu5yp+HKvcP
xAbMLJR64UvwcZT/Mr/43TxDeD/r/TRdWsI1MJC4rkEBmvWrLyiebeqXMjQMDDv9GVIjW1l0U3W2
5tLeFPZaHQfDrHywXICGZczYIZ1SGNTGeGBozEw7inp311Ky+khYXAt86qpfwA8We+YhRKKorUUp
mJxmh52yy8MpT5wjvBy33fVZHy0hStjIbtNzCifAjCo2gz/nG0eWE+lGktte3g+MVOM2iEsvfob0
7UfcCivET2Qf/XF8ASgXCUQZNT8v3YB2O0J3SwcNHJqd9feoVMYJFlOaBFOlxi2JLfCdsPmbB2du
0it+xJCbVncBo9fafRrJTDGKzMZDi357vYxzFUzK0j8sbTuccffMT5Gcrd3cqmR1UIsm8Jf1Ny+q
XCH+iBQbQFbsOBJD5ErGuXyME8fZIcnIMFP8MS5240wA6bnOayeIvW649ux55w1FF2rwmDfxUGMN
V6ndPeZIZ3dRbVj3EX4VrLyCkPOunnt+48LTlo3fR1RWu4O9NcntBIIj7Yb3nG8s1QG+rwHEMex2
ceJaH/o8lwe4E8S9Z3Nv9MltTIEUeamZx/TGxfMb2s5og5uMF/uKneMQIZNSCuCJpcNEABx1rLpn
WyH2AgRYjK1Gdz0P69kqg1ZVDt+H01+xWh66TH8FN+pwemQ9yKPuJapm/eSP7TPnLzv0Z736tI7K
TkYigd/PXrJBKNvGRudsiiyOH5TNQXKDw6C4xu3a3BRVUvJRF2XiBrKsBT0wStzlFphcLXGH16iN
zPuZWpetE4vpal7kV8QyxElEbbGNmpRQzJip00RwqM2EFVrYAq4KkbOEGSLa9JUW3RtW9xFUZxU6
SMnHBONyfB47vRjuJzKpzec2jhVMvKaHpTpA2imlc87ixnrMKXnYoDX0Vw6bTRF2Q8lHNsqyve5N
/RNxqv5Gkybq4Kh/xYP2yR3HWoWlUzVHHFbIVKml386Fa6hN2c7eK/Ty/gmBqg7pUCyA8UdFHy5E
2kso2b2T7SJ6wQr0hHH8lMRLrW/YeqRyqzRES4Aa1EYsfMtbB/PZlnzxoDMdXIowB+N9JVeVM5yM
ObofpHk3OsYrLshXve2DVkeoaV29pDVMpMTxbTdp2v2AJXmvx5CGnch7iiP5VWdvPgcZpXbbFkwQ
kUGCc7dJwQECmiCtWIkwDzHPnAf+BmqzLZXcqCY9k5IZ6UCGncHFbCco2LEazWvUxSXee9HUYp7H
CFTiDe8f2m52eUvwX7U+uhv6qgaUmCNND9awUSusuNf9/WxbyRGo8dDcm4vpQfOLDDzVWMSzMxYF
Dv6pQg4IJr12rpVjRVvXqpMjkWZj20g6HYTL9sWQwvtgt+XsBN1yZjKpHWKGSfvcI78VCVPbORH5
RV+fx121VnrEFDt/ROyi5SRrxrNHLsGuaO9bGVek2ZSdoy1nzj1DuZyZbD4EYqShwBtyGxp62YBG
tqgC7Hu5H2yFN9Io4+txcEY+gWxZwNvoztHpvPZ60jvtZYw3SV+cmfzEm7JQkhMhu48t/odyl8mz
mKePJuTmTU1C8jgt0bJ1+L/OhaPX10ZhNfCEbG2ifbOmo3DjUKfnHpnGeDyp2ube8lvriaLPJBSC
Q1XiGJAkZ7nM+0iLajf0izx/Xci2cUZwx7NjG1nAA+JTQYEFOl/PMIotZ7tbPaHoUMMNnov5GzF5
zlgQVnaJE9tFAMq9308RimQE/VS4Ca7+RFQG9Ss6DNhyLmAURO1VWvSfWFjEbuyK4VAtJHk4sNXa
AuJwHDlWl2n3hk/UKrau7aoru4wYfcTGYwz7hhNiyQRadxkzVV62h7xfBskCCUESpzVYYLeVW8+h
Aa3jYLYV2+OZCVfk58lRjPa0XQlfZ9Ex4WLF9uDL6+ZVjwuAQb2bQmIoHiKxzKGrYndPGlN5TC7S
bygCfY2fxrMDfPt2OOKCgItiNuT5DUIj8GSajT5Zd61Rh1o9mXPocIteJzIm70exX5gX2CqZw/sb
x0yNEzmbaDf2zXkqy2arL5N6d+p2CmP0K/gvBb2SFnLdAtjx2C7+F8/vymPscDjy437b5+OXsqQc
Q8eMxCSH5Ybz3NFrVXzox8LalBGKtxE9dKqybqzSrAhgDs79aKflruW8Gs/ZQ68r7X5MsruJz/UU
TY7J3VjckExYdhOjUJZG1GAdf5QSO2dR9DXkfkxBxNB3ZLCn+dnOAS6MPZ/rQ9OnsThBjoCowAks
rrcmK2fLTniy8Pjo1ira22M961sByIYIS+STdi5T3f9/7J3ZcqRKmnWfiDJw5tsIiEkKzUMqbzBl
KpMZHHBw4Ol7oapuq9/sb7Pu+76rU8cyjxQBPnx777WNH3oQ8xLlPoSTKHcHLnJT2fjrjkFWVTmx
r7j7nTorfS7L1i+idVo5ygzcDeHVwDPgRmjZO0FrR7szrb7+s7TW7O7Mce3uRSsgTsuiX99tOc7v
dWvOF5+WsJuxa+hAXAyNswlHs4evi2S76ZWapb9q+AymTJ2W2lyRR1gxA+aPn0sRFIRHx+IymTRv
7LDs1E/BOuZUAdZDxNw9Jt6nD4sI0q9OjAb3Ce0+DEvQHTSxmYPdw3HFjMXyWgI16Hflgq0pM9P0
zVkSGfkFBWSQPwcOHfgCT3m/OlNkru640+1o6R2720pw15H2TS/HOoupGpP0kYhlpBmbncs8uAN7
2y5Y8DliE2FmumKdu6CONtyBgmEaz2a2UGmWlcbZ6DqmegRvR+5rtLvdW67hqT1+gi4/UPYRxm0Q
wpPK7NGjR7MzPwYMG1Y0F2bxGGR99wQdhBFN6C35vqVO6wiQmYgyZvnTamXztANbN5koWr2/tQMt
6r3CrR8lQ2jd1sXWmljx5f9Y7dw5eIN7tAH2MqReFfOUoEGC74Az7IfWnk5pbuhpZ+R0iNizUd85
y5ZS5gTUVfvaI3Tm5I75ziSnIJZjUkPEPIY7ugQUDZS4VCY1Fkr9YPFeMYIO3k0bWr8crtW82GSI
mZ2NCd0BeLWYdfVlFms1FsuuH12xV8oDQ0XhVH3fEEiz9li5xli52ZVhqWSqU6tbPfru2cPNgicI
G+7jUPVjGQ946qCde30c8qVdgnHopqhqnOWLgtzsZ8iZ+5VEkH+TOFkDm2uZ/NsBj5gXJSluzWuN
croXi/9D1fbwTmklqKjUdQ7g8dO9wONz7mFk9fuhKLwPWzqwvgbGtsiUPutAJcJrVSzLH2HQHKC6
3PpkPc0vuTaYNHQOmgWRQ1wpPe6gg9HlWRApEwdJSuUMXjC8KaPV4q3xNBdXAF0x9KTwGM71GLvz
NBGan/TdgqXliS7VTULUMw0ATCLbUmafS6fnjsqs1sFd18IRlZbs405Qq1S3+BvsRHVMmzLvICbT
/xLI+bc4ranU61b5DNGdMSbrefG3VdbwEjZm9SO1zCrF21eEF5xAySUnFXUxZQLIkuf1hjZB79Fe
ld5jmWvPApkyNlbX2Fm+I+MFqDxnf4YMrpuM2JMUNP6yqpuD9riyF5XRnGeTs7gMK/2CC8oGA9XH
SnbFfZ5ipCmKeroraKO4YZGAKV1nvCz+RMkAOtHVLkGKZ0Yn47IuKJpxrLrd44jrdm098K73TnEj
c84o6DwkXkJajLLSc1e6vjId593o/Z3g9X6RTstA6VThfJ2EmO2D7p328H/3///R/Z9sNlfl//7+
//Jn/hz+3cdg//NP/KeQav/DNUNhh1ZIVPufjoT/ElI9bveC4sCAunECR4wE/lNI9UhuefwrAcB3
u93DNf3XvV+4/yAMzn2d5p1/pcT+F/d+ct2MEP4tZ+ESIXaJwWyMWSADNv+t/9dUznnSmLq2Nc8a
iMr7hIcGK+vyO+Bwc8dtFvnDYMOY662+WQfXYZDTD28qumfuyM+d2Q+XEXsouWp/vTrtaJyXxPYS
zKSUKIPxMj5H38eq5bU8w06QbI4dV4ATomdssR8dJy9FjQJSWf6ZI0AgsI6tZvs6VGyIHCwpKLGP
slRSXlmnAKuy3cMR4WITTqqmQyApC+ew0gDlAzHSfd+9VkGjkJ38pq6sSxbOHqlvFE4V+5npDHjK
HPzgCoJdJViBygCDOUcweHo5MCbrwoEQxWRJhw49prVaRqMOFSjHQPhUxY0ASsyEjZjU1ksCb46h
hOWXE6al1m0/iyYJvjYeBqXNYpiHjhArHd4eCAs/N5/ntScErvgRcErOrbiBqrpS2uGF2U1SWCjG
WvnucIC4VUzx2hYQPYK2OFFCKD/mJudOgSNOYUicA1y+gfuxTK4DtCTNiJ7nzylnQb6ssbh2omlP
hdBvRYuqWaBg77gJpSdKCggrd3WavbOXgA9cpvzsB/O1dfqbDHHxHah/s0dOerBZV0hoTaHcTan3
m/ZRzfamOfu7w1504b6cydzMJZgrBecmtApK9pxfAGf62E7K8RmrCqaY1aiPIx+pYXNnc/GYH3Gj
IlGL5ojIT1NH/uZVAkRGrm7WocWRXKZ3a9b5CMnqg6UQvlHbnOhC4cCT2xEd5LitF3Q1KU3rABPt
IUtr3LuifJOA5aKxh4xU1tMfBr3eFWpx8qBDVFzm/ZyTxpFRBqimEo7ikWDB9x3lXhQ2A6cJiReW
GOQyPWW3JMX6a6C0iH0MQGc0+vzQzPj1RiPN9uvQBb+QhKZjPbn5rwAL2WWmASyWnWs8pZwjkMPT
PwnO4nvXUM+uyufnhnvN0ZQ19u5c5ifQiR66Ek2wdruw69AZcVCYjs6sC9mhx6V4gHbg7N3MCI+T
hzPQLeuzIi4ToQBjCiIz0dBAlv9qGcvvJwIHFCKiH4Tb+bJtGcYMjdpuFxgiXXOqYuSnfBeI+cVy
G3MHKu6NmvLzujZ0vg2y27nKeHfpctzZ5Vxcss7FJymd/K+NxvVzXIEGWIoSPuBU+Bw77IbjYpa3
9VSON56neOPHPujwZKwGm7DXIFsSbKUKkXtUGvXFxGVpqWfjBFN/fAL7pf3nCl7aA7VQmDE7bk93
MhDewaYzIN5KkIa9RT3ky8DMECHMYjIAxkVcmjHtgT/Ziv8aDxYCbaLV7xH2GVyYaXooKOTcTxOP
RRpOlbUL5nn56iSLapwy87rQx9ecgMctGvWMR2veg3c0533HT1syc9fqr9V1mqu9TuTBm8cx+0ua
nUqVQIfdisuyk/pOBO7AEZenBa6CQxzHmrhvZk1YH7FjwKrsDGYlgil+V2pCMwXFOFnLKjFrsSft
gApgT+MOtAOcVNnZMRpqdexSjNUiwFTMpPaNi/J8VxXGJ6/Uu1hzrqIA/uK6UxdaL5y7whRlBJWm
uGmM/It+wz7KhczfwA8j43FOya+iXxgI1uNqR6tVWw9dnbwix5bICaEN+Mup2osV4qDx7ekWxIJ8
IoNmPJeIvp+idvMoLcOOkVMIPAabO68xyjm1qm2zZSwW8+olS8s4VQ1RqpS6qwjpEOvPm0MLS+TY
b2/tVlbxSOekfUiAHccGoZGjX00PGFbyOF+GkyZgLOjaQd/oghWUZ+I1j9pePii4cE/OVIe/ezE8
+rODTjKUnPDtQP3wvlUU02ScZk9nh2AGNhbacHfKkupv0jpOXBjKuFmILjNXRbdpTBiKONPpfE6D
Tf6xWA+C5S5HUrtfDXO6wqArmBWOmPAaBJx5INU/+YIDvCNSptkO1lMNlSgsCli0Vn9cDIbSmGCv
4ciqtdrcc/Ev8SSquTmr0qHiUvfMdy39NAaclsugLeN2E7343cJTN4PFWjoc6+ZEcMuaAW55Yf17
2QQ007DVftxENTkwNSi+lTb8j5xv84JOxqBcoo4EAsGO7gy+AnORIf/Onf9a534bryFqoTnIfA+Y
GJ6cQ39f1szZgfHhfIHP+DWV67XiGoXToqp2q3a7fSX85l5wMkFW54ttzKU46E08XDcZ0dgExU5i
J8aoBI8+LaudEfA7j8StdqIuWe867+e6CZPNJlFmpfopoKICg4IJakF+gA2uF7TuwrrlGSAVtCmc
uiz/jl4VHmYiJankby2/tdBicRMIYBYdNVPB0s9Y4RftYnpvVqp/SODE7bNNTtVOMLG5C2wLZvqB
kvhXht0fR+XVoXI5MEyz847zGsRuOXRvVcBftfYYh7joq7/96Ahm8gUmHhbRnb9pu61bFY8hGK+z
+a36loqPATF4rBMzYjFtWbXz6T0Ae7p3lP2c5x5uoBTMRTEHrOteXv0Sm9Jcb5rz6NTeoaDRaI8i
2BwGtJRbwqXIEMvq7Cd7+TVk3PMnHHREx/gZaOctYzPsgrfBFCvz7aHlA11J++8ynyJfPjDJjz9R
DP7Ba1+qq9JN8NL5Ln8WceIZl/kZWIjeG1WYPkIl1A8u1bEffuE9UzeBkZuCWAdH3Mkeg5QpcFbI
2B1gaQEbzJzX0C1xhbpej6shiJ2VySeQYp9B+jhpbByboyD3Jmql01Z8uc3cuNHC97yJ8e094FR1
YlTln/zZDX7qcjA/RpwMhUzU/WraKEYTrOkTYTH73q29KbYwsTesrFKRP8xgU4sppDEPxWSWZv3U
BaH7pMkLmXtWTYMjBnyAvesM1d+hB46wvagp3ymx2W341ntHMBcurwy6RXvqhxAECw4OL4LIR5KA
qk5wWLfE5IsfYG7MX8BILpXOAFcXbZbuu9T+qpgxPDdeLn5jvsHGtkJvKpkpjPNZfjtd8pIW0mim
iva3uXli5Lc7ZvPJJCye14lU2xEu0QNOwhtmp4oiNLaD+WQZa8Hj7E3+V8IIbZ+Jwb8PlZu/0/7l
0AOWuxH2sSp2c1vuZSvXKuo7vya6YbdPve1wc6TmZ7ibSxHQOJcgH+GpHxnZkJ2EaDoP+Iw2x1Fq
9SgEmxPJ2jxJkp/rqHrPOFK8l9THzq/yd1az8p0tbvxR6dl8pmieduTCz8+mqznxJp136ZqJ4vDc
GBLmH56u3lIB3+9mMpYa0SvrL6EheCEyUzPgBtFyEZsfK6tnq9zNTkO/2ZSauIAxb6l1Vu8mY7Av
V+rpFAxteNMWhbp30qx/bW23JzA3tPDH7Y4pUr2RhTldrW9hTydvwfVhoAYK5kC45540htEaSnsT
weQyxYy0VHmD2EoKLthcbpoWc+9HSkB9jYBPs7MGoxPyIvb45EhLkn1ySse7g5uXfUy+9qit88fn
am0Ic2MpNK5VM+cfCfrMoU8CtNB6naszfjgzYryXBjvHKalDGjazn0kB1yMO6ubEoHYGuBQ+M+pp
OIR1469msw0iUBUHT63pTf9tLPz2GKp6ql+Ysmc72/TFUW9mxGKzJS61guSaMrGSxloNO7enellv
dsbKcXs4byu9csVETGkqrPG2blaG8qJooFOSrRDSTpangBBnez+nGayeMJ1Nat/3NEcIDgu1zMKF
mfX4Tzc5x818M5eXfqed5/ZfxvNxaQO/H05FmNUh7IbNpl7NDrThAfc2NlMQ2Cg6rKNzgO2rxWB6
UpnnvgsQgiMKZCr9U0+Ex/pFn0wSmaAO09t82qBLPMI9wY4g1ZEn4P7sS2A9rD6qb2/xvsrTyODv
ae4UdwGLfvbV9SgEVNS9dbqX555nMoLDmt/KwiXVDJnvb923zm+zKUEO0bimCmCx8mUowyT/QPge
97UT6qvifUSWWdcNXxQEf1qYRycPDhGDH0UrRUdX29taaDPOPVbnOByq8gBWYf00OVjf6EVug8jq
rvVpxKMZZrysolOPkoAwFdtO/aS15YLoyfVe1I6M3Mxirm1lNfDNEp8egUZOBx0t2DOBn33fF+0d
IR8oB/yMr4Qmqcqa5xASu1XEKXsdh3PcfrPoVTxW/tmgXzpqubg/qTQPDz3NEZ8ucboTFGtJxyge
vKrF7uLnbXbMUxSyvqWxxc5pTIShmulfVYhRFkfevQ0F/8skYwOSFaqoAmsohdgG6FXHUWpMb0uu
tPMOxoWOeW66g6QEIe6WkvsNDyUySpEz/EwYLocV23gyG+VPFC+5a0O/PhlEu3EKsZM0mln+LiAe
SeLBWBCLN/Zo4uCfCn3jXtnr8iR1dhrnkgBbSZGvmzY2ar8mslbBlfwjKWe9ErkkviS7FOC3wbtL
Eds80q+8gFXerz1J975UE5uOXh4zZYZ305yWcQEs61R6uRuDY2LBHNr2kpvWQxDUTHsHcr37cfMc
+k2BI3EBTCatLrgrjQ4Mf22WsVURECqq0P7ApOuT7hjIUtZ5Vn8YcvjAOYp8NQVHx50tCsTl9GWC
Oz8Fubmel5qQhsXFM8euoEDSNenmPabTs/BTL/LW6hOKShZPfFs70cw/EKdusjSIlrX7aorqx1AQ
J6/EaLbxSIyr3c22HXsBVqYqD5NLkYMfL7EJA5aHes+Z2TL3RgM7PCadgqpKJeMtBr+Gp2Xwidpt
zae9k9+CpiwfmD+YZjTSrh3EkzSnu0Fx3i5MppTdNv6Zg0Geww6E9aonGvOKwPyjG65ohSqmE1GQ
MdJGJzCM+UwEZP9bZbO6+FQ/7kx6BS7MtaIsW+Q5kB7BTwE0FBlkelzLLD2kefeL+xpHsaXJl8hZ
i/rcjHIqidUNyzvuy2HHvOdqAzd74yj1kiNB0Lep/JvMszXIt5WDIwpuoleI9fAIe9LF48/Q6q7a
ookiK8RbY7DkFZPjHKRHV4OmMPg9m616Z3d9E2EMnfYo2O7L2pb0VK+luKHK5RZ65oeSPkC7IXvu
PesvaWnOfwunoyaVzXPWig/iwtXZnhrna8DGGZlpb0dUXbzNsCf+SlkbBPhI22PMxSK7N2Y5knXz
0IAWZUICTelyVTJIfk4IKsDAp6lnQLHopw4jbIurL0kYOwE3RKQhT8nhv7a448y47kY7fGpYsMg6
227rbdYAH6W5zxS6Ie+AZ5b9RUBq02uezlx1koivSlJOWrjyfvIchgRWabQ7sZY5ZhGB6zqegsoa
YjiJ8g4CVIDwI/lXIFr/ilQ8OUXL4hHk2YUe0PKyuGyulq1/J6UciUQaJdAyb8StjyoVudV8WXO/
5FW33nq2pH0FcW83im0WKBsqcMINo2p5pL1dxSkvx1IqUEH36SBYEry5n/SpaIkKTt1PzCmXmQd+
X+XSPJepcU3CgbNO5XYxrtKLtMh/AGb0Y7/0qot0Gf9h9Rv2GHE6rJOz2CdOB11xegyLgTBkzhOf
LG4czs1j52ycwHrxz42DEuEbKjtyd2GASGPvPczl99xyhhvcQjKizzEnO2g3x8yUaZy3tXWaqamN
encczmS1TCYXCmGxdL+kTsJHYJqM4RL8j1m7/CwhdeyFwjOE+pHvCmX/IhpvPevALSNvxmC9JwWh
/7iDPz2z9uFV9EiNYRMaL33HMMq0CvKchnOtyK4zZ8lzEfdmWeLQaK7wvAdAtLYzRiRtaXX1U4uw
cgG469KxP1rh2h7KfJGfA3SSD8rr7DoqjXX9jYkTgACSpvHZenV/75sVXcRseDRL+v6Mmln0t37J
FYnoXQGdKU8vveGgrFFd8YtzFq9WKuvPvLCC+1bbtEqqbPxt5N7ftMfXT47fGC4dY+jHdXYSej98
3exlburXYHbHByEyZ73rZ/LzO+3X7ZEpaI1nW9lyc4t7B6vNLR/yYz5HUuTg0fN1kXjroYI4ZmLc
WXkPYsBlMzjlyfSypO4rJwT3uQMRcEg7em14D5bY6weLy1XwpreiD7qqxHNqVnI/ZPZ9QAvqZz2T
6C3Qw/eWLwT2Ni7pxo0WHGpuq4bRaqemDIhDqOZD6vXtnpy4N16chvVn5ylTFsc00fM2JALlq5mF
caap8UE0XG443umWqB+kwf6tl05303VBgCuCWL+5G01mfIsskv3CuvABVDi073Tumi8Tf4EXBd24
4tsC1MFrnDA0YkCd7VLYOFd7lOOtz9MD4ENqPMVdk+PslbKP2LDg8vdjyolp0fSyCrVJxmo7CbHK
fNSl5/90+izg1R4LdZIBGdzOmDsOrQFUnF26eeRwD87P7igVwyezlN6Oa1jANwF/oxJD+uVSepFG
9HdCQWSmtjwhjs/lfisejddus2/7AxfvWbBFcwStZTTZ8q/meB0jETwuBsd6+OrmBViCwvI36iON
ut3jnE7ivSg4gUfYTGru6671MHQtKXN4HMHTAA2DE2+ftg9E+Kd3w8nHi511zGWA1wbXfjHUeym3
fgxwpUch6TPk8jrYjwMIvqeQhD12NSsJb2iappOGwP9FDcH0DB+cYegsRt7StmFZpfgnwDUM6ZPE
kDsUvJTaYccaNVPBnU2XZnHHhF+xn2CfqW4KSyzuQXna5ZuuMUeqPi2iuRwe1nRwCtx5kkg3Y6gX
c/XTC2Stct9AC/tL9N8CuDBwUFs9WsWYdPR3WRjm6S4t8u599Nz2oA123bR12Mx4pCIuO3lspkNx
lIbG2MJo9KZPZv88aVPFkF7KW2k1DWgF3zJvW6Kcr/gK1MwqC+U7M7Szx0yYsJwo41GWnbxzFx3Q
cmGl8TCt8qgHgma2BJaJ00era1DV9g+mt/g6Wy1fTM53tz2Y+cOoOP0zzvSZ0hjZ05IVE6WzKaF+
tAx09qG+jir8bUyWhcGvJi2TuSoyltW6hhOvBrXwGcompSY0ET2Q8pvPenGni2f4+BjIMpGx4tYx
cmLEnaT6y0B79RXDe3mLm+wXhCQrnoBIHYpg+Uyh2+zFVoaUBAVjRQtXUdT1yxs5r+RAwVYWS7Ha
scGDfswmOeynfhFn4GbMbNqyoRU4xGOS2TNQEEy6O+W2nGXNtf/IKwfXEFDd09LPHgQhaxgfAr9l
DmyRNI9AzkzV0wwHPVoyNhs07hYP2DqVtxgQIu0i3zBjtThptNnBKgM6pdr1zi1X/n8zeRzsebnX
inZ2MZVv4SB+2CmLtWs0ce5gFWNS8hk25E0IOuaRBicYDUZlRg2W8YOwSueknfropMXTGkiuCsSY
9+FIFi6FLEuuxt5VRfcuh6548NLxlBjixMFKHSf8Iz+NGRlEYLffrMlgpjghz51Bn+PERg1u9bOm
weMRO9Lj2Ipq2ZltwNZubRfBrDLuAztc9okpsnPXYJeCOPFF7fF4bUXT0+Y8O7scGYxBT+j8wO4y
Yuedbycp53Nfde//J1v/j2Rr8vHkcv972fr/61j/5x/6T8e6+w+x5e899OFNnLYQjv+lXAcEekFl
+nS0kerlbvJvynX4D54lpGRzQ6sJsrr/pVzb3j/42+wAx7ofCIEb/n/jWPctIs3/LlyjgGNN9X3+
Sn4KxPAtov9vKMdg8toWT4d1CiBNVXoHcWrfA0Pl1rx0t7m247lJfi4NhnJSWGn2anLD2zsmoLAc
/Oad3Xo5zh0UCddPrASrqxs8ZEsqb3qvqV7aZiEbBnTx3CXqJQG4B6Fy7D5N1sEejgWRgFdyls2b
UMC+Zb11zEzC6L/cpMHonlEM4yzUBVJHDUdnFtzRbMkKtkPbA4jmtcafcga3UdptPf8J/TD0i0s+
OPqO80DcU6cepHNxg2dVBkdvSpoXbTupKtiRR+duVMKyIpG1xovhuHJrSGumWDKQ2vkdA7Shzjsn
8rGa31n9XEUYlY1fXsWkCUraFPCxtEKcrFmnpJepoyNWzGnCFHYbJ4EmKguMG3F9KH859drcpBr0
mRusDqk/p/zRF0MTu1biRAZZcNpmbP0mto4sCuis9AxvOj+2spY0gdPsgM2TijFznowPNVToswPZ
ssyEklTmpJF2HXZd/w0jDz4f35tpVlr7laEfVCso70mYQqzzaasR911uU0FrYCx96bvA+RwlotvO
q7T8cFKaFb2QiN3M+ZNPubT4LKjKsF7C0uWq/N3mleZbjqGS20xRQSwgUIBX6G6wbS7Kvho44dn4
g5kdcixnu88YxJPD6ujF+AYt/rMP6ft/QhPie024Unq7bvyuoslq/gwu4NK/lQ1VwZgaoRq5irtr
4QTsQ+5IoZmaHAhlFVZtK0qpsnhDDaKorFH0+1ijAfa9D7DK82hSYiasrXetHkHQar8dV2rsQ/ts
E2f/lHMF+czBFZzv+nlYaXvaOGRLTUMGGFnYdYWz8gt95w4Zx+ImUuWKtw+xhh9AE45MuSIUfLr1
lMgPYrME/NJkIl7nLr1dRMHsExZjW/PEXTJVOjkMKjHTs5ITnLeUEe3XdyEVYSz++V81RS34imPF
PJeSMYhEA15nxj00dgbN1oTibb883XRA/ODc8Qn2eub/WTvfPjteTT8vQC7wfCSr6IEajb1jSH6J
BO/8Q5BP3u33f9HztxJferzss64sns0OADZOc001nWb+E+yBiuLBcLSY1mPfW86nSa48oMqKJhvP
xFZOjwmOZLRIet/ywnUe02Kkzszu4Afkdt4PceKNlKZ0IufvT+1qKy3bmpYzxsrvHEMW4+37pwyq
dUxPkHiQ4qlv5od1pcdTZsBWuAt7wiC4BAei8IOn+Z4xJnTrs9Jb+V1bbV+pQL7kMym2eb6CZEaU
dKBIrW/553DJif1yhAIBYmzVgGX7XTNUw631Sewku+/uO6fG23vIO1n9ZajJE1l4xvZMWdtQPnWp
3ToCBKG1xrfqGRK9LOf97JdKRyoUYIVWTz+Z36zNYpEfNk8a80kcpAHPaVNbu9AJ8RgHeOCkGywY
WY2OsZkY4MzWDdIRERh/yzMmN0W4hG98mQxqbcjAFOAtivqRfpAfXDoGzl2FmJ8nnuJjwaD7sFJV
jqUndR/HXA2/CwNMDJMPXosqrObnwEN28UXPgy163fPL8AHcwoYx+O2QGm0sOm4z7JXGfRe5YcN9
n4+MQdUMawVROfR/dyRn7NhqWopu6OMhyiuGrSQnBYBsN9vnu8xZAgjNZwUZu3biP1jre0a4Tgx4
QKSxoWy9o/SI20PdO/JMLwukgCrIMggqVKluVUVPFZV5pEXLCmOxX2bilROdD9OqX/44fm1fkl7l
p2IKrK/K9de3IB1n/wC8objtmCr8sQl2voyuu5xljY0DXCdacG68Etft3zLhDFHTlYwWKiIV1Fmh
xgAzqm6tGesG1r/mYAb1Ejepuf6hyqDkDYDQcBO42i/QTX3sKPWa2B8EzpllAJfs0Nd86zyufXmt
QZJHrtYMhcAHCHyl5LJu3bS76z0c0q4bZk68Bv1EcmLplgt3h+Cu0saTVRtijukTsSE1BdNgUYa2
hS/WLYeB6fmotmQGqj8ZjS2tobfcRrklOJqpZzUh09F8xzu4nnDE1QR/1Xf8A/eAfStLDpCvCTC5
N51V/XOlnYfMnbon6KPpTtOH8JQAMXluMGbuCHSr4L7bAiiYPCX3ocz8kQo93zjkVNZUeO/jFl0h
gtb2R1c3bcj7ISvQYv28vfj6RK0t1YZSPMDdxDqBPOJCuiQlo7e8DKQ4ZT5ibWgZxPtmDGfV2g0F
OA0mvyqTcaVNRKEsyfTPRM51tUcYIJ5jfkd1SGMR2zEsp4on0mT7gCTHi8B99pELJlVshaR+xi3/
U5uGPE+ezVOt7eLnzPZ+A65ivFNbfIiRwlUO68JVXs/Sg+uRqNvBW4tockLxvISGcwMP0nosLU/9
nUAe/Fy+A0vzd3gp/w4yqX4twVaWzGC6/geG4OQRaBieqC0DxVGQ87iCKVrR3jD5Hnn8wTbu+155
8fAdpFr8+k+lNG2Qa87d1l0Y/+Zq+gCLm0QpRb4PNFu59/MISBM2yBbXMnF+3flGUl4BdoqGAItp
PDrE3iLfGXXMx+XvJsebL9wRm5/5SGzCbeVrMkoTHmb/prb0GNNcF2SE+WGJ9FyQ4bo1Ftf5oTWX
I945OnmtZLDixMiymyF10ns7aMfr6PenYGT4UfogJTPTwgHmt3J2bnWmHH5DDNoMoOwqSqUYmT8s
BsVzW8qJgFytg/ZEM9Z7wh19l1YeAwPROqgZahvZcdeztrTdIKQDKMIL2SlCJOTU6bwdNm4iejD9
sQgL1LhHCLneA+Vv6rntAUbu+mZq+X1wBZfrfDB88n9tzxAaIffVM8kGNj3XO2vLCzLocanGqetn
/E/ECYstWSjg7UUYNYshlpu5jeu3i6rGkOKhnnv7QORpeTG3tOKy5RZJ6bBAwSe5sgJNp3yGMRCp
Ony0lUnmsRnBcirhyBuqf7qnzMWzDJuUpOT4HZrMtvzkuCUpcTqYUZ9450AVMBDKdHk1v7OXbj2+
ZWP2A2mZKZ9rQWhJ5yl9nbBiMAOaUfa7wb54W6hzJkTGJTAjdjR6fA+qL8h/1rWJTyXwRw9D+RYR
nb7TonILjjLdYXeENJju0MKro8Ty8YYcZewmMBnPSdH6h2HukiJmO9SnoBjyiMg6KNDU2M8INk8Z
piIqZovMiVYcnjetQ2IMkBwBh3kzTWux+af5M/PV/3ZV+6w3X8VmtQ6+Tdff/utss2JL3+9OYR9i
z/42am+W7Wozb6/fPu5qs3SjVkikpwmXzBiMVy0tESUL4c5lwtZfbsZwKnqmuxUPvv3K/lZeVVPZ
GeWIeOYfCpXTIli67RNmndR7QrQjWu4a4eb6IHhJ4sH5VVrCTA/Mfxn2TyZnwdKzyvuUTTadqvmW
CfgQY3UMMdoPAZMFjgFXQaseK+9ipz+QYpClV5spVuKEHyn+/ac10VBJsIgeOoqLyDG67l3XEP7b
oQMZEX4spmxtpW5mq1uOQZPPD5arhpdM14wZuxsZrHPUhYLyFgBEvz1Wy+Okuv5iTW5Cd3PwxkFN
H3xCQpPfO4/FtGA9cidaXw/FTLaYsc6qrUMerqT8tdMj77XwEotdLbz1abRN+Wsua8J4LHkVtl+c
vtSto380drLelhhAcU/hgXgwwmW9N0h85cioMCd/Mal4kePSlD7y8Ogk4lgbLG5n4nLHLrP9p9aq
3qVdzdkNoEc/ubUb81PpUF5nCmMouOFZOP8He2eyHLeSbdlfKas5ZAAcnQ9qEn0EI9gEKVLUBEaq
Qd85enx9LVDKVyR1k7KscU4yr+VNCYHOcfycvddOepqTiykekzWd8ZBGomnZ0M8y/kn1C8XE9BoS
bLWxSXcBvr1E6PAwhSg0LaG8wL0OzLK65uu3bzK+oP3u1U7++hcQ/DWc7h1N3YIObtNkAY3lWIYF
7+ntxjhA8jWaAXWtCwV03wt2onYUmncT6d/fpTL+lmZhv/eOY0AXhkcgAEB1i1Jhlpi/2omnIZF7
NiPVXQ6O4Ig8tXysWZifEq3JwpVZtN/CVLesy6DzWrFXykGXABqYqN8TKpSUlY8Xe+1UuaWuSAU1
LjN4q+VBmSTLYquS6y4pKACtKfcp2zKHCU6gC8mGHhDdreloZPRWQ4KLpW0pMxEDPBV21ze3NRaj
ejPhCOuZBTnI37/CvQPjwUSbjV3gE7EbiYC9CPwZ4y5zBWHlkCG/88jkP3FE57cC8AVMmWoe9+L4
Lx/1DDTKMWBvpM1rp84Gy8AvTPJtW28kYYvQqOfQ2pH/o7qyitJwtio0gGbXhlc8vuyFX4IKP77p
c7fjNRsefL7tWHRqkAfrNGfe3fSEChnIEcMme5z3y3aEEn3RGuT+/SURYf6L/jiQdPAM0PsQ5vun
i5g3yEMpB3qJMaY5gdKmySvuD++e9VRHc9ZtUJC7hhQL1frHp/nn0T1deCRQ4H9gdPEHtl8bDZfZ
HHquuDTvnL73VlE1k91zwMQFZDeHMYzLJkB7SYD9+ODGO/Icb5aHG4MoHdNwhfzj3PvYxgHrK/he
Lyz4rg9a6+QmFSHbcc222TIcTr6bw8NJJKNG1VXezvKfwE1nyrpx9/KD/ks4/AvhUNCwYZH5oL35
Q2VF3rzx5fz6M//qbhqfLFcIqBq6YQLwFNzq391NV8A+tFzalNwu3bAdjvQvHof9if+BEBB2RvQf
aTz+T3fTMgF84PIBoWF7BjmO7n/S3Xz3NpuS2oiGH7+Qg8wWoLcrqmd07RQVnk1vE7lQFobk9AWV
WLy6Jv/woXj/MnmOIThHiyRsifdnxpW8Xrf9tqto+AX+ro1JVKZ6wBOKRK74mjfdcJ05tGTSqYJ6
WEws6R8fe75fb9aR+eCAzDzcUQhmuNhvDx46aTqIxJO8F5JWCBKzHtki+QyZrSdn5mfFUyCzUvL2
IB9nxxP9GDTg9QxxHbFKlQFOjghldpheuhSVVh3apAivai+eR7ipj21nVFAQmHic2tr1zxl9wtX/
x0m4eKYM+Ic2D9K7K6jTDACTOKHhngZzPVjFtMk0mljMt8fPldAh9RkJzQctA7xs6PQEmct7K7sA
brhsIjlcO5gYrwtEaOhcaO9IiPfQCJN0P8guQbHe81liN4S5kp7ZQsvIw/74HN5/vOf74KEnh6M5
R4uZ70JFaku07ej2Egso8Q9Kn9jjMwfbzj7Kj4/0vi55ORLLN/OEeWrwnttJR7Weddty14lA3+Fp
5+Y5XnVQjahudDv4W/rUu5fImo/HZ9Gz5o46evv5CXxVlphGTVcW7fOuCyJ1w4pS45CnGPr4rP7h
+llkLxFW4QkPss+76ycVywWtEG+nzD7aYtb6WQoZ7ZLau/v4QC9RQ6+/vJyPzURlnp+wLvyxKMQB
NsKeZ3BnTsiOJrc216HkmRlHbtyYiVllFjrANIomOeMLI6MIqMnKirH2h20+XWS2Xd2o0aHb6HTw
iktjBt91EBF3QVr6B2rscRvxbH7uAnihSzHRZ2Ps3IP2tAIOMpQW+F8PllVtOvVD70zR7uOTZBz0
fl3Ab2ewNLimy8iWJt3bu+ab4E0o2IddDw6NTUiBcSYAdIcSj4ZpUs+pJ8XPIVUamBjYeTy88Y7d
VrvpjLLZoEBTl2USYd1pcrGqnFx/MOgNX9pytGCtZNkD7oS1Mnrz1iC8hwKdDvJSMZm5M/VEbsIp
ysG6howogtxE1BCNW8irRtwFX1nOkp3T2DbIGdMGqEbID1+XcJeVPuP8wIl2sBxHEANRtqZnZ2xr
UXh3UO3ifawhi8rJFIUpGvjfQj48y6xOmJaUU3dVpkZfLbrJtY6ZR0JK50OOKzuTybxVtkt2yJgM
GgO0aAII9h5SwzKtMFKgW9KubLCm30f626grwwaJaSO2tm+xpYsdSD4Tig0GNZMFHVfobH/q7MEN
wuQnoboFRkpdjojtVUjB2Be6QPAQDl9ccktWbmaqnS1luo/HeDhOlXSuCBTB9O1FM+I6i/orFInV
MypFArqreq0NkpwfP/mhIYo+YevUIKNFdFBddcgy/BGpY1TAQOWecVB+SeQmDSdamA2iBcRvmptj
j4uP8/VcFWlcLoX0tAWuwBr7ongkf5DUDSYEe3K7M9J0yvGzlpK7wL/Vp0vGJ4x+RvBFa53vC0qe
XmzNQnq0OS3xRMeivsbeXuPK0Vu5rNxa3CXWBnIvT0SXJou2EuKJCQY6qdDUVgJNc7aYB9ef0dnQ
/U5AxDEJjBcIRoNdP7abMBQ3po+/nbWt2zfkTSxGjU7kgmDb7+TIZyu0g+XNqNJT5NshdWmXgLVN
WwRoOODDrIHCraN8MZnz6IGFyFQOwS3WwZMfOF/DYdR3YdPodDqncR0r5wFxKq6sPF/1qo6XWuww
TQTFAyxCYaeh5wbWN5GLopsI2tXBgrRxpS0aongYBWkhS1TbL43sha1XDBeaF8gt6tF8OWqej5o1
HPkxg78JTeg0IeNJSDt61fFw4dZb8RlKNlHgOfkq7iOGeYFjblVdaxf2VBSgogp9qTBEPMF50Onp
165Ho8H2gI2acXkFnog7ZNRGdTGOhkWcwpDuDBHpO7fgdXG0sYBIKitkiS2EJPRdIdShBXIyfzno
cf5NdVZAe8lovztuPX4RneoPTGW6fdLJBp9qaR2hBZbbiqSgpe3r3b5lznOljQiS23TE+7HA2lAb
+zyS7lStjMrJaBcFGVjoafhsdXq+AXIe7oHrlGuccRB6RhqGUjDTNNijHiOEvcigkFGRggv8OW+T
Elw7ee2zLnLlFO241RwPrVitJxuf5gY2fdUXl3Da05WPxHY5EXvD5BHjXgnocRUxXt0ak+8tYN/Q
ue6wnHLG6uA6jblmgJAw6dXHi6nR6wccXdaVyYt6OUboAlcQtbBf63jFfhgxkVoy1VGlxLH6FmIC
2DhF5N6HCJOOue0ad5pOfYE2PLwij4fqpKPkKwr4Nk4gY34dKS8V20Yo7wNwk3NKH/NLHIuEuJ6p
X0UadaFml+M2TQxGb1YFMAOY6X3BYHdfIYz6Pmmhvktji7VHcZJVSfnlpIV/mPB178ZRlJeCUJ8D
zR++XD0joqUjUD8SQFSumcZz5vCsrzCw9pCJhLmuyMNaWzbN3MktkQOj7OfPmDKtHwLUkSCiBL8k
aSU9pq7hlDTHCBjuugAvsEbZayFD+4otOupwAlq3ZcPAS4+ddCnd1j9Qq9jL0qdxSx2pDh3ahYUh
EGJRA3f3UadY1wsTQtMIBHpBbWMioM6qLVxn+wKfgnYeOUC40vAKLSbGKvzsMbS/9j7h5QvfCZsz
+CH+Ca/uWelmtVLEHH/Bun1RM6LeIm8ttgSpIW+iXhQX9qCDc2VRMFQrLhkVIK3EWrzPEsYyXRqH
m0L44brI2zuEoOCgmwacU9KDkon0a+XnslugrO62quzGcMvld5NvyvKq8KjqrOp4mhENY0yEmAK0
gzauMJV/lBhcSlZW2ByY9kwrvMSiOmTTr+bBfzesf9mwGuIlpuLfb1h3T/1TFL3er/7+I7/3q8wa
P6Gc0bHg2sL+tSn9vV9lkzordWj1vfAb9Xkr+3u/apqfGDKzL7V1dpFAbeT/7FcN75NEDINJAE+R
wb8x/pP9qv12KznvIOk70Y4xKYE82lBzlfyq1tYdmYIFCMzbui5LXLFTBg8c8Hqh5kSy2WMcgO2O
UkXfPDHvQmhCZ1PSPc4tUsrQdUOghXTOAJXvQ7/iHWYQqGFHHDqaiTj61NLRGMUuNJjo17EaSnx4
Je27Ajr3prWwI5dGLI+mpg/XqDZYq+Jk3BbmmJynmAJXBhCFQkNrfwAkoJ4NLZZRbWCpGXIyxRch
6KUnen3jk8vbj+U55LIteZEollWipg3gmOrAaKh8bs0wfmqCfrzWEkxiJpP7x1EB1ZFlgLVCAL/9
0anAWJhlSr/S1I2bIHRujEaLUJOmtfm5FWT2/GUv+rKd+X/bg5db4DgeUmGps1E3vLl59eoWZJNl
xbChndtJCbm3cewjb5zbcJK+WLIQOJTcRWRm8hrbknnMeyxgC0h3AC6ihPnPFMbj2nXtYo9TsjtN
VCuXZmsV3wnw0B7yyq7PIaUNlsQ4PrV2Y4ToY5r0Pk1xKWDdKzeMCYsrz1OfYQfbO5reRzfozTsz
NLG9S8YoTvX88XZhBqG86iJw0jQ75wcYmyYdZHaWb0+6JMow8HXsGFaR+Y/GfPeDojC+GKbFl8rV
1b5lQrvP4r5ZQ0zCaJJpzbSpRTydhnbQn8vE4DJIux+uAvT/hx4D4q0/8k8V7JYfZlkYF4Fm9ldh
6xhHoP3Dte359zTzzK3EiXSf5HxHnSRl7Jz3+AI0pZHiNNtMC9xak07Ru5jnaxf6JL7nTnvs6Wvv
Ggwnu9Ej9RFeqVhFA7OEwea7r5M1xdzgMS1lfMCt3X8jCQBFBAqEb+D15+hNOp2qMTqSRhkUlR3I
iKgfzryUyaXbabxMdcL+U8w2h1ghmlUO4+V4si88iz12RO+7XUVRXWF0jOUWOau5NCO6Em6eD+ch
5y6xdYriUxaK6jh6qUnJmZc/vLTKiHig6oQlYctqN+cJUjvX9U4OZXSRUqWeAKMP115udCc7qTg5
U7SoqapwilHKhjGWNiswz1rUDFc1bfmjMKNgA7p42vX2/G7Ce7khLqN+sMK6epZBEhwtS8mlHgzD
3/K+365Zs2TQlOh2BYoSmgM0CN4+O2bQ+T7pXdo5hGF108g234K6Se/Hga6yctkgAMrl2VHF9A2/
P2mGCMTwrfVj+D1Gun1ZOqZ/QBRQPbgVLj8a4vq28sovg7SAb4O5/ZxV/C1Jp5Agxh2ukZR7fyyA
ji30JpigfQXDeswK8zzoCkOdO3KqY6uNJwu+/ZLlatx0TFzmBbVIDgqhn7EG0WGuIx0YNz7zbrhU
STHdvDy2ZQyUhdnseFKVbRyNsvDBqnj6F0/L6gcZG/UDlr3qElIMJAfkDUxnBAqYZ0T926pgarZs
B4lHiZaQs7XgD7rrxAu9K0+vinH98av70lj6f+vVfPmR9njunMZt0jN13230+8qotWBS/hkkncMs
BX8yhtxKu40nyRkYsamTGlBrd/EYdVCDUGcwhVNsTreeHvF5EbyD7cJMK//gJV35lHSOgrxQ9cg8
Uc37j8oaORmd6T21aav9QmK9yYR6PWb7pxOw5s+rQdNMuKb97vnJicFGQx64Z5LZmjWai+GScjfY
VPQSYPrnrDM+RLNrmwkVwJfQ1jDt5eUT/Dz7Apa//5N3T7Awj8UTARjGkXSD5BCaJeFvFeavu9SF
1LEIsQt6f+v8vutazRcf/S6sZ9N05+nku9/eZ+hXJ6u3zwWSo3zRExz5k6fZp41Vq/TeQNB3iod6
uErdLt822RyqauY5E/8y6g5kFQCUkKbap3av9oVbaXeNk8kte5MmWir0kFewA6Oji/7mus8kpKWG
fICfHZ8JblFkPdd+D1lwmjDfJTRPr1urT3KqYaLomN9BczQxsTbAeh7M0Ih3mqd5hzoiB8+nmblJ
a0EYDuFzj2h1Efj1nb+PxlCtCfLIvWXDGP+HERAsCI/C0rplXZrGehKlxJ6VPBsZBNBQ5BWUm7Lc
p1bnP+Yurzo1wXD98ur5MKu/K4Qk3Zrwb35enrCFGZR5xvAytnBeRYeAqiJZDzXOBo+V/8iT1/2w
0mxeQeZLE7s+SRY5WCx94vJZRPaey0jpSFGz5E7He8AAu3IiZvDxN1TAxb7Cpc102ayXSpkdtI7U
PIZDX69sNx0u4UPxLfn4LaRIfPMF5TWUgBp12r+s2XM5+K5sYK3O2hp+1TnEoecuoTGHw+JlbQYG
UG1RPYVLN/Q5gXDCsUkpVj45ZjPdTHgUk3WQ1XsYdi7S/zg9VBGpQEhQ9ShZYs6OMgwH+abB6czr
yuTueez19DPLf/Ns9lb3o41cS1uRYpsRBRN6BWmElGOnDoDXOmPQx3MA/DldpCL1wXgYfqGDG8ja
nRcQQADZ2d1jt/48oEwR/MoaaqxGorKsHO0GTe/Yr+pWb79XGCtueL5CfNBVsRuMCeHsnKcI/WAu
Oef7WvZR81APyc7WYPChqommtRTjg1FiD6SLJxb8nhCgUswLIQOLhzU2a/pznud+Y4hDowc44qEw
Yn03yXTU6FNOxBFUiLRP9FMsuSzbJLznOxDd1xrU1sVU9oLtN9ixB8xWEplkUjnBLqRuoXVDHiI6
7rAMv2sSIaXW9XOBo4bioDO93mp15qwUjhLY6mHbrJshzHRON2HJS4uaC1X30E4g6rS8BmNIrNPS
c2oLmPtk5HcBROO9r8M+WExGLJ5D4Ucj8CunTC60ppnLHzneBE2EyXqC5Pmc0TWYmZD0K0ZW9tlh
PBnHwO6xgvIgePi06YZq1hgWS/SA4ouBXBXJPGDVmziXONYMNx7Oitpy19AlBWuOAf+n6STe3msn
jUQWzGgAxn2277qa+rXVdaCb4aRDIlY+Vlal8RRGCIhwQAcK6SphrwugMvoKXXj603X7M9m18/Sb
spVmZuLSb+yT7NLFTXhtZi7MGDOVXBlkITcvL9J/d7Z/29nO5pBXa87qqXn6Xz9ePCqXT9mP//O/
9/n36Cl/erO1/fVnfm9tPeuTy8rDK8Je9NdM9ffO1vM+MWtn2I9S2GNCafIV+72ztYxPLuGPDENc
22DzO7s/fhMShfvJ5V/Mf0wyqWcu85/sbC0Gt6+3GGwpENLMigOGxAxXmOa8LRNbsw6jKRzQCAlk
TQId5xPoFJ++aqQDG4JrbXZo7kbqw5aXlNwgajwnVNlpIooGW62RJ2tfj7rvbmtkV5M/5F+lHo9o
mSHdRQv+VLYaCr/ZwO/Iv2Y2Rb7uGOaVinoH2FqnxImBD/UnWrEgW9cydbaR492S55We1UBSlt49
ZYViU1uHzAZQgT0WSdRp9BlBE28TvYRhifdjWETocqaFJgLiwwaZi4GtiQseAWt+8hxqCd1iobJZ
EU1TaM3uOdonAwk7xMHhswvGwRdw1tF54AMxPWudwgYRS/abMbHoXiy2FfNLTGKIYI8idjtvLUY3
cme+I5x9POLFt5IGwWNBxX2JHFdftgKVciDr/hskhvyR8oHU2M4LxouoT6obDLHBExtIorKJxyOT
mDFPm5UMRKgOh8jrLyd7KK5tMRbASbwBjdqY9e42HaLk0oNgeGOlYtqUY0PITrFniUB2iapt2eUt
eyNr3PZm5F4bVS3BMYjs21BDixND5l07tlHu/SZubsXIJziCErGm9hc7fyJsCPhFkh/sBpNBPE7t
hTcgCttPNLYPHSYL+MgBKYSLyK7co6fD1F4qbUzvRVa2t61F5z9uDTzD+P6NL/jk/S/gTmaqEI72
HEDUsZ/MeN6GOYtiIiWhHxC2TYHRPqTJWOJpl5k69r6qLkKa3z/RIU44g8ZGS1Y1FI6rzsrTdVnJ
GWcBsC5foJPuTinUd8T8Tps8VQjM1wFqSRurbVaQDUHD/iteW8YmvV9VJGhVIrjOPZkbO8r66Ixp
QDyYQRbdyDmmbGbVqFuDucWmrULrwjChSUNgKMIdyLKgXoxFuTKbrmJMYnTnIEQQ7WTx8KjlgTpg
DZY/etWT/uHoWWDRc+29aN1XlTzL2JnAEjdBoX2JA+Fcg4ibaWOeT6gj6vDkm1UW2JpbJhRr9O7Z
StKNWFYZnzXuYwKWgEAOd4jrU22M4cGllpJro+grvBs5niVnDLIZ3lPceaLSrwKFKWiloVw8GkVg
narOaqGkFVl5GYMTjmpiy3jLvwzQWLDupoGUFpdnMD29PMgu0vmvIjeCplkwtAfydwZpNOjpMYcN
TBq9WdNy2GX9nKrYTWTZE6UtxkNoh/Gu6p1rwwM7VlrutBQCm+/Ifvd2oHrs1vXQpo++L8cF+BEY
8i7oohrIhllgfqjt27bFlL0YIwM2ojVWyzCP9EsLcS0RkU64tarYZnZWk/WQjMFaYu1ZewKwiuJ9
Ofv1gKcVEE/6GbKnyPA+NHp87UbEIskVU8lWv7Wmmq0CtH4nt2FCVNqub9W9hRSWbCRPknqlRL8X
qjuQ5eicirJUW8JdzFU6pNMW4vh4UxWeSRMmrRboWYK9N9bpTa+EOpPpPCythIQpX0jo/fQMSVXE
YeGDqGROegmNddFmSPv1Jjp28YEKjb9JaNW2df1qLSPz0fFDkB2xdojBaWHdgEaDj5+/Zs6zrWrr
Hlm3tfdrnPoGl2UDvqC+inTrUeIFXPUTCRdF32knuK/+LphX67HVH3IDP6tPtAWY1++q7i6aiWvo
N/pFHEFvWBoywRdbh58HEeY4aYt7zwUfkXnlN5s7tiby+6yzlV/5tMcCoa6cPo6vmyr/YvmQKczx
wo3wKGd6cdtFKNezwW2WvY4XXe+TbmXmaccocii9HaOCZDliR5xd65WLy885QeWuD0rg4gCktBml
121hH1orox6TamGZrr5yCTA4EGoGWhF/9vRIBGh9kkMPNL2nLcljdOFwt48AS5jLaW1+1gfGEKSW
aPO2n6dpxI08kuYIG7Gg1eRFdnlTwcg9C/wi4QofXXqTaEN/5Uj13S1CRPpRYFzAiASgXWPsWZaQ
cOZltiJyAUhhcEczLljR2i5W1WAz5onqbBU4wXiZElHB0NZQnyeGJEvNtupLUFQ3ttIqXokEk03X
1ZeZSrKlytLstkt9/8Y2AfJYLY0Mu9BHEFTdhfT1fpWYInxKB/8prPXqxizd/toc5HCBMFOcnUjm
t21fZMtGOIfahXQ7tDw6saY/2DWDRlvjP8J4mEOF+KVm4n7rh64+e9Tgy6kdxg3tXblpezf96dR+
fkmdWrcTXb0GAwF43Nq6ZI0haL6JXLjDWB/ONo2hVeXmyQXGKsFQ0iSRfqjDb1aKqYz2bF0v3aQ9
8xCml7LQ0+vY9mFGkgUNf2qqV4ahX7tWbSHOj+lHTUJcp0i6Vlo7lld2b3y1O+WsofUkt5kEYWI3
rvnQFFa1qSG7GTwZITRF6gJiCyw334yRyawds+7WKFV0oXWOPABVG3cQ44a90/CJJPLS2WvE4Ri/
2tT/rZP/VidL06PJ8u8nQMeCYfgflfKvP/WvStn75NFs4vMCzhBj7axM/F0qS+uTbrkeLppZ9fTL
rf27VBbik45iUUczi9IeIRQF7r9g4vyFEkeUdGl/4tj+z4ZAgpr7VTPeNpDt0BAjF32uyV304G8r
5WhUfQuoRe3t3He9VRxrxlkPq+lEsmW5KarYY2Ze0gWoNde/YySgYGPl/kFTkX+o546HS+zRsdCd
fMuYFyxTZ6SsHl6i3XllVq/Im7VZ0vRGkkIcD1fktrQ/4rmnCqk6vbcYcazLuTdFteGfCt0Kh1Vu
uuDPKgxqRqCrnl6WNu2KKnNu27z9W0/5ncSNKzCP2ZhDmIJrir7x7RUA163wKdFTos5C20duxTYg
agPmTzOfF7/71SPyDwrOd228l+NJxsKowRj9GO8VnKaGpjAgy2vfa3QShyB9DqB0zT3+6C9HercL
mo/kCmTPDJZsaYDJfHtmE9OPqUa0uac4rFfEp9DGA1m99egb3HZmam2Bffjn//j0ZsiAbjg8TEx4
5tN/NdICbUz5kSMtaJ1wZOA3r/a1brqEiQ02vd7//GigC5CWM0hlzv9uoxdIr4/yLE73ht7bySlX
L9E2KMWu2lTefXws453Mbb6e0BM4COMryez23cGGJEjDLNGjfRUOKRFkoV/zkaiyYuXN0tZwDIer
VrXGsac5t5tS6J7rqEZj8PHv+PMBmhvx+AV0F7kxi8rbKwzvyx2zVsT7qk2YBoANrVdO4Pt30imp
pj4+2J/PkI20b9ZP2/OQ+KWh/up2qkqmolFOvC+NabopmH6tSB9of5RsLcL9WEd2zBCKkOW/HPef
TtJ1iHMyHEe6mIPfnmSCgpG8oTLe533Voc/nbuLE7nu8p0QMfHyO7441z8B1S0pkmtxeg5nk22NZ
pM4YXSijfWRUAZUOISiLUlfjRYDY5fPHx5r/rlcTlJdjoTqe5+2z8eZ9ZiPhPw7TRp6hacQutSp8
NzuQHtf9/mb/20kHKoE/jyMcT87zZR5X8+05AWWuFTyqiH6h3UEx6mNOyhrhIfkd09IwihBDDeyi
8PHj1fLX7OjC08fn+u7Zmc8VcT0LneG4iAzePzvdaCQkCTf8hg7yW2kgXV8Ek4ZKjoDKA/G6GEMd
Mf5lRvhyCd9dYpMlCGvQrO79AzJC7gFZeT4o3NDzxYOKneyAi2i8LOM83CpYEXiDSPBigjIOAWG7
WK+6PaDL4bvhpBVqh05mh8TP2V3oWnbwI5//mGLtV/fx396hf/qd9qyknzkhtPOddyrkhCi7fiK7
bsekynkex9ZSyw4fI7codXpnl2tx6S7GmADItVb0uHA7c5xNc76/RzdvXchG+nsaKuJSak7tbpwu
LOJVEUq32358J/98amcLD24DVCzM/t7/VELJ2W6nfbTHPDWSp4OVCvZVXTfrj4/z55v4y6yDi9Jj
iXv/bYw0JnY+cQf7Avv2jYzmGQzwTPsirS379uNjvV/OeTw9WpGe+TJG8eSLqvnV0jZ6NYjGIWY5
x8C7CjyfGK4U4S7beDSA5jyRBEh6YeD5f0TEH2yHwm7+cmFxmcxv4tvH1RP0XRD2UBTwc959VVJV
aiZvhr9zW2SDe/cF8t9IUtX2QVtON5pw9Gd7ni1H0ctYoAzjgH9OlIffnbFkzVD8AKp0vG46yXQV
QlSpllXatNHSTDJQ8WHtH0IGcecpFf7Pjv3uvTem02lK1UB2R6WcWxcz3gFho33RKZ0FFzayebZB
zNxij9J3DXv0Y0imVbvSywiAjdtPNxAqBdmXedhhAdSbpxSK1/OkUcbVWknPEsKB/5MxpF0e8qwi
RC/vSn9Hv41El9jFc7wQLkJJIBmJBaWuMq2nUPrGNyCZ4nMvRAnODdCotoSTav1Mu8bqV1nDBn6N
YyQ80WbKDpbN0mKoLnpuQxbvog7snzShPJNuC2UjCei6Fyz7iFC9jR461ra30DwD3SKPD8eyuc6B
UT56FSZ9fKQxzxtvf5BskkJyeHoj2o1nEny10OvWfZxoBkCEk8HJnf9sbRf8jNEW1rqKeqZobpRq
d7IQ44nvTHpfVWN/9XJ5fQcxi5mH+k0JrYSR00Qg1J6xiUNit56FpwTjTLuuEPSUa/dltWqN8UJB
nXaJch+0rzlxW8GScDvGOGlqTDsyH7h2o+1FjB51Pbyzhsh6aBUcyKUZ6Pm1SMgEWMUWf08PHP7k
NPRP6EhEz4ok9pzYQzUGW8ngCxAMCrZbGnfiswflwQSEwrXNUHo8p0FmboiMt55iu4LDwUvDpNyP
sunG7lFNI9hUw7XeVcNVNFpdCBvAiL6mTsPSxOb43hiJp12L+TnMejSlXouReDmGXhOtJoiu4YoI
rWmTdynPkosx54RKi2Ryn60XckdYdjcwnnWdLAvqHOzuyDliTqBeIBBiPlbzgK1p7JRPYY9FpRg8
nl57nv8qP8R02IbsGOgLaHdOSBTfrNceTxAS4wPRoGs50X3FRj5cFVpabZqY9LCgn4p1VeNGAnKo
mKeFUNU9lV9ggLaWUQYOyTFr/WSIfDq0FTl4mM78u6Bx14U1t2mdPDmRr4RllSD3q2xyt0lEtlyV
+wN8glg8enSeFyW0Nx1sMXlJrQCxPUxLwqXMpeHkaiMH+h2WIjaEvDjLvJdRRzxZPh5iA7tDWBEY
1obFQfKSLEKNhmKS9SQ8ZJwWWn+FBjxJV2MHaZF5pw8Fz3pUKOdPtIKvoKh7i64Tw6obPWvJBwec
VhV9dnxk1SNjd1JH0yV4W0S2Td5vE5npwA7QjoWT7qxkCac7kuG5DsdnWZpPZavVJHZkYjU6Vg6d
tjP3mu59qeZmy6ITJRyOATG5D6bjK5GHh4nw3kVnRpekwtP8sZy7rvMvitwNvjRM2NchEK5DmGYs
wNZcI5HFcOlEQpzo6VU3BvPqg9ahP54m5wj4fPRQwWYIxCXhHBU5VT8qgJe70ShgSuZQwMArBCI+
GIVVGAtfC9xja6f8oCIF87DoRnP6DMVWbIY+9UkM6Ux5gc6puqJQssJVj6AF3z8zcHQQwWeGGP3t
WNjUD0VdQlcsCcg5JS5QQh/73caCZPQ9ziK1H1JQiGElYfH4VNEnFehnz+77swtucy2mFgMC3x97
MRRlFy6jssowmNNSdnnT0r2l4ZCCiVX4SzVSiyQQvfMkd+ol0J6IpQiITGD5DIrdQLq7Mmbr0/L8
AQ0e8w0QL2vb9p1FjCqC9atab+5dnIEro4+6S6uaiI4MGAXFqwaxRLyxYzO7AIudbPI4sa/1dqg3
EJuChyYO+gvRAgmN/P4Q961OdxxW6leB1sRf2Lk5h9+yTu5z/CgHQQAPkY29V++mLuPBjKkd2CKk
2k06KnedjeoLVB8bxArwkdYCVNxYQzLSOjOQHWa2+zD0k5y2uh2BRW4Bs/pFSz2WD9WunCZ5OWiV
c6NSIg2xOZRLrancHTtoiaINUioGqVb9KE3PW5eA75F6CbAQln6SPqYh1GHG0QI5RAmTu/SkU3mT
+hXaLjKfBJt/KBO0KRSi+0ij+9CQisBNpbdvtxNIeD9tGCJ11reBWIQbl/nPHuxqTd5XZa48h0cA
ZDfdfT+wt72rkSPuNd2aKYn1OWGWdc0AX9AsN+K9H1fmrNaJViLrllXnG9vOtnmwZX4ikV5f+pk0
r4kRQJRZueIoya5eqHJC6GhXxirz+mKLa6DcpFPtPbUNp/R/uTuz5kaRrA3/lYq5RwGI9WIm4rNk
y5aX2tcbAtsyQqxik+DXf08KXC1UrprupmKGGO6q5U4gyTx5lve8L4ZmO6vyHQQUVpEIVglHFySZ
sUrli/rKmZc73qcYEdu7UraS13Lj4PbbU2S2UsAN8XkNuTRMj5sKMjDkWb/qgUESJ9l613tJt9Cv
crTwqoafYVUQjt8AbyzfFqgSW2egdCoo4gPoSOB3gBI5Tir9jog9XQSRaRIAKMkyVGogD1UBpdAm
Ct+khl68tuCVu5xuoQSd+bZ1GcEyebWzYthBFMe6TrZ753ZTxnC0e1V0H8Rb0zgP4CX5rHlwixjG
Jniy9Qj50NRECpKkOLmkTZh9MvP0W8TQ59k20ega0Bs1nCFcX7lyqm2o6Ui5dOVBKoGugiIXs+0a
HRRtQ01QcZA5ldEh54v750GkPuwkm16RMkVFA1rFHLomr7417TK5N5W4AmC0kebww+zfwEXRLGqU
uObAOos3ilzl95sswGaDb4DtwkFy1EOLVjO3gf6RbqbYhGiDpn3tTNbQ93laoyhEh2kODbGnFTFh
UiE9bY11DJFFqqJ2pJcfJcje7rXMt6D9sGHkFIXHcL6XG4teAL2Gkge4KLIVlxKF0iUEf7Z3jlAL
cFDFv5ODCOktS4hrbbZQXlGuVWZ4Ud5djf7ovBBSXGCOnSs9odGXpyr2l1q8kW+1Hfz9YbDjzKDA
XEczuI0MA+8yWYMR2WxRR3F2xRJp3rScF5qaYM7qxntvQQ5bzygdlFc67CjyTCE7xLoM6Tjz8kb6
gOyIfGEHCd+NQ2EBS0ixTBu/fEiJjYgwyMLHUsQsZJb/zUE9FN0iXJzbNXDo+MxU6Tk05KnzqdbV
qSupqQQ4pdzdOBbFCz1uYN5OGHav7e2PSuxXZ2qJJpoj1NFCWqdn29z/iGPsIIRlUAgNtu+M6Se6
j5HGE/JqDjprUhl9koXwmmxJ70woklEAiJuZbFoXKKYZ8AFRXdIC1GX3govHNNew1sb0kVjE2Gex
0HizEXsLQnUdzyTiZGqgaMHVgIYgA1MvSiTiCopaC2J5bbbN0I8LFMuEc85YqnmkzxQfrqIIlTma
vrwZXVnS3HRYzvJmr1zXOkJ9jeI2KQOvk9JaqDUaiFFUI0mLRNr7raFCqAuX5i2cNk9SSq/gtkG2
zagqdemT2D3PyWYt/awOL22Z9IC6r8B9pVm5SMHY3geFYqOTpXHq4AgtqbJqoBn87UW0K/Ibudhv
bgJlvwgM1J9pctnPCKoNCKX3r3c06gPZ3xuXegYeTY4qFFe2QG5L1G9ohnLe7JVcPivoGLywinxV
CAnAFMI8WrZ8ARuwv8EFjZp1jWxgkZI7QDASBqn8LfVE1zc0hChQHKIp8I7C6jKStl93UfO6BPRX
JMZHgNfoVCNNSKtAcW1kzdNm632ig/+diYphijc9owPStWV/t2hQej8zC/te0SGgbzKvnNuSon9E
3zA7lxP1fi+EEkOaGebWWr0KjayY2yqMxWV6vV+bOxTWjIeoslOgi0J/UZeICLwdwozNtHnYo9Zo
bEr1Qgj3IMtu195nEIgeaieZFSyhygGLghaXL1Qflea82vpfAAnnl2WxvtG3H2U00D5sLZSa18hF
mkI3kt7vAMhmVX6R1Mw63++q4rIihrlBy0+6zPYbsc1realPffMLALJ44UdbwwKvB/TT3xqkR6EL
IpwwbaC5yU7BhfYFmrlRjAa2S13KLhACegcMFqURw0S9RUphSlLgiM4teaFW6m56XVhRnm8omNFh
FoIIZjx1G2xcyKxo+azpYS6gfilY0Sa6V9kZWU1tU9DLFyoXSu7BWh7gD12a09KU7oqyMH0YkZPN
9kyySZoa+Y6QM7DBppaq89XyAucpdww2IHelxED/JIEIaOUQvhorISzyWPblPMG8kGcSNY06KZ2v
pUeA4EhbYoxE1SkHN2B+OeM+WVunvoWJlSjZN6Xzot4a8t1G0v3qvBBgs6g0MUs76OIgnRPRieLv
q9WmobFgY9TKjQxf54XiZeB/A3B+XiSR5PYA8L5Tcr04RwWASMRrKvmebj1Dvy3WlQh57QL1+jWc
k58RaMJ1CCVDXqQKUFZ8e4aWjFgCyUCATleaRxOLYhJfASv6ZoSROvcz3L8zbZ2+0TPgRUoVX8Wp
t5k1HPlXapBzkCKVuZyudZICOUG+VZrkCESl5nC/KtWk8zoxsisHvroFcUK1oBMp+nL4ExuJtXd0
ERrvD40GsPg2lyqIWzePCmIwQJdkCawpTIs05s0lgk1qPU1svLcDJtPPKO3L62J7cUgUpyF6OOo+
seZlQN44jPxUPvP9tb2QbB4xWoNDBIYdL4xIzz8nfsELwC4b0SWxb97mJF7ewMakfIlKma8eQymH
Zsg+u8pQh3gT0Ol2cehcpO2UxpC0rgvaTXkv5K+dD6lO2Let1inIxnqzXeCqEduXKPFAYBU4O3ih
GrIiJC8xBiVMOI5M8T/RKn17FThyFLH+gQDf2ImXuiT//IUcbMgoWnC2Zhkd7UpoA5vm7ADsEHuo
NBTBbqfdhPQW3OnKTkcfi5bJHPm969BpAhRfWHcS0OKLasMXmDaiDScLGwRvcvCs1V4AJct16jxJ
UKKLTimteRuWYk7Ckiqbwj/5VnsEjICsGiQpZ5qSNrfwycULytEFNW1wy2bt7F43Id0QSeI3F4bG
Cig0QVZqV2LAcGO891RbOreRvpmnoE7nhZla831syl/AADcXAZROV2Ysfk0KZgsaJBasMjXr24qB
zpEit/X5difJX2iI1zbzoAjshZ+z7tcS7jWQUUC7h8STIqnOU4Na83W1oW1l2jDoZi8lLqlEGv05
zquPhbpXbmxl5yyrtZO4zpp2oNpZs3WkNVsYqgtqk7vCWToo1LmBmRco2+ylKfC96kAGHDrKO4ID
3hCFG9JfDgo5eMAOjT127Ks3xC3ZZxrT+INIDoMlxHjNbZXTwLFDHRBPiweHXHT9GDVR6m4hrIXG
uMyrZVjUzlVByjU6Ky0pd2Gfm3kyGTl6PTdQ/frBNcb3vtRzVNMUn9CjSB9i0JEzm2LeIq8yZykX
fJ0CSZzP2z070Clrm4xFDMlmVtH1n9D3MSUFfptC5/s12+lQjDRGo1yHABJfx4gyL/VwypMXRD76
PMYcLuSpTvKDsiicJGIV7FJSczrQjd2ZrmlA8y16RM/gLGGVmI1878kb+hcMS0pAW6c2JCGZ7swT
olNggdhHRKLiBaAO6UNDQPBkOikvbBdiDWYyFCgmaN2l76m0NVgAKS4lU/QdWSZhn2Wsq5VlECfD
rajsv+SJv/+2rywBZMYhz0iloriyxq3gZKTT5UbJq/huvSvKD+iIWI9ppTlPPqoZy0pfw0rv7TiZ
NH+Hippu1kjixqyAyt46XzeGaHnIwSA5cxORqmoepv5zf8v/DNChexGB1z0/wHXflqusfrfKSxS4
niXFxa9vEj8uPiDzWfhF/Vf/6NcDdUDhfwOdUKmmU8/oQScOD3V4mF+NEbo8c/kIClmTJ+ASSJ4K
zLC4wGKECeQd7c/kcCdkzeHNg1OuvQ43PJqkn03Dr9+wnc9f/82v3qBFUl89/vMfpiFq7oMmYUrP
r02fh+AwO1z0ehxPAgWFCcRVFlZibG+PmICAeA96fU2bAAmnNGIADj9c/de37AkQB6i3SIkcrtHN
AlXl9pnawuD33fkXNsKUhW6QCGAOvr/k8RqwjAk9tfTGyBQTu0li1v/zG+EhIcMiDBJ68fFx94Aq
aup/ZiGcjPCHMZjaE52TzZQFPuf45W0bfjcCUDZC++5Uof8rL+8+RrAM+XmR+Q9F7+VBMQw1A+wD
y9TAe1idraNKeDwLls4+AL4AiqGdhfaG//kl8NNZMMHp/rk1cDLEH2uABhIBU9OncAkerhNbaLJP
qPhbimg6GdcaAFUy9Dg0tAlINUgOgQUeLrbU8RIApDMBK0hSVQEMMrLXp+u/3Zd/3wrC1kgcauiw
YrxoBe0pFkKmy4apPlyj2wIw17Ji/4wZ/OkWmGIH8AcgDOms3YkdsFWIMKE2pDm7nYTR7QS6rwUN
xtBZ0FQiTrrI2rc88QwV2ZgArIRJUDBqjGwr2Fr7Tf7+TmARCGpEDB2oNXGxtXqWQFEm+As6cPd2
fkY3CaoCBm7oIrAmUwN9J/mgXMU6YMDjWRBb4SA1pYt+RK7R2QO81tZSD1gK5kTVNSCSSucanhyJ
uB4TQ4GXkSbydhbGth/gPB96MooYSSDpgbL3l4Bp4hsCvgcJ2L5864WOyCuCGeoH0be/GifTPMtu
wtbZLx+MpjUBQgun6nMIObozwaL5fKg1IAwAMWgA4G8/NTvr2BqY+kQDuihI79vfRzcJgPWFXt6g
g5EwgaUum9CUtm954h6AYJ8YxMpAj1vzO6KtQEfUYMdAtSYwYrAbpiefn1wRgGtaXQCxHq7x5Qlo
iB9sCLEEKvkQVnp/9RMeUgjjq2vQ84prdIZQIb3VPtSAw1CdMIngJQSUX1wnhyEamARQgrSgc45H
twhUkecZagNw/ugdA93cfmoRdvcsIVG04F4TDuLhGt0s0FkjkN/DLKE8gS+O0hIQ+8N1MgskDrmN
Qfb4j/NiZIECfBGDT0ULs6eZ9A92KfSTHWHjQ1ukz0TN6HCNL3mGLMPgU1Gd4AKz70mRvWQXTHaM
THYRTv3DqhvRoajKHFsDt4Jwj8WxoJ+ciaZB/QTHcUr3yeEanSGYwtI21BDw9qTO6drjTZ+X+LE5
tGQCJChabbk7NEY3Cyqx29BgWTMm1NGQPCB39NIWoBdZtGrhgY3OLyRXIEL7QaeBqKCwlMzvxv5k
K3AaiNZsvOKuyja6XMGURTB0KxAdaFODM5Fc/EtbgQ0A9zCtkOjLjM4Q0sbMRxu0CjTSAdQO0I99
OVBG+RxbQfRAO+Do3p8PN9gboFQMbapJo9mL39/EJ7L06aHB72AkRrcLyHkag1cB/i/5MGTou+Qx
xuX4QKCgCOYbn+nZVI4uU8AenQ7OIdsTqA6gX35eCyf+saIYmEQWA+3uzwfGuPxjZkEkvodZhOnE
sESX8nNFkcP/eC3gGWIsySA+V95HdzrCrqQOngUVjIltqMZPikrshglJFRaLoOgT1/isI1xoQ9cC
ESNeIFiTzhE8sQsmqTMcCKjf2zkYXw6F0pox9IygykpAoGoCTXK4TneETnYBVg/ciHYaxndGoO3W
+vADMkmclIK4AAnU9jqNm9kQ1BcFlWW3GMa2I0hsCNrgYdbRBIAnZL1QKDhcbLFj60jODrsg8pZd
Ca694ZjCZ5z6oWsBGCIsGkTKeAUv7ghzAs+EJVIs7Sy1bvqIZkHEDoNTy1NqbGQKVNL0L80CYbSo
P1mQ5LSzMDq7AMlChwsaZBeQJrSptXVh9MkZARIPOlwqsuP1FwimWyfm788CcSTKxWhGCwr6Y4MA
AAthAAPWMjCb4hqd64xwxHD4BTq0VJQhGe62wunhgGvN8YlB6DJO4zMIEJ61+/PvLwIAmVNyqjjH
3Rl5shUwBMJfUlXV+Aum4E9Yze9A9xnaQ48HiLu/yl8Cuf/sD56h3T/+3sG6BXZbQFZ7fygQ7+29
W4C3+Pe/ekCtA+L26MdnBO7hPt3/3r3gj7fu3ev5rZ7/46W/ylzU3+rDD3X3mC1Z9/+F7r0buceI
U9YlO/OPJ/nnP3rPeeQW/JuB8+BkXIFiHDxu5jfJCbv4ARQ1fODAjXM3f35E8RlbzN3QkWdu6D8l
Wez3pqPF7wweOwmTzH1Mjp+6bRwYPnIcrx4K/6EseoMfkLhDB5+vQvTPstXxyC2OY/DIHYb6VfL0
apYgIXDfn/YWMTT0LigmZv5j73t2CIShIy9WSeb1H7mrbg8d+eeKc4dGnxd7cr5HAL/a6leP7rq3
ADswytAHvgpDP4Zt+3iRdNXdwUP/XKNg6GQku/6yaMHLQx/4+kfb1FZ4Bw/MAOVDUPcmuUWTDB36
lwS3A6f51vXjnvWgAPU7jpdbF64CN348no6ujDp0Om7dPHcf1iVkBEVvTattlXrw+P7D2vfcfutM
2z0yfGjOgjwpeiu7qywOHzvPkVLw09TvTXpbuPsdoydldjq0KIkOHjqJixOdE0GXS3pz6Mh3q/vM
PfGeuuLF8KErt39udfWA4QPvXl26UZqv/f6x3mXaf8f4y1WWr3qWiqSlSN3+jsFvV3v/oXeMdc0G
v2Pwr5BAPj/mIT5ok62Dh0ZRcv1q5mZwifR9YviaRcXv99xg7sKh09/7gCuocg4d/vXa78942/g7
eNggxCPpRzX0FIvE7uChs5V32p1IOnv4wG9WcYxaWeWehAlqm4Qc+tzv1snj6tVV/sPZ1mIGhw7/
PoFO5sWF2KUPf88NflyIHbJh6PAfmP1Vnq96LkWX8xs+NmJLzwtEbP4ujTR03I+Fu+4N2+Zlhg77
aZVFnGy9kdu03+CRfSKbk+XdtTAMHfqzy7kTe0V/a3ZljMGDr/Li1aeXHr5FmA0e388fEpToe55b
1/8+eOw6obHY633Ntuj765FfyjR9bwr/Mf/0zHrw0v/WT66Jv3gIV272r/8HAAD//w==</cx:binary>
              </cx:geoCache>
            </cx:geography>
          </cx:layoutPr>
          <cx:valueColors>
            <cx:minColor>
              <a:schemeClr val="accent2">
                <a:lumMod val="60000"/>
                <a:lumOff val="40000"/>
              </a:schemeClr>
            </cx:minColor>
            <cx:midColor>
              <a:schemeClr val="accent2">
                <a:lumMod val="50000"/>
              </a:schemeClr>
            </cx:midColor>
          </cx:valueColors>
          <cx:valueColorPositions count="3"/>
        </cx:series>
      </cx:plotAreaRegion>
    </cx:plotArea>
    <cx:legend pos="r" align="min" overlay="0">
      <cx:spPr>
        <a:noFill/>
      </cx:spPr>
      <cx:txPr>
        <a:bodyPr spcFirstLastPara="1" vertOverflow="ellipsis" horzOverflow="overflow" wrap="square" lIns="0" tIns="0" rIns="0" bIns="0" anchor="ctr" anchorCtr="1"/>
        <a:lstStyle/>
        <a:p>
          <a:pPr algn="ctr" rtl="0">
            <a:defRPr>
              <a:solidFill>
                <a:schemeClr val="bg1"/>
              </a:solidFill>
            </a:defRPr>
          </a:pPr>
          <a:endParaRPr lang="en-US" sz="900" b="0" i="0" u="none" strike="noStrike" baseline="0">
            <a:solidFill>
              <a:schemeClr val="bg1"/>
            </a:solidFill>
            <a:latin typeface="Calibri" panose="020F0502020204030204"/>
          </a:endParaRPr>
        </a:p>
      </cx:txPr>
    </cx:legend>
  </cx:chart>
  <cx:spPr>
    <a:noFill/>
    <a:ln>
      <a:solidFill>
        <a:schemeClr val="accent1"/>
      </a:solidFill>
    </a:ln>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'DESIGN SHEET 2'!$D$181:$D$185</cx:f>
        <cx:lvl ptCount="5">
          <cx:pt idx="0">MORTGAGE</cx:pt>
          <cx:pt idx="1">NONE</cx:pt>
          <cx:pt idx="2">OTHER</cx:pt>
          <cx:pt idx="3">OWN</cx:pt>
          <cx:pt idx="4">RENT</cx:pt>
        </cx:lvl>
      </cx:strDim>
      <cx:numDim type="size">
        <cx:f>'DESIGN SHEET 2'!$E$181:$E$185</cx:f>
        <cx:lvl ptCount="5" formatCode="General">
          <cx:pt idx="0">17198</cx:pt>
          <cx:pt idx="1">3</cx:pt>
          <cx:pt idx="2">98</cx:pt>
          <cx:pt idx="3">2838</cx:pt>
          <cx:pt idx="4">18439</cx:pt>
        </cx:lvl>
      </cx:numDim>
    </cx:data>
  </cx:chartData>
  <cx:chart>
    <cx:plotArea>
      <cx:plotAreaRegion>
        <cx:series layoutId="treemap" uniqueId="{B7D66E4F-E30E-4121-99B2-5A3C11AA8F2B}">
          <cx:tx>
            <cx:txData>
              <cx:f>'DESIGN SHEET 2'!$E$180</cx:f>
              <cx:v>Total Application</cx:v>
            </cx:txData>
          </cx:tx>
          <cx:spPr>
            <a:ln>
              <a:noFill/>
            </a:ln>
          </cx:spPr>
          <cx:dataLabels pos="inEnd">
            <cx:txPr>
              <a:bodyPr spcFirstLastPara="1" vertOverflow="ellipsis" horzOverflow="overflow" wrap="square" lIns="0" tIns="0" rIns="0" bIns="0" anchor="ctr" anchorCtr="1"/>
              <a:lstStyle/>
              <a:p>
                <a:pPr algn="ctr" rtl="0">
                  <a:defRPr sz="1400" b="1"/>
                </a:pPr>
                <a:endParaRPr lang="en-US" sz="1400" b="1" i="0" u="none" strike="noStrike" baseline="0">
                  <a:solidFill>
                    <a:sysClr val="window" lastClr="FFFFFF"/>
                  </a:solidFill>
                  <a:latin typeface="Calibri" panose="020F0502020204030204"/>
                </a:endParaRPr>
              </a:p>
            </cx:txPr>
            <cx:visibility seriesName="0" categoryName="1" value="1"/>
            <cx:separator>, </cx:separator>
          </cx:dataLabels>
          <cx:dataId val="0"/>
          <cx:layoutPr>
            <cx:parentLabelLayout val="overlapping"/>
          </cx:layoutPr>
        </cx:series>
      </cx:plotAreaRegion>
    </cx:plotArea>
  </cx:chart>
  <cx:spPr>
    <a:noFill/>
    <a:ln>
      <a:solidFill>
        <a:schemeClr val="tx2"/>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8/20/2024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064289" y="184029"/>
            <a:ext cx="9921240" cy="1057835"/>
          </a:xfrm>
        </p:spPr>
        <p:txBody>
          <a:bodyPr/>
          <a:lstStyle/>
          <a:p>
            <a:r>
              <a:rPr lang="en-US" dirty="0"/>
              <a:t>Problem Statement</a:t>
            </a:r>
          </a:p>
        </p:txBody>
      </p:sp>
      <p:sp>
        <p:nvSpPr>
          <p:cNvPr id="5" name="Subtitle 4">
            <a:extLst>
              <a:ext uri="{FF2B5EF4-FFF2-40B4-BE49-F238E27FC236}">
                <a16:creationId xmlns:a16="http://schemas.microsoft.com/office/drawing/2014/main" id="{6A137471-0EF6-22F8-866C-8EA9A4F902CC}"/>
              </a:ext>
            </a:extLst>
          </p:cNvPr>
          <p:cNvSpPr>
            <a:spLocks noGrp="1"/>
          </p:cNvSpPr>
          <p:nvPr>
            <p:ph type="subTitle" idx="1"/>
          </p:nvPr>
        </p:nvSpPr>
        <p:spPr>
          <a:xfrm>
            <a:off x="999564" y="1362635"/>
            <a:ext cx="10192870" cy="2243329"/>
          </a:xfrm>
        </p:spPr>
        <p:txBody>
          <a:bodyPr/>
          <a:lstStyle/>
          <a:p>
            <a:r>
              <a:rPr lang="en-US" dirty="0"/>
              <a:t>I was tasked with developing a comprehensive </a:t>
            </a:r>
            <a:r>
              <a:rPr lang="en-US" b="1" dirty="0"/>
              <a:t>Bank Loan Report</a:t>
            </a:r>
            <a:r>
              <a:rPr lang="en-US" dirty="0"/>
              <a:t> aimed at enhancing the bank's ability to monitor and assess its lending activities. The objective was to create a data-driven tool that would provide insights into critical loan-related metrics, enabling the bank to make informed decisions, track the health of its loan portfolio, and identify trends that could influence future lending strategies.</a:t>
            </a:r>
            <a:endParaRPr lang="en-IN" dirty="0"/>
          </a:p>
        </p:txBody>
      </p:sp>
      <p:sp>
        <p:nvSpPr>
          <p:cNvPr id="6" name="TextBox 5">
            <a:extLst>
              <a:ext uri="{FF2B5EF4-FFF2-40B4-BE49-F238E27FC236}">
                <a16:creationId xmlns:a16="http://schemas.microsoft.com/office/drawing/2014/main" id="{C203FABE-16AF-6BC0-BF3D-3E8D303CF84F}"/>
              </a:ext>
            </a:extLst>
          </p:cNvPr>
          <p:cNvSpPr txBox="1"/>
          <p:nvPr/>
        </p:nvSpPr>
        <p:spPr>
          <a:xfrm>
            <a:off x="1317810" y="4088648"/>
            <a:ext cx="9556377" cy="2585323"/>
          </a:xfrm>
          <a:prstGeom prst="rect">
            <a:avLst/>
          </a:prstGeom>
          <a:noFill/>
        </p:spPr>
        <p:txBody>
          <a:bodyPr wrap="square" rtlCol="0">
            <a:spAutoFit/>
          </a:bodyPr>
          <a:lstStyle/>
          <a:p>
            <a:pPr algn="ctr"/>
            <a:r>
              <a:rPr lang="en-US" dirty="0">
                <a:solidFill>
                  <a:schemeClr val="bg1"/>
                </a:solidFill>
                <a:latin typeface="Bangkok" panose="02000500000000000000" pitchFamily="2" charset="0"/>
              </a:rPr>
              <a:t>In this project, I utilized Excel's powerful features, including pivot tables, formulas, and slicers, to analyze and present key performance indicators related to bank loan activities. By leveraging these tools, I was able to efficiently organize and summarize large datasets, enabling clear insights into loan application trends, funded amounts, and borrower repayments. The use of slicers allowed for dynamic data filtering, while the application of advanced formatting ensured that the data was presented in a visually compelling and easy-to-understand manner. This comprehensive analysis helped in identifying trends and making data-driven decisions in the bank's lending strategies.</a:t>
            </a:r>
            <a:endParaRPr lang="en-IN" dirty="0">
              <a:solidFill>
                <a:schemeClr val="bg1"/>
              </a:solidFill>
              <a:latin typeface="Bangkok" panose="02000500000000000000" pitchFamily="2" charset="0"/>
            </a:endParaRP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B2B71C-0D7E-6DD1-337D-C9AB554877E2}"/>
              </a:ext>
            </a:extLst>
          </p:cNvPr>
          <p:cNvSpPr txBox="1"/>
          <p:nvPr/>
        </p:nvSpPr>
        <p:spPr>
          <a:xfrm>
            <a:off x="905435" y="763576"/>
            <a:ext cx="6096000" cy="4308872"/>
          </a:xfrm>
          <a:prstGeom prst="rect">
            <a:avLst/>
          </a:prstGeom>
          <a:noFill/>
        </p:spPr>
        <p:txBody>
          <a:bodyPr wrap="square">
            <a:spAutoFit/>
          </a:bodyPr>
          <a:lstStyle/>
          <a:p>
            <a:pPr algn="just" rtl="0">
              <a:spcBef>
                <a:spcPts val="0"/>
              </a:spcBef>
              <a:spcAft>
                <a:spcPts val="800"/>
              </a:spcAft>
            </a:pPr>
            <a:r>
              <a:rPr lang="en-US" sz="1800" b="1" i="0" u="none" strike="noStrike" dirty="0">
                <a:solidFill>
                  <a:schemeClr val="tx2"/>
                </a:solidFill>
                <a:effectLst/>
                <a:latin typeface="Calibri" panose="020F0502020204030204" pitchFamily="34" charset="0"/>
              </a:rPr>
              <a:t>4. Employee Length Analysis (Bar Chart):</a:t>
            </a:r>
            <a:endParaRPr lang="en-US" b="0" dirty="0">
              <a:solidFill>
                <a:schemeClr val="tx2"/>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Chart Type: Bar Chart</a:t>
            </a:r>
            <a:endParaRPr lang="en-US" b="0" dirty="0">
              <a:solidFill>
                <a:schemeClr val="bg1"/>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Metrics: 'Total Loan Applications,' 'Total Funded Amount,' and 'Total Amount Received'</a:t>
            </a:r>
            <a:endParaRPr lang="en-US" b="0" dirty="0">
              <a:solidFill>
                <a:schemeClr val="bg1"/>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X-Axis: Employee Length Categories (e.g., 1 year, 5 years, 10+ years)</a:t>
            </a:r>
            <a:endParaRPr lang="en-US" b="0" dirty="0">
              <a:solidFill>
                <a:schemeClr val="bg1"/>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Y-Axis: Metrics' Values</a:t>
            </a:r>
            <a:endParaRPr lang="en-US" b="0" dirty="0">
              <a:solidFill>
                <a:schemeClr val="bg1"/>
              </a:solidFill>
              <a:effectLst/>
            </a:endParaRPr>
          </a:p>
          <a:p>
            <a:pPr algn="just" rtl="0">
              <a:spcBef>
                <a:spcPts val="0"/>
              </a:spcBef>
              <a:spcAft>
                <a:spcPts val="800"/>
              </a:spcAft>
            </a:pPr>
            <a:r>
              <a:rPr lang="en-US" sz="1800" b="0" i="1" u="none" strike="noStrike" dirty="0">
                <a:solidFill>
                  <a:schemeClr val="bg1"/>
                </a:solidFill>
                <a:effectLst/>
                <a:latin typeface="Calibri" panose="020F0502020204030204" pitchFamily="34" charset="0"/>
              </a:rPr>
              <a:t>Objective: This bar chart will illustrate how lending metrics are distributed among borrowers with different employment lengths, helping us assess the impact of employment history on loan applications.</a:t>
            </a:r>
            <a:endParaRPr lang="en-US" b="0" dirty="0">
              <a:solidFill>
                <a:schemeClr val="bg1"/>
              </a:solidFill>
              <a:effectLst/>
            </a:endParaRPr>
          </a:p>
          <a:p>
            <a:br>
              <a:rPr lang="en-US" dirty="0">
                <a:solidFill>
                  <a:schemeClr val="bg1"/>
                </a:solidFill>
              </a:rPr>
            </a:br>
            <a:endParaRPr lang="en-IN" dirty="0">
              <a:solidFill>
                <a:schemeClr val="bg1"/>
              </a:solidFill>
            </a:endParaRPr>
          </a:p>
        </p:txBody>
      </p:sp>
      <p:graphicFrame>
        <p:nvGraphicFramePr>
          <p:cNvPr id="4" name="Chart 3">
            <a:extLst>
              <a:ext uri="{FF2B5EF4-FFF2-40B4-BE49-F238E27FC236}">
                <a16:creationId xmlns:a16="http://schemas.microsoft.com/office/drawing/2014/main" id="{A4C76A5A-9D7F-4743-8F8E-5375951FF4FB}"/>
              </a:ext>
            </a:extLst>
          </p:cNvPr>
          <p:cNvGraphicFramePr>
            <a:graphicFrameLocks/>
          </p:cNvGraphicFramePr>
          <p:nvPr>
            <p:extLst>
              <p:ext uri="{D42A27DB-BD31-4B8C-83A1-F6EECF244321}">
                <p14:modId xmlns:p14="http://schemas.microsoft.com/office/powerpoint/2010/main" val="921111104"/>
              </p:ext>
            </p:extLst>
          </p:nvPr>
        </p:nvGraphicFramePr>
        <p:xfrm>
          <a:off x="7515784" y="2352563"/>
          <a:ext cx="4559673" cy="320555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12">
            <a:extLst>
              <a:ext uri="{FF2B5EF4-FFF2-40B4-BE49-F238E27FC236}">
                <a16:creationId xmlns:a16="http://schemas.microsoft.com/office/drawing/2014/main" id="{F00D2BD3-B243-40FC-828D-C1DF2278603B}"/>
              </a:ext>
            </a:extLst>
          </p:cNvPr>
          <p:cNvSpPr txBox="1"/>
          <p:nvPr/>
        </p:nvSpPr>
        <p:spPr>
          <a:xfrm>
            <a:off x="7983687" y="1685365"/>
            <a:ext cx="3623865" cy="30861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r>
              <a:rPr lang="en-IN" sz="1600" b="0" i="0" u="none" strike="noStrike" dirty="0">
                <a:solidFill>
                  <a:schemeClr val="bg1"/>
                </a:solidFill>
                <a:latin typeface="Calibri"/>
                <a:ea typeface="Calibri"/>
                <a:cs typeface="Calibri"/>
              </a:rPr>
              <a:t>Total Loan Applications by</a:t>
            </a:r>
            <a:r>
              <a:rPr lang="en-IN" sz="1600" b="0" i="0" u="none" strike="noStrike" baseline="0" dirty="0">
                <a:solidFill>
                  <a:schemeClr val="bg1"/>
                </a:solidFill>
                <a:latin typeface="Calibri"/>
                <a:ea typeface="Calibri"/>
                <a:cs typeface="Calibri"/>
              </a:rPr>
              <a:t> Emp Length</a:t>
            </a:r>
            <a:endParaRPr lang="en-IN" sz="1600" b="0" i="0" u="none" strike="noStrike" dirty="0">
              <a:solidFill>
                <a:schemeClr val="bg1"/>
              </a:solidFill>
              <a:latin typeface="Calibri"/>
              <a:ea typeface="Calibri"/>
              <a:cs typeface="Calibri"/>
            </a:endParaRPr>
          </a:p>
        </p:txBody>
      </p:sp>
    </p:spTree>
    <p:extLst>
      <p:ext uri="{BB962C8B-B14F-4D97-AF65-F5344CB8AC3E}">
        <p14:creationId xmlns:p14="http://schemas.microsoft.com/office/powerpoint/2010/main" val="3900800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25B728-7767-E4D0-B2A4-7BFA1ED1B612}"/>
              </a:ext>
            </a:extLst>
          </p:cNvPr>
          <p:cNvSpPr txBox="1"/>
          <p:nvPr/>
        </p:nvSpPr>
        <p:spPr>
          <a:xfrm>
            <a:off x="986117" y="727716"/>
            <a:ext cx="6096000" cy="4308872"/>
          </a:xfrm>
          <a:prstGeom prst="rect">
            <a:avLst/>
          </a:prstGeom>
          <a:noFill/>
        </p:spPr>
        <p:txBody>
          <a:bodyPr wrap="square">
            <a:spAutoFit/>
          </a:bodyPr>
          <a:lstStyle/>
          <a:p>
            <a:pPr algn="just" rtl="0">
              <a:spcBef>
                <a:spcPts val="0"/>
              </a:spcBef>
              <a:spcAft>
                <a:spcPts val="800"/>
              </a:spcAft>
            </a:pPr>
            <a:r>
              <a:rPr lang="en-US" sz="1800" b="1" i="0" u="none" strike="noStrike" dirty="0">
                <a:solidFill>
                  <a:schemeClr val="tx2"/>
                </a:solidFill>
                <a:effectLst/>
                <a:latin typeface="Calibri" panose="020F0502020204030204" pitchFamily="34" charset="0"/>
              </a:rPr>
              <a:t>5. Loan Purpose Breakdown (Bar Chart):</a:t>
            </a:r>
            <a:endParaRPr lang="en-US" b="0" dirty="0">
              <a:solidFill>
                <a:schemeClr val="tx2"/>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Chart Type: Bar Chart</a:t>
            </a:r>
            <a:endParaRPr lang="en-US" b="0" dirty="0">
              <a:solidFill>
                <a:schemeClr val="bg1"/>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Metrics: 'Total Loan Applications,' 'Total Funded Amount,' and 'Total Amount Received'</a:t>
            </a:r>
            <a:endParaRPr lang="en-US" b="0" dirty="0">
              <a:solidFill>
                <a:schemeClr val="bg1"/>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X-Axis: Loan Purpose Categories (e.g., debt consolidation, credit card refinancing)</a:t>
            </a:r>
            <a:endParaRPr lang="en-US" b="0" dirty="0">
              <a:solidFill>
                <a:schemeClr val="bg1"/>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Y-Axis: Metrics' Values</a:t>
            </a:r>
            <a:endParaRPr lang="en-US" b="0" dirty="0">
              <a:solidFill>
                <a:schemeClr val="bg1"/>
              </a:solidFill>
              <a:effectLst/>
            </a:endParaRPr>
          </a:p>
          <a:p>
            <a:pPr algn="just" rtl="0">
              <a:spcBef>
                <a:spcPts val="0"/>
              </a:spcBef>
              <a:spcAft>
                <a:spcPts val="800"/>
              </a:spcAft>
            </a:pPr>
            <a:r>
              <a:rPr lang="en-US" sz="1800" b="0" i="1" u="none" strike="noStrike" dirty="0">
                <a:solidFill>
                  <a:schemeClr val="bg1"/>
                </a:solidFill>
                <a:effectLst/>
                <a:latin typeface="Calibri" panose="020F0502020204030204" pitchFamily="34" charset="0"/>
              </a:rPr>
              <a:t>Objective: This bar chart will provide a visual breakdown of loan metrics based on the stated purposes of loans, aiding in the understanding of the primary reasons borrowers seek financing.</a:t>
            </a:r>
            <a:endParaRPr lang="en-US" b="0" dirty="0">
              <a:solidFill>
                <a:schemeClr val="bg1"/>
              </a:solidFill>
              <a:effectLst/>
            </a:endParaRPr>
          </a:p>
          <a:p>
            <a:br>
              <a:rPr lang="en-US" dirty="0">
                <a:solidFill>
                  <a:schemeClr val="bg1"/>
                </a:solidFill>
              </a:rPr>
            </a:br>
            <a:endParaRPr lang="en-IN" dirty="0">
              <a:solidFill>
                <a:schemeClr val="bg1"/>
              </a:solidFill>
            </a:endParaRPr>
          </a:p>
        </p:txBody>
      </p:sp>
      <p:graphicFrame>
        <p:nvGraphicFramePr>
          <p:cNvPr id="4" name="Chart 3">
            <a:extLst>
              <a:ext uri="{FF2B5EF4-FFF2-40B4-BE49-F238E27FC236}">
                <a16:creationId xmlns:a16="http://schemas.microsoft.com/office/drawing/2014/main" id="{3D94A369-9C3E-4A5C-8EF3-724A9AF56791}"/>
              </a:ext>
            </a:extLst>
          </p:cNvPr>
          <p:cNvGraphicFramePr>
            <a:graphicFrameLocks/>
          </p:cNvGraphicFramePr>
          <p:nvPr>
            <p:extLst>
              <p:ext uri="{D42A27DB-BD31-4B8C-83A1-F6EECF244321}">
                <p14:modId xmlns:p14="http://schemas.microsoft.com/office/powerpoint/2010/main" val="2036937292"/>
              </p:ext>
            </p:extLst>
          </p:nvPr>
        </p:nvGraphicFramePr>
        <p:xfrm>
          <a:off x="7548281" y="2166993"/>
          <a:ext cx="4410636" cy="386625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15">
            <a:extLst>
              <a:ext uri="{FF2B5EF4-FFF2-40B4-BE49-F238E27FC236}">
                <a16:creationId xmlns:a16="http://schemas.microsoft.com/office/drawing/2014/main" id="{809D7D69-4E8F-4BB1-85BB-CF178E869A5D}"/>
              </a:ext>
            </a:extLst>
          </p:cNvPr>
          <p:cNvSpPr txBox="1"/>
          <p:nvPr/>
        </p:nvSpPr>
        <p:spPr>
          <a:xfrm>
            <a:off x="7924798" y="1640541"/>
            <a:ext cx="3657601" cy="28803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r>
              <a:rPr lang="en-IN" sz="1600" b="0" i="0" u="none" strike="noStrike" dirty="0">
                <a:solidFill>
                  <a:schemeClr val="bg1"/>
                </a:solidFill>
                <a:latin typeface="Calibri"/>
                <a:ea typeface="Calibri"/>
                <a:cs typeface="Calibri"/>
              </a:rPr>
              <a:t>Total Loan Applications by</a:t>
            </a:r>
            <a:r>
              <a:rPr lang="en-IN" sz="1600" b="0" i="0" u="none" strike="noStrike" baseline="0" dirty="0">
                <a:solidFill>
                  <a:schemeClr val="bg1"/>
                </a:solidFill>
                <a:latin typeface="Calibri"/>
                <a:ea typeface="Calibri"/>
                <a:cs typeface="Calibri"/>
              </a:rPr>
              <a:t> Emp Purpose</a:t>
            </a:r>
            <a:endParaRPr lang="en-IN" sz="1600" b="0" i="0" u="none" strike="noStrike" dirty="0">
              <a:solidFill>
                <a:schemeClr val="bg1"/>
              </a:solidFill>
              <a:latin typeface="Calibri"/>
              <a:ea typeface="Calibri"/>
              <a:cs typeface="Calibri"/>
            </a:endParaRPr>
          </a:p>
        </p:txBody>
      </p:sp>
    </p:spTree>
    <p:extLst>
      <p:ext uri="{BB962C8B-B14F-4D97-AF65-F5344CB8AC3E}">
        <p14:creationId xmlns:p14="http://schemas.microsoft.com/office/powerpoint/2010/main" val="2765323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081412-5A40-65B4-D3AA-ECB990C502B2}"/>
              </a:ext>
            </a:extLst>
          </p:cNvPr>
          <p:cNvSpPr txBox="1"/>
          <p:nvPr/>
        </p:nvSpPr>
        <p:spPr>
          <a:xfrm>
            <a:off x="1004047" y="756149"/>
            <a:ext cx="6096000" cy="3929281"/>
          </a:xfrm>
          <a:prstGeom prst="rect">
            <a:avLst/>
          </a:prstGeom>
          <a:noFill/>
        </p:spPr>
        <p:txBody>
          <a:bodyPr wrap="square">
            <a:spAutoFit/>
          </a:bodyPr>
          <a:lstStyle/>
          <a:p>
            <a:pPr algn="just" rtl="0">
              <a:spcBef>
                <a:spcPts val="0"/>
              </a:spcBef>
              <a:spcAft>
                <a:spcPts val="800"/>
              </a:spcAft>
            </a:pPr>
            <a:r>
              <a:rPr lang="en-US" sz="1800" b="1" i="0" u="none" strike="noStrike" dirty="0">
                <a:solidFill>
                  <a:schemeClr val="tx2"/>
                </a:solidFill>
                <a:effectLst/>
                <a:latin typeface="Calibri" panose="020F0502020204030204" pitchFamily="34" charset="0"/>
              </a:rPr>
              <a:t>6. Home Ownership Analysis (Tree Map):</a:t>
            </a:r>
            <a:endParaRPr lang="en-US" b="0" dirty="0">
              <a:solidFill>
                <a:schemeClr val="tx2"/>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Chart Type: Tree Map</a:t>
            </a:r>
            <a:endParaRPr lang="en-US" b="0" dirty="0">
              <a:solidFill>
                <a:schemeClr val="bg1"/>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Metrics: 'Total Loan Applications,' 'Total Funded Amount,' and 'Total Amount Received'</a:t>
            </a:r>
            <a:endParaRPr lang="en-US" b="0" dirty="0">
              <a:solidFill>
                <a:schemeClr val="bg1"/>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Hierarchy: Home Ownership Categories (e.g., own, rent, mortgage)</a:t>
            </a:r>
            <a:endParaRPr lang="en-US" b="0" dirty="0">
              <a:solidFill>
                <a:schemeClr val="bg1"/>
              </a:solidFill>
              <a:effectLst/>
            </a:endParaRPr>
          </a:p>
          <a:p>
            <a:pPr algn="just" rtl="0">
              <a:spcBef>
                <a:spcPts val="0"/>
              </a:spcBef>
              <a:spcAft>
                <a:spcPts val="800"/>
              </a:spcAft>
            </a:pPr>
            <a:r>
              <a:rPr lang="en-US" sz="1800" b="0" i="1" u="none" strike="noStrike" dirty="0">
                <a:solidFill>
                  <a:schemeClr val="bg1"/>
                </a:solidFill>
                <a:effectLst/>
                <a:latin typeface="Calibri" panose="020F0502020204030204" pitchFamily="34" charset="0"/>
              </a:rPr>
              <a:t>Objective: This tree map will display loan metrics categorized by different home ownership statuses, allowing for a hierarchical view of how home ownership impacts loan applications and disbursements.</a:t>
            </a:r>
            <a:endParaRPr lang="en-US" b="0" dirty="0">
              <a:solidFill>
                <a:schemeClr val="bg1"/>
              </a:solidFill>
              <a:effectLst/>
            </a:endParaRPr>
          </a:p>
          <a:p>
            <a:br>
              <a:rPr lang="en-US" dirty="0"/>
            </a:br>
            <a:endParaRPr lang="en-IN" dirty="0"/>
          </a:p>
        </p:txBody>
      </p:sp>
      <mc:AlternateContent xmlns:mc="http://schemas.openxmlformats.org/markup-compatibility/2006">
        <mc:Choice xmlns:cx1="http://schemas.microsoft.com/office/drawing/2015/9/8/chartex" Requires="cx1">
          <p:graphicFrame>
            <p:nvGraphicFramePr>
              <p:cNvPr id="4" name="Chart 3">
                <a:extLst>
                  <a:ext uri="{FF2B5EF4-FFF2-40B4-BE49-F238E27FC236}">
                    <a16:creationId xmlns:a16="http://schemas.microsoft.com/office/drawing/2014/main" id="{02B79631-7531-43F5-B743-D010C25AB9FD}"/>
                  </a:ext>
                </a:extLst>
              </p:cNvPr>
              <p:cNvGraphicFramePr/>
              <p:nvPr>
                <p:extLst>
                  <p:ext uri="{D42A27DB-BD31-4B8C-83A1-F6EECF244321}">
                    <p14:modId xmlns:p14="http://schemas.microsoft.com/office/powerpoint/2010/main" val="118974302"/>
                  </p:ext>
                </p:extLst>
              </p:nvPr>
            </p:nvGraphicFramePr>
            <p:xfrm>
              <a:off x="8301542" y="2026906"/>
              <a:ext cx="3029846" cy="2658524"/>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a:extLst>
                  <a:ext uri="{FF2B5EF4-FFF2-40B4-BE49-F238E27FC236}">
                    <a16:creationId xmlns:a16="http://schemas.microsoft.com/office/drawing/2014/main" id="{02B79631-7531-43F5-B743-D010C25AB9FD}"/>
                  </a:ext>
                </a:extLst>
              </p:cNvPr>
              <p:cNvPicPr>
                <a:picLocks noGrp="1" noRot="1" noChangeAspect="1" noMove="1" noResize="1" noEditPoints="1" noAdjustHandles="1" noChangeArrowheads="1" noChangeShapeType="1"/>
              </p:cNvPicPr>
              <p:nvPr/>
            </p:nvPicPr>
            <p:blipFill>
              <a:blip r:embed="rId3"/>
              <a:stretch>
                <a:fillRect/>
              </a:stretch>
            </p:blipFill>
            <p:spPr>
              <a:xfrm>
                <a:off x="8301542" y="2026906"/>
                <a:ext cx="3029846" cy="2658524"/>
              </a:xfrm>
              <a:prstGeom prst="rect">
                <a:avLst/>
              </a:prstGeom>
            </p:spPr>
          </p:pic>
        </mc:Fallback>
      </mc:AlternateContent>
      <p:sp>
        <p:nvSpPr>
          <p:cNvPr id="7" name="TextBox 6">
            <a:extLst>
              <a:ext uri="{FF2B5EF4-FFF2-40B4-BE49-F238E27FC236}">
                <a16:creationId xmlns:a16="http://schemas.microsoft.com/office/drawing/2014/main" id="{15E8B2BB-1C19-C0E9-AF23-57FFC150C833}"/>
              </a:ext>
            </a:extLst>
          </p:cNvPr>
          <p:cNvSpPr txBox="1"/>
          <p:nvPr/>
        </p:nvSpPr>
        <p:spPr>
          <a:xfrm>
            <a:off x="1004047" y="4758262"/>
            <a:ext cx="6096000" cy="1856919"/>
          </a:xfrm>
          <a:prstGeom prst="rect">
            <a:avLst/>
          </a:prstGeom>
          <a:noFill/>
        </p:spPr>
        <p:txBody>
          <a:bodyPr wrap="square">
            <a:spAutoFit/>
          </a:bodyPr>
          <a:lstStyle/>
          <a:p>
            <a:pPr algn="just" rtl="0">
              <a:spcBef>
                <a:spcPts val="0"/>
              </a:spcBef>
              <a:spcAft>
                <a:spcPts val="800"/>
              </a:spcAft>
            </a:pPr>
            <a:r>
              <a:rPr lang="en-US" sz="1800" b="0" i="0" u="none" strike="noStrike" dirty="0">
                <a:solidFill>
                  <a:srgbClr val="FFFF00"/>
                </a:solidFill>
                <a:effectLst/>
                <a:latin typeface="Calibri" panose="020F0502020204030204" pitchFamily="34" charset="0"/>
              </a:rPr>
              <a:t>These diverse chart types will enhance our ability to visualize and communicate loan-related insights effectively, supporting data-driven decisions and strategic planning within our lending operations."</a:t>
            </a:r>
            <a:endParaRPr lang="en-US" b="0" dirty="0">
              <a:solidFill>
                <a:srgbClr val="FFFF00"/>
              </a:solidFill>
              <a:effectLst/>
            </a:endParaRPr>
          </a:p>
          <a:p>
            <a:br>
              <a:rPr lang="en-US" dirty="0"/>
            </a:br>
            <a:endParaRPr lang="en-IN" dirty="0"/>
          </a:p>
        </p:txBody>
      </p:sp>
      <p:sp>
        <p:nvSpPr>
          <p:cNvPr id="2" name="TextBox 1">
            <a:extLst>
              <a:ext uri="{FF2B5EF4-FFF2-40B4-BE49-F238E27FC236}">
                <a16:creationId xmlns:a16="http://schemas.microsoft.com/office/drawing/2014/main" id="{0516B6FF-F2F5-49B9-01B2-C9A270E1E2C4}"/>
              </a:ext>
            </a:extLst>
          </p:cNvPr>
          <p:cNvSpPr txBox="1"/>
          <p:nvPr/>
        </p:nvSpPr>
        <p:spPr>
          <a:xfrm>
            <a:off x="8144547" y="1105772"/>
            <a:ext cx="3343835" cy="646331"/>
          </a:xfrm>
          <a:prstGeom prst="rect">
            <a:avLst/>
          </a:prstGeom>
          <a:noFill/>
        </p:spPr>
        <p:txBody>
          <a:bodyPr wrap="square" rtlCol="0">
            <a:spAutoFit/>
          </a:bodyPr>
          <a:lstStyle/>
          <a:p>
            <a:pPr marL="0" indent="0" algn="ctr"/>
            <a:r>
              <a:rPr lang="en-IN" sz="1800" b="0" i="0" u="none" strike="noStrike" dirty="0">
                <a:solidFill>
                  <a:schemeClr val="bg1"/>
                </a:solidFill>
                <a:latin typeface="Calibri"/>
                <a:ea typeface="Calibri"/>
                <a:cs typeface="Calibri"/>
              </a:rPr>
              <a:t>Total Loan Applications by</a:t>
            </a:r>
            <a:r>
              <a:rPr lang="en-IN" sz="1800" b="0" i="0" u="none" strike="noStrike" baseline="0" dirty="0">
                <a:solidFill>
                  <a:schemeClr val="bg1"/>
                </a:solidFill>
                <a:latin typeface="Calibri"/>
                <a:ea typeface="Calibri"/>
                <a:cs typeface="Calibri"/>
              </a:rPr>
              <a:t> Home </a:t>
            </a:r>
          </a:p>
          <a:p>
            <a:pPr marL="0" indent="0" algn="ctr"/>
            <a:r>
              <a:rPr lang="en-IN" sz="1800" b="0" i="0" u="none" strike="noStrike" baseline="0" dirty="0">
                <a:solidFill>
                  <a:schemeClr val="bg1"/>
                </a:solidFill>
                <a:latin typeface="Calibri"/>
                <a:ea typeface="Calibri"/>
                <a:cs typeface="Calibri"/>
              </a:rPr>
              <a:t>Ownership</a:t>
            </a:r>
            <a:endParaRPr lang="en-IN" sz="1800" b="0" i="0" u="none" strike="noStrike" dirty="0">
              <a:solidFill>
                <a:schemeClr val="bg1"/>
              </a:solidFill>
              <a:latin typeface="Calibri"/>
              <a:ea typeface="Calibri"/>
              <a:cs typeface="Calibri"/>
            </a:endParaRPr>
          </a:p>
        </p:txBody>
      </p:sp>
    </p:spTree>
    <p:extLst>
      <p:ext uri="{BB962C8B-B14F-4D97-AF65-F5344CB8AC3E}">
        <p14:creationId xmlns:p14="http://schemas.microsoft.com/office/powerpoint/2010/main" val="471944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0EE30EB-2BF6-7D35-394B-B769B42E6854}"/>
              </a:ext>
            </a:extLst>
          </p:cNvPr>
          <p:cNvSpPr txBox="1"/>
          <p:nvPr/>
        </p:nvSpPr>
        <p:spPr>
          <a:xfrm>
            <a:off x="959224" y="3429000"/>
            <a:ext cx="10112188" cy="1754326"/>
          </a:xfrm>
          <a:prstGeom prst="rect">
            <a:avLst/>
          </a:prstGeom>
          <a:noFill/>
        </p:spPr>
        <p:txBody>
          <a:bodyPr wrap="square">
            <a:spAutoFit/>
          </a:bodyPr>
          <a:lstStyle/>
          <a:p>
            <a:r>
              <a:rPr lang="en-US" b="1" dirty="0">
                <a:solidFill>
                  <a:schemeClr val="bg1"/>
                </a:solidFill>
                <a:latin typeface="Futura Md BT" panose="020B0802020204020204" pitchFamily="34" charset="0"/>
              </a:rPr>
              <a:t>Summary</a:t>
            </a:r>
          </a:p>
          <a:p>
            <a:r>
              <a:rPr lang="en-US" dirty="0">
                <a:solidFill>
                  <a:schemeClr val="bg1"/>
                </a:solidFill>
                <a:latin typeface="Futura Md BT" panose="020B0802020204020204" pitchFamily="34" charset="0"/>
              </a:rPr>
              <a:t>The Details Dashboard integrates and displays essential loan metrics in one place, offering a clear and concise snapshot of the bank's lending activities. By providing real-time access to key data points, it enables users to monitor loan performance, assess borrower health, and make informed decisions. This tool is vital for improving loan portfolio management and ensuring the bank's financial stability.</a:t>
            </a:r>
          </a:p>
        </p:txBody>
      </p:sp>
      <p:sp>
        <p:nvSpPr>
          <p:cNvPr id="9" name="TextBox 8">
            <a:extLst>
              <a:ext uri="{FF2B5EF4-FFF2-40B4-BE49-F238E27FC236}">
                <a16:creationId xmlns:a16="http://schemas.microsoft.com/office/drawing/2014/main" id="{9D3FDEB2-3313-EBAE-BC85-A026F8E2E499}"/>
              </a:ext>
            </a:extLst>
          </p:cNvPr>
          <p:cNvSpPr txBox="1"/>
          <p:nvPr/>
        </p:nvSpPr>
        <p:spPr>
          <a:xfrm>
            <a:off x="959224" y="751745"/>
            <a:ext cx="10273552" cy="1754326"/>
          </a:xfrm>
          <a:prstGeom prst="rect">
            <a:avLst/>
          </a:prstGeom>
          <a:noFill/>
        </p:spPr>
        <p:txBody>
          <a:bodyPr wrap="square">
            <a:spAutoFit/>
          </a:bodyPr>
          <a:lstStyle/>
          <a:p>
            <a:r>
              <a:rPr lang="en-US" dirty="0">
                <a:solidFill>
                  <a:schemeClr val="bg1"/>
                </a:solidFill>
              </a:rPr>
              <a:t>In our Bank Loan Report project, we identified the necessity for a comprehensive 'Details Dashboard' to serve as a centralized repository for all crucial loan-related data. This dashboard is designed to provide a consolidated view of key metrics such as loan applications, funded amounts, repayment details, interest rates, and borrower profiles. The goal is to create a user-friendly interface that allows stakeholders to quickly access and analyze critical information, supporting data-driven decision-making and enhancing the efficiency of loan management processes.</a:t>
            </a:r>
          </a:p>
        </p:txBody>
      </p:sp>
    </p:spTree>
    <p:extLst>
      <p:ext uri="{BB962C8B-B14F-4D97-AF65-F5344CB8AC3E}">
        <p14:creationId xmlns:p14="http://schemas.microsoft.com/office/powerpoint/2010/main" val="3949741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7222B1-55D4-39D4-180A-854EF59F456A}"/>
              </a:ext>
            </a:extLst>
          </p:cNvPr>
          <p:cNvSpPr>
            <a:spLocks noGrp="1"/>
          </p:cNvSpPr>
          <p:nvPr>
            <p:ph type="ftr" sz="quarter" idx="11"/>
          </p:nvPr>
        </p:nvSpPr>
        <p:spPr/>
        <p:txBody>
          <a:bodyPr/>
          <a:lstStyle/>
          <a:p>
            <a:r>
              <a:rPr lang="en-US"/>
              <a:t>Crypto: investing &amp; trading</a:t>
            </a:r>
            <a:endParaRPr lang="en-US" dirty="0"/>
          </a:p>
        </p:txBody>
      </p:sp>
      <p:sp>
        <p:nvSpPr>
          <p:cNvPr id="3" name="Slide Number Placeholder 2">
            <a:extLst>
              <a:ext uri="{FF2B5EF4-FFF2-40B4-BE49-F238E27FC236}">
                <a16:creationId xmlns:a16="http://schemas.microsoft.com/office/drawing/2014/main" id="{95417418-1DA6-2704-ACB9-A1DB2181EE5F}"/>
              </a:ext>
            </a:extLst>
          </p:cNvPr>
          <p:cNvSpPr>
            <a:spLocks noGrp="1"/>
          </p:cNvSpPr>
          <p:nvPr>
            <p:ph type="sldNum" sz="quarter" idx="12"/>
          </p:nvPr>
        </p:nvSpPr>
        <p:spPr/>
        <p:txBody>
          <a:bodyPr/>
          <a:lstStyle/>
          <a:p>
            <a:fld id="{294A09A9-5501-47C1-A89A-A340965A2BE2}" type="slidenum">
              <a:rPr lang="en-US" smtClean="0"/>
              <a:t>14</a:t>
            </a:fld>
            <a:endParaRPr lang="en-US" dirty="0"/>
          </a:p>
        </p:txBody>
      </p:sp>
      <p:pic>
        <p:nvPicPr>
          <p:cNvPr id="7" name="Graphic 6">
            <a:extLst>
              <a:ext uri="{FF2B5EF4-FFF2-40B4-BE49-F238E27FC236}">
                <a16:creationId xmlns:a16="http://schemas.microsoft.com/office/drawing/2014/main" id="{56BF8949-E9EE-6C82-7E34-891EE0FF64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12192000" cy="6795247"/>
          </a:xfrm>
          <a:prstGeom prst="rect">
            <a:avLst/>
          </a:prstGeom>
        </p:spPr>
      </p:pic>
    </p:spTree>
    <p:extLst>
      <p:ext uri="{BB962C8B-B14F-4D97-AF65-F5344CB8AC3E}">
        <p14:creationId xmlns:p14="http://schemas.microsoft.com/office/powerpoint/2010/main" val="2443333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7222B1-55D4-39D4-180A-854EF59F456A}"/>
              </a:ext>
            </a:extLst>
          </p:cNvPr>
          <p:cNvSpPr>
            <a:spLocks noGrp="1"/>
          </p:cNvSpPr>
          <p:nvPr>
            <p:ph type="ftr" sz="quarter" idx="11"/>
          </p:nvPr>
        </p:nvSpPr>
        <p:spPr/>
        <p:txBody>
          <a:bodyPr/>
          <a:lstStyle/>
          <a:p>
            <a:r>
              <a:rPr lang="en-US"/>
              <a:t>Crypto: investing &amp; trading</a:t>
            </a:r>
            <a:endParaRPr lang="en-US" dirty="0"/>
          </a:p>
        </p:txBody>
      </p:sp>
      <p:sp>
        <p:nvSpPr>
          <p:cNvPr id="3" name="Slide Number Placeholder 2">
            <a:extLst>
              <a:ext uri="{FF2B5EF4-FFF2-40B4-BE49-F238E27FC236}">
                <a16:creationId xmlns:a16="http://schemas.microsoft.com/office/drawing/2014/main" id="{95417418-1DA6-2704-ACB9-A1DB2181EE5F}"/>
              </a:ext>
            </a:extLst>
          </p:cNvPr>
          <p:cNvSpPr>
            <a:spLocks noGrp="1"/>
          </p:cNvSpPr>
          <p:nvPr>
            <p:ph type="sldNum" sz="quarter" idx="12"/>
          </p:nvPr>
        </p:nvSpPr>
        <p:spPr/>
        <p:txBody>
          <a:bodyPr/>
          <a:lstStyle/>
          <a:p>
            <a:fld id="{294A09A9-5501-47C1-A89A-A340965A2BE2}" type="slidenum">
              <a:rPr lang="en-US" smtClean="0"/>
              <a:t>15</a:t>
            </a:fld>
            <a:endParaRPr lang="en-US" dirty="0"/>
          </a:p>
        </p:txBody>
      </p:sp>
      <p:pic>
        <p:nvPicPr>
          <p:cNvPr id="5" name="Graphic 4">
            <a:extLst>
              <a:ext uri="{FF2B5EF4-FFF2-40B4-BE49-F238E27FC236}">
                <a16:creationId xmlns:a16="http://schemas.microsoft.com/office/drawing/2014/main" id="{55AA27D5-C323-A635-3740-3E5F46268F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72308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401798"/>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1706969"/>
            <a:ext cx="5779008" cy="3976655"/>
          </a:xfrm>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Data  Sheet</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Summary Dashboard with KPI’s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Overview Dashboard with Charts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Detail Sheet  with Filter</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Summary</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Dashboard’s</a:t>
            </a:r>
          </a:p>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p:txBody>
      </p:sp>
      <p:sp>
        <p:nvSpPr>
          <p:cNvPr id="7" name="TextBox 6">
            <a:extLst>
              <a:ext uri="{FF2B5EF4-FFF2-40B4-BE49-F238E27FC236}">
                <a16:creationId xmlns:a16="http://schemas.microsoft.com/office/drawing/2014/main" id="{042D045E-860F-761D-52EC-5CAB183C7009}"/>
              </a:ext>
            </a:extLst>
          </p:cNvPr>
          <p:cNvSpPr txBox="1"/>
          <p:nvPr/>
        </p:nvSpPr>
        <p:spPr>
          <a:xfrm>
            <a:off x="7837394" y="1471646"/>
            <a:ext cx="3583641" cy="3241913"/>
          </a:xfrm>
          <a:prstGeom prst="rect">
            <a:avLst/>
          </a:prstGeom>
          <a:noFill/>
        </p:spPr>
        <p:txBody>
          <a:bodyPr wrap="square">
            <a:spAutoFit/>
          </a:bodyPr>
          <a:lstStyle/>
          <a:p>
            <a:pPr algn="just" rtl="0">
              <a:spcBef>
                <a:spcPts val="0"/>
              </a:spcBef>
              <a:spcAft>
                <a:spcPts val="800"/>
              </a:spcAft>
            </a:pPr>
            <a:r>
              <a:rPr lang="en-US" sz="1800" b="0" i="1" u="none" strike="noStrike" dirty="0">
                <a:solidFill>
                  <a:schemeClr val="bg1"/>
                </a:solidFill>
                <a:effectLst/>
                <a:latin typeface="Calibri" panose="020F0502020204030204" pitchFamily="34" charset="0"/>
              </a:rPr>
              <a:t>The primary objective of the Details Dashboard is to provide a comprehensive and user-friendly interface for accessing vital loan data. It will serve as a one-stop solution for users seeking detailed insights into our loan portfolio, borrower profiles, and loan performance.</a:t>
            </a:r>
            <a:endParaRPr lang="en-US" b="0" dirty="0">
              <a:solidFill>
                <a:schemeClr val="bg1"/>
              </a:solidFill>
              <a:effectLst/>
            </a:endParaRPr>
          </a:p>
          <a:p>
            <a:br>
              <a:rPr lang="en-US" dirty="0"/>
            </a:br>
            <a:endParaRPr lang="en-IN" dirty="0"/>
          </a:p>
        </p:txBody>
      </p:sp>
      <p:sp>
        <p:nvSpPr>
          <p:cNvPr id="8" name="Title 1">
            <a:extLst>
              <a:ext uri="{FF2B5EF4-FFF2-40B4-BE49-F238E27FC236}">
                <a16:creationId xmlns:a16="http://schemas.microsoft.com/office/drawing/2014/main" id="{4C5A42DD-6A2F-D2EB-3644-682CA28FFBE4}"/>
              </a:ext>
            </a:extLst>
          </p:cNvPr>
          <p:cNvSpPr txBox="1">
            <a:spLocks/>
          </p:cNvSpPr>
          <p:nvPr/>
        </p:nvSpPr>
        <p:spPr>
          <a:xfrm>
            <a:off x="7918570" y="936722"/>
            <a:ext cx="4261238" cy="10698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dirty="0">
                <a:ln w="28575">
                  <a:noFill/>
                  <a:prstDash val="solid"/>
                </a:ln>
                <a:latin typeface="Tw Cen MT" panose="020B0602020104020603" pitchFamily="34" charset="77"/>
              </a:rPr>
              <a:t>OBJECTIVE</a:t>
            </a:r>
          </a:p>
          <a:p>
            <a:endParaRPr lang="en-US" dirty="0"/>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F4D34C-FC91-AE45-8E8C-353BCE40470B}"/>
              </a:ext>
            </a:extLst>
          </p:cNvPr>
          <p:cNvSpPr txBox="1"/>
          <p:nvPr/>
        </p:nvSpPr>
        <p:spPr>
          <a:xfrm>
            <a:off x="936811" y="0"/>
            <a:ext cx="10318378" cy="7206781"/>
          </a:xfrm>
          <a:prstGeom prst="rect">
            <a:avLst/>
          </a:prstGeom>
          <a:noFill/>
        </p:spPr>
        <p:txBody>
          <a:bodyPr wrap="square" rtlCol="0">
            <a:spAutoFit/>
          </a:bodyPr>
          <a:lstStyle/>
          <a:p>
            <a:pPr rtl="0">
              <a:lnSpc>
                <a:spcPct val="150000"/>
              </a:lnSpc>
              <a:spcBef>
                <a:spcPts val="0"/>
              </a:spcBef>
              <a:spcAft>
                <a:spcPts val="800"/>
              </a:spcAft>
            </a:pPr>
            <a:r>
              <a:rPr lang="en-US" sz="1800" b="1" i="0" u="none" strike="noStrike" dirty="0">
                <a:solidFill>
                  <a:schemeClr val="tx2">
                    <a:lumMod val="60000"/>
                    <a:lumOff val="40000"/>
                  </a:schemeClr>
                </a:solidFill>
                <a:effectLst/>
                <a:latin typeface="Calibri" panose="020F0502020204030204" pitchFamily="34" charset="0"/>
              </a:rPr>
              <a:t>Key Performance Indicators (KPIs) Requirements:</a:t>
            </a:r>
            <a:endParaRPr lang="en-US" b="0" dirty="0">
              <a:solidFill>
                <a:schemeClr val="tx2">
                  <a:lumMod val="60000"/>
                  <a:lumOff val="40000"/>
                </a:schemeClr>
              </a:solidFill>
              <a:effectLst/>
            </a:endParaRPr>
          </a:p>
          <a:p>
            <a:pPr rtl="0" fontAlgn="base">
              <a:lnSpc>
                <a:spcPct val="150000"/>
              </a:lnSpc>
              <a:spcBef>
                <a:spcPts val="0"/>
              </a:spcBef>
              <a:spcAft>
                <a:spcPts val="0"/>
              </a:spcAft>
              <a:buFont typeface="+mj-lt"/>
              <a:buAutoNum type="arabicPeriod"/>
            </a:pPr>
            <a:r>
              <a:rPr lang="en-US" sz="1800" b="1" i="0" u="none" strike="noStrike" dirty="0">
                <a:solidFill>
                  <a:schemeClr val="bg1"/>
                </a:solidFill>
                <a:effectLst/>
                <a:latin typeface="Calibri" panose="020F0502020204030204" pitchFamily="34" charset="0"/>
              </a:rPr>
              <a:t>Total Loan Applications:</a:t>
            </a:r>
            <a:r>
              <a:rPr lang="en-US" sz="1800" b="0" i="0" u="none" strike="noStrike" dirty="0">
                <a:solidFill>
                  <a:schemeClr val="bg1"/>
                </a:solidFill>
                <a:effectLst/>
                <a:latin typeface="Calibri" panose="020F0502020204030204" pitchFamily="34" charset="0"/>
              </a:rPr>
              <a:t> We need to calculate the total number of loan applications received during a specified period. Additionally, it is essential to monitor the Month-to-Date (MTD) Loan Applications and track changes Month-over-Month (MoM).</a:t>
            </a:r>
          </a:p>
          <a:p>
            <a:pPr rtl="0" fontAlgn="base">
              <a:lnSpc>
                <a:spcPct val="150000"/>
              </a:lnSpc>
              <a:spcBef>
                <a:spcPts val="0"/>
              </a:spcBef>
              <a:spcAft>
                <a:spcPts val="0"/>
              </a:spcAft>
              <a:buFont typeface="+mj-lt"/>
              <a:buAutoNum type="arabicPeriod"/>
            </a:pPr>
            <a:r>
              <a:rPr lang="en-US" sz="1800" b="1" i="0" u="none" strike="noStrike" dirty="0">
                <a:solidFill>
                  <a:schemeClr val="bg1"/>
                </a:solidFill>
                <a:effectLst/>
                <a:latin typeface="Calibri" panose="020F0502020204030204" pitchFamily="34" charset="0"/>
              </a:rPr>
              <a:t>Total Funded Amount:</a:t>
            </a:r>
            <a:r>
              <a:rPr lang="en-US" sz="1800" b="0" i="0" u="none" strike="noStrike" dirty="0">
                <a:solidFill>
                  <a:schemeClr val="bg1"/>
                </a:solidFill>
                <a:effectLst/>
                <a:latin typeface="Calibri" panose="020F0502020204030204" pitchFamily="34" charset="0"/>
              </a:rPr>
              <a:t> Understanding the total amount of funds disbursed as loans is crucial. We also want to keep an eye on the MTD Total Funded Amount and analyze the Month-over-Month (MoM) changes in this metric.</a:t>
            </a:r>
          </a:p>
          <a:p>
            <a:pPr rtl="0" fontAlgn="base">
              <a:lnSpc>
                <a:spcPct val="150000"/>
              </a:lnSpc>
              <a:spcBef>
                <a:spcPts val="0"/>
              </a:spcBef>
              <a:spcAft>
                <a:spcPts val="0"/>
              </a:spcAft>
              <a:buFont typeface="+mj-lt"/>
              <a:buAutoNum type="arabicPeriod"/>
            </a:pPr>
            <a:r>
              <a:rPr lang="en-US" sz="1800" b="1" i="0" u="none" strike="noStrike" dirty="0">
                <a:solidFill>
                  <a:schemeClr val="bg1"/>
                </a:solidFill>
                <a:effectLst/>
                <a:latin typeface="Calibri" panose="020F0502020204030204" pitchFamily="34" charset="0"/>
              </a:rPr>
              <a:t>Total Amount Received:</a:t>
            </a:r>
            <a:r>
              <a:rPr lang="en-US" sz="1800" b="0" i="0" u="none" strike="noStrike" dirty="0">
                <a:solidFill>
                  <a:schemeClr val="bg1"/>
                </a:solidFill>
                <a:effectLst/>
                <a:latin typeface="Calibri" panose="020F0502020204030204" pitchFamily="34" charset="0"/>
              </a:rPr>
              <a:t> Tracking the total amount received from borrowers is essential for assessing the bank's cash flow and loan repayment. We should analyze the Month-to-Date (MTD) Total Amount Received and observe the Month-over-Month (MoM) changes.</a:t>
            </a:r>
          </a:p>
          <a:p>
            <a:pPr rtl="0" fontAlgn="base">
              <a:lnSpc>
                <a:spcPct val="150000"/>
              </a:lnSpc>
              <a:spcBef>
                <a:spcPts val="0"/>
              </a:spcBef>
              <a:spcAft>
                <a:spcPts val="0"/>
              </a:spcAft>
              <a:buFont typeface="+mj-lt"/>
              <a:buAutoNum type="arabicPeriod"/>
            </a:pPr>
            <a:r>
              <a:rPr lang="en-US" sz="1800" b="1" i="0" u="none" strike="noStrike" dirty="0">
                <a:solidFill>
                  <a:schemeClr val="bg1"/>
                </a:solidFill>
                <a:effectLst/>
                <a:latin typeface="Calibri" panose="020F0502020204030204" pitchFamily="34" charset="0"/>
              </a:rPr>
              <a:t>Average Interest Rate:</a:t>
            </a:r>
            <a:r>
              <a:rPr lang="en-US" sz="1800" b="0" i="0" u="none" strike="noStrike" dirty="0">
                <a:solidFill>
                  <a:schemeClr val="bg1"/>
                </a:solidFill>
                <a:effectLst/>
                <a:latin typeface="Calibri" panose="020F0502020204030204" pitchFamily="34" charset="0"/>
              </a:rPr>
              <a:t> Calculating the average interest rate across all loans, MTD, and monitoring the Month-over-Month (MoM) variations in interest rates will provide insights into our lending portfolio's overall cost.</a:t>
            </a:r>
          </a:p>
          <a:p>
            <a:pPr>
              <a:lnSpc>
                <a:spcPct val="150000"/>
              </a:lnSpc>
            </a:pPr>
            <a:r>
              <a:rPr lang="en-US" sz="1800" b="1" i="0" u="none" strike="noStrike" dirty="0">
                <a:solidFill>
                  <a:schemeClr val="bg1"/>
                </a:solidFill>
                <a:effectLst/>
                <a:latin typeface="Calibri" panose="020F0502020204030204" pitchFamily="34" charset="0"/>
              </a:rPr>
              <a:t>5.Average Debt-to-Income Ratio (DTI):</a:t>
            </a:r>
            <a:r>
              <a:rPr lang="en-US" sz="1800" b="0" i="0" u="none" strike="noStrike" dirty="0">
                <a:solidFill>
                  <a:schemeClr val="bg1"/>
                </a:solidFill>
                <a:effectLst/>
                <a:latin typeface="Calibri" panose="020F0502020204030204" pitchFamily="34" charset="0"/>
              </a:rPr>
              <a:t> Evaluating the average DTI for our borrowers helps us gauge their financial health. We need to compute the average DTI for all loans, MTD, and track Month-over-Month (MoM) fluctuations.</a:t>
            </a:r>
            <a:endParaRPr lang="en-IN" dirty="0">
              <a:solidFill>
                <a:schemeClr val="bg1"/>
              </a:solidFill>
            </a:endParaRPr>
          </a:p>
          <a:p>
            <a:pPr>
              <a:lnSpc>
                <a:spcPct val="150000"/>
              </a:lnSpc>
            </a:pPr>
            <a:endParaRPr lang="en-IN" dirty="0">
              <a:solidFill>
                <a:schemeClr val="bg1"/>
              </a:solidFill>
            </a:endParaRPr>
          </a:p>
        </p:txBody>
      </p:sp>
    </p:spTree>
    <p:extLst>
      <p:ext uri="{BB962C8B-B14F-4D97-AF65-F5344CB8AC3E}">
        <p14:creationId xmlns:p14="http://schemas.microsoft.com/office/powerpoint/2010/main" val="137265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E5EA07F-B53E-CE88-4644-22E7C28A32D5}"/>
              </a:ext>
            </a:extLst>
          </p:cNvPr>
          <p:cNvGraphicFramePr>
            <a:graphicFrameLocks noGrp="1"/>
          </p:cNvGraphicFramePr>
          <p:nvPr>
            <p:extLst>
              <p:ext uri="{D42A27DB-BD31-4B8C-83A1-F6EECF244321}">
                <p14:modId xmlns:p14="http://schemas.microsoft.com/office/powerpoint/2010/main" val="3339456426"/>
              </p:ext>
            </p:extLst>
          </p:nvPr>
        </p:nvGraphicFramePr>
        <p:xfrm>
          <a:off x="1113865" y="1005840"/>
          <a:ext cx="9964270" cy="5852160"/>
        </p:xfrm>
        <a:graphic>
          <a:graphicData uri="http://schemas.openxmlformats.org/drawingml/2006/table">
            <a:tbl>
              <a:tblPr firstRow="1" bandRow="1">
                <a:tableStyleId>{5C22544A-7EE6-4342-B048-85BDC9FD1C3A}</a:tableStyleId>
              </a:tblPr>
              <a:tblGrid>
                <a:gridCol w="4982135">
                  <a:extLst>
                    <a:ext uri="{9D8B030D-6E8A-4147-A177-3AD203B41FA5}">
                      <a16:colId xmlns:a16="http://schemas.microsoft.com/office/drawing/2014/main" val="2158806490"/>
                    </a:ext>
                  </a:extLst>
                </a:gridCol>
                <a:gridCol w="4982135">
                  <a:extLst>
                    <a:ext uri="{9D8B030D-6E8A-4147-A177-3AD203B41FA5}">
                      <a16:colId xmlns:a16="http://schemas.microsoft.com/office/drawing/2014/main" val="1205642564"/>
                    </a:ext>
                  </a:extLst>
                </a:gridCol>
              </a:tblGrid>
              <a:tr h="389353">
                <a:tc>
                  <a:txBody>
                    <a:bodyPr/>
                    <a:lstStyle/>
                    <a:p>
                      <a:pPr algn="ctr"/>
                      <a:r>
                        <a:rPr lang="en-IN" sz="1800" dirty="0">
                          <a:solidFill>
                            <a:schemeClr val="accent6">
                              <a:lumMod val="50000"/>
                            </a:schemeClr>
                          </a:solidFill>
                        </a:rPr>
                        <a:t>Good Loan KPI’s</a:t>
                      </a:r>
                    </a:p>
                  </a:txBody>
                  <a:tcPr/>
                </a:tc>
                <a:tc>
                  <a:txBody>
                    <a:bodyPr/>
                    <a:lstStyle/>
                    <a:p>
                      <a:pPr algn="ctr"/>
                      <a:r>
                        <a:rPr lang="en-IN" sz="1800" dirty="0">
                          <a:solidFill>
                            <a:schemeClr val="accent6">
                              <a:lumMod val="50000"/>
                            </a:schemeClr>
                          </a:solidFill>
                        </a:rPr>
                        <a:t>Bad Loan KPI’s</a:t>
                      </a:r>
                    </a:p>
                    <a:p>
                      <a:pPr algn="ctr"/>
                      <a:endParaRPr lang="en-IN" sz="1600" dirty="0">
                        <a:solidFill>
                          <a:schemeClr val="accent6">
                            <a:lumMod val="50000"/>
                          </a:schemeClr>
                        </a:solidFill>
                      </a:endParaRPr>
                    </a:p>
                  </a:txBody>
                  <a:tcPr/>
                </a:tc>
                <a:extLst>
                  <a:ext uri="{0D108BD9-81ED-4DB2-BD59-A6C34878D82A}">
                    <a16:rowId xmlns:a16="http://schemas.microsoft.com/office/drawing/2014/main" val="3964965156"/>
                  </a:ext>
                </a:extLst>
              </a:tr>
              <a:tr h="12820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kern="1200" dirty="0">
                          <a:solidFill>
                            <a:schemeClr val="dk1"/>
                          </a:solidFill>
                          <a:effectLst/>
                          <a:latin typeface="+mn-lt"/>
                          <a:ea typeface="+mn-ea"/>
                          <a:cs typeface="+mn-cs"/>
                        </a:rPr>
                        <a:t>1.Good Loan Application Percentage:</a:t>
                      </a:r>
                      <a:r>
                        <a:rPr lang="en-US" sz="1600" b="0" i="0" u="none" strike="noStrike" kern="1200" dirty="0">
                          <a:solidFill>
                            <a:schemeClr val="dk1"/>
                          </a:solidFill>
                          <a:effectLst/>
                          <a:latin typeface="+mn-lt"/>
                          <a:ea typeface="+mn-ea"/>
                          <a:cs typeface="+mn-cs"/>
                        </a:rPr>
                        <a:t> We need to calculate the percentage of loan applications classified as 'Good Loans.' This category includes loans with a loan status of 'Fully Paid' and 'Current.'</a:t>
                      </a: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kern="1200" dirty="0">
                          <a:solidFill>
                            <a:schemeClr val="dk1"/>
                          </a:solidFill>
                          <a:effectLst/>
                          <a:latin typeface="+mn-lt"/>
                          <a:ea typeface="+mn-ea"/>
                          <a:cs typeface="+mn-cs"/>
                        </a:rPr>
                        <a:t>1.Bad Loan Application Percentage:</a:t>
                      </a:r>
                      <a:r>
                        <a:rPr lang="en-US" sz="1600" b="0" i="0" u="none" strike="noStrike" kern="1200" dirty="0">
                          <a:solidFill>
                            <a:schemeClr val="dk1"/>
                          </a:solidFill>
                          <a:effectLst/>
                          <a:latin typeface="+mn-lt"/>
                          <a:ea typeface="+mn-ea"/>
                          <a:cs typeface="+mn-cs"/>
                        </a:rPr>
                        <a:t> Calculating the percentage of loan applications categorized as 'Bad Loans.' This category specifically includes loans with a loan status of 'Charged Off.'</a:t>
                      </a:r>
                    </a:p>
                    <a:p>
                      <a:endParaRPr lang="en-IN" sz="1600" dirty="0"/>
                    </a:p>
                  </a:txBody>
                  <a:tcPr/>
                </a:tc>
                <a:extLst>
                  <a:ext uri="{0D108BD9-81ED-4DB2-BD59-A6C34878D82A}">
                    <a16:rowId xmlns:a16="http://schemas.microsoft.com/office/drawing/2014/main" val="930099122"/>
                  </a:ext>
                </a:extLst>
              </a:tr>
              <a:tr h="12820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kern="1200" dirty="0">
                          <a:solidFill>
                            <a:schemeClr val="dk1"/>
                          </a:solidFill>
                          <a:effectLst/>
                          <a:latin typeface="+mn-lt"/>
                          <a:ea typeface="+mn-ea"/>
                          <a:cs typeface="+mn-cs"/>
                        </a:rPr>
                        <a:t>2.Good Loan Applications:</a:t>
                      </a:r>
                      <a:r>
                        <a:rPr lang="en-US" sz="1600" b="0" i="0" u="none" strike="noStrike" kern="1200" dirty="0">
                          <a:solidFill>
                            <a:schemeClr val="dk1"/>
                          </a:solidFill>
                          <a:effectLst/>
                          <a:latin typeface="+mn-lt"/>
                          <a:ea typeface="+mn-ea"/>
                          <a:cs typeface="+mn-cs"/>
                        </a:rPr>
                        <a:t> Identifying the total number of loan applications falling under the 'Good Loan' category, which consists of loans with a loan status of 'Fully Paid' and 'Current.'</a:t>
                      </a: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kern="1200" dirty="0">
                          <a:solidFill>
                            <a:schemeClr val="dk1"/>
                          </a:solidFill>
                          <a:effectLst/>
                          <a:latin typeface="+mn-lt"/>
                          <a:ea typeface="+mn-ea"/>
                          <a:cs typeface="+mn-cs"/>
                        </a:rPr>
                        <a:t>2.Bad Loan Applications:</a:t>
                      </a:r>
                      <a:r>
                        <a:rPr lang="en-US" sz="1600" b="0" i="0" u="none" strike="noStrike" kern="1200" dirty="0">
                          <a:solidFill>
                            <a:schemeClr val="dk1"/>
                          </a:solidFill>
                          <a:effectLst/>
                          <a:latin typeface="+mn-lt"/>
                          <a:ea typeface="+mn-ea"/>
                          <a:cs typeface="+mn-cs"/>
                        </a:rPr>
                        <a:t> Identifying the total number of loan applications categorized as 'Bad Loans,' which consists of loans with a loan status of 'Charged Off.'</a:t>
                      </a:r>
                    </a:p>
                    <a:p>
                      <a:endParaRPr lang="en-IN" sz="1600" dirty="0"/>
                    </a:p>
                  </a:txBody>
                  <a:tcPr/>
                </a:tc>
                <a:extLst>
                  <a:ext uri="{0D108BD9-81ED-4DB2-BD59-A6C34878D82A}">
                    <a16:rowId xmlns:a16="http://schemas.microsoft.com/office/drawing/2014/main" val="484054104"/>
                  </a:ext>
                </a:extLst>
              </a:tr>
              <a:tr h="1282062">
                <a:tc>
                  <a:txBody>
                    <a:bodyPr/>
                    <a:lstStyle/>
                    <a:p>
                      <a:r>
                        <a:rPr lang="en-US" sz="1600" b="1" i="0" u="none" strike="noStrike" kern="1200" dirty="0">
                          <a:solidFill>
                            <a:schemeClr val="dk1"/>
                          </a:solidFill>
                          <a:effectLst/>
                          <a:latin typeface="+mn-lt"/>
                          <a:ea typeface="+mn-ea"/>
                          <a:cs typeface="+mn-cs"/>
                        </a:rPr>
                        <a:t>3.Good Loan Funded Amount:</a:t>
                      </a:r>
                      <a:r>
                        <a:rPr lang="en-US" sz="1600" b="0" i="0" u="none" strike="noStrike" kern="1200" dirty="0">
                          <a:solidFill>
                            <a:schemeClr val="dk1"/>
                          </a:solidFill>
                          <a:effectLst/>
                          <a:latin typeface="+mn-lt"/>
                          <a:ea typeface="+mn-ea"/>
                          <a:cs typeface="+mn-cs"/>
                        </a:rPr>
                        <a:t> Determining the total amount of funds disbursed as 'Good Loans.' This includes the principal amounts of loans with a loan status of 'Fully Paid' and 'Current.'</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kern="1200" dirty="0">
                          <a:solidFill>
                            <a:schemeClr val="dk1"/>
                          </a:solidFill>
                          <a:effectLst/>
                          <a:latin typeface="+mn-lt"/>
                          <a:ea typeface="+mn-ea"/>
                          <a:cs typeface="+mn-cs"/>
                        </a:rPr>
                        <a:t>3.Bad Loan Funded Amount:</a:t>
                      </a:r>
                      <a:r>
                        <a:rPr lang="en-US" sz="1600" b="0" i="0" u="none" strike="noStrike" kern="1200" dirty="0">
                          <a:solidFill>
                            <a:schemeClr val="dk1"/>
                          </a:solidFill>
                          <a:effectLst/>
                          <a:latin typeface="+mn-lt"/>
                          <a:ea typeface="+mn-ea"/>
                          <a:cs typeface="+mn-cs"/>
                        </a:rPr>
                        <a:t> Determining the total amount of funds disbursed as 'Bad Loans.' This comprises the principal amounts of loans with a loan status of 'Charged Off.'</a:t>
                      </a:r>
                    </a:p>
                    <a:p>
                      <a:endParaRPr lang="en-IN" sz="1600" dirty="0"/>
                    </a:p>
                  </a:txBody>
                  <a:tcPr/>
                </a:tc>
                <a:extLst>
                  <a:ext uri="{0D108BD9-81ED-4DB2-BD59-A6C34878D82A}">
                    <a16:rowId xmlns:a16="http://schemas.microsoft.com/office/drawing/2014/main" val="1256408740"/>
                  </a:ext>
                </a:extLst>
              </a:tr>
              <a:tr h="10116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kern="1200" dirty="0">
                          <a:solidFill>
                            <a:schemeClr val="dk1"/>
                          </a:solidFill>
                          <a:effectLst/>
                          <a:latin typeface="+mn-lt"/>
                          <a:ea typeface="+mn-ea"/>
                          <a:cs typeface="+mn-cs"/>
                        </a:rPr>
                        <a:t>4.Good Loan Total Received Amount:</a:t>
                      </a:r>
                      <a:r>
                        <a:rPr lang="en-US" sz="1600" b="0" i="0" u="none" strike="noStrike" kern="1200" dirty="0">
                          <a:solidFill>
                            <a:schemeClr val="dk1"/>
                          </a:solidFill>
                          <a:effectLst/>
                          <a:latin typeface="+mn-lt"/>
                          <a:ea typeface="+mn-ea"/>
                          <a:cs typeface="+mn-cs"/>
                        </a:rPr>
                        <a:t> Tracking the total amount received from borrowers for 'Good Loans,' which encompasses all payments made on loans with a loan status of 'Fully Paid' and 'Current.'</a:t>
                      </a:r>
                    </a:p>
                    <a:p>
                      <a:endParaRPr lang="en-IN" sz="1600" dirty="0"/>
                    </a:p>
                  </a:txBody>
                  <a:tcPr/>
                </a:tc>
                <a:tc>
                  <a:txBody>
                    <a:bodyPr/>
                    <a:lstStyle/>
                    <a:p>
                      <a:r>
                        <a:rPr lang="en-US" sz="1600" b="1" i="0" u="none" strike="noStrike" kern="1200" dirty="0">
                          <a:solidFill>
                            <a:schemeClr val="dk1"/>
                          </a:solidFill>
                          <a:effectLst/>
                          <a:latin typeface="+mn-lt"/>
                          <a:ea typeface="+mn-ea"/>
                          <a:cs typeface="+mn-cs"/>
                        </a:rPr>
                        <a:t>4.Bad Loan Total Received Amount:</a:t>
                      </a:r>
                      <a:r>
                        <a:rPr lang="en-US" sz="1600" b="0" i="0" u="none" strike="noStrike" kern="1200" dirty="0">
                          <a:solidFill>
                            <a:schemeClr val="dk1"/>
                          </a:solidFill>
                          <a:effectLst/>
                          <a:latin typeface="+mn-lt"/>
                          <a:ea typeface="+mn-ea"/>
                          <a:cs typeface="+mn-cs"/>
                        </a:rPr>
                        <a:t> Tracking the total amount received from borrowers for 'Bad Loans,' which includes all payments made on loans with a loan status of 'Charged Off.'</a:t>
                      </a:r>
                      <a:endParaRPr lang="en-IN" sz="1600" dirty="0"/>
                    </a:p>
                  </a:txBody>
                  <a:tcPr/>
                </a:tc>
                <a:extLst>
                  <a:ext uri="{0D108BD9-81ED-4DB2-BD59-A6C34878D82A}">
                    <a16:rowId xmlns:a16="http://schemas.microsoft.com/office/drawing/2014/main" val="2071661002"/>
                  </a:ext>
                </a:extLst>
              </a:tr>
            </a:tbl>
          </a:graphicData>
        </a:graphic>
      </p:graphicFrame>
      <p:sp>
        <p:nvSpPr>
          <p:cNvPr id="4" name="TextBox 3">
            <a:extLst>
              <a:ext uri="{FF2B5EF4-FFF2-40B4-BE49-F238E27FC236}">
                <a16:creationId xmlns:a16="http://schemas.microsoft.com/office/drawing/2014/main" id="{9551F0B2-EDE6-825F-E05F-BA61011FA50D}"/>
              </a:ext>
            </a:extLst>
          </p:cNvPr>
          <p:cNvSpPr txBox="1"/>
          <p:nvPr/>
        </p:nvSpPr>
        <p:spPr>
          <a:xfrm>
            <a:off x="627530" y="16497"/>
            <a:ext cx="11385176" cy="900000"/>
          </a:xfrm>
          <a:prstGeom prst="rect">
            <a:avLst/>
          </a:prstGeom>
          <a:noFill/>
        </p:spPr>
        <p:txBody>
          <a:bodyPr wrap="square">
            <a:spAutoFit/>
          </a:bodyPr>
          <a:lstStyle/>
          <a:p>
            <a:pPr algn="just" rtl="0">
              <a:spcBef>
                <a:spcPts val="0"/>
              </a:spcBef>
              <a:spcAft>
                <a:spcPts val="800"/>
              </a:spcAft>
            </a:pPr>
            <a:r>
              <a:rPr lang="en-US" sz="1800" b="1" i="0" u="none" strike="noStrike" dirty="0">
                <a:solidFill>
                  <a:srgbClr val="C55911"/>
                </a:solidFill>
                <a:effectLst/>
                <a:latin typeface="Calibri" panose="020F0502020204030204" pitchFamily="34" charset="0"/>
              </a:rPr>
              <a:t>Good Loan v Bad Loan KPI’s</a:t>
            </a:r>
            <a:endParaRPr lang="en-US" b="0" dirty="0">
              <a:effectLst/>
            </a:endParaRPr>
          </a:p>
          <a:p>
            <a:pPr algn="just" rtl="0">
              <a:spcBef>
                <a:spcPts val="0"/>
              </a:spcBef>
              <a:spcAft>
                <a:spcPts val="800"/>
              </a:spcAft>
            </a:pPr>
            <a:r>
              <a:rPr lang="en-US" sz="1600" b="0" i="0" u="none" strike="noStrike" dirty="0">
                <a:solidFill>
                  <a:schemeClr val="tx2">
                    <a:lumMod val="60000"/>
                    <a:lumOff val="40000"/>
                  </a:schemeClr>
                </a:solidFill>
                <a:effectLst/>
                <a:latin typeface="Calibri" panose="020F0502020204030204" pitchFamily="34" charset="0"/>
              </a:rPr>
              <a:t>In order to evaluate the performance of our lending activities and assess the quality of our loan portfolio, we need to create a comprehensive report that distinguishes between 'Good Loans' and 'Bad Loans' based on specific loan status criteria.</a:t>
            </a:r>
            <a:endParaRPr lang="en-US" sz="1600" b="0" dirty="0">
              <a:solidFill>
                <a:schemeClr val="tx2">
                  <a:lumMod val="60000"/>
                  <a:lumOff val="40000"/>
                </a:schemeClr>
              </a:solidFill>
              <a:effectLst/>
            </a:endParaRPr>
          </a:p>
          <a:p>
            <a:br>
              <a:rPr lang="en-US" dirty="0"/>
            </a:br>
            <a:endParaRPr lang="en-IN" dirty="0"/>
          </a:p>
        </p:txBody>
      </p:sp>
    </p:spTree>
    <p:extLst>
      <p:ext uri="{BB962C8B-B14F-4D97-AF65-F5344CB8AC3E}">
        <p14:creationId xmlns:p14="http://schemas.microsoft.com/office/powerpoint/2010/main" val="308585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BA579D0-923F-4DF1-8A37-3A4739A27BAF}"/>
              </a:ext>
            </a:extLst>
          </p:cNvPr>
          <p:cNvGrpSpPr/>
          <p:nvPr/>
        </p:nvGrpSpPr>
        <p:grpSpPr>
          <a:xfrm>
            <a:off x="1034027" y="1747653"/>
            <a:ext cx="10334427" cy="2411972"/>
            <a:chOff x="48263" y="0"/>
            <a:chExt cx="10154917" cy="1296670"/>
          </a:xfrm>
        </p:grpSpPr>
        <p:grpSp>
          <p:nvGrpSpPr>
            <p:cNvPr id="4" name="Group 3">
              <a:extLst>
                <a:ext uri="{FF2B5EF4-FFF2-40B4-BE49-F238E27FC236}">
                  <a16:creationId xmlns:a16="http://schemas.microsoft.com/office/drawing/2014/main" id="{37814356-EBEE-B721-9A5C-C5667CF9EA44}"/>
                </a:ext>
              </a:extLst>
            </p:cNvPr>
            <p:cNvGrpSpPr/>
            <p:nvPr/>
          </p:nvGrpSpPr>
          <p:grpSpPr>
            <a:xfrm>
              <a:off x="48263" y="0"/>
              <a:ext cx="2019299" cy="1296670"/>
              <a:chOff x="48263" y="0"/>
              <a:chExt cx="2019299" cy="1296670"/>
            </a:xfrm>
          </p:grpSpPr>
          <p:sp>
            <p:nvSpPr>
              <p:cNvPr id="38" name="Rectangle: Rounded Corners 37">
                <a:extLst>
                  <a:ext uri="{FF2B5EF4-FFF2-40B4-BE49-F238E27FC236}">
                    <a16:creationId xmlns:a16="http://schemas.microsoft.com/office/drawing/2014/main" id="{2996C0E8-DDAB-FEC3-70EC-639B02AB58C4}"/>
                  </a:ext>
                </a:extLst>
              </p:cNvPr>
              <p:cNvSpPr/>
              <p:nvPr/>
            </p:nvSpPr>
            <p:spPr>
              <a:xfrm>
                <a:off x="73660" y="0"/>
                <a:ext cx="1939290" cy="1296670"/>
              </a:xfrm>
              <a:prstGeom prst="roundRect">
                <a:avLst>
                  <a:gd name="adj" fmla="val 5926"/>
                </a:avLst>
              </a:prstGeom>
              <a:ln/>
            </p:spPr>
            <p:style>
              <a:lnRef idx="1">
                <a:schemeClr val="accent2"/>
              </a:lnRef>
              <a:fillRef idx="3">
                <a:schemeClr val="accent2"/>
              </a:fillRef>
              <a:effectRef idx="2">
                <a:schemeClr val="accent2"/>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lang="en-IN" sz="1100">
                  <a:solidFill>
                    <a:schemeClr val="lt1"/>
                  </a:solidFill>
                  <a:latin typeface="+mn-lt"/>
                  <a:ea typeface="+mn-ea"/>
                  <a:cs typeface="+mn-cs"/>
                </a:endParaRPr>
              </a:p>
            </p:txBody>
          </p:sp>
          <p:sp>
            <p:nvSpPr>
              <p:cNvPr id="39" name="TextBox 122">
                <a:extLst>
                  <a:ext uri="{FF2B5EF4-FFF2-40B4-BE49-F238E27FC236}">
                    <a16:creationId xmlns:a16="http://schemas.microsoft.com/office/drawing/2014/main" id="{2C70CA3E-98DB-A2EA-E3A1-0741281C67C2}"/>
                  </a:ext>
                </a:extLst>
              </p:cNvPr>
              <p:cNvSpPr txBox="1"/>
              <p:nvPr/>
            </p:nvSpPr>
            <p:spPr>
              <a:xfrm>
                <a:off x="190501" y="12065"/>
                <a:ext cx="1789430" cy="266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r>
                  <a:rPr lang="en-IN" sz="1200" b="0" i="0" u="none" strike="noStrike" dirty="0">
                    <a:solidFill>
                      <a:schemeClr val="bg1"/>
                    </a:solidFill>
                    <a:ea typeface="Calibri"/>
                    <a:cs typeface="Calibri"/>
                  </a:rPr>
                  <a:t>Total </a:t>
                </a:r>
                <a:r>
                  <a:rPr lang="en-IN" sz="1400" b="0" i="0" u="none" strike="noStrike" dirty="0">
                    <a:solidFill>
                      <a:schemeClr val="bg1"/>
                    </a:solidFill>
                    <a:ea typeface="Calibri"/>
                    <a:cs typeface="Calibri"/>
                  </a:rPr>
                  <a:t>Loan</a:t>
                </a:r>
                <a:r>
                  <a:rPr lang="en-IN" sz="1200" b="0" i="0" u="none" strike="noStrike" dirty="0">
                    <a:solidFill>
                      <a:schemeClr val="bg1"/>
                    </a:solidFill>
                    <a:ea typeface="Calibri"/>
                    <a:cs typeface="Calibri"/>
                  </a:rPr>
                  <a:t> Applications</a:t>
                </a:r>
              </a:p>
            </p:txBody>
          </p:sp>
          <p:sp>
            <p:nvSpPr>
              <p:cNvPr id="40" name="TextBox 123">
                <a:extLst>
                  <a:ext uri="{FF2B5EF4-FFF2-40B4-BE49-F238E27FC236}">
                    <a16:creationId xmlns:a16="http://schemas.microsoft.com/office/drawing/2014/main" id="{C3835312-ADDD-E4E1-EADA-0799189F8509}"/>
                  </a:ext>
                </a:extLst>
              </p:cNvPr>
              <p:cNvSpPr txBox="1"/>
              <p:nvPr/>
            </p:nvSpPr>
            <p:spPr>
              <a:xfrm>
                <a:off x="432245" y="164465"/>
                <a:ext cx="1141857" cy="6159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fld id="{E8872C3E-B856-4FD4-B780-4C04627B7294}" type="TxLink">
                  <a:rPr lang="en-US" sz="2400" b="1" i="0" u="none" strike="noStrike">
                    <a:solidFill>
                      <a:schemeClr val="bg1"/>
                    </a:solidFill>
                    <a:latin typeface="Lato black" panose="020F0502020204030203" pitchFamily="34" charset="0"/>
                    <a:ea typeface="Lato black" panose="020F0502020204030203" pitchFamily="34" charset="0"/>
                    <a:cs typeface="Lato black" panose="020F0502020204030203" pitchFamily="34" charset="0"/>
                  </a:rPr>
                  <a:pPr marL="0" indent="0" algn="ctr"/>
                  <a:t> 38.6K</a:t>
                </a:fld>
                <a:endParaRPr lang="en-IN" sz="2400" b="1" i="0" u="none" strike="noStrike">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43" name="TextBox 126">
                <a:extLst>
                  <a:ext uri="{FF2B5EF4-FFF2-40B4-BE49-F238E27FC236}">
                    <a16:creationId xmlns:a16="http://schemas.microsoft.com/office/drawing/2014/main" id="{C23E2C2F-817F-5731-0483-7EC42980D760}"/>
                  </a:ext>
                </a:extLst>
              </p:cNvPr>
              <p:cNvSpPr txBox="1"/>
              <p:nvPr/>
            </p:nvSpPr>
            <p:spPr>
              <a:xfrm>
                <a:off x="1275715" y="938275"/>
                <a:ext cx="684530" cy="266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defPPr>
                  <a:defRPr lang="en-US"/>
                </a:defPPr>
                <a:lvl1pPr indent="0" algn="ctr">
                  <a:defRPr sz="1400" b="1" i="0" u="none" strike="noStrike">
                    <a:solidFill>
                      <a:schemeClr val="bg1"/>
                    </a:solidFill>
                    <a:latin typeface="Lato black" panose="020F0502020204030203" pitchFamily="34" charset="0"/>
                    <a:ea typeface="Lato black" panose="020F0502020204030203" pitchFamily="34" charset="0"/>
                    <a:cs typeface="Lato black" panose="020F0502020204030203" pitchFamily="34" charset="0"/>
                  </a:defRPr>
                </a:lvl1pPr>
                <a:lvl2pPr indent="0">
                  <a:defRPr sz="1100"/>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r>
                  <a:rPr lang="en-US" dirty="0"/>
                  <a:t>6.9%</a:t>
                </a:r>
              </a:p>
            </p:txBody>
          </p:sp>
          <p:sp>
            <p:nvSpPr>
              <p:cNvPr id="44" name="TextBox 127">
                <a:extLst>
                  <a:ext uri="{FF2B5EF4-FFF2-40B4-BE49-F238E27FC236}">
                    <a16:creationId xmlns:a16="http://schemas.microsoft.com/office/drawing/2014/main" id="{DF8522D0-1C60-4B0C-793B-AE46C9378747}"/>
                  </a:ext>
                </a:extLst>
              </p:cNvPr>
              <p:cNvSpPr txBox="1"/>
              <p:nvPr/>
            </p:nvSpPr>
            <p:spPr>
              <a:xfrm>
                <a:off x="134936" y="938275"/>
                <a:ext cx="684530" cy="266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fld id="{0B53B4D2-573F-46DA-8456-BD6BC1FB7D98}" type="TxLink">
                  <a:rPr lang="en-US" sz="1400" b="1" i="0" u="none" strike="noStrike">
                    <a:solidFill>
                      <a:schemeClr val="bg1"/>
                    </a:solidFill>
                    <a:latin typeface="Lato black" panose="020F0502020204030203" pitchFamily="34" charset="0"/>
                    <a:ea typeface="Lato black" panose="020F0502020204030203" pitchFamily="34" charset="0"/>
                    <a:cs typeface="Lato black" panose="020F0502020204030203" pitchFamily="34" charset="0"/>
                  </a:rPr>
                  <a:pPr marL="0" indent="0" algn="ctr"/>
                  <a:t> 4.3K</a:t>
                </a:fld>
                <a:endParaRPr lang="en-IN" sz="1400" b="1" i="0" u="none" strike="noStrike"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69" name="TextBox 124">
                <a:extLst>
                  <a:ext uri="{FF2B5EF4-FFF2-40B4-BE49-F238E27FC236}">
                    <a16:creationId xmlns:a16="http://schemas.microsoft.com/office/drawing/2014/main" id="{F596999F-E231-311F-9065-1912BA645663}"/>
                  </a:ext>
                </a:extLst>
              </p:cNvPr>
              <p:cNvSpPr txBox="1"/>
              <p:nvPr/>
            </p:nvSpPr>
            <p:spPr>
              <a:xfrm>
                <a:off x="1217932" y="691723"/>
                <a:ext cx="849630" cy="269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1400" b="1" dirty="0">
                    <a:solidFill>
                      <a:srgbClr val="FFC000"/>
                    </a:solidFill>
                  </a:rPr>
                  <a:t>MoM</a:t>
                </a:r>
              </a:p>
            </p:txBody>
          </p:sp>
          <p:sp>
            <p:nvSpPr>
              <p:cNvPr id="70" name="TextBox 125">
                <a:extLst>
                  <a:ext uri="{FF2B5EF4-FFF2-40B4-BE49-F238E27FC236}">
                    <a16:creationId xmlns:a16="http://schemas.microsoft.com/office/drawing/2014/main" id="{B4D83955-3947-B28D-D23C-407B7DB4733F}"/>
                  </a:ext>
                </a:extLst>
              </p:cNvPr>
              <p:cNvSpPr txBox="1"/>
              <p:nvPr/>
            </p:nvSpPr>
            <p:spPr>
              <a:xfrm>
                <a:off x="48263" y="679022"/>
                <a:ext cx="996950" cy="2952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1400" b="1" dirty="0">
                    <a:solidFill>
                      <a:srgbClr val="FFC000"/>
                    </a:solidFill>
                  </a:rPr>
                  <a:t>MTD</a:t>
                </a:r>
              </a:p>
            </p:txBody>
          </p:sp>
        </p:grpSp>
        <p:grpSp>
          <p:nvGrpSpPr>
            <p:cNvPr id="6" name="Group 5">
              <a:extLst>
                <a:ext uri="{FF2B5EF4-FFF2-40B4-BE49-F238E27FC236}">
                  <a16:creationId xmlns:a16="http://schemas.microsoft.com/office/drawing/2014/main" id="{02F6CF4D-AF56-EC5A-A8E0-81B86E134820}"/>
                </a:ext>
              </a:extLst>
            </p:cNvPr>
            <p:cNvGrpSpPr/>
            <p:nvPr/>
          </p:nvGrpSpPr>
          <p:grpSpPr>
            <a:xfrm>
              <a:off x="6097275" y="0"/>
              <a:ext cx="2061205" cy="1296670"/>
              <a:chOff x="6097275" y="0"/>
              <a:chExt cx="2061205" cy="1296670"/>
            </a:xfrm>
          </p:grpSpPr>
          <p:sp>
            <p:nvSpPr>
              <p:cNvPr id="31" name="Rectangle: Rounded Corners 30">
                <a:extLst>
                  <a:ext uri="{FF2B5EF4-FFF2-40B4-BE49-F238E27FC236}">
                    <a16:creationId xmlns:a16="http://schemas.microsoft.com/office/drawing/2014/main" id="{45062B51-23D6-3413-99CA-4B5C80C19823}"/>
                  </a:ext>
                </a:extLst>
              </p:cNvPr>
              <p:cNvSpPr/>
              <p:nvPr/>
            </p:nvSpPr>
            <p:spPr>
              <a:xfrm>
                <a:off x="6219190" y="0"/>
                <a:ext cx="1939290" cy="1296670"/>
              </a:xfrm>
              <a:prstGeom prst="roundRect">
                <a:avLst>
                  <a:gd name="adj" fmla="val 5926"/>
                </a:avLst>
              </a:prstGeom>
              <a:solidFill>
                <a:srgbClr val="1D3259">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lang="en-IN" sz="1100">
                  <a:solidFill>
                    <a:schemeClr val="lt1"/>
                  </a:solidFill>
                  <a:latin typeface="+mn-lt"/>
                  <a:ea typeface="+mn-ea"/>
                  <a:cs typeface="+mn-cs"/>
                </a:endParaRPr>
              </a:p>
            </p:txBody>
          </p:sp>
          <p:sp>
            <p:nvSpPr>
              <p:cNvPr id="32" name="TextBox 115">
                <a:extLst>
                  <a:ext uri="{FF2B5EF4-FFF2-40B4-BE49-F238E27FC236}">
                    <a16:creationId xmlns:a16="http://schemas.microsoft.com/office/drawing/2014/main" id="{46227EE3-3EC5-D505-64EA-3EED157CAD38}"/>
                  </a:ext>
                </a:extLst>
              </p:cNvPr>
              <p:cNvSpPr txBox="1"/>
              <p:nvPr/>
            </p:nvSpPr>
            <p:spPr>
              <a:xfrm>
                <a:off x="6273800" y="12065"/>
                <a:ext cx="1789430" cy="266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1400" b="0" dirty="0" err="1">
                    <a:solidFill>
                      <a:schemeClr val="bg1"/>
                    </a:solidFill>
                  </a:rPr>
                  <a:t>Avg</a:t>
                </a:r>
                <a:r>
                  <a:rPr lang="en-IN" sz="1400" b="0" dirty="0">
                    <a:solidFill>
                      <a:schemeClr val="bg1"/>
                    </a:solidFill>
                  </a:rPr>
                  <a:t> Interest</a:t>
                </a:r>
                <a:r>
                  <a:rPr lang="en-IN" sz="1400" b="0" baseline="0" dirty="0">
                    <a:solidFill>
                      <a:schemeClr val="bg1"/>
                    </a:solidFill>
                  </a:rPr>
                  <a:t>  Rate</a:t>
                </a:r>
                <a:endParaRPr lang="en-IN" sz="1400" b="0" dirty="0">
                  <a:solidFill>
                    <a:schemeClr val="bg1"/>
                  </a:solidFill>
                </a:endParaRPr>
              </a:p>
            </p:txBody>
          </p:sp>
          <p:sp>
            <p:nvSpPr>
              <p:cNvPr id="33" name="TextBox 116">
                <a:extLst>
                  <a:ext uri="{FF2B5EF4-FFF2-40B4-BE49-F238E27FC236}">
                    <a16:creationId xmlns:a16="http://schemas.microsoft.com/office/drawing/2014/main" id="{767038CA-CAAD-649A-B10E-FB1D3EFCDD58}"/>
                  </a:ext>
                </a:extLst>
              </p:cNvPr>
              <p:cNvSpPr txBox="1"/>
              <p:nvPr/>
            </p:nvSpPr>
            <p:spPr>
              <a:xfrm>
                <a:off x="6614161" y="148272"/>
                <a:ext cx="1435100" cy="6159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fld id="{BA07C557-B84B-4A05-A808-F9FDFF6DED2F}" type="TxLink">
                  <a:rPr lang="en-US" sz="2400" b="1" i="0" u="none" strike="noStrike">
                    <a:solidFill>
                      <a:schemeClr val="bg1"/>
                    </a:solidFill>
                    <a:latin typeface="Lato black" panose="020F0502020204030203" pitchFamily="34" charset="0"/>
                    <a:ea typeface="Lato black" panose="020F0502020204030203" pitchFamily="34" charset="0"/>
                    <a:cs typeface="Lato black" panose="020F0502020204030203" pitchFamily="34" charset="0"/>
                  </a:rPr>
                  <a:pPr marL="0" indent="0"/>
                  <a:t>12.05%</a:t>
                </a:fld>
                <a:endParaRPr lang="en-IN" sz="2400" b="1" i="0" u="none" strike="noStrike">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6" name="TextBox 119">
                <a:extLst>
                  <a:ext uri="{FF2B5EF4-FFF2-40B4-BE49-F238E27FC236}">
                    <a16:creationId xmlns:a16="http://schemas.microsoft.com/office/drawing/2014/main" id="{D82A5D95-9252-854D-5538-8C3AB2CE8093}"/>
                  </a:ext>
                </a:extLst>
              </p:cNvPr>
              <p:cNvSpPr txBox="1"/>
              <p:nvPr/>
            </p:nvSpPr>
            <p:spPr>
              <a:xfrm>
                <a:off x="7302500" y="961390"/>
                <a:ext cx="684530" cy="266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fld id="{2AC9F70E-9960-4815-83D6-E7929A4CEA5A}" type="TxLink">
                  <a:rPr lang="en-US" sz="1400" b="1" i="0" u="none" strike="noStrike">
                    <a:solidFill>
                      <a:schemeClr val="bg1"/>
                    </a:solidFill>
                    <a:latin typeface="Lato black" panose="020F0502020204030203" pitchFamily="34" charset="0"/>
                    <a:ea typeface="Lato black" panose="020F0502020204030203" pitchFamily="34" charset="0"/>
                    <a:cs typeface="Lato black" panose="020F0502020204030203" pitchFamily="34" charset="0"/>
                  </a:rPr>
                  <a:pPr marL="0" indent="0" algn="ctr"/>
                  <a:t>3.5%</a:t>
                </a:fld>
                <a:endParaRPr lang="en-IN" sz="1400" b="1" i="0" u="none" strike="noStrike">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7" name="TextBox 120">
                <a:extLst>
                  <a:ext uri="{FF2B5EF4-FFF2-40B4-BE49-F238E27FC236}">
                    <a16:creationId xmlns:a16="http://schemas.microsoft.com/office/drawing/2014/main" id="{DC0045A3-DA89-F045-28EC-B9B5074E8354}"/>
                  </a:ext>
                </a:extLst>
              </p:cNvPr>
              <p:cNvSpPr txBox="1"/>
              <p:nvPr/>
            </p:nvSpPr>
            <p:spPr>
              <a:xfrm>
                <a:off x="6216652" y="932987"/>
                <a:ext cx="684530" cy="266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fld id="{1F8FC0AD-5623-4CDD-9D6F-37AAD4E38FA0}" type="TxLink">
                  <a:rPr lang="en-US" sz="1400" b="1" i="0" u="none" strike="noStrike">
                    <a:solidFill>
                      <a:schemeClr val="bg1"/>
                    </a:solidFill>
                    <a:latin typeface="Lato black" panose="020F0502020204030203" pitchFamily="34" charset="0"/>
                    <a:ea typeface="Lato black" panose="020F0502020204030203" pitchFamily="34" charset="0"/>
                    <a:cs typeface="Lato black" panose="020F0502020204030203" pitchFamily="34" charset="0"/>
                  </a:rPr>
                  <a:pPr marL="0" indent="0" algn="ctr"/>
                  <a:t>12.4%</a:t>
                </a:fld>
                <a:endParaRPr lang="en-IN" sz="1400" b="1" i="0" u="none" strike="noStrike"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1" name="TextBox 117">
                <a:extLst>
                  <a:ext uri="{FF2B5EF4-FFF2-40B4-BE49-F238E27FC236}">
                    <a16:creationId xmlns:a16="http://schemas.microsoft.com/office/drawing/2014/main" id="{FA874086-D21A-28EE-46B5-A3E4A1C570A1}"/>
                  </a:ext>
                </a:extLst>
              </p:cNvPr>
              <p:cNvSpPr txBox="1"/>
              <p:nvPr/>
            </p:nvSpPr>
            <p:spPr>
              <a:xfrm>
                <a:off x="6097275" y="679022"/>
                <a:ext cx="996950" cy="2952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1400" b="1">
                    <a:solidFill>
                      <a:srgbClr val="FFC000"/>
                    </a:solidFill>
                  </a:rPr>
                  <a:t>MTD</a:t>
                </a:r>
              </a:p>
            </p:txBody>
          </p:sp>
          <p:sp>
            <p:nvSpPr>
              <p:cNvPr id="72" name="TextBox 118">
                <a:extLst>
                  <a:ext uri="{FF2B5EF4-FFF2-40B4-BE49-F238E27FC236}">
                    <a16:creationId xmlns:a16="http://schemas.microsoft.com/office/drawing/2014/main" id="{71F286D4-F8AE-9F3A-B614-8B0BBAD18371}"/>
                  </a:ext>
                </a:extLst>
              </p:cNvPr>
              <p:cNvSpPr txBox="1"/>
              <p:nvPr/>
            </p:nvSpPr>
            <p:spPr>
              <a:xfrm>
                <a:off x="7274565" y="691723"/>
                <a:ext cx="849630" cy="269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1400" b="1">
                    <a:solidFill>
                      <a:srgbClr val="FFC000"/>
                    </a:solidFill>
                  </a:rPr>
                  <a:t>MoM</a:t>
                </a:r>
              </a:p>
            </p:txBody>
          </p:sp>
        </p:grpSp>
        <p:grpSp>
          <p:nvGrpSpPr>
            <p:cNvPr id="7" name="Group 6">
              <a:extLst>
                <a:ext uri="{FF2B5EF4-FFF2-40B4-BE49-F238E27FC236}">
                  <a16:creationId xmlns:a16="http://schemas.microsoft.com/office/drawing/2014/main" id="{CAD5ECD3-FCBA-F14E-7BD8-4435B359A90F}"/>
                </a:ext>
              </a:extLst>
            </p:cNvPr>
            <p:cNvGrpSpPr/>
            <p:nvPr/>
          </p:nvGrpSpPr>
          <p:grpSpPr>
            <a:xfrm>
              <a:off x="4079242" y="0"/>
              <a:ext cx="2037566" cy="1296670"/>
              <a:chOff x="4079242" y="0"/>
              <a:chExt cx="2037566" cy="1296670"/>
            </a:xfrm>
          </p:grpSpPr>
          <p:sp>
            <p:nvSpPr>
              <p:cNvPr id="24" name="Rectangle: Rounded Corners 23">
                <a:extLst>
                  <a:ext uri="{FF2B5EF4-FFF2-40B4-BE49-F238E27FC236}">
                    <a16:creationId xmlns:a16="http://schemas.microsoft.com/office/drawing/2014/main" id="{04424C14-FD36-72BB-73AA-A6EEAA46B588}"/>
                  </a:ext>
                </a:extLst>
              </p:cNvPr>
              <p:cNvSpPr/>
              <p:nvPr/>
            </p:nvSpPr>
            <p:spPr>
              <a:xfrm>
                <a:off x="4161790" y="0"/>
                <a:ext cx="1939290" cy="1296670"/>
              </a:xfrm>
              <a:prstGeom prst="roundRect">
                <a:avLst>
                  <a:gd name="adj" fmla="val 5926"/>
                </a:avLst>
              </a:prstGeom>
              <a:solidFill>
                <a:srgbClr val="1D3259">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lang="en-IN" sz="1100">
                  <a:solidFill>
                    <a:schemeClr val="lt1"/>
                  </a:solidFill>
                  <a:latin typeface="+mn-lt"/>
                  <a:ea typeface="+mn-ea"/>
                  <a:cs typeface="+mn-cs"/>
                </a:endParaRPr>
              </a:p>
            </p:txBody>
          </p:sp>
          <p:sp>
            <p:nvSpPr>
              <p:cNvPr id="25" name="TextBox 108">
                <a:extLst>
                  <a:ext uri="{FF2B5EF4-FFF2-40B4-BE49-F238E27FC236}">
                    <a16:creationId xmlns:a16="http://schemas.microsoft.com/office/drawing/2014/main" id="{9F051302-8324-599F-D966-2F876DFB1220}"/>
                  </a:ext>
                </a:extLst>
              </p:cNvPr>
              <p:cNvSpPr txBox="1"/>
              <p:nvPr/>
            </p:nvSpPr>
            <p:spPr>
              <a:xfrm>
                <a:off x="4145768" y="12065"/>
                <a:ext cx="1971040" cy="266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1400" b="0" dirty="0">
                    <a:solidFill>
                      <a:schemeClr val="bg1"/>
                    </a:solidFill>
                  </a:rPr>
                  <a:t>Total</a:t>
                </a:r>
                <a:r>
                  <a:rPr lang="en-IN" sz="1400" b="0" baseline="0" dirty="0">
                    <a:solidFill>
                      <a:schemeClr val="bg1"/>
                    </a:solidFill>
                  </a:rPr>
                  <a:t> Amount Received</a:t>
                </a:r>
                <a:endParaRPr lang="en-IN" sz="1400" b="0" dirty="0">
                  <a:solidFill>
                    <a:schemeClr val="bg1"/>
                  </a:solidFill>
                </a:endParaRPr>
              </a:p>
            </p:txBody>
          </p:sp>
          <p:sp>
            <p:nvSpPr>
              <p:cNvPr id="26" name="TextBox 109">
                <a:extLst>
                  <a:ext uri="{FF2B5EF4-FFF2-40B4-BE49-F238E27FC236}">
                    <a16:creationId xmlns:a16="http://schemas.microsoft.com/office/drawing/2014/main" id="{069702C6-F4CA-476D-3BEC-5ADA84EEEA91}"/>
                  </a:ext>
                </a:extLst>
              </p:cNvPr>
              <p:cNvSpPr txBox="1"/>
              <p:nvPr/>
            </p:nvSpPr>
            <p:spPr>
              <a:xfrm>
                <a:off x="4411345" y="148272"/>
                <a:ext cx="1440180" cy="6159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fld id="{E7B36AB8-D533-4E6B-9D7E-DF372DC783C0}" type="TxLink">
                  <a:rPr lang="en-US" sz="2400" b="1" i="0" u="none" strike="noStrike">
                    <a:solidFill>
                      <a:schemeClr val="bg1"/>
                    </a:solidFill>
                    <a:latin typeface="Lato black" panose="020F0502020204030203" pitchFamily="34" charset="0"/>
                    <a:ea typeface="Lato black" panose="020F0502020204030203" pitchFamily="34" charset="0"/>
                    <a:cs typeface="Lato black" panose="020F0502020204030203" pitchFamily="34" charset="0"/>
                  </a:rPr>
                  <a:pPr marL="0" indent="0"/>
                  <a:t>$473.1M</a:t>
                </a:fld>
                <a:endParaRPr lang="en-IN" sz="2400" b="1" i="0" u="none" strike="noStrike"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9" name="TextBox 112">
                <a:extLst>
                  <a:ext uri="{FF2B5EF4-FFF2-40B4-BE49-F238E27FC236}">
                    <a16:creationId xmlns:a16="http://schemas.microsoft.com/office/drawing/2014/main" id="{D1D8649D-C7B4-BD04-2D52-C19EF90B1CD0}"/>
                  </a:ext>
                </a:extLst>
              </p:cNvPr>
              <p:cNvSpPr txBox="1"/>
              <p:nvPr/>
            </p:nvSpPr>
            <p:spPr>
              <a:xfrm>
                <a:off x="5189270" y="938275"/>
                <a:ext cx="684530" cy="266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fld id="{25A4DD1A-DA2C-4A4F-BEDF-D8E29265C4F5}" type="TxLink">
                  <a:rPr lang="en-US" sz="1400" b="1" i="0" u="none" strike="noStrike">
                    <a:solidFill>
                      <a:schemeClr val="bg1"/>
                    </a:solidFill>
                    <a:latin typeface="Lato black" panose="020F0502020204030203" pitchFamily="34" charset="0"/>
                    <a:ea typeface="Lato black" panose="020F0502020204030203" pitchFamily="34" charset="0"/>
                    <a:cs typeface="Lato black" panose="020F0502020204030203" pitchFamily="34" charset="0"/>
                  </a:rPr>
                  <a:pPr marL="0" indent="0" algn="ctr"/>
                  <a:t>15.8%</a:t>
                </a:fld>
                <a:endParaRPr lang="en-IN" sz="1400" b="1" i="0" u="none" strike="noStrike"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0" name="TextBox 113">
                <a:extLst>
                  <a:ext uri="{FF2B5EF4-FFF2-40B4-BE49-F238E27FC236}">
                    <a16:creationId xmlns:a16="http://schemas.microsoft.com/office/drawing/2014/main" id="{20E2ED27-AE7B-DEB6-94D1-9F8C3CA6C2AB}"/>
                  </a:ext>
                </a:extLst>
              </p:cNvPr>
              <p:cNvSpPr txBox="1"/>
              <p:nvPr/>
            </p:nvSpPr>
            <p:spPr>
              <a:xfrm>
                <a:off x="4228175" y="930908"/>
                <a:ext cx="728635" cy="266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fld id="{6B5D3ACD-327D-4583-85D3-66E2D5ABA2DE}" type="TxLink">
                  <a:rPr lang="en-US" sz="1200" b="1" i="0" u="none" strike="noStrike">
                    <a:solidFill>
                      <a:schemeClr val="bg1"/>
                    </a:solidFill>
                    <a:latin typeface="Lato black" panose="020F0502020204030203" pitchFamily="34" charset="0"/>
                    <a:ea typeface="Lato black" panose="020F0502020204030203" pitchFamily="34" charset="0"/>
                    <a:cs typeface="Lato black" panose="020F0502020204030203" pitchFamily="34" charset="0"/>
                  </a:rPr>
                  <a:pPr marL="0" indent="0" algn="ctr"/>
                  <a:t>$58.1M</a:t>
                </a:fld>
                <a:endParaRPr lang="en-IN" sz="1200" b="1" i="0" u="none" strike="noStrike"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3" name="TextBox 110">
                <a:extLst>
                  <a:ext uri="{FF2B5EF4-FFF2-40B4-BE49-F238E27FC236}">
                    <a16:creationId xmlns:a16="http://schemas.microsoft.com/office/drawing/2014/main" id="{991055B6-770A-7EC8-C538-EC18822E16EC}"/>
                  </a:ext>
                </a:extLst>
              </p:cNvPr>
              <p:cNvSpPr txBox="1"/>
              <p:nvPr/>
            </p:nvSpPr>
            <p:spPr>
              <a:xfrm>
                <a:off x="4079242" y="679022"/>
                <a:ext cx="996950" cy="2952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1400" b="1">
                    <a:solidFill>
                      <a:srgbClr val="FFC000"/>
                    </a:solidFill>
                  </a:rPr>
                  <a:t>MTD</a:t>
                </a:r>
              </a:p>
            </p:txBody>
          </p:sp>
          <p:sp>
            <p:nvSpPr>
              <p:cNvPr id="74" name="TextBox 111">
                <a:extLst>
                  <a:ext uri="{FF2B5EF4-FFF2-40B4-BE49-F238E27FC236}">
                    <a16:creationId xmlns:a16="http://schemas.microsoft.com/office/drawing/2014/main" id="{CD43D676-96B3-9973-3D86-B24F0DA73D6E}"/>
                  </a:ext>
                </a:extLst>
              </p:cNvPr>
              <p:cNvSpPr txBox="1"/>
              <p:nvPr/>
            </p:nvSpPr>
            <p:spPr>
              <a:xfrm>
                <a:off x="5161282" y="691723"/>
                <a:ext cx="849630" cy="269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1400" b="1">
                    <a:solidFill>
                      <a:srgbClr val="FFC000"/>
                    </a:solidFill>
                  </a:rPr>
                  <a:t>MoM</a:t>
                </a:r>
              </a:p>
            </p:txBody>
          </p:sp>
        </p:grpSp>
        <p:grpSp>
          <p:nvGrpSpPr>
            <p:cNvPr id="8" name="Group 7">
              <a:extLst>
                <a:ext uri="{FF2B5EF4-FFF2-40B4-BE49-F238E27FC236}">
                  <a16:creationId xmlns:a16="http://schemas.microsoft.com/office/drawing/2014/main" id="{162F54F3-D232-69EA-F896-D186193668F9}"/>
                </a:ext>
              </a:extLst>
            </p:cNvPr>
            <p:cNvGrpSpPr/>
            <p:nvPr/>
          </p:nvGrpSpPr>
          <p:grpSpPr>
            <a:xfrm>
              <a:off x="2110742" y="0"/>
              <a:ext cx="1940558" cy="1296670"/>
              <a:chOff x="2110742" y="0"/>
              <a:chExt cx="1940558" cy="1296670"/>
            </a:xfrm>
          </p:grpSpPr>
          <p:sp>
            <p:nvSpPr>
              <p:cNvPr id="17" name="Rectangle: Rounded Corners 16">
                <a:extLst>
                  <a:ext uri="{FF2B5EF4-FFF2-40B4-BE49-F238E27FC236}">
                    <a16:creationId xmlns:a16="http://schemas.microsoft.com/office/drawing/2014/main" id="{90A67EBE-C6E1-CEA6-0BA6-04AB66141237}"/>
                  </a:ext>
                </a:extLst>
              </p:cNvPr>
              <p:cNvSpPr/>
              <p:nvPr/>
            </p:nvSpPr>
            <p:spPr>
              <a:xfrm>
                <a:off x="2112010" y="0"/>
                <a:ext cx="1939290" cy="1296670"/>
              </a:xfrm>
              <a:prstGeom prst="roundRect">
                <a:avLst>
                  <a:gd name="adj" fmla="val 5926"/>
                </a:avLst>
              </a:prstGeom>
              <a:solidFill>
                <a:srgbClr val="1D3259">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lang="en-IN" sz="1100">
                  <a:solidFill>
                    <a:schemeClr val="lt1"/>
                  </a:solidFill>
                  <a:latin typeface="+mn-lt"/>
                  <a:ea typeface="+mn-ea"/>
                  <a:cs typeface="+mn-cs"/>
                </a:endParaRPr>
              </a:p>
            </p:txBody>
          </p:sp>
          <p:sp>
            <p:nvSpPr>
              <p:cNvPr id="18" name="TextBox 101">
                <a:extLst>
                  <a:ext uri="{FF2B5EF4-FFF2-40B4-BE49-F238E27FC236}">
                    <a16:creationId xmlns:a16="http://schemas.microsoft.com/office/drawing/2014/main" id="{5D920B64-ABD9-A8F1-C573-7660E715E76A}"/>
                  </a:ext>
                </a:extLst>
              </p:cNvPr>
              <p:cNvSpPr txBox="1"/>
              <p:nvPr/>
            </p:nvSpPr>
            <p:spPr>
              <a:xfrm>
                <a:off x="2165350" y="12065"/>
                <a:ext cx="1789430" cy="266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1400" b="0" dirty="0">
                    <a:solidFill>
                      <a:schemeClr val="bg1"/>
                    </a:solidFill>
                  </a:rPr>
                  <a:t>Total Funded</a:t>
                </a:r>
                <a:r>
                  <a:rPr lang="en-IN" sz="1400" b="0" baseline="0" dirty="0">
                    <a:solidFill>
                      <a:schemeClr val="bg1"/>
                    </a:solidFill>
                  </a:rPr>
                  <a:t> Amount</a:t>
                </a:r>
                <a:endParaRPr lang="en-IN" sz="1400" b="0" dirty="0">
                  <a:solidFill>
                    <a:schemeClr val="bg1"/>
                  </a:solidFill>
                </a:endParaRPr>
              </a:p>
            </p:txBody>
          </p:sp>
          <p:sp>
            <p:nvSpPr>
              <p:cNvPr id="19" name="TextBox 102">
                <a:extLst>
                  <a:ext uri="{FF2B5EF4-FFF2-40B4-BE49-F238E27FC236}">
                    <a16:creationId xmlns:a16="http://schemas.microsoft.com/office/drawing/2014/main" id="{FDA3C461-EA0D-5A2F-18CA-933101C05005}"/>
                  </a:ext>
                </a:extLst>
              </p:cNvPr>
              <p:cNvSpPr txBox="1"/>
              <p:nvPr/>
            </p:nvSpPr>
            <p:spPr>
              <a:xfrm>
                <a:off x="2419349" y="164465"/>
                <a:ext cx="1424305" cy="6159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fld id="{0E0A3F52-0308-4152-AF91-0FF8212F24D9}" type="TxLink">
                  <a:rPr lang="en-US" sz="2400" b="1" i="0" u="none" strike="noStrike">
                    <a:solidFill>
                      <a:schemeClr val="bg1"/>
                    </a:solidFill>
                    <a:latin typeface="Lato black" panose="020F0502020204030203" pitchFamily="34" charset="0"/>
                    <a:ea typeface="Lato black" panose="020F0502020204030203" pitchFamily="34" charset="0"/>
                    <a:cs typeface="Lato black" panose="020F0502020204030203" pitchFamily="34" charset="0"/>
                  </a:rPr>
                  <a:pPr marL="0" indent="0"/>
                  <a:t>$435.8M</a:t>
                </a:fld>
                <a:endParaRPr lang="en-IN" sz="2400" b="1" i="0" u="none" strike="noStrike"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2" name="TextBox 105">
                <a:extLst>
                  <a:ext uri="{FF2B5EF4-FFF2-40B4-BE49-F238E27FC236}">
                    <a16:creationId xmlns:a16="http://schemas.microsoft.com/office/drawing/2014/main" id="{6CADD1A7-2EDD-353A-B948-DDE323125FC9}"/>
                  </a:ext>
                </a:extLst>
              </p:cNvPr>
              <p:cNvSpPr txBox="1"/>
              <p:nvPr/>
            </p:nvSpPr>
            <p:spPr>
              <a:xfrm>
                <a:off x="3073112" y="958650"/>
                <a:ext cx="684530" cy="266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fld id="{3F6C6BE2-C8B4-4706-9C3D-33B5684E8CA5}" type="TxLink">
                  <a:rPr lang="en-US" sz="1400" b="1" i="0" u="none" strike="noStrike">
                    <a:solidFill>
                      <a:schemeClr val="bg1"/>
                    </a:solidFill>
                    <a:latin typeface="Lato black" panose="020F0502020204030203" pitchFamily="34" charset="0"/>
                    <a:ea typeface="Lato black" panose="020F0502020204030203" pitchFamily="34" charset="0"/>
                    <a:cs typeface="Lato black" panose="020F0502020204030203" pitchFamily="34" charset="0"/>
                  </a:rPr>
                  <a:pPr marL="0" indent="0" algn="ctr"/>
                  <a:t>13.0%</a:t>
                </a:fld>
                <a:endParaRPr lang="en-IN" sz="1400" b="1" i="0" u="none" strike="noStrike"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3" name="TextBox 106">
                <a:extLst>
                  <a:ext uri="{FF2B5EF4-FFF2-40B4-BE49-F238E27FC236}">
                    <a16:creationId xmlns:a16="http://schemas.microsoft.com/office/drawing/2014/main" id="{CD0CD6B6-4ADE-A85F-AE9C-10951B847AD2}"/>
                  </a:ext>
                </a:extLst>
              </p:cNvPr>
              <p:cNvSpPr txBox="1"/>
              <p:nvPr/>
            </p:nvSpPr>
            <p:spPr>
              <a:xfrm>
                <a:off x="2212052" y="938997"/>
                <a:ext cx="835660" cy="266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fld id="{84615904-9150-4D3F-83A9-97D7A215C693}" type="TxLink">
                  <a:rPr lang="en-US" sz="1400" b="1" i="0" u="none" strike="noStrike">
                    <a:solidFill>
                      <a:schemeClr val="bg1"/>
                    </a:solidFill>
                    <a:latin typeface="Lato black" panose="020F0502020204030203" pitchFamily="34" charset="0"/>
                    <a:ea typeface="Lato black" panose="020F0502020204030203" pitchFamily="34" charset="0"/>
                    <a:cs typeface="Lato black" panose="020F0502020204030203" pitchFamily="34" charset="0"/>
                  </a:rPr>
                  <a:pPr marL="0" indent="0" algn="ctr"/>
                  <a:t>$54.0M</a:t>
                </a:fld>
                <a:endParaRPr lang="en-IN" sz="1400" b="1" i="0" u="none" strike="noStrike"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5" name="TextBox 103">
                <a:extLst>
                  <a:ext uri="{FF2B5EF4-FFF2-40B4-BE49-F238E27FC236}">
                    <a16:creationId xmlns:a16="http://schemas.microsoft.com/office/drawing/2014/main" id="{30E51292-3F4E-5E5D-B111-DD9CC194A18E}"/>
                  </a:ext>
                </a:extLst>
              </p:cNvPr>
              <p:cNvSpPr txBox="1"/>
              <p:nvPr/>
            </p:nvSpPr>
            <p:spPr>
              <a:xfrm>
                <a:off x="2110742" y="679022"/>
                <a:ext cx="996950" cy="2952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1400" b="1">
                    <a:solidFill>
                      <a:srgbClr val="FFC000"/>
                    </a:solidFill>
                  </a:rPr>
                  <a:t>MTD</a:t>
                </a:r>
              </a:p>
            </p:txBody>
          </p:sp>
          <p:sp>
            <p:nvSpPr>
              <p:cNvPr id="76" name="TextBox 104">
                <a:extLst>
                  <a:ext uri="{FF2B5EF4-FFF2-40B4-BE49-F238E27FC236}">
                    <a16:creationId xmlns:a16="http://schemas.microsoft.com/office/drawing/2014/main" id="{F9D1CB1E-8420-7B03-E51D-ADBACF7C9624}"/>
                  </a:ext>
                </a:extLst>
              </p:cNvPr>
              <p:cNvSpPr txBox="1"/>
              <p:nvPr/>
            </p:nvSpPr>
            <p:spPr>
              <a:xfrm>
                <a:off x="3046733" y="691723"/>
                <a:ext cx="849630" cy="269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1400" b="1">
                    <a:solidFill>
                      <a:srgbClr val="FFC000"/>
                    </a:solidFill>
                  </a:rPr>
                  <a:t>MoM</a:t>
                </a:r>
              </a:p>
            </p:txBody>
          </p:sp>
        </p:grpSp>
        <p:grpSp>
          <p:nvGrpSpPr>
            <p:cNvPr id="9" name="Group 8">
              <a:extLst>
                <a:ext uri="{FF2B5EF4-FFF2-40B4-BE49-F238E27FC236}">
                  <a16:creationId xmlns:a16="http://schemas.microsoft.com/office/drawing/2014/main" id="{0842B295-8D8F-55BB-D800-06E4EF9B2C3F}"/>
                </a:ext>
              </a:extLst>
            </p:cNvPr>
            <p:cNvGrpSpPr/>
            <p:nvPr/>
          </p:nvGrpSpPr>
          <p:grpSpPr>
            <a:xfrm>
              <a:off x="8176260" y="0"/>
              <a:ext cx="2026920" cy="1296670"/>
              <a:chOff x="8176260" y="0"/>
              <a:chExt cx="2026920" cy="1296670"/>
            </a:xfrm>
          </p:grpSpPr>
          <p:sp>
            <p:nvSpPr>
              <p:cNvPr id="10" name="Rectangle: Rounded Corners 9">
                <a:extLst>
                  <a:ext uri="{FF2B5EF4-FFF2-40B4-BE49-F238E27FC236}">
                    <a16:creationId xmlns:a16="http://schemas.microsoft.com/office/drawing/2014/main" id="{1BB5667D-80C0-4657-101F-4A123F2B78E0}"/>
                  </a:ext>
                </a:extLst>
              </p:cNvPr>
              <p:cNvSpPr/>
              <p:nvPr/>
            </p:nvSpPr>
            <p:spPr>
              <a:xfrm>
                <a:off x="8263890" y="0"/>
                <a:ext cx="1939290" cy="1296670"/>
              </a:xfrm>
              <a:prstGeom prst="roundRect">
                <a:avLst>
                  <a:gd name="adj" fmla="val 5926"/>
                </a:avLst>
              </a:prstGeom>
              <a:solidFill>
                <a:srgbClr val="1D3259">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lang="en-IN" sz="1100">
                  <a:solidFill>
                    <a:schemeClr val="lt1"/>
                  </a:solidFill>
                  <a:latin typeface="+mn-lt"/>
                  <a:ea typeface="+mn-ea"/>
                  <a:cs typeface="+mn-cs"/>
                </a:endParaRPr>
              </a:p>
            </p:txBody>
          </p:sp>
          <p:sp>
            <p:nvSpPr>
              <p:cNvPr id="11" name="TextBox 94">
                <a:extLst>
                  <a:ext uri="{FF2B5EF4-FFF2-40B4-BE49-F238E27FC236}">
                    <a16:creationId xmlns:a16="http://schemas.microsoft.com/office/drawing/2014/main" id="{9454767B-D979-9BBB-A885-95901F53AF1F}"/>
                  </a:ext>
                </a:extLst>
              </p:cNvPr>
              <p:cNvSpPr txBox="1"/>
              <p:nvPr/>
            </p:nvSpPr>
            <p:spPr>
              <a:xfrm>
                <a:off x="8331200" y="12065"/>
                <a:ext cx="1789430" cy="266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1400" b="0">
                    <a:solidFill>
                      <a:schemeClr val="bg1"/>
                    </a:solidFill>
                  </a:rPr>
                  <a:t>Avg DTI</a:t>
                </a:r>
              </a:p>
            </p:txBody>
          </p:sp>
          <p:sp>
            <p:nvSpPr>
              <p:cNvPr id="12" name="TextBox 95">
                <a:extLst>
                  <a:ext uri="{FF2B5EF4-FFF2-40B4-BE49-F238E27FC236}">
                    <a16:creationId xmlns:a16="http://schemas.microsoft.com/office/drawing/2014/main" id="{65724DB2-6A17-1174-E088-A4EDDC63ACFE}"/>
                  </a:ext>
                </a:extLst>
              </p:cNvPr>
              <p:cNvSpPr txBox="1"/>
              <p:nvPr/>
            </p:nvSpPr>
            <p:spPr>
              <a:xfrm>
                <a:off x="8549641" y="194945"/>
                <a:ext cx="1422400" cy="52260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fld id="{E566CDF2-E00B-4E56-ADE2-3ECB6AD88B34}" type="TxLink">
                  <a:rPr lang="en-US" sz="2400" b="1" i="0" u="none" strike="noStrike">
                    <a:solidFill>
                      <a:schemeClr val="bg1"/>
                    </a:solidFill>
                    <a:latin typeface="Lato black" panose="020F0502020204030203" pitchFamily="34" charset="0"/>
                    <a:ea typeface="Lato black" panose="020F0502020204030203" pitchFamily="34" charset="0"/>
                    <a:cs typeface="Lato black" panose="020F0502020204030203" pitchFamily="34" charset="0"/>
                  </a:rPr>
                  <a:pPr marL="0" indent="0"/>
                  <a:t>13.33%</a:t>
                </a:fld>
                <a:endParaRPr lang="en-IN" sz="2400" b="1" i="0" u="none" strike="noStrike"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3" name="TextBox 96">
                <a:extLst>
                  <a:ext uri="{FF2B5EF4-FFF2-40B4-BE49-F238E27FC236}">
                    <a16:creationId xmlns:a16="http://schemas.microsoft.com/office/drawing/2014/main" id="{53EE464A-826D-ED2D-C0F6-7D941B12B44B}"/>
                  </a:ext>
                </a:extLst>
              </p:cNvPr>
              <p:cNvSpPr txBox="1"/>
              <p:nvPr/>
            </p:nvSpPr>
            <p:spPr>
              <a:xfrm>
                <a:off x="8176260" y="679022"/>
                <a:ext cx="996950" cy="2952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1400" b="1">
                    <a:solidFill>
                      <a:srgbClr val="FFC000"/>
                    </a:solidFill>
                  </a:rPr>
                  <a:t>MTD</a:t>
                </a:r>
              </a:p>
            </p:txBody>
          </p:sp>
          <p:sp>
            <p:nvSpPr>
              <p:cNvPr id="14" name="TextBox 97">
                <a:extLst>
                  <a:ext uri="{FF2B5EF4-FFF2-40B4-BE49-F238E27FC236}">
                    <a16:creationId xmlns:a16="http://schemas.microsoft.com/office/drawing/2014/main" id="{4133846C-DECF-A7E7-594A-1A40BA3DFBC9}"/>
                  </a:ext>
                </a:extLst>
              </p:cNvPr>
              <p:cNvSpPr txBox="1"/>
              <p:nvPr/>
            </p:nvSpPr>
            <p:spPr>
              <a:xfrm>
                <a:off x="9353550" y="691723"/>
                <a:ext cx="849630" cy="269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1400" b="1">
                    <a:solidFill>
                      <a:srgbClr val="FFC000"/>
                    </a:solidFill>
                  </a:rPr>
                  <a:t>MoM</a:t>
                </a:r>
              </a:p>
            </p:txBody>
          </p:sp>
          <p:sp>
            <p:nvSpPr>
              <p:cNvPr id="15" name="TextBox 98">
                <a:extLst>
                  <a:ext uri="{FF2B5EF4-FFF2-40B4-BE49-F238E27FC236}">
                    <a16:creationId xmlns:a16="http://schemas.microsoft.com/office/drawing/2014/main" id="{9E27187C-AC19-5B3A-DFC2-A077623F4A5D}"/>
                  </a:ext>
                </a:extLst>
              </p:cNvPr>
              <p:cNvSpPr txBox="1"/>
              <p:nvPr/>
            </p:nvSpPr>
            <p:spPr>
              <a:xfrm>
                <a:off x="8332960" y="938275"/>
                <a:ext cx="701821" cy="266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fld id="{020FA7E2-AE3E-4AC0-A063-144E666F640B}" type="TxLink">
                  <a:rPr lang="en-US" sz="1400" b="1" i="0" u="none" strike="noStrike">
                    <a:solidFill>
                      <a:schemeClr val="bg1"/>
                    </a:solidFill>
                    <a:latin typeface="Lato black" panose="020F0502020204030203" pitchFamily="34" charset="0"/>
                    <a:ea typeface="Lato black" panose="020F0502020204030203" pitchFamily="34" charset="0"/>
                    <a:cs typeface="Lato black" panose="020F0502020204030203" pitchFamily="34" charset="0"/>
                  </a:rPr>
                  <a:pPr marL="0" indent="0" algn="ctr"/>
                  <a:t>13.7%</a:t>
                </a:fld>
                <a:endParaRPr lang="en-IN" sz="1400" b="1" i="0" u="none" strike="noStrike">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6" name="TextBox 99">
                <a:extLst>
                  <a:ext uri="{FF2B5EF4-FFF2-40B4-BE49-F238E27FC236}">
                    <a16:creationId xmlns:a16="http://schemas.microsoft.com/office/drawing/2014/main" id="{2F295C3A-3F0C-049E-5C1B-959C87AB39CD}"/>
                  </a:ext>
                </a:extLst>
              </p:cNvPr>
              <p:cNvSpPr txBox="1"/>
              <p:nvPr/>
            </p:nvSpPr>
            <p:spPr>
              <a:xfrm>
                <a:off x="9364344" y="930908"/>
                <a:ext cx="684530" cy="266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fld id="{33CA230B-BB64-48A3-A56E-92A66895AC77}" type="TxLink">
                  <a:rPr lang="en-US" sz="1400" b="1" i="0" u="none" strike="noStrike">
                    <a:solidFill>
                      <a:schemeClr val="bg1"/>
                    </a:solidFill>
                    <a:latin typeface="Lato black" panose="020F0502020204030203" pitchFamily="34" charset="0"/>
                    <a:ea typeface="Lato black" panose="020F0502020204030203" pitchFamily="34" charset="0"/>
                    <a:cs typeface="Lato black" panose="020F0502020204030203" pitchFamily="34" charset="0"/>
                  </a:rPr>
                  <a:pPr marL="0" indent="0" algn="ctr"/>
                  <a:t>2.7%</a:t>
                </a:fld>
                <a:endParaRPr lang="en-IN" sz="1400" b="1" i="0" u="none" strike="noStrike"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grpSp>
      </p:grpSp>
      <p:sp>
        <p:nvSpPr>
          <p:cNvPr id="84" name="TextBox 83">
            <a:extLst>
              <a:ext uri="{FF2B5EF4-FFF2-40B4-BE49-F238E27FC236}">
                <a16:creationId xmlns:a16="http://schemas.microsoft.com/office/drawing/2014/main" id="{DACD8C5D-E4A5-FEF8-6AC6-AB2124E615E9}"/>
              </a:ext>
            </a:extLst>
          </p:cNvPr>
          <p:cNvSpPr txBox="1"/>
          <p:nvPr/>
        </p:nvSpPr>
        <p:spPr>
          <a:xfrm>
            <a:off x="4171768" y="493059"/>
            <a:ext cx="3139687" cy="769441"/>
          </a:xfrm>
          <a:prstGeom prst="rect">
            <a:avLst/>
          </a:prstGeom>
          <a:noFill/>
        </p:spPr>
        <p:txBody>
          <a:bodyPr wrap="square" rtlCol="0">
            <a:spAutoFit/>
          </a:bodyPr>
          <a:lstStyle/>
          <a:p>
            <a:pPr algn="ctr"/>
            <a:r>
              <a:rPr lang="en-IN" sz="4400" b="1" dirty="0">
                <a:solidFill>
                  <a:schemeClr val="bg1"/>
                </a:solidFill>
              </a:rPr>
              <a:t>KPI’S</a:t>
            </a:r>
          </a:p>
        </p:txBody>
      </p:sp>
    </p:spTree>
    <p:extLst>
      <p:ext uri="{BB962C8B-B14F-4D97-AF65-F5344CB8AC3E}">
        <p14:creationId xmlns:p14="http://schemas.microsoft.com/office/powerpoint/2010/main" val="49452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03AAE7-E7FC-5EC3-FDCC-667A17EE477D}"/>
              </a:ext>
            </a:extLst>
          </p:cNvPr>
          <p:cNvSpPr txBox="1"/>
          <p:nvPr/>
        </p:nvSpPr>
        <p:spPr>
          <a:xfrm>
            <a:off x="1093693" y="377997"/>
            <a:ext cx="7611036" cy="3621504"/>
          </a:xfrm>
          <a:prstGeom prst="rect">
            <a:avLst/>
          </a:prstGeom>
          <a:noFill/>
        </p:spPr>
        <p:txBody>
          <a:bodyPr wrap="square">
            <a:spAutoFit/>
          </a:bodyPr>
          <a:lstStyle/>
          <a:p>
            <a:pPr algn="just" rtl="0">
              <a:spcBef>
                <a:spcPts val="0"/>
              </a:spcBef>
              <a:spcAft>
                <a:spcPts val="800"/>
              </a:spcAft>
            </a:pPr>
            <a:r>
              <a:rPr lang="en-US" sz="1800" b="1" i="0" u="none" strike="noStrike" dirty="0">
                <a:solidFill>
                  <a:srgbClr val="FF0000"/>
                </a:solidFill>
                <a:effectLst/>
                <a:latin typeface="Calibri" panose="020F0502020204030204" pitchFamily="34" charset="0"/>
              </a:rPr>
              <a:t>Loan Status Grid View</a:t>
            </a:r>
            <a:endParaRPr lang="en-US" b="1" dirty="0">
              <a:solidFill>
                <a:srgbClr val="FF0000"/>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In order to gain a comprehensive overview of our lending operations and monitor the performance of loans,  aim to create a grid view report categorized by 'Loan Status.' This report will serve as a valuable tool for analyzing and understanding the key indicators associated with different loan statuses. By providing insights into metrics such as 'Total Loan Applications,' 'Total Funded Amount,' 'Total Amount Received,' 'Month-to-Date (MTD) Funded Amount,' 'MTD Amount Received,' 'Average Interest Rate,' and 'Average Debt-to-Income Ratio (DTI),' this grid view will empower us to make data-driven decisions and assess the health of our loan portfolio.</a:t>
            </a:r>
            <a:endParaRPr lang="en-US" b="0" dirty="0">
              <a:solidFill>
                <a:schemeClr val="bg1"/>
              </a:solidFill>
              <a:effectLst/>
            </a:endParaRPr>
          </a:p>
          <a:p>
            <a:br>
              <a:rPr lang="en-US" dirty="0">
                <a:solidFill>
                  <a:schemeClr val="bg1"/>
                </a:solidFill>
              </a:rPr>
            </a:br>
            <a:endParaRPr lang="en-IN" dirty="0">
              <a:solidFill>
                <a:schemeClr val="bg1"/>
              </a:solidFill>
            </a:endParaRPr>
          </a:p>
        </p:txBody>
      </p:sp>
      <p:sp>
        <p:nvSpPr>
          <p:cNvPr id="5" name="TextBox 4">
            <a:extLst>
              <a:ext uri="{FF2B5EF4-FFF2-40B4-BE49-F238E27FC236}">
                <a16:creationId xmlns:a16="http://schemas.microsoft.com/office/drawing/2014/main" id="{CBD868A5-BA84-B341-5F11-95292EC2ED40}"/>
              </a:ext>
            </a:extLst>
          </p:cNvPr>
          <p:cNvSpPr txBox="1"/>
          <p:nvPr/>
        </p:nvSpPr>
        <p:spPr>
          <a:xfrm>
            <a:off x="1093693" y="3654478"/>
            <a:ext cx="6096000" cy="2031325"/>
          </a:xfrm>
          <a:prstGeom prst="rect">
            <a:avLst/>
          </a:prstGeom>
          <a:noFill/>
        </p:spPr>
        <p:txBody>
          <a:bodyPr wrap="square">
            <a:spAutoFit/>
          </a:bodyPr>
          <a:lstStyle/>
          <a:p>
            <a:r>
              <a:rPr lang="en-US" b="1" dirty="0">
                <a:solidFill>
                  <a:schemeClr val="bg1"/>
                </a:solidFill>
              </a:rPr>
              <a:t>The KPI analysis revealed critical trends in loan demand, repayment patterns, and borrower financial health. By monitoring metrics like total loan applications, funded amounts, and average interest rates, we identified key periods for strategic adjustments. These insights helped optimize the loan portfolio and enhance overall financial performance.</a:t>
            </a:r>
          </a:p>
        </p:txBody>
      </p:sp>
    </p:spTree>
    <p:extLst>
      <p:ext uri="{BB962C8B-B14F-4D97-AF65-F5344CB8AC3E}">
        <p14:creationId xmlns:p14="http://schemas.microsoft.com/office/powerpoint/2010/main" val="521475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CA136B4-FB3C-5A6E-7CC0-D27EC31EBC8E}"/>
              </a:ext>
            </a:extLst>
          </p:cNvPr>
          <p:cNvSpPr txBox="1"/>
          <p:nvPr/>
        </p:nvSpPr>
        <p:spPr>
          <a:xfrm>
            <a:off x="842682" y="1580478"/>
            <a:ext cx="6096000" cy="4411464"/>
          </a:xfrm>
          <a:prstGeom prst="rect">
            <a:avLst/>
          </a:prstGeom>
          <a:noFill/>
        </p:spPr>
        <p:txBody>
          <a:bodyPr wrap="square">
            <a:spAutoFit/>
          </a:bodyPr>
          <a:lstStyle/>
          <a:p>
            <a:pPr algn="just" rtl="0">
              <a:spcBef>
                <a:spcPts val="0"/>
              </a:spcBef>
              <a:spcAft>
                <a:spcPts val="800"/>
              </a:spcAft>
            </a:pPr>
            <a:r>
              <a:rPr lang="en-US" sz="1800" b="0" i="0" u="none" strike="noStrike" dirty="0">
                <a:solidFill>
                  <a:schemeClr val="bg1"/>
                </a:solidFill>
                <a:effectLst/>
                <a:latin typeface="Calibri" panose="020F0502020204030204" pitchFamily="34" charset="0"/>
              </a:rPr>
              <a:t> </a:t>
            </a:r>
            <a:endParaRPr lang="en-US" b="0" dirty="0">
              <a:solidFill>
                <a:schemeClr val="bg1"/>
              </a:solidFill>
              <a:effectLst/>
            </a:endParaRPr>
          </a:p>
          <a:p>
            <a:pPr algn="just" rtl="0">
              <a:spcBef>
                <a:spcPts val="0"/>
              </a:spcBef>
              <a:spcAft>
                <a:spcPts val="800"/>
              </a:spcAft>
            </a:pPr>
            <a:r>
              <a:rPr lang="en-US" sz="1800" b="1" i="0" u="none" strike="noStrike" dirty="0">
                <a:solidFill>
                  <a:schemeClr val="tx2">
                    <a:lumMod val="75000"/>
                  </a:schemeClr>
                </a:solidFill>
                <a:effectLst/>
                <a:latin typeface="Calibri" panose="020F0502020204030204" pitchFamily="34" charset="0"/>
              </a:rPr>
              <a:t>1. Monthly Trends by Issue Date (Line Chart):</a:t>
            </a:r>
            <a:endParaRPr lang="en-US" b="0" dirty="0">
              <a:solidFill>
                <a:schemeClr val="tx2">
                  <a:lumMod val="75000"/>
                </a:schemeClr>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Chart Type: Line Chart</a:t>
            </a:r>
            <a:endParaRPr lang="en-US" b="0" dirty="0">
              <a:solidFill>
                <a:schemeClr val="bg1"/>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Metrics: 'Total Loan Applications,' 'Total Funded Amount,' and 'Total Amount Received'</a:t>
            </a:r>
            <a:endParaRPr lang="en-US" b="0" dirty="0">
              <a:solidFill>
                <a:schemeClr val="bg1"/>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X-Axis: Month (based on 'Issue Date')</a:t>
            </a:r>
            <a:endParaRPr lang="en-US" b="0" dirty="0">
              <a:solidFill>
                <a:schemeClr val="bg1"/>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Y-Axis: Metrics' Values</a:t>
            </a:r>
            <a:endParaRPr lang="en-US" b="0" dirty="0">
              <a:solidFill>
                <a:schemeClr val="bg1"/>
              </a:solidFill>
              <a:effectLst/>
            </a:endParaRPr>
          </a:p>
          <a:p>
            <a:pPr algn="just" rtl="0">
              <a:spcBef>
                <a:spcPts val="0"/>
              </a:spcBef>
              <a:spcAft>
                <a:spcPts val="800"/>
              </a:spcAft>
            </a:pPr>
            <a:r>
              <a:rPr lang="en-US" sz="1800" b="0" i="1" u="none" strike="noStrike" dirty="0">
                <a:solidFill>
                  <a:schemeClr val="bg1"/>
                </a:solidFill>
                <a:effectLst/>
                <a:latin typeface="Calibri" panose="020F0502020204030204" pitchFamily="34" charset="0"/>
              </a:rPr>
              <a:t>Objective: This line chart will showcase how 'Total Loan Applications,' 'Total Funded Amount,' and 'Total Amount Received' vary over time, allowing us to identify seasonality and long-term trends in lending activities.</a:t>
            </a:r>
            <a:endParaRPr lang="en-US" b="0" dirty="0">
              <a:solidFill>
                <a:schemeClr val="bg1"/>
              </a:solidFill>
              <a:effectLst/>
            </a:endParaRPr>
          </a:p>
          <a:p>
            <a:br>
              <a:rPr lang="en-US" dirty="0"/>
            </a:br>
            <a:endParaRPr lang="en-IN" dirty="0"/>
          </a:p>
        </p:txBody>
      </p:sp>
      <p:sp>
        <p:nvSpPr>
          <p:cNvPr id="10" name="TextBox 9">
            <a:extLst>
              <a:ext uri="{FF2B5EF4-FFF2-40B4-BE49-F238E27FC236}">
                <a16:creationId xmlns:a16="http://schemas.microsoft.com/office/drawing/2014/main" id="{222C5C3D-08CF-8208-94EB-DED3FC05E1C5}"/>
              </a:ext>
            </a:extLst>
          </p:cNvPr>
          <p:cNvSpPr txBox="1"/>
          <p:nvPr/>
        </p:nvSpPr>
        <p:spPr>
          <a:xfrm>
            <a:off x="842682" y="238528"/>
            <a:ext cx="11071412" cy="1200329"/>
          </a:xfrm>
          <a:prstGeom prst="rect">
            <a:avLst/>
          </a:prstGeom>
          <a:noFill/>
        </p:spPr>
        <p:txBody>
          <a:bodyPr wrap="square">
            <a:spAutoFit/>
          </a:bodyPr>
          <a:lstStyle/>
          <a:p>
            <a:pPr algn="just" rtl="0">
              <a:spcBef>
                <a:spcPts val="0"/>
              </a:spcBef>
              <a:spcAft>
                <a:spcPts val="800"/>
              </a:spcAft>
            </a:pPr>
            <a:r>
              <a:rPr lang="en-US" sz="1800" b="0" i="0" u="none" strike="noStrike" dirty="0">
                <a:solidFill>
                  <a:schemeClr val="bg1"/>
                </a:solidFill>
                <a:effectLst/>
                <a:latin typeface="Calibri" panose="020F0502020204030204" pitchFamily="34" charset="0"/>
              </a:rPr>
              <a:t>In our Bank Loan Report project, we aim to visually represent critical loan-related metrics and trends using a variety of chart types. These charts will provide a clear and insightful view of our lending operations, facilitating data-driven decision-making and enabling us to gain valuable insights into various loan parameters. Below are the specific chart requirements:</a:t>
            </a:r>
            <a:endParaRPr lang="en-US" b="0" dirty="0">
              <a:solidFill>
                <a:schemeClr val="bg1"/>
              </a:solidFill>
              <a:effectLst/>
            </a:endParaRPr>
          </a:p>
        </p:txBody>
      </p:sp>
      <p:graphicFrame>
        <p:nvGraphicFramePr>
          <p:cNvPr id="11" name="Chart 10">
            <a:extLst>
              <a:ext uri="{FF2B5EF4-FFF2-40B4-BE49-F238E27FC236}">
                <a16:creationId xmlns:a16="http://schemas.microsoft.com/office/drawing/2014/main" id="{DD25ED74-2BF7-4538-BD75-78F22345B768}"/>
              </a:ext>
            </a:extLst>
          </p:cNvPr>
          <p:cNvGraphicFramePr>
            <a:graphicFrameLocks/>
          </p:cNvGraphicFramePr>
          <p:nvPr>
            <p:extLst>
              <p:ext uri="{D42A27DB-BD31-4B8C-83A1-F6EECF244321}">
                <p14:modId xmlns:p14="http://schemas.microsoft.com/office/powerpoint/2010/main" val="1884794109"/>
              </p:ext>
            </p:extLst>
          </p:nvPr>
        </p:nvGraphicFramePr>
        <p:xfrm>
          <a:off x="7538504" y="2880368"/>
          <a:ext cx="4016189" cy="269837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B07A198-493F-5F44-7FFF-F09614D44C60}"/>
              </a:ext>
            </a:extLst>
          </p:cNvPr>
          <p:cNvSpPr txBox="1"/>
          <p:nvPr/>
        </p:nvSpPr>
        <p:spPr>
          <a:xfrm>
            <a:off x="7637929" y="2181134"/>
            <a:ext cx="3549211" cy="369332"/>
          </a:xfrm>
          <a:prstGeom prst="rect">
            <a:avLst/>
          </a:prstGeom>
          <a:noFill/>
        </p:spPr>
        <p:txBody>
          <a:bodyPr wrap="square" rtlCol="0">
            <a:spAutoFit/>
          </a:bodyPr>
          <a:lstStyle/>
          <a:p>
            <a:r>
              <a:rPr lang="en-IN" dirty="0">
                <a:solidFill>
                  <a:schemeClr val="bg1"/>
                </a:solidFill>
              </a:rPr>
              <a:t>Total Loan Applications by Month</a:t>
            </a:r>
          </a:p>
        </p:txBody>
      </p:sp>
    </p:spTree>
    <p:extLst>
      <p:ext uri="{BB962C8B-B14F-4D97-AF65-F5344CB8AC3E}">
        <p14:creationId xmlns:p14="http://schemas.microsoft.com/office/powerpoint/2010/main" val="1355819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506390-CB17-5A8B-859A-611EAF600D99}"/>
              </a:ext>
            </a:extLst>
          </p:cNvPr>
          <p:cNvSpPr txBox="1"/>
          <p:nvPr/>
        </p:nvSpPr>
        <p:spPr>
          <a:xfrm>
            <a:off x="762000" y="755241"/>
            <a:ext cx="6096000" cy="3375283"/>
          </a:xfrm>
          <a:prstGeom prst="rect">
            <a:avLst/>
          </a:prstGeom>
          <a:noFill/>
        </p:spPr>
        <p:txBody>
          <a:bodyPr wrap="square">
            <a:spAutoFit/>
          </a:bodyPr>
          <a:lstStyle/>
          <a:p>
            <a:pPr algn="just" rtl="0">
              <a:spcBef>
                <a:spcPts val="0"/>
              </a:spcBef>
              <a:spcAft>
                <a:spcPts val="800"/>
              </a:spcAft>
            </a:pPr>
            <a:r>
              <a:rPr lang="en-US" sz="1800" b="1" i="0" u="none" strike="noStrike" dirty="0">
                <a:solidFill>
                  <a:schemeClr val="tx2"/>
                </a:solidFill>
                <a:effectLst/>
                <a:latin typeface="Calibri" panose="020F0502020204030204" pitchFamily="34" charset="0"/>
              </a:rPr>
              <a:t>2. Regional Analysis by State (Filled Map):</a:t>
            </a:r>
            <a:endParaRPr lang="en-US" b="0" dirty="0">
              <a:solidFill>
                <a:schemeClr val="tx2"/>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Chart Type: Filled Map</a:t>
            </a:r>
            <a:endParaRPr lang="en-US" b="0" dirty="0">
              <a:solidFill>
                <a:schemeClr val="bg1"/>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Metrics: 'Total Loan Applications,' 'Total Funded Amount,' and 'Total Amount Received'</a:t>
            </a:r>
            <a:endParaRPr lang="en-US" b="0" dirty="0">
              <a:solidFill>
                <a:schemeClr val="bg1"/>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Geographic Regions: States</a:t>
            </a:r>
            <a:endParaRPr lang="en-US" b="0" dirty="0">
              <a:solidFill>
                <a:schemeClr val="bg1"/>
              </a:solidFill>
              <a:effectLst/>
            </a:endParaRPr>
          </a:p>
          <a:p>
            <a:pPr algn="just" rtl="0">
              <a:spcBef>
                <a:spcPts val="0"/>
              </a:spcBef>
              <a:spcAft>
                <a:spcPts val="800"/>
              </a:spcAft>
            </a:pPr>
            <a:r>
              <a:rPr lang="en-US" sz="1800" b="0" i="1" u="none" strike="noStrike" dirty="0">
                <a:solidFill>
                  <a:schemeClr val="bg1"/>
                </a:solidFill>
                <a:effectLst/>
                <a:latin typeface="Calibri" panose="020F0502020204030204" pitchFamily="34" charset="0"/>
              </a:rPr>
              <a:t>Objective: This filled map will visually represent lending metrics categorized by state, enabling us to identify regions with significant lending activity and assess regional disparities.</a:t>
            </a:r>
            <a:endParaRPr lang="en-US" b="0" dirty="0">
              <a:solidFill>
                <a:schemeClr val="bg1"/>
              </a:solidFill>
              <a:effectLst/>
            </a:endParaRPr>
          </a:p>
          <a:p>
            <a:br>
              <a:rPr lang="en-US" dirty="0"/>
            </a:br>
            <a:endParaRPr lang="en-IN" dirty="0"/>
          </a:p>
        </p:txBody>
      </p:sp>
      <mc:AlternateContent xmlns:mc="http://schemas.openxmlformats.org/markup-compatibility/2006">
        <mc:Choice xmlns:cx4="http://schemas.microsoft.com/office/drawing/2016/5/10/chartex" Requires="cx4">
          <p:graphicFrame>
            <p:nvGraphicFramePr>
              <p:cNvPr id="4" name="Chart 3">
                <a:extLst>
                  <a:ext uri="{FF2B5EF4-FFF2-40B4-BE49-F238E27FC236}">
                    <a16:creationId xmlns:a16="http://schemas.microsoft.com/office/drawing/2014/main" id="{C65C068F-C3DB-4B6D-880E-D73EFCE02E4F}"/>
                  </a:ext>
                </a:extLst>
              </p:cNvPr>
              <p:cNvGraphicFramePr/>
              <p:nvPr>
                <p:extLst>
                  <p:ext uri="{D42A27DB-BD31-4B8C-83A1-F6EECF244321}">
                    <p14:modId xmlns:p14="http://schemas.microsoft.com/office/powerpoint/2010/main" val="1541418016"/>
                  </p:ext>
                </p:extLst>
              </p:nvPr>
            </p:nvGraphicFramePr>
            <p:xfrm>
              <a:off x="7643501" y="2337583"/>
              <a:ext cx="4387134" cy="3585882"/>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a:extLst>
                  <a:ext uri="{FF2B5EF4-FFF2-40B4-BE49-F238E27FC236}">
                    <a16:creationId xmlns:a16="http://schemas.microsoft.com/office/drawing/2014/main" id="{C65C068F-C3DB-4B6D-880E-D73EFCE02E4F}"/>
                  </a:ext>
                </a:extLst>
              </p:cNvPr>
              <p:cNvPicPr>
                <a:picLocks noGrp="1" noRot="1" noChangeAspect="1" noMove="1" noResize="1" noEditPoints="1" noAdjustHandles="1" noChangeArrowheads="1" noChangeShapeType="1"/>
              </p:cNvPicPr>
              <p:nvPr/>
            </p:nvPicPr>
            <p:blipFill>
              <a:blip r:embed="rId3"/>
              <a:stretch>
                <a:fillRect/>
              </a:stretch>
            </p:blipFill>
            <p:spPr>
              <a:xfrm>
                <a:off x="7643501" y="2337583"/>
                <a:ext cx="4387134" cy="3585882"/>
              </a:xfrm>
              <a:prstGeom prst="rect">
                <a:avLst/>
              </a:prstGeom>
            </p:spPr>
          </p:pic>
        </mc:Fallback>
      </mc:AlternateContent>
      <p:sp>
        <p:nvSpPr>
          <p:cNvPr id="5" name="TextBox 5">
            <a:extLst>
              <a:ext uri="{FF2B5EF4-FFF2-40B4-BE49-F238E27FC236}">
                <a16:creationId xmlns:a16="http://schemas.microsoft.com/office/drawing/2014/main" id="{671252B8-76BF-435D-B1E6-C7C57F376F5A}"/>
              </a:ext>
            </a:extLst>
          </p:cNvPr>
          <p:cNvSpPr txBox="1"/>
          <p:nvPr/>
        </p:nvSpPr>
        <p:spPr>
          <a:xfrm>
            <a:off x="7949122" y="1497106"/>
            <a:ext cx="3373301" cy="27010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r>
              <a:rPr lang="en-IN" sz="1600" b="1" i="0" u="none" strike="noStrike" dirty="0">
                <a:solidFill>
                  <a:schemeClr val="bg1"/>
                </a:solidFill>
                <a:latin typeface="Calibri"/>
                <a:ea typeface="Calibri"/>
                <a:cs typeface="Calibri"/>
              </a:rPr>
              <a:t>Total Loan Applications by</a:t>
            </a:r>
            <a:r>
              <a:rPr lang="en-IN" sz="1600" b="1" i="0" u="none" strike="noStrike" baseline="0" dirty="0">
                <a:solidFill>
                  <a:schemeClr val="bg1"/>
                </a:solidFill>
                <a:latin typeface="Calibri"/>
                <a:ea typeface="Calibri"/>
                <a:cs typeface="Calibri"/>
              </a:rPr>
              <a:t> State</a:t>
            </a:r>
            <a:endParaRPr lang="en-IN" sz="1600" b="1" i="0" u="none" strike="noStrike" dirty="0">
              <a:solidFill>
                <a:schemeClr val="bg1"/>
              </a:solidFill>
              <a:latin typeface="Calibri"/>
              <a:ea typeface="Calibri"/>
              <a:cs typeface="Calibri"/>
            </a:endParaRPr>
          </a:p>
        </p:txBody>
      </p:sp>
    </p:spTree>
    <p:extLst>
      <p:ext uri="{BB962C8B-B14F-4D97-AF65-F5344CB8AC3E}">
        <p14:creationId xmlns:p14="http://schemas.microsoft.com/office/powerpoint/2010/main" val="1291490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965B11-3E84-B2DE-9B0E-AA27ED8D8890}"/>
              </a:ext>
            </a:extLst>
          </p:cNvPr>
          <p:cNvSpPr txBox="1"/>
          <p:nvPr/>
        </p:nvSpPr>
        <p:spPr>
          <a:xfrm>
            <a:off x="860612" y="773172"/>
            <a:ext cx="6096000" cy="3375283"/>
          </a:xfrm>
          <a:prstGeom prst="rect">
            <a:avLst/>
          </a:prstGeom>
          <a:noFill/>
        </p:spPr>
        <p:txBody>
          <a:bodyPr wrap="square">
            <a:spAutoFit/>
          </a:bodyPr>
          <a:lstStyle/>
          <a:p>
            <a:pPr algn="just" rtl="0">
              <a:spcBef>
                <a:spcPts val="0"/>
              </a:spcBef>
              <a:spcAft>
                <a:spcPts val="800"/>
              </a:spcAft>
            </a:pPr>
            <a:r>
              <a:rPr lang="en-US" sz="1800" b="1" i="0" u="none" strike="noStrike" dirty="0">
                <a:solidFill>
                  <a:schemeClr val="tx2"/>
                </a:solidFill>
                <a:effectLst/>
                <a:latin typeface="Calibri" panose="020F0502020204030204" pitchFamily="34" charset="0"/>
              </a:rPr>
              <a:t>3. Loan Term Analysis (Donut Chart):</a:t>
            </a:r>
            <a:endParaRPr lang="en-US" b="0" dirty="0">
              <a:solidFill>
                <a:schemeClr val="tx2"/>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Chart Type: Donut Chart</a:t>
            </a:r>
            <a:endParaRPr lang="en-US" b="0" dirty="0">
              <a:solidFill>
                <a:schemeClr val="bg1"/>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Metrics: 'Total Loan Applications,' 'Total Funded Amount,' and 'Total Amount Received'</a:t>
            </a:r>
            <a:endParaRPr lang="en-US" b="0" dirty="0">
              <a:solidFill>
                <a:schemeClr val="bg1"/>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Segments: Loan Terms (e.g., 36 months, 60 months)</a:t>
            </a:r>
            <a:endParaRPr lang="en-US" b="0" dirty="0">
              <a:solidFill>
                <a:schemeClr val="bg1"/>
              </a:solidFill>
              <a:effectLst/>
            </a:endParaRPr>
          </a:p>
          <a:p>
            <a:pPr algn="just" rtl="0">
              <a:spcBef>
                <a:spcPts val="0"/>
              </a:spcBef>
              <a:spcAft>
                <a:spcPts val="800"/>
              </a:spcAft>
            </a:pPr>
            <a:r>
              <a:rPr lang="en-US" sz="1800" b="0" i="1" u="none" strike="noStrike" dirty="0">
                <a:solidFill>
                  <a:schemeClr val="bg1"/>
                </a:solidFill>
                <a:effectLst/>
                <a:latin typeface="Calibri" panose="020F0502020204030204" pitchFamily="34" charset="0"/>
              </a:rPr>
              <a:t>Objective: This donut chart will depict loan statistics based on different loan terms, allowing us to understand the distribution of loans across various term lengths.</a:t>
            </a:r>
            <a:endParaRPr lang="en-US" b="0" dirty="0">
              <a:solidFill>
                <a:schemeClr val="bg1"/>
              </a:solidFill>
              <a:effectLst/>
            </a:endParaRPr>
          </a:p>
          <a:p>
            <a:br>
              <a:rPr lang="en-US" dirty="0">
                <a:solidFill>
                  <a:schemeClr val="bg1"/>
                </a:solidFill>
              </a:rPr>
            </a:br>
            <a:endParaRPr lang="en-IN" dirty="0">
              <a:solidFill>
                <a:schemeClr val="bg1"/>
              </a:solidFill>
            </a:endParaRPr>
          </a:p>
        </p:txBody>
      </p:sp>
      <p:graphicFrame>
        <p:nvGraphicFramePr>
          <p:cNvPr id="4" name="Chart 3">
            <a:extLst>
              <a:ext uri="{FF2B5EF4-FFF2-40B4-BE49-F238E27FC236}">
                <a16:creationId xmlns:a16="http://schemas.microsoft.com/office/drawing/2014/main" id="{66F2C335-B66E-4774-9ED9-D7401E3FDDF4}"/>
              </a:ext>
            </a:extLst>
          </p:cNvPr>
          <p:cNvGraphicFramePr>
            <a:graphicFrameLocks/>
          </p:cNvGraphicFramePr>
          <p:nvPr>
            <p:extLst>
              <p:ext uri="{D42A27DB-BD31-4B8C-83A1-F6EECF244321}">
                <p14:modId xmlns:p14="http://schemas.microsoft.com/office/powerpoint/2010/main" val="2128092412"/>
              </p:ext>
            </p:extLst>
          </p:nvPr>
        </p:nvGraphicFramePr>
        <p:xfrm>
          <a:off x="7476228" y="2264758"/>
          <a:ext cx="3785124" cy="301375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9">
            <a:extLst>
              <a:ext uri="{FF2B5EF4-FFF2-40B4-BE49-F238E27FC236}">
                <a16:creationId xmlns:a16="http://schemas.microsoft.com/office/drawing/2014/main" id="{C28FDAE9-3A11-492E-8FC4-E9CC0B55C35F}"/>
              </a:ext>
            </a:extLst>
          </p:cNvPr>
          <p:cNvSpPr txBox="1"/>
          <p:nvPr/>
        </p:nvSpPr>
        <p:spPr>
          <a:xfrm>
            <a:off x="8047735" y="1717912"/>
            <a:ext cx="2934030" cy="5468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r>
              <a:rPr lang="en-IN" sz="1600" b="1" i="0" u="none" strike="noStrike" dirty="0">
                <a:solidFill>
                  <a:schemeClr val="bg1"/>
                </a:solidFill>
                <a:latin typeface="Calibri"/>
                <a:ea typeface="Calibri"/>
                <a:cs typeface="Calibri"/>
              </a:rPr>
              <a:t>Total Loan Applications by</a:t>
            </a:r>
            <a:r>
              <a:rPr lang="en-IN" sz="1600" b="1" i="0" u="none" strike="noStrike" baseline="0" dirty="0">
                <a:solidFill>
                  <a:schemeClr val="bg1"/>
                </a:solidFill>
                <a:latin typeface="Calibri"/>
                <a:ea typeface="Calibri"/>
                <a:cs typeface="Calibri"/>
              </a:rPr>
              <a:t> Term:</a:t>
            </a:r>
            <a:endParaRPr lang="en-IN" sz="1600" b="1" i="0" u="none" strike="noStrike" dirty="0">
              <a:solidFill>
                <a:schemeClr val="bg1"/>
              </a:solidFill>
              <a:latin typeface="Calibri"/>
              <a:ea typeface="Calibri"/>
              <a:cs typeface="Calibri"/>
            </a:endParaRPr>
          </a:p>
        </p:txBody>
      </p:sp>
    </p:spTree>
    <p:extLst>
      <p:ext uri="{BB962C8B-B14F-4D97-AF65-F5344CB8AC3E}">
        <p14:creationId xmlns:p14="http://schemas.microsoft.com/office/powerpoint/2010/main" val="1464258650"/>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273</TotalTime>
  <Words>1758</Words>
  <Application>Microsoft Office PowerPoint</Application>
  <PresentationFormat>Widescreen</PresentationFormat>
  <Paragraphs>126</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Bangkok</vt:lpstr>
      <vt:lpstr>Calibri</vt:lpstr>
      <vt:lpstr>Courier New</vt:lpstr>
      <vt:lpstr>Futura Md BT</vt:lpstr>
      <vt:lpstr>Lato black</vt:lpstr>
      <vt:lpstr>Segoe UI Light</vt:lpstr>
      <vt:lpstr>Tw Cen MT</vt:lpstr>
      <vt:lpstr>Office Theme</vt:lpstr>
      <vt:lpstr>Problem Statement</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Asitkumar Borulkar</dc:creator>
  <cp:lastModifiedBy>Asitkumar Borulkar</cp:lastModifiedBy>
  <cp:revision>23</cp:revision>
  <dcterms:created xsi:type="dcterms:W3CDTF">2024-08-19T17:30:31Z</dcterms:created>
  <dcterms:modified xsi:type="dcterms:W3CDTF">2024-08-20T16:54:29Z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