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Arial Black" panose="020B0A04020102020204" pitchFamily="34" charset="0"/>
      <p:regular r:id="rId19"/>
      <p:bold r:id="rId20"/>
    </p:embeddedFont>
    <p:embeddedFont>
      <p:font typeface="Calibri" panose="020F0502020204030204" pitchFamily="34"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kjgINeevt+NVYGkRc7Lthn0c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055f287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055f2876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f055f2876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5d7716e04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05d7716e04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18"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sz="4600" b="1" i="0" u="none" strike="noStrike" cap="none">
              <a:solidFill>
                <a:schemeClr val="lt1"/>
              </a:solidFill>
              <a:latin typeface="Arial Black"/>
              <a:ea typeface="Arial Black"/>
              <a:cs typeface="Arial Black"/>
              <a:sym typeface="Arial Black"/>
            </a:endParaRPr>
          </a:p>
        </p:txBody>
      </p:sp>
      <p:sp>
        <p:nvSpPr>
          <p:cNvPr id="20" name="Google Shape;20;p18"/>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sz="1800" b="1"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28"/>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a:spLocks noGrp="1"/>
          </p:cNvSpPr>
          <p:nvPr>
            <p:ph type="pic" idx="2"/>
          </p:nvPr>
        </p:nvSpPr>
        <p:spPr>
          <a:xfrm>
            <a:off x="5384893" y="987427"/>
            <a:ext cx="6172200" cy="4873625"/>
          </a:xfrm>
          <a:prstGeom prst="rect">
            <a:avLst/>
          </a:prstGeom>
          <a:noFill/>
          <a:ln>
            <a:noFill/>
          </a:ln>
        </p:spPr>
      </p:sp>
      <p:sp>
        <p:nvSpPr>
          <p:cNvPr id="94" name="Google Shape;94;p2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30"/>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3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19"/>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9"/>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2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charRg st="1" end="1"/>
                                            </p:txEl>
                                          </p:spTgt>
                                        </p:tgtEl>
                                        <p:attrNameLst>
                                          <p:attrName>style.visibility</p:attrName>
                                        </p:attrNameLst>
                                      </p:cBhvr>
                                      <p:to>
                                        <p:strVal val="visible"/>
                                      </p:to>
                                    </p:set>
                                    <p:animEffect transition="in" filter="fade">
                                      <p:cBhvr>
                                        <p:cTn id="12" dur="500"/>
                                        <p:tgtEl>
                                          <p:spTgt spid="52">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charRg st="1" end="1"/>
                                            </p:txEl>
                                          </p:spTgt>
                                        </p:tgtEl>
                                        <p:attrNameLst>
                                          <p:attrName>style.visibility</p:attrName>
                                        </p:attrNameLst>
                                      </p:cBhvr>
                                      <p:to>
                                        <p:strVal val="visible"/>
                                      </p:to>
                                    </p:set>
                                    <p:animEffect transition="in" filter="fade">
                                      <p:cBhvr>
                                        <p:cTn id="17" dur="500"/>
                                        <p:tgtEl>
                                          <p:spTgt spid="52">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charRg st="1" end="1"/>
                                            </p:txEl>
                                          </p:spTgt>
                                        </p:tgtEl>
                                        <p:attrNameLst>
                                          <p:attrName>style.visibility</p:attrName>
                                        </p:attrNameLst>
                                      </p:cBhvr>
                                      <p:to>
                                        <p:strVal val="visible"/>
                                      </p:to>
                                    </p:set>
                                    <p:animEffect transition="in" filter="fade">
                                      <p:cBhvr>
                                        <p:cTn id="22" dur="500"/>
                                        <p:tgtEl>
                                          <p:spTgt spid="52">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charRg st="1" end="1"/>
                                            </p:txEl>
                                          </p:spTgt>
                                        </p:tgtEl>
                                        <p:attrNameLst>
                                          <p:attrName>style.visibility</p:attrName>
                                        </p:attrNameLst>
                                      </p:cBhvr>
                                      <p:to>
                                        <p:strVal val="visible"/>
                                      </p:to>
                                    </p:set>
                                    <p:animEffect transition="in" filter="fade">
                                      <p:cBhvr>
                                        <p:cTn id="27" dur="500"/>
                                        <p:tgtEl>
                                          <p:spTgt spid="52">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charRg st="1" end="1"/>
                                            </p:txEl>
                                          </p:spTgt>
                                        </p:tgtEl>
                                        <p:attrNameLst>
                                          <p:attrName>style.visibility</p:attrName>
                                        </p:attrNameLst>
                                      </p:cBhvr>
                                      <p:to>
                                        <p:strVal val="visible"/>
                                      </p:to>
                                    </p:set>
                                    <p:animEffect transition="in" filter="fade">
                                      <p:cBhvr>
                                        <p:cTn id="32" dur="500"/>
                                        <p:tgtEl>
                                          <p:spTgt spid="52">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charRg st="1" end="1"/>
                                            </p:txEl>
                                          </p:spTgt>
                                        </p:tgtEl>
                                        <p:attrNameLst>
                                          <p:attrName>style.visibility</p:attrName>
                                        </p:attrNameLst>
                                      </p:cBhvr>
                                      <p:to>
                                        <p:strVal val="visible"/>
                                      </p:to>
                                    </p:set>
                                    <p:animEffect transition="in" filter="fade">
                                      <p:cBhvr>
                                        <p:cTn id="37" dur="500"/>
                                        <p:tgtEl>
                                          <p:spTgt spid="52">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charRg st="1" end="1"/>
                                            </p:txEl>
                                          </p:spTgt>
                                        </p:tgtEl>
                                        <p:attrNameLst>
                                          <p:attrName>style.visibility</p:attrName>
                                        </p:attrNameLst>
                                      </p:cBhvr>
                                      <p:to>
                                        <p:strVal val="visible"/>
                                      </p:to>
                                    </p:set>
                                    <p:animEffect transition="in" filter="fade">
                                      <p:cBhvr>
                                        <p:cTn id="42" dur="500"/>
                                        <p:tgtEl>
                                          <p:spTgt spid="52">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charRg st="1" end="1"/>
                                            </p:txEl>
                                          </p:spTgt>
                                        </p:tgtEl>
                                        <p:attrNameLst>
                                          <p:attrName>style.visibility</p:attrName>
                                        </p:attrNameLst>
                                      </p:cBhvr>
                                      <p:to>
                                        <p:strVal val="visible"/>
                                      </p:to>
                                    </p:set>
                                    <p:animEffect transition="in" filter="fade">
                                      <p:cBhvr>
                                        <p:cTn id="47" dur="500"/>
                                        <p:tgtEl>
                                          <p:spTgt spid="5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25"/>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26"/>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26"/>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26"/>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7"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189" name="Google Shape;189;p9"/>
          <p:cNvSpPr txBox="1">
            <a:spLocks noGrp="1"/>
          </p:cNvSpPr>
          <p:nvPr>
            <p:ph type="body" idx="1"/>
          </p:nvPr>
        </p:nvSpPr>
        <p:spPr>
          <a:xfrm>
            <a:off x="172575" y="1418450"/>
            <a:ext cx="118563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Font typeface="Calibri"/>
              <a:buChar char="❖"/>
            </a:pPr>
            <a:r>
              <a:rPr lang="en-US" dirty="0"/>
              <a:t>Promoting the football sport</a:t>
            </a:r>
            <a:r>
              <a:rPr lang="en-US" dirty="0">
                <a:highlight>
                  <a:srgbClr val="FFFFFF"/>
                </a:highlight>
              </a:rPr>
              <a:t> related activities and will give the information </a:t>
            </a:r>
            <a:r>
              <a:rPr lang="en-US" dirty="0"/>
              <a:t>about all the leagues and clubs present in football.</a:t>
            </a:r>
            <a:endParaRPr dirty="0"/>
          </a:p>
          <a:p>
            <a:pPr marL="228600" lvl="0" indent="-228600" algn="just" rtl="0">
              <a:lnSpc>
                <a:spcPct val="90000"/>
              </a:lnSpc>
              <a:spcBef>
                <a:spcPts val="0"/>
              </a:spcBef>
              <a:spcAft>
                <a:spcPts val="0"/>
              </a:spcAft>
              <a:buSzPts val="3200"/>
              <a:buFont typeface="Calibri"/>
              <a:buChar char="❖"/>
            </a:pPr>
            <a:r>
              <a:rPr lang="en-US" dirty="0"/>
              <a:t>To develop a model by which user can identify the player and its statistics based on the past data.</a:t>
            </a:r>
            <a:endParaRPr dirty="0"/>
          </a:p>
          <a:p>
            <a:pPr marL="228600" lvl="0" indent="-228600" algn="just" rtl="0">
              <a:lnSpc>
                <a:spcPct val="90000"/>
              </a:lnSpc>
              <a:spcBef>
                <a:spcPts val="0"/>
              </a:spcBef>
              <a:spcAft>
                <a:spcPts val="0"/>
              </a:spcAft>
              <a:buSzPts val="3200"/>
              <a:buFont typeface="Calibri"/>
              <a:buChar char="❖"/>
            </a:pPr>
            <a:r>
              <a:rPr lang="en-US" dirty="0"/>
              <a:t>A system capable of providing strategic indications to coaches with the techniques of Machine learning.</a:t>
            </a:r>
            <a:r>
              <a:rPr lang="en-US" sz="1100" dirty="0">
                <a:latin typeface="Arial"/>
                <a:ea typeface="Arial"/>
                <a:cs typeface="Arial"/>
                <a:sym typeface="Arial"/>
              </a:rPr>
              <a:t> </a:t>
            </a:r>
            <a:endParaRPr sz="1100" dirty="0">
              <a:latin typeface="Arial"/>
              <a:ea typeface="Arial"/>
              <a:cs typeface="Arial"/>
              <a:sym typeface="Arial"/>
            </a:endParaRPr>
          </a:p>
          <a:p>
            <a:pPr marL="228600" lvl="0" indent="-228600" algn="just" rtl="0">
              <a:lnSpc>
                <a:spcPct val="90000"/>
              </a:lnSpc>
              <a:spcBef>
                <a:spcPts val="0"/>
              </a:spcBef>
              <a:spcAft>
                <a:spcPts val="0"/>
              </a:spcAft>
              <a:buSzPts val="3200"/>
              <a:buFont typeface="Calibri"/>
              <a:buChar char="❖"/>
            </a:pPr>
            <a:r>
              <a:rPr lang="en-US" dirty="0"/>
              <a:t>Easiest platform for all football fans through which user can search and identify the player, find out the best ones and all the rules and positions present in football.</a:t>
            </a:r>
            <a:endParaRPr dirty="0"/>
          </a:p>
          <a:p>
            <a:pPr marL="228600" lvl="0" indent="0" algn="just" rtl="0">
              <a:lnSpc>
                <a:spcPct val="90000"/>
              </a:lnSpc>
              <a:spcBef>
                <a:spcPts val="0"/>
              </a:spcBef>
              <a:spcAft>
                <a:spcPts val="0"/>
              </a:spcAft>
              <a:buNone/>
            </a:pPr>
            <a:endParaRPr dirty="0"/>
          </a:p>
          <a:p>
            <a:pPr marL="228600" lvl="0" indent="-25400" algn="just" rtl="0">
              <a:lnSpc>
                <a:spcPct val="90000"/>
              </a:lnSpc>
              <a:spcBef>
                <a:spcPts val="960"/>
              </a:spcBef>
              <a:spcAft>
                <a:spcPts val="0"/>
              </a:spcAft>
              <a:buSzPts val="3200"/>
              <a:buNone/>
            </a:pPr>
            <a:endParaRPr dirty="0"/>
          </a:p>
        </p:txBody>
      </p:sp>
      <p:sp>
        <p:nvSpPr>
          <p:cNvPr id="190" name="Google Shape;190;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91" name="Google Shape;191;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197" name="Google Shape;197;p10"/>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n-US" sz="2800" u="sng" dirty="0"/>
              <a:t>FUNCTIONAL REQUIREMENTS -</a:t>
            </a:r>
            <a:endParaRPr sz="2800" u="sng" dirty="0"/>
          </a:p>
          <a:p>
            <a:pPr marL="457200" lvl="0" indent="-387350" algn="just" rtl="0">
              <a:lnSpc>
                <a:spcPct val="90000"/>
              </a:lnSpc>
              <a:spcBef>
                <a:spcPts val="0"/>
              </a:spcBef>
              <a:spcAft>
                <a:spcPts val="0"/>
              </a:spcAft>
              <a:buSzPts val="2500"/>
              <a:buFont typeface="Wingdings" panose="05000000000000000000" pitchFamily="2" charset="2"/>
              <a:buChar char="v"/>
            </a:pPr>
            <a:r>
              <a:rPr lang="en-US" sz="2800" dirty="0"/>
              <a:t>Computational Power</a:t>
            </a:r>
            <a:endParaRPr sz="2800" dirty="0"/>
          </a:p>
          <a:p>
            <a:pPr marL="457200" lvl="0" indent="-387350" algn="just" rtl="0">
              <a:lnSpc>
                <a:spcPct val="90000"/>
              </a:lnSpc>
              <a:spcBef>
                <a:spcPts val="0"/>
              </a:spcBef>
              <a:spcAft>
                <a:spcPts val="0"/>
              </a:spcAft>
              <a:buSzPts val="2500"/>
              <a:buFont typeface="Wingdings" panose="05000000000000000000" pitchFamily="2" charset="2"/>
              <a:buChar char="v"/>
            </a:pPr>
            <a:r>
              <a:rPr lang="en-US" sz="2800" dirty="0"/>
              <a:t>Upload and Download Permission</a:t>
            </a:r>
            <a:endParaRPr sz="2800" dirty="0"/>
          </a:p>
          <a:p>
            <a:pPr marL="457200" lvl="0" indent="-387350" algn="just" rtl="0">
              <a:lnSpc>
                <a:spcPct val="90000"/>
              </a:lnSpc>
              <a:spcBef>
                <a:spcPts val="0"/>
              </a:spcBef>
              <a:spcAft>
                <a:spcPts val="0"/>
              </a:spcAft>
              <a:buSzPts val="2500"/>
              <a:buFont typeface="Wingdings" panose="05000000000000000000" pitchFamily="2" charset="2"/>
              <a:buChar char="v"/>
            </a:pPr>
            <a:r>
              <a:rPr lang="en-US" sz="2800" dirty="0"/>
              <a:t>Dataset Testing and Model Training</a:t>
            </a:r>
          </a:p>
          <a:p>
            <a:pPr marL="457200" lvl="0" indent="-387350" algn="just" rtl="0">
              <a:lnSpc>
                <a:spcPct val="90000"/>
              </a:lnSpc>
              <a:spcBef>
                <a:spcPts val="0"/>
              </a:spcBef>
              <a:spcAft>
                <a:spcPts val="0"/>
              </a:spcAft>
              <a:buSzPts val="2500"/>
              <a:buFont typeface="Wingdings" panose="05000000000000000000" pitchFamily="2" charset="2"/>
              <a:buChar char="v"/>
            </a:pPr>
            <a:r>
              <a:rPr lang="en-US" sz="2800" dirty="0"/>
              <a:t>Operating System windows 10 or above.</a:t>
            </a:r>
          </a:p>
          <a:p>
            <a:pPr marL="457200" lvl="0" indent="-387350" algn="just" rtl="0">
              <a:lnSpc>
                <a:spcPct val="90000"/>
              </a:lnSpc>
              <a:spcBef>
                <a:spcPts val="0"/>
              </a:spcBef>
              <a:spcAft>
                <a:spcPts val="0"/>
              </a:spcAft>
              <a:buSzPts val="2500"/>
              <a:buFont typeface="Wingdings" panose="05000000000000000000" pitchFamily="2" charset="2"/>
              <a:buChar char="v"/>
            </a:pPr>
            <a:r>
              <a:rPr lang="en-US" sz="2800" dirty="0"/>
              <a:t>PyCharm and Jupyter Notebook</a:t>
            </a:r>
          </a:p>
          <a:p>
            <a:pPr marL="69850" lvl="0" indent="0" algn="just" rtl="0">
              <a:lnSpc>
                <a:spcPct val="90000"/>
              </a:lnSpc>
              <a:spcBef>
                <a:spcPts val="0"/>
              </a:spcBef>
              <a:spcAft>
                <a:spcPts val="0"/>
              </a:spcAft>
              <a:buSzPts val="2500"/>
              <a:buNone/>
            </a:pPr>
            <a:endParaRPr sz="2800" dirty="0"/>
          </a:p>
          <a:p>
            <a:pPr marL="0" lvl="0" indent="0" algn="just" rtl="0">
              <a:lnSpc>
                <a:spcPct val="90000"/>
              </a:lnSpc>
              <a:spcBef>
                <a:spcPts val="0"/>
              </a:spcBef>
              <a:spcAft>
                <a:spcPts val="0"/>
              </a:spcAft>
              <a:buNone/>
            </a:pPr>
            <a:r>
              <a:rPr lang="en-US" sz="2800" u="sng" dirty="0"/>
              <a:t>NON FUNCTIONAL REQUIREMENTS -</a:t>
            </a:r>
            <a:endParaRPr sz="2800" u="sng" dirty="0"/>
          </a:p>
          <a:p>
            <a:pPr marL="520700" lvl="0" indent="-457200" algn="just" rtl="0">
              <a:lnSpc>
                <a:spcPct val="90000"/>
              </a:lnSpc>
              <a:spcBef>
                <a:spcPts val="0"/>
              </a:spcBef>
              <a:spcAft>
                <a:spcPts val="0"/>
              </a:spcAft>
              <a:buSzPts val="2600"/>
              <a:buFont typeface="Wingdings" panose="05000000000000000000" pitchFamily="2" charset="2"/>
              <a:buChar char="v"/>
            </a:pPr>
            <a:r>
              <a:rPr lang="en-US" sz="2800" dirty="0"/>
              <a:t>Website should load quickly</a:t>
            </a:r>
            <a:endParaRPr sz="2800" dirty="0"/>
          </a:p>
          <a:p>
            <a:pPr marL="520700" lvl="0" indent="-457200" algn="just" rtl="0">
              <a:lnSpc>
                <a:spcPct val="90000"/>
              </a:lnSpc>
              <a:spcBef>
                <a:spcPts val="0"/>
              </a:spcBef>
              <a:spcAft>
                <a:spcPts val="0"/>
              </a:spcAft>
              <a:buSzPts val="2600"/>
              <a:buFont typeface="Wingdings" panose="05000000000000000000" pitchFamily="2" charset="2"/>
              <a:buChar char="v"/>
            </a:pPr>
            <a:r>
              <a:rPr lang="en-US" sz="2800" dirty="0"/>
              <a:t>The information provided must be up to date</a:t>
            </a:r>
            <a:endParaRPr sz="2800" dirty="0"/>
          </a:p>
          <a:p>
            <a:pPr marL="520700" lvl="0" indent="-457200" algn="just" rtl="0">
              <a:lnSpc>
                <a:spcPct val="90000"/>
              </a:lnSpc>
              <a:spcBef>
                <a:spcPts val="0"/>
              </a:spcBef>
              <a:spcAft>
                <a:spcPts val="0"/>
              </a:spcAft>
              <a:buSzPts val="2600"/>
              <a:buFont typeface="Wingdings" panose="05000000000000000000" pitchFamily="2" charset="2"/>
              <a:buChar char="v"/>
            </a:pPr>
            <a:r>
              <a:rPr lang="en-US" sz="2800" dirty="0"/>
              <a:t>Website should be portable</a:t>
            </a:r>
            <a:endParaRPr sz="2800" dirty="0"/>
          </a:p>
          <a:p>
            <a:pPr marL="520700" lvl="0" indent="-457200" algn="just" rtl="0">
              <a:lnSpc>
                <a:spcPct val="90000"/>
              </a:lnSpc>
              <a:spcBef>
                <a:spcPts val="0"/>
              </a:spcBef>
              <a:spcAft>
                <a:spcPts val="0"/>
              </a:spcAft>
              <a:buSzPts val="2600"/>
              <a:buFont typeface="Wingdings" panose="05000000000000000000" pitchFamily="2" charset="2"/>
              <a:buChar char="v"/>
            </a:pPr>
            <a:r>
              <a:rPr lang="en-US" sz="2800" dirty="0"/>
              <a:t>Consistency should be maintained</a:t>
            </a:r>
            <a:endParaRPr sz="2800" dirty="0"/>
          </a:p>
          <a:p>
            <a:pPr marL="520700" lvl="0" indent="-457200" algn="just" rtl="0">
              <a:lnSpc>
                <a:spcPct val="90000"/>
              </a:lnSpc>
              <a:spcBef>
                <a:spcPts val="0"/>
              </a:spcBef>
              <a:spcAft>
                <a:spcPts val="0"/>
              </a:spcAft>
              <a:buSzPts val="2600"/>
              <a:buFont typeface="Wingdings" panose="05000000000000000000" pitchFamily="2" charset="2"/>
              <a:buChar char="v"/>
            </a:pPr>
            <a:r>
              <a:rPr lang="en-US" sz="2800" dirty="0"/>
              <a:t>Reliability of information.</a:t>
            </a:r>
            <a:endParaRPr sz="2800" dirty="0"/>
          </a:p>
        </p:txBody>
      </p:sp>
      <p:sp>
        <p:nvSpPr>
          <p:cNvPr id="198" name="Google Shape;198;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9" name="Google Shape;199;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030" name="Picture 6" descr="Understanding Flask and Building Web API using Python and Flask. | by  Nikhil pentapalli | Analytics Vidhya | Medium">
            <a:extLst>
              <a:ext uri="{FF2B5EF4-FFF2-40B4-BE49-F238E27FC236}">
                <a16:creationId xmlns:a16="http://schemas.microsoft.com/office/drawing/2014/main" id="{DD320228-694F-08A9-4329-3B1B4BE5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333" y="1894177"/>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D2757D3-8DE8-D57E-73D8-6B6F6D4460F6}"/>
              </a:ext>
            </a:extLst>
          </p:cNvPr>
          <p:cNvPicPr>
            <a:picLocks noChangeAspect="1"/>
          </p:cNvPicPr>
          <p:nvPr/>
        </p:nvPicPr>
        <p:blipFill>
          <a:blip r:embed="rId4"/>
          <a:stretch>
            <a:fillRect/>
          </a:stretch>
        </p:blipFill>
        <p:spPr>
          <a:xfrm>
            <a:off x="7061744" y="1584615"/>
            <a:ext cx="1981200" cy="2305050"/>
          </a:xfrm>
          <a:prstGeom prst="rect">
            <a:avLst/>
          </a:prstGeom>
        </p:spPr>
      </p:pic>
      <p:pic>
        <p:nvPicPr>
          <p:cNvPr id="3" name="Picture 2">
            <a:extLst>
              <a:ext uri="{FF2B5EF4-FFF2-40B4-BE49-F238E27FC236}">
                <a16:creationId xmlns:a16="http://schemas.microsoft.com/office/drawing/2014/main" id="{4D3EBB03-E189-7BCD-1D82-7EE17B73FE98}"/>
              </a:ext>
            </a:extLst>
          </p:cNvPr>
          <p:cNvPicPr>
            <a:picLocks noChangeAspect="1"/>
          </p:cNvPicPr>
          <p:nvPr/>
        </p:nvPicPr>
        <p:blipFill>
          <a:blip r:embed="rId5"/>
          <a:stretch>
            <a:fillRect/>
          </a:stretch>
        </p:blipFill>
        <p:spPr>
          <a:xfrm>
            <a:off x="8473758" y="4055832"/>
            <a:ext cx="2143125" cy="2143125"/>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f055f2876c_0_0"/>
          <p:cNvSpPr txBox="1">
            <a:spLocks noGrp="1"/>
          </p:cNvSpPr>
          <p:nvPr>
            <p:ph type="title"/>
          </p:nvPr>
        </p:nvSpPr>
        <p:spPr>
          <a:xfrm>
            <a:off x="154546" y="0"/>
            <a:ext cx="11874300" cy="130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Technologies Required</a:t>
            </a:r>
            <a:endParaRPr/>
          </a:p>
        </p:txBody>
      </p:sp>
      <p:sp>
        <p:nvSpPr>
          <p:cNvPr id="206" name="Google Shape;206;g1f055f2876c_0_0"/>
          <p:cNvSpPr txBox="1">
            <a:spLocks noGrp="1"/>
          </p:cNvSpPr>
          <p:nvPr>
            <p:ph type="sldNum" idx="12"/>
          </p:nvPr>
        </p:nvSpPr>
        <p:spPr>
          <a:xfrm>
            <a:off x="8757642" y="6562416"/>
            <a:ext cx="1371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07" name="Google Shape;207;g1f055f2876c_0_0"/>
          <p:cNvSpPr txBox="1">
            <a:spLocks noGrp="1"/>
          </p:cNvSpPr>
          <p:nvPr>
            <p:ph type="body" idx="1"/>
          </p:nvPr>
        </p:nvSpPr>
        <p:spPr>
          <a:xfrm>
            <a:off x="172571" y="1418447"/>
            <a:ext cx="11847000" cy="5112900"/>
          </a:xfrm>
          <a:prstGeom prst="rect">
            <a:avLst/>
          </a:prstGeom>
        </p:spPr>
        <p:txBody>
          <a:bodyPr spcFirstLastPara="1" wrap="square" lIns="91425" tIns="45700" rIns="91425" bIns="45700" anchor="t" anchorCtr="0">
            <a:normAutofit/>
          </a:bodyPr>
          <a:lstStyle/>
          <a:p>
            <a:pPr marL="457200" lvl="0" indent="-431800" algn="just" rtl="0">
              <a:spcBef>
                <a:spcPts val="54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HTML/CSS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JavaScript/Bootstrap</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Flask – for server and backend development</a:t>
            </a: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MySQL – for database preparation</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Python</a:t>
            </a: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NumPy/Pandas/Matplotlib</a:t>
            </a: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Tableau – for analysis part of project</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Open CV – for model preparation</a:t>
            </a:r>
          </a:p>
          <a:p>
            <a:pPr marL="457200" lvl="0" indent="-431800" algn="just" rtl="0">
              <a:spcBef>
                <a:spcPts val="0"/>
              </a:spcBef>
              <a:spcAft>
                <a:spcPts val="0"/>
              </a:spcAft>
              <a:buSzPts val="320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scikit-learn – for model training and classification</a:t>
            </a:r>
          </a:p>
          <a:p>
            <a:pPr marL="457200" lvl="0" indent="-431800" algn="just" rtl="0">
              <a:spcBef>
                <a:spcPts val="0"/>
              </a:spcBef>
              <a:spcAft>
                <a:spcPts val="0"/>
              </a:spcAft>
              <a:buSzPts val="320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Haar Cascade Classifier – to image detection</a:t>
            </a:r>
          </a:p>
          <a:p>
            <a:pPr marL="25400" lvl="0" indent="0" algn="just" rtl="0">
              <a:spcBef>
                <a:spcPts val="0"/>
              </a:spcBef>
              <a:spcAft>
                <a:spcPts val="0"/>
              </a:spcAft>
              <a:buSzPts val="320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214" name="Google Shape;214;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15" name="Google Shape;215;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6" name="Google Shape;216;p11"/>
          <p:cNvSpPr txBox="1">
            <a:spLocks noGrp="1"/>
          </p:cNvSpPr>
          <p:nvPr>
            <p:ph type="body" idx="1"/>
          </p:nvPr>
        </p:nvSpPr>
        <p:spPr>
          <a:xfrm>
            <a:off x="0" y="1300766"/>
            <a:ext cx="11847000" cy="5112900"/>
          </a:xfrm>
          <a:prstGeom prst="rect">
            <a:avLst/>
          </a:prstGeom>
          <a:noFill/>
          <a:ln>
            <a:noFill/>
          </a:ln>
        </p:spPr>
        <p:txBody>
          <a:bodyPr spcFirstLastPara="1" wrap="square" lIns="91425" tIns="45700" rIns="91425" bIns="45700" anchor="t" anchorCtr="0">
            <a:noAutofit/>
          </a:bodyPr>
          <a:lstStyle/>
          <a:p>
            <a:pPr marL="457200" marR="76200" lvl="0" indent="-419100" algn="just" rtl="0">
              <a:lnSpc>
                <a:spcPct val="115000"/>
              </a:lnSpc>
              <a:spcBef>
                <a:spcPts val="800"/>
              </a:spcBef>
              <a:spcAft>
                <a:spcPts val="0"/>
              </a:spcAft>
              <a:buSzPts val="3000"/>
              <a:buFont typeface="Calibri"/>
              <a:buChar char="❖"/>
            </a:pPr>
            <a:r>
              <a:rPr lang="en-US" sz="3000" dirty="0"/>
              <a:t>The proposed system intend to provide everything about the sport football in a well-informative way through a web application.</a:t>
            </a:r>
          </a:p>
          <a:p>
            <a:pPr marL="457200" marR="76200" lvl="0" indent="-419100" algn="just" rtl="0">
              <a:lnSpc>
                <a:spcPct val="115000"/>
              </a:lnSpc>
              <a:spcBef>
                <a:spcPts val="800"/>
              </a:spcBef>
              <a:spcAft>
                <a:spcPts val="0"/>
              </a:spcAft>
              <a:buSzPts val="3000"/>
              <a:buFont typeface="Calibri"/>
              <a:buChar char="❖"/>
            </a:pPr>
            <a:r>
              <a:rPr lang="en-US" sz="3000" dirty="0"/>
              <a:t>Our website will be covering current leagues, clubs, players, identification, statistics, rules etc.</a:t>
            </a:r>
            <a:endParaRPr sz="3000" dirty="0"/>
          </a:p>
          <a:p>
            <a:pPr marL="457200" marR="76200" lvl="0" indent="-419100" algn="just" rtl="0">
              <a:lnSpc>
                <a:spcPct val="100000"/>
              </a:lnSpc>
              <a:spcBef>
                <a:spcPts val="0"/>
              </a:spcBef>
              <a:spcAft>
                <a:spcPts val="0"/>
              </a:spcAft>
              <a:buSzPts val="3000"/>
              <a:buFont typeface="Calibri"/>
              <a:buChar char="❖"/>
            </a:pPr>
            <a:r>
              <a:rPr lang="en-US" sz="3000" dirty="0"/>
              <a:t>Through the search bar, the user can search a player and from the dataset which we have made by taking the reference from Kaggle, the user will get the information of the player and its statistics based on the past data.</a:t>
            </a:r>
            <a:endParaRPr sz="3000" dirty="0"/>
          </a:p>
          <a:p>
            <a:pPr marL="457200" marR="76200" lvl="0" indent="-419100" algn="just" rtl="0">
              <a:lnSpc>
                <a:spcPct val="115000"/>
              </a:lnSpc>
              <a:spcBef>
                <a:spcPts val="0"/>
              </a:spcBef>
              <a:spcAft>
                <a:spcPts val="0"/>
              </a:spcAft>
              <a:buSzPts val="3000"/>
              <a:buFont typeface="Calibri"/>
              <a:buChar char="❖"/>
            </a:pPr>
            <a:r>
              <a:rPr lang="en-US" sz="3000" dirty="0"/>
              <a:t>Identification of the player by the photograph is done by open CV and Haar Cascade Classifier and user will get detailed information about it.</a:t>
            </a:r>
            <a:endParaRPr sz="3000" dirty="0"/>
          </a:p>
          <a:p>
            <a:pPr marL="0" marR="76200" lvl="0" indent="0" algn="just" rtl="0">
              <a:lnSpc>
                <a:spcPct val="115000"/>
              </a:lnSpc>
              <a:spcBef>
                <a:spcPts val="800"/>
              </a:spcBef>
              <a:spcAft>
                <a:spcPts val="0"/>
              </a:spcAft>
              <a:buNone/>
            </a:pPr>
            <a:endParaRPr sz="3000" dirty="0"/>
          </a:p>
          <a:p>
            <a:pPr marL="685800" lvl="0" indent="0" algn="just" rtl="0">
              <a:lnSpc>
                <a:spcPct val="90000"/>
              </a:lnSpc>
              <a:spcBef>
                <a:spcPts val="600"/>
              </a:spcBef>
              <a:spcAft>
                <a:spcPts val="0"/>
              </a:spcAft>
              <a:buNone/>
            </a:pPr>
            <a:endParaRPr sz="3000" dirty="0"/>
          </a:p>
          <a:p>
            <a:pPr marL="228600" lvl="0" indent="-228600" algn="just" rtl="0">
              <a:lnSpc>
                <a:spcPct val="90000"/>
              </a:lnSpc>
              <a:spcBef>
                <a:spcPts val="960"/>
              </a:spcBef>
              <a:spcAft>
                <a:spcPts val="0"/>
              </a:spcAft>
              <a:buSzPts val="3200"/>
              <a:buNone/>
            </a:pPr>
            <a:endParaRPr sz="30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222" name="Google Shape;222;p12"/>
          <p:cNvSpPr txBox="1">
            <a:spLocks noGrp="1"/>
          </p:cNvSpPr>
          <p:nvPr>
            <p:ph type="body" idx="1"/>
          </p:nvPr>
        </p:nvSpPr>
        <p:spPr>
          <a:xfrm>
            <a:off x="172496" y="1449522"/>
            <a:ext cx="11847000" cy="5112900"/>
          </a:xfrm>
          <a:prstGeom prst="rect">
            <a:avLst/>
          </a:prstGeom>
          <a:noFill/>
          <a:ln>
            <a:noFill/>
          </a:ln>
        </p:spPr>
        <p:txBody>
          <a:bodyPr spcFirstLastPara="1" wrap="square" lIns="91425" tIns="45700" rIns="91425" bIns="45700" anchor="t" anchorCtr="0">
            <a:normAutofit lnSpcReduction="10000"/>
          </a:bodyPr>
          <a:lstStyle/>
          <a:p>
            <a:pPr marL="457200" lvl="0" indent="-431800" algn="just" rtl="0">
              <a:lnSpc>
                <a:spcPct val="124545"/>
              </a:lnSpc>
              <a:spcBef>
                <a:spcPts val="1200"/>
              </a:spcBef>
              <a:spcAft>
                <a:spcPts val="0"/>
              </a:spcAft>
              <a:buSzPts val="3200"/>
              <a:buChar char="❖"/>
            </a:pPr>
            <a:r>
              <a:rPr lang="en-US" dirty="0"/>
              <a:t>Gives accurate information of the player by identifying him through a photograph.</a:t>
            </a:r>
            <a:endParaRPr dirty="0"/>
          </a:p>
          <a:p>
            <a:pPr marL="457200" lvl="0" indent="-431800" algn="just" rtl="0">
              <a:lnSpc>
                <a:spcPct val="125000"/>
              </a:lnSpc>
              <a:spcBef>
                <a:spcPts val="0"/>
              </a:spcBef>
              <a:spcAft>
                <a:spcPts val="0"/>
              </a:spcAft>
              <a:buSzPts val="3200"/>
              <a:buChar char="❖"/>
            </a:pPr>
            <a:r>
              <a:rPr lang="en-US" dirty="0"/>
              <a:t>Gives information about various leagues and clubs present currently.</a:t>
            </a:r>
            <a:endParaRPr dirty="0"/>
          </a:p>
          <a:p>
            <a:pPr marL="457200" lvl="0" indent="-431800" algn="just" rtl="0">
              <a:lnSpc>
                <a:spcPct val="125000"/>
              </a:lnSpc>
              <a:spcBef>
                <a:spcPts val="0"/>
              </a:spcBef>
              <a:spcAft>
                <a:spcPts val="0"/>
              </a:spcAft>
              <a:buSzPts val="3200"/>
              <a:buChar char="❖"/>
            </a:pPr>
            <a:r>
              <a:rPr lang="en-US" dirty="0"/>
              <a:t>Provides statistics in different forms.</a:t>
            </a:r>
            <a:endParaRPr dirty="0"/>
          </a:p>
          <a:p>
            <a:pPr marL="457200" lvl="0" indent="-431800" algn="just" rtl="0">
              <a:lnSpc>
                <a:spcPct val="125000"/>
              </a:lnSpc>
              <a:spcBef>
                <a:spcPts val="0"/>
              </a:spcBef>
              <a:spcAft>
                <a:spcPts val="0"/>
              </a:spcAft>
              <a:buSzPts val="3200"/>
              <a:buChar char="❖"/>
            </a:pPr>
            <a:r>
              <a:rPr lang="en-US" dirty="0"/>
              <a:t>Easiest platform for searching the player.</a:t>
            </a:r>
            <a:endParaRPr dirty="0"/>
          </a:p>
          <a:p>
            <a:pPr marL="457200" lvl="0" indent="-431800" algn="just" rtl="0">
              <a:lnSpc>
                <a:spcPct val="125000"/>
              </a:lnSpc>
              <a:spcBef>
                <a:spcPts val="0"/>
              </a:spcBef>
              <a:spcAft>
                <a:spcPts val="0"/>
              </a:spcAft>
              <a:buSzPts val="3200"/>
              <a:buChar char="❖"/>
            </a:pPr>
            <a:r>
              <a:rPr lang="en-US" dirty="0"/>
              <a:t>Gives knowledge about football in brief like rules, formations, positions etc.</a:t>
            </a:r>
            <a:endParaRPr dirty="0"/>
          </a:p>
        </p:txBody>
      </p:sp>
      <p:sp>
        <p:nvSpPr>
          <p:cNvPr id="223" name="Google Shape;223;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4" name="Google Shape;224;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 and Limitation</a:t>
            </a:r>
            <a:endParaRPr/>
          </a:p>
        </p:txBody>
      </p:sp>
      <p:sp>
        <p:nvSpPr>
          <p:cNvPr id="230" name="Google Shape;230;p1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SzPts val="3200"/>
              <a:buChar char="❖"/>
            </a:pPr>
            <a:r>
              <a:rPr lang="en-US" b="1" dirty="0">
                <a:highlight>
                  <a:srgbClr val="FFFFFF"/>
                </a:highlight>
              </a:rPr>
              <a:t>Limitations</a:t>
            </a:r>
            <a:r>
              <a:rPr lang="en-US" dirty="0">
                <a:highlight>
                  <a:srgbClr val="FFFFFF"/>
                </a:highlight>
              </a:rPr>
              <a:t>: The acquired results during experiments are limited to some extent and may much vary depending on the experiment settings. </a:t>
            </a:r>
            <a:r>
              <a:rPr lang="en-US" dirty="0"/>
              <a:t>One of its major demerits is it does not provide real time score of ongoing matches.</a:t>
            </a:r>
            <a:endParaRPr dirty="0"/>
          </a:p>
          <a:p>
            <a:pPr marL="0" lvl="0" indent="0" algn="just" rtl="0">
              <a:lnSpc>
                <a:spcPct val="90000"/>
              </a:lnSpc>
              <a:spcBef>
                <a:spcPts val="0"/>
              </a:spcBef>
              <a:spcAft>
                <a:spcPts val="0"/>
              </a:spcAft>
              <a:buNone/>
            </a:pPr>
            <a:endParaRPr dirty="0"/>
          </a:p>
          <a:p>
            <a:pPr marL="228600" lvl="0" indent="-228600" algn="just" rtl="0">
              <a:lnSpc>
                <a:spcPct val="90000"/>
              </a:lnSpc>
              <a:spcBef>
                <a:spcPts val="0"/>
              </a:spcBef>
              <a:spcAft>
                <a:spcPts val="0"/>
              </a:spcAft>
              <a:buSzPts val="3200"/>
              <a:buChar char="❖"/>
            </a:pPr>
            <a:r>
              <a:rPr lang="en-US" b="1" dirty="0"/>
              <a:t>Conclusion</a:t>
            </a:r>
            <a:r>
              <a:rPr lang="en-US" dirty="0"/>
              <a:t>: </a:t>
            </a:r>
            <a:r>
              <a:rPr lang="en-US" dirty="0">
                <a:highlight>
                  <a:srgbClr val="FFFFFF"/>
                </a:highlight>
              </a:rPr>
              <a:t>Our results shows that the model can perform well on the dataset obtained from Kaggle, indicating the wide applications of this algorithm. Detection is just the beginning. Now we can really take it to the next level! </a:t>
            </a:r>
            <a:endParaRPr dirty="0">
              <a:highlight>
                <a:srgbClr val="FFFFFF"/>
              </a:highlight>
            </a:endParaRPr>
          </a:p>
          <a:p>
            <a:pPr marL="22860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p:txBody>
      </p:sp>
      <p:sp>
        <p:nvSpPr>
          <p:cNvPr id="231" name="Google Shape;231;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2" name="Google Shape;232;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238" name="Google Shape;238;p1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9" name="Google Shape;239;p1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alibri"/>
              <a:buNone/>
            </a:pPr>
            <a:r>
              <a:rPr lang="en-US"/>
              <a:t>Football: Player Recognition and Analysis</a:t>
            </a:r>
            <a:endParaRPr/>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a:t>Submitted to: </a:t>
            </a:r>
            <a:endParaRPr/>
          </a:p>
          <a:p>
            <a:pPr marL="0" lvl="0" indent="0" algn="r" rtl="0">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a:t>Supervised by:</a:t>
            </a:r>
            <a:br>
              <a:rPr lang="en-US" sz="3200"/>
            </a:br>
            <a:r>
              <a:rPr lang="en-US" sz="3200"/>
              <a:t>Prof.Preeti Shukla</a:t>
            </a:r>
            <a:endParaRPr sz="3200"/>
          </a:p>
        </p:txBody>
      </p:sp>
      <p:sp>
        <p:nvSpPr>
          <p:cNvPr id="127" name="Google Shape;127;p3"/>
          <p:cNvSpPr txBox="1">
            <a:spLocks noGrp="1"/>
          </p:cNvSpPr>
          <p:nvPr>
            <p:ph type="body" idx="1"/>
          </p:nvPr>
        </p:nvSpPr>
        <p:spPr>
          <a:xfrm>
            <a:off x="5697300" y="1941263"/>
            <a:ext cx="6583190" cy="3109200"/>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20000"/>
              </a:lnSpc>
              <a:spcBef>
                <a:spcPts val="0"/>
              </a:spcBef>
              <a:spcAft>
                <a:spcPts val="0"/>
              </a:spcAft>
              <a:buSzPct val="100000"/>
              <a:buNone/>
            </a:pPr>
            <a:r>
              <a:rPr lang="en-US" dirty="0"/>
              <a:t>Team Members</a:t>
            </a:r>
            <a:endParaRPr dirty="0"/>
          </a:p>
          <a:p>
            <a:pPr marL="0" lvl="0" indent="0" algn="l" rtl="0">
              <a:lnSpc>
                <a:spcPct val="120000"/>
              </a:lnSpc>
              <a:spcBef>
                <a:spcPts val="0"/>
              </a:spcBef>
              <a:spcAft>
                <a:spcPts val="0"/>
              </a:spcAft>
              <a:buSzPct val="100000"/>
              <a:buNone/>
            </a:pPr>
            <a:r>
              <a:rPr lang="en-US" dirty="0"/>
              <a:t>1.Asit Joshi(0827CS201045)</a:t>
            </a:r>
            <a:endParaRPr dirty="0"/>
          </a:p>
          <a:p>
            <a:pPr marL="0" lvl="0" indent="0" algn="l" rtl="0">
              <a:lnSpc>
                <a:spcPct val="120000"/>
              </a:lnSpc>
              <a:spcBef>
                <a:spcPts val="0"/>
              </a:spcBef>
              <a:spcAft>
                <a:spcPts val="0"/>
              </a:spcAft>
              <a:buSzPct val="100000"/>
              <a:buNone/>
            </a:pPr>
            <a:r>
              <a:rPr lang="en-US" dirty="0"/>
              <a:t>2.Ayush Choudhary(0827CS201052)</a:t>
            </a:r>
            <a:endParaRPr dirty="0"/>
          </a:p>
          <a:p>
            <a:pPr marL="0" lvl="0" indent="0" algn="l" rtl="0">
              <a:lnSpc>
                <a:spcPct val="120000"/>
              </a:lnSpc>
              <a:spcBef>
                <a:spcPts val="0"/>
              </a:spcBef>
              <a:spcAft>
                <a:spcPts val="0"/>
              </a:spcAft>
              <a:buSzPct val="100000"/>
              <a:buNone/>
            </a:pPr>
            <a:r>
              <a:rPr lang="en-US" dirty="0"/>
              <a:t>3.Deepakshi Choudhary(0827CS201064)</a:t>
            </a:r>
            <a:endParaRPr dirty="0"/>
          </a:p>
          <a:p>
            <a:pPr marL="0" lvl="0" indent="0" algn="l" rtl="0">
              <a:lnSpc>
                <a:spcPct val="120000"/>
              </a:lnSpc>
              <a:spcBef>
                <a:spcPts val="0"/>
              </a:spcBef>
              <a:spcAft>
                <a:spcPts val="0"/>
              </a:spcAft>
              <a:buSzPct val="100000"/>
              <a:buNone/>
            </a:pPr>
            <a:r>
              <a:rPr lang="en-US" dirty="0"/>
              <a:t>4.Deependra Singh Parihar(0827CS201065)</a:t>
            </a:r>
            <a:endParaRPr dirty="0"/>
          </a:p>
        </p:txBody>
      </p:sp>
      <p:sp>
        <p:nvSpPr>
          <p:cNvPr id="128" name="Google Shape;128;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29" name="Google Shape;129;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5" name="Google Shape;135;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43840" algn="just" rtl="0">
              <a:lnSpc>
                <a:spcPct val="90000"/>
              </a:lnSpc>
              <a:spcBef>
                <a:spcPts val="0"/>
              </a:spcBef>
              <a:spcAft>
                <a:spcPts val="0"/>
              </a:spcAft>
              <a:buSzPts val="3200"/>
              <a:buChar char="❖"/>
            </a:pPr>
            <a:r>
              <a:rPr lang="en-US" dirty="0"/>
              <a:t>Abstract</a:t>
            </a:r>
            <a:endParaRPr dirty="0"/>
          </a:p>
          <a:p>
            <a:pPr marL="228600" lvl="0" indent="-243840" algn="just" rtl="0">
              <a:lnSpc>
                <a:spcPct val="90000"/>
              </a:lnSpc>
              <a:spcBef>
                <a:spcPts val="888"/>
              </a:spcBef>
              <a:spcAft>
                <a:spcPts val="0"/>
              </a:spcAft>
              <a:buSzPts val="3200"/>
              <a:buChar char="❖"/>
            </a:pPr>
            <a:r>
              <a:rPr lang="en-US" dirty="0"/>
              <a:t>Introduction</a:t>
            </a:r>
            <a:endParaRPr dirty="0"/>
          </a:p>
          <a:p>
            <a:pPr marL="228600" lvl="0" indent="-243840" algn="just" rtl="0">
              <a:lnSpc>
                <a:spcPct val="90000"/>
              </a:lnSpc>
              <a:spcBef>
                <a:spcPts val="888"/>
              </a:spcBef>
              <a:spcAft>
                <a:spcPts val="0"/>
              </a:spcAft>
              <a:buSzPts val="3200"/>
              <a:buChar char="❖"/>
            </a:pPr>
            <a:r>
              <a:rPr lang="en-US" dirty="0"/>
              <a:t>Problem Statement</a:t>
            </a:r>
            <a:endParaRPr dirty="0"/>
          </a:p>
          <a:p>
            <a:pPr marL="228600" lvl="0" indent="-243840" algn="just" rtl="0">
              <a:lnSpc>
                <a:spcPct val="90000"/>
              </a:lnSpc>
              <a:spcBef>
                <a:spcPts val="888"/>
              </a:spcBef>
              <a:spcAft>
                <a:spcPts val="0"/>
              </a:spcAft>
              <a:buSzPts val="3200"/>
              <a:buChar char="❖"/>
            </a:pPr>
            <a:r>
              <a:rPr lang="en-US" dirty="0"/>
              <a:t>Survey of Existing Systems</a:t>
            </a:r>
            <a:endParaRPr dirty="0"/>
          </a:p>
          <a:p>
            <a:pPr marL="228600" lvl="0" indent="-243840" algn="just" rtl="0">
              <a:lnSpc>
                <a:spcPct val="90000"/>
              </a:lnSpc>
              <a:spcBef>
                <a:spcPts val="888"/>
              </a:spcBef>
              <a:spcAft>
                <a:spcPts val="0"/>
              </a:spcAft>
              <a:buSzPts val="3200"/>
              <a:buChar char="❖"/>
            </a:pPr>
            <a:r>
              <a:rPr lang="en-US" dirty="0"/>
              <a:t>Project Objectives</a:t>
            </a:r>
            <a:endParaRPr dirty="0"/>
          </a:p>
          <a:p>
            <a:pPr marL="228600" lvl="0" indent="-243840" algn="just" rtl="0">
              <a:lnSpc>
                <a:spcPct val="90000"/>
              </a:lnSpc>
              <a:spcBef>
                <a:spcPts val="888"/>
              </a:spcBef>
              <a:spcAft>
                <a:spcPts val="0"/>
              </a:spcAft>
              <a:buSzPts val="3200"/>
              <a:buChar char="❖"/>
            </a:pPr>
            <a:r>
              <a:rPr lang="en-US" dirty="0"/>
              <a:t>Requirement Analysis</a:t>
            </a:r>
            <a:endParaRPr dirty="0"/>
          </a:p>
          <a:p>
            <a:pPr marL="228600" lvl="0" indent="-243840" algn="just" rtl="0">
              <a:lnSpc>
                <a:spcPct val="90000"/>
              </a:lnSpc>
              <a:spcBef>
                <a:spcPts val="888"/>
              </a:spcBef>
              <a:spcAft>
                <a:spcPts val="0"/>
              </a:spcAft>
              <a:buSzPts val="3200"/>
              <a:buChar char="❖"/>
            </a:pPr>
            <a:r>
              <a:rPr lang="en-US" dirty="0"/>
              <a:t>Solution Proposed</a:t>
            </a:r>
            <a:endParaRPr dirty="0"/>
          </a:p>
          <a:p>
            <a:pPr marL="228600" lvl="0" indent="-243840" algn="just" rtl="0">
              <a:lnSpc>
                <a:spcPct val="90000"/>
              </a:lnSpc>
              <a:spcBef>
                <a:spcPts val="888"/>
              </a:spcBef>
              <a:spcAft>
                <a:spcPts val="0"/>
              </a:spcAft>
              <a:buSzPts val="3200"/>
              <a:buChar char="❖"/>
            </a:pPr>
            <a:r>
              <a:rPr lang="en-US" dirty="0"/>
              <a:t>The Outcome  Discussion</a:t>
            </a:r>
            <a:endParaRPr dirty="0"/>
          </a:p>
          <a:p>
            <a:pPr marL="228600" lvl="0" indent="-243840" algn="just" rtl="0">
              <a:lnSpc>
                <a:spcPct val="90000"/>
              </a:lnSpc>
              <a:spcBef>
                <a:spcPts val="888"/>
              </a:spcBef>
              <a:spcAft>
                <a:spcPts val="0"/>
              </a:spcAft>
              <a:buSzPts val="3200"/>
              <a:buChar char="❖"/>
            </a:pPr>
            <a:r>
              <a:rPr lang="en-US" dirty="0"/>
              <a:t>Conclusions and Limitations</a:t>
            </a:r>
            <a:endParaRPr dirty="0"/>
          </a:p>
          <a:p>
            <a:pPr marL="228600" lvl="0" indent="-228600" algn="just" rtl="0">
              <a:lnSpc>
                <a:spcPct val="90000"/>
              </a:lnSpc>
              <a:spcBef>
                <a:spcPts val="888"/>
              </a:spcBef>
              <a:spcAft>
                <a:spcPts val="0"/>
              </a:spcAft>
              <a:buSzPts val="3200"/>
              <a:buNone/>
            </a:pPr>
            <a:endParaRPr dirty="0"/>
          </a:p>
        </p:txBody>
      </p:sp>
      <p:sp>
        <p:nvSpPr>
          <p:cNvPr id="136" name="Google Shape;136;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7" name="Google Shape;137;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Abstract</a:t>
            </a:r>
            <a:endParaRPr/>
          </a:p>
        </p:txBody>
      </p:sp>
      <p:sp>
        <p:nvSpPr>
          <p:cNvPr id="143" name="Google Shape;143;p5"/>
          <p:cNvSpPr txBox="1">
            <a:spLocks noGrp="1"/>
          </p:cNvSpPr>
          <p:nvPr>
            <p:ph type="body" idx="1"/>
          </p:nvPr>
        </p:nvSpPr>
        <p:spPr>
          <a:xfrm>
            <a:off x="172575" y="1418450"/>
            <a:ext cx="8076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Font typeface="Calibri"/>
              <a:buChar char="❖"/>
            </a:pPr>
            <a:r>
              <a:rPr lang="en-US" dirty="0">
                <a:highlight>
                  <a:srgbClr val="FFFFFF"/>
                </a:highlight>
              </a:rPr>
              <a:t>To increase the interest of people so that people get to know more about football and the game can get its actual value as it has in other parts of world.</a:t>
            </a:r>
            <a:endParaRPr dirty="0">
              <a:highlight>
                <a:srgbClr val="FFFFFF"/>
              </a:highlight>
            </a:endParaRPr>
          </a:p>
          <a:p>
            <a:pPr marL="228600" lvl="0" indent="-228600" algn="just" rtl="0">
              <a:lnSpc>
                <a:spcPct val="90000"/>
              </a:lnSpc>
              <a:spcBef>
                <a:spcPts val="0"/>
              </a:spcBef>
              <a:spcAft>
                <a:spcPts val="0"/>
              </a:spcAft>
              <a:buSzPts val="3200"/>
              <a:buFont typeface="Calibri"/>
              <a:buChar char="❖"/>
            </a:pPr>
            <a:r>
              <a:rPr lang="en-US" dirty="0">
                <a:highlight>
                  <a:srgbClr val="FFFFFF"/>
                </a:highlight>
              </a:rPr>
              <a:t>Player recognition technology which will classify the player on the basis of a photograph or name and provide all the details and statistics about that player.</a:t>
            </a:r>
            <a:endParaRPr dirty="0">
              <a:highlight>
                <a:srgbClr val="FFFFFF"/>
              </a:highlight>
            </a:endParaRPr>
          </a:p>
          <a:p>
            <a:pPr marL="228600" lvl="0" indent="-228600" algn="just" rtl="0">
              <a:lnSpc>
                <a:spcPct val="90000"/>
              </a:lnSpc>
              <a:spcBef>
                <a:spcPts val="0"/>
              </a:spcBef>
              <a:spcAft>
                <a:spcPts val="0"/>
              </a:spcAft>
              <a:buSzPts val="3200"/>
              <a:buFont typeface="Calibri"/>
              <a:buChar char="❖"/>
            </a:pPr>
            <a:r>
              <a:rPr lang="en-US" dirty="0">
                <a:highlight>
                  <a:srgbClr val="FFFFFF"/>
                </a:highlight>
              </a:rPr>
              <a:t>In addition the user can find out the all the leagues and clubs present currently.</a:t>
            </a:r>
            <a:endParaRPr dirty="0">
              <a:highlight>
                <a:srgbClr val="FFFFFF"/>
              </a:highlight>
            </a:endParaRPr>
          </a:p>
        </p:txBody>
      </p:sp>
      <p:sp>
        <p:nvSpPr>
          <p:cNvPr id="144" name="Google Shape;144;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5" name="Google Shape;145;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3" name="Picture 2">
            <a:extLst>
              <a:ext uri="{FF2B5EF4-FFF2-40B4-BE49-F238E27FC236}">
                <a16:creationId xmlns:a16="http://schemas.microsoft.com/office/drawing/2014/main" id="{CDD80A61-1448-ED89-0C23-AFFBDA06E38D}"/>
              </a:ext>
            </a:extLst>
          </p:cNvPr>
          <p:cNvPicPr>
            <a:picLocks noChangeAspect="1"/>
          </p:cNvPicPr>
          <p:nvPr/>
        </p:nvPicPr>
        <p:blipFill>
          <a:blip r:embed="rId3"/>
          <a:stretch>
            <a:fillRect/>
          </a:stretch>
        </p:blipFill>
        <p:spPr>
          <a:xfrm>
            <a:off x="8794900" y="1842793"/>
            <a:ext cx="2503265" cy="3172414"/>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 </a:t>
            </a:r>
            <a:endParaRPr/>
          </a:p>
        </p:txBody>
      </p:sp>
      <p:sp>
        <p:nvSpPr>
          <p:cNvPr id="151" name="Google Shape;151;p6"/>
          <p:cNvSpPr txBox="1">
            <a:spLocks noGrp="1"/>
          </p:cNvSpPr>
          <p:nvPr>
            <p:ph type="body" idx="1"/>
          </p:nvPr>
        </p:nvSpPr>
        <p:spPr>
          <a:xfrm>
            <a:off x="172575" y="1418450"/>
            <a:ext cx="7980900" cy="5112900"/>
          </a:xfrm>
          <a:prstGeom prst="rect">
            <a:avLst/>
          </a:prstGeom>
          <a:noFill/>
          <a:ln>
            <a:noFill/>
          </a:ln>
        </p:spPr>
        <p:txBody>
          <a:bodyPr spcFirstLastPara="1" wrap="square" lIns="91425" tIns="45700" rIns="91425" bIns="45700" anchor="t" anchorCtr="0">
            <a:noAutofit/>
          </a:bodyPr>
          <a:lstStyle/>
          <a:p>
            <a:pPr marL="228600" lvl="0" indent="-228600" algn="just" rtl="0">
              <a:lnSpc>
                <a:spcPct val="70000"/>
              </a:lnSpc>
              <a:spcBef>
                <a:spcPts val="0"/>
              </a:spcBef>
              <a:spcAft>
                <a:spcPts val="0"/>
              </a:spcAft>
              <a:buSzPts val="3200"/>
              <a:buFont typeface="Calibri"/>
              <a:buChar char="❖"/>
            </a:pPr>
            <a:r>
              <a:rPr lang="en-US" dirty="0">
                <a:highlight>
                  <a:srgbClr val="FFFFFF"/>
                </a:highlight>
              </a:rPr>
              <a:t>The main idea behind this project is to make people aware about football and its various aspects.</a:t>
            </a:r>
            <a:endParaRPr dirty="0"/>
          </a:p>
          <a:p>
            <a:pPr marL="228600" lvl="0" indent="-228600" algn="just" rtl="0">
              <a:lnSpc>
                <a:spcPct val="70000"/>
              </a:lnSpc>
              <a:spcBef>
                <a:spcPts val="960"/>
              </a:spcBef>
              <a:spcAft>
                <a:spcPts val="0"/>
              </a:spcAft>
              <a:buSzPts val="3200"/>
              <a:buFont typeface="Calibri"/>
              <a:buChar char="❖"/>
            </a:pPr>
            <a:r>
              <a:rPr lang="en-US" dirty="0">
                <a:highlight>
                  <a:srgbClr val="FFFFFF"/>
                </a:highlight>
              </a:rPr>
              <a:t>With the rapid development of computer vision technology, detection of players is more and more popular in identifying characteristics of athletes and its existence helps in gaining the knowledge in the field of football. </a:t>
            </a:r>
            <a:endParaRPr dirty="0">
              <a:highlight>
                <a:srgbClr val="FFFFFF"/>
              </a:highlight>
            </a:endParaRPr>
          </a:p>
          <a:p>
            <a:pPr marL="228600" lvl="0" indent="-228600" algn="just" rtl="0">
              <a:lnSpc>
                <a:spcPct val="70000"/>
              </a:lnSpc>
              <a:spcBef>
                <a:spcPts val="960"/>
              </a:spcBef>
              <a:spcAft>
                <a:spcPts val="0"/>
              </a:spcAft>
              <a:buSzPts val="3200"/>
              <a:buFont typeface="Calibri"/>
              <a:buChar char="❖"/>
            </a:pPr>
            <a:r>
              <a:rPr lang="en-US" dirty="0">
                <a:highlight>
                  <a:srgbClr val="FFFFFF"/>
                </a:highlight>
              </a:rPr>
              <a:t>The key steps are player recognition and providing the detailed information of player as well as the game football on which our predictions are based on.</a:t>
            </a:r>
            <a:endParaRPr dirty="0">
              <a:highlight>
                <a:srgbClr val="FFFFFF"/>
              </a:highlight>
            </a:endParaRPr>
          </a:p>
          <a:p>
            <a:pPr marL="228600" lvl="0" indent="0" algn="just" rtl="0">
              <a:lnSpc>
                <a:spcPct val="70000"/>
              </a:lnSpc>
              <a:spcBef>
                <a:spcPts val="960"/>
              </a:spcBef>
              <a:spcAft>
                <a:spcPts val="0"/>
              </a:spcAft>
              <a:buSzPts val="1018"/>
              <a:buNone/>
            </a:pPr>
            <a:endParaRPr dirty="0"/>
          </a:p>
          <a:p>
            <a:pPr marL="228600" lvl="0" indent="-25400" algn="just" rtl="0">
              <a:lnSpc>
                <a:spcPct val="70000"/>
              </a:lnSpc>
              <a:spcBef>
                <a:spcPts val="960"/>
              </a:spcBef>
              <a:spcAft>
                <a:spcPts val="0"/>
              </a:spcAft>
              <a:buSzPts val="2960"/>
              <a:buNone/>
            </a:pPr>
            <a:endParaRPr dirty="0"/>
          </a:p>
        </p:txBody>
      </p:sp>
      <p:sp>
        <p:nvSpPr>
          <p:cNvPr id="152" name="Google Shape;152;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3" name="Google Shape;153;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 name="Picture 1">
            <a:extLst>
              <a:ext uri="{FF2B5EF4-FFF2-40B4-BE49-F238E27FC236}">
                <a16:creationId xmlns:a16="http://schemas.microsoft.com/office/drawing/2014/main" id="{95784600-0AC1-ED43-1CF9-6DF70D85C1C4}"/>
              </a:ext>
            </a:extLst>
          </p:cNvPr>
          <p:cNvPicPr>
            <a:picLocks noChangeAspect="1"/>
          </p:cNvPicPr>
          <p:nvPr/>
        </p:nvPicPr>
        <p:blipFill rotWithShape="1">
          <a:blip r:embed="rId3"/>
          <a:srcRect b="4034"/>
          <a:stretch/>
        </p:blipFill>
        <p:spPr>
          <a:xfrm>
            <a:off x="8615313" y="1577104"/>
            <a:ext cx="3200400" cy="4708973"/>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59" name="Google Shape;159;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In our country football is getting popular but most of the people didn't properly understand the game so it is hard for them to connect with the game.</a:t>
            </a:r>
            <a:endParaRPr dirty="0"/>
          </a:p>
          <a:p>
            <a:pPr marL="228600" lvl="0" indent="-228600" algn="just" rtl="0">
              <a:lnSpc>
                <a:spcPct val="90000"/>
              </a:lnSpc>
              <a:spcBef>
                <a:spcPts val="0"/>
              </a:spcBef>
              <a:spcAft>
                <a:spcPts val="0"/>
              </a:spcAft>
              <a:buSzPts val="3200"/>
              <a:buChar char="❖"/>
            </a:pPr>
            <a:r>
              <a:rPr lang="en-US" dirty="0"/>
              <a:t>For example people doesn't know about different leagues and the clubs that play on these leagues so it is difficult to keep track of things.</a:t>
            </a:r>
            <a:endParaRPr dirty="0"/>
          </a:p>
          <a:p>
            <a:pPr marL="228600" lvl="0" indent="-228600" algn="just" rtl="0">
              <a:lnSpc>
                <a:spcPct val="90000"/>
              </a:lnSpc>
              <a:spcBef>
                <a:spcPts val="0"/>
              </a:spcBef>
              <a:spcAft>
                <a:spcPts val="0"/>
              </a:spcAft>
              <a:buSzPts val="3200"/>
              <a:buChar char="❖"/>
            </a:pPr>
            <a:r>
              <a:rPr lang="en-US" dirty="0"/>
              <a:t>They are not fully aware of rules and regulations of the game and most of the times just know about one or two clubs and very limited no. of players.</a:t>
            </a:r>
            <a:endParaRPr dirty="0"/>
          </a:p>
          <a:p>
            <a:pPr marL="228600" lvl="0" indent="-228600" algn="just" rtl="0">
              <a:lnSpc>
                <a:spcPct val="90000"/>
              </a:lnSpc>
              <a:spcBef>
                <a:spcPts val="0"/>
              </a:spcBef>
              <a:spcAft>
                <a:spcPts val="0"/>
              </a:spcAft>
              <a:buSzPts val="3200"/>
              <a:buChar char="❖"/>
            </a:pPr>
            <a:r>
              <a:rPr lang="en-US" dirty="0"/>
              <a:t>As a result of these they are not aware of the full potential, passion and joy of this game.</a:t>
            </a:r>
            <a:endParaRPr dirty="0"/>
          </a:p>
          <a:p>
            <a:pPr marL="228600" lvl="0" indent="0" algn="just" rtl="0">
              <a:lnSpc>
                <a:spcPct val="90000"/>
              </a:lnSpc>
              <a:spcBef>
                <a:spcPts val="0"/>
              </a:spcBef>
              <a:spcAft>
                <a:spcPts val="0"/>
              </a:spcAft>
              <a:buNone/>
            </a:pPr>
            <a:endParaRPr dirty="0"/>
          </a:p>
        </p:txBody>
      </p:sp>
      <p:sp>
        <p:nvSpPr>
          <p:cNvPr id="160" name="Google Shape;160;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1" name="Google Shape;161;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8"/>
          <p:cNvSpPr txBox="1">
            <a:spLocks noGrp="1"/>
          </p:cNvSpPr>
          <p:nvPr>
            <p:ph type="body" idx="1"/>
          </p:nvPr>
        </p:nvSpPr>
        <p:spPr>
          <a:xfrm>
            <a:off x="172500" y="4307996"/>
            <a:ext cx="11847000" cy="24411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Gives live and latest scores, news and statistics of various leagues.</a:t>
            </a:r>
            <a:endParaRPr dirty="0"/>
          </a:p>
          <a:p>
            <a:pPr marL="228600" lvl="0" indent="-228600" algn="just" rtl="0">
              <a:lnSpc>
                <a:spcPct val="90000"/>
              </a:lnSpc>
              <a:spcBef>
                <a:spcPts val="960"/>
              </a:spcBef>
              <a:spcAft>
                <a:spcPts val="0"/>
              </a:spcAft>
              <a:buSzPts val="3200"/>
              <a:buChar char="❖"/>
            </a:pPr>
            <a:r>
              <a:rPr lang="en-US" dirty="0"/>
              <a:t>Quick access, has lots of content, great layout and easy to navigate.</a:t>
            </a:r>
            <a:endParaRPr dirty="0"/>
          </a:p>
          <a:p>
            <a:pPr marL="228600" lvl="0" indent="-228600" algn="just" rtl="0">
              <a:lnSpc>
                <a:spcPct val="90000"/>
              </a:lnSpc>
              <a:spcBef>
                <a:spcPts val="960"/>
              </a:spcBef>
              <a:spcAft>
                <a:spcPts val="0"/>
              </a:spcAft>
              <a:buSzPts val="3200"/>
              <a:buChar char="❖"/>
            </a:pPr>
            <a:r>
              <a:rPr lang="en-US" dirty="0"/>
              <a:t>Some of the apps are available on the play store.</a:t>
            </a:r>
            <a:endParaRPr dirty="0"/>
          </a:p>
        </p:txBody>
      </p:sp>
      <p:sp>
        <p:nvSpPr>
          <p:cNvPr id="168" name="Google Shape;16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9" name="Google Shape;169;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70" name="Google Shape;170;p8"/>
          <p:cNvPicPr preferRelativeResize="0"/>
          <p:nvPr/>
        </p:nvPicPr>
        <p:blipFill rotWithShape="1">
          <a:blip r:embed="rId3">
            <a:alphaModFix/>
          </a:blip>
          <a:srcRect t="14704"/>
          <a:stretch/>
        </p:blipFill>
        <p:spPr>
          <a:xfrm>
            <a:off x="438125" y="1657300"/>
            <a:ext cx="2449300" cy="990650"/>
          </a:xfrm>
          <a:prstGeom prst="rect">
            <a:avLst/>
          </a:prstGeom>
          <a:noFill/>
          <a:ln>
            <a:noFill/>
          </a:ln>
        </p:spPr>
      </p:pic>
      <p:pic>
        <p:nvPicPr>
          <p:cNvPr id="171" name="Google Shape;171;p8"/>
          <p:cNvPicPr preferRelativeResize="0"/>
          <p:nvPr/>
        </p:nvPicPr>
        <p:blipFill>
          <a:blip r:embed="rId4">
            <a:alphaModFix/>
          </a:blip>
          <a:stretch>
            <a:fillRect/>
          </a:stretch>
        </p:blipFill>
        <p:spPr>
          <a:xfrm>
            <a:off x="3336475" y="2321375"/>
            <a:ext cx="1768622" cy="1616525"/>
          </a:xfrm>
          <a:prstGeom prst="rect">
            <a:avLst/>
          </a:prstGeom>
          <a:noFill/>
          <a:ln>
            <a:noFill/>
          </a:ln>
        </p:spPr>
      </p:pic>
      <p:pic>
        <p:nvPicPr>
          <p:cNvPr id="172" name="Google Shape;172;p8"/>
          <p:cNvPicPr preferRelativeResize="0"/>
          <p:nvPr/>
        </p:nvPicPr>
        <p:blipFill>
          <a:blip r:embed="rId5">
            <a:alphaModFix/>
          </a:blip>
          <a:stretch>
            <a:fillRect/>
          </a:stretch>
        </p:blipFill>
        <p:spPr>
          <a:xfrm>
            <a:off x="5554151" y="1425948"/>
            <a:ext cx="1861225" cy="1861225"/>
          </a:xfrm>
          <a:prstGeom prst="rect">
            <a:avLst/>
          </a:prstGeom>
          <a:noFill/>
          <a:ln>
            <a:noFill/>
          </a:ln>
        </p:spPr>
      </p:pic>
      <p:pic>
        <p:nvPicPr>
          <p:cNvPr id="173" name="Google Shape;173;p8"/>
          <p:cNvPicPr preferRelativeResize="0"/>
          <p:nvPr/>
        </p:nvPicPr>
        <p:blipFill rotWithShape="1">
          <a:blip r:embed="rId6">
            <a:alphaModFix/>
          </a:blip>
          <a:srcRect l="12025" r="19260"/>
          <a:stretch/>
        </p:blipFill>
        <p:spPr>
          <a:xfrm>
            <a:off x="7609125" y="2321375"/>
            <a:ext cx="1541750" cy="1861225"/>
          </a:xfrm>
          <a:prstGeom prst="rect">
            <a:avLst/>
          </a:prstGeom>
          <a:noFill/>
          <a:ln>
            <a:noFill/>
          </a:ln>
        </p:spPr>
      </p:pic>
      <p:pic>
        <p:nvPicPr>
          <p:cNvPr id="174" name="Google Shape;174;p8"/>
          <p:cNvPicPr preferRelativeResize="0"/>
          <p:nvPr/>
        </p:nvPicPr>
        <p:blipFill>
          <a:blip r:embed="rId7">
            <a:alphaModFix/>
          </a:blip>
          <a:stretch>
            <a:fillRect/>
          </a:stretch>
        </p:blipFill>
        <p:spPr>
          <a:xfrm rot="-5400000">
            <a:off x="9999563" y="808612"/>
            <a:ext cx="821975" cy="2519350"/>
          </a:xfrm>
          <a:prstGeom prst="rect">
            <a:avLst/>
          </a:prstGeom>
          <a:noFill/>
          <a:ln>
            <a:noFill/>
          </a:ln>
        </p:spPr>
      </p:pic>
      <p:sp>
        <p:nvSpPr>
          <p:cNvPr id="175" name="Google Shape;175;p8"/>
          <p:cNvSpPr txBox="1"/>
          <p:nvPr/>
        </p:nvSpPr>
        <p:spPr>
          <a:xfrm>
            <a:off x="3336463" y="3592150"/>
            <a:ext cx="15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Calibri"/>
                <a:ea typeface="Calibri"/>
                <a:cs typeface="Calibri"/>
                <a:sym typeface="Calibri"/>
              </a:rPr>
              <a:t>OneFootball</a:t>
            </a:r>
            <a:endParaRPr b="1">
              <a:latin typeface="Calibri"/>
              <a:ea typeface="Calibri"/>
              <a:cs typeface="Calibri"/>
              <a:sym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05d7716e04_1_13"/>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81" name="Google Shape;181;g205d7716e04_1_13"/>
          <p:cNvSpPr txBox="1">
            <a:spLocks noGrp="1"/>
          </p:cNvSpPr>
          <p:nvPr>
            <p:ph type="body" idx="1"/>
          </p:nvPr>
        </p:nvSpPr>
        <p:spPr>
          <a:xfrm>
            <a:off x="154550" y="1600175"/>
            <a:ext cx="6632749" cy="46173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Limited to some clubs and leagues only.</a:t>
            </a:r>
            <a:endParaRPr dirty="0"/>
          </a:p>
          <a:p>
            <a:pPr marL="228600" lvl="0" indent="-228600" algn="just" rtl="0">
              <a:lnSpc>
                <a:spcPct val="90000"/>
              </a:lnSpc>
              <a:spcBef>
                <a:spcPts val="960"/>
              </a:spcBef>
              <a:spcAft>
                <a:spcPts val="0"/>
              </a:spcAft>
              <a:buSzPts val="3200"/>
              <a:buChar char="❖"/>
            </a:pPr>
            <a:r>
              <a:rPr lang="en-US" dirty="0"/>
              <a:t>Shows lots of advertisements.</a:t>
            </a:r>
            <a:endParaRPr dirty="0"/>
          </a:p>
          <a:p>
            <a:pPr marL="228600" lvl="0" indent="-228600" algn="just" rtl="0">
              <a:lnSpc>
                <a:spcPct val="90000"/>
              </a:lnSpc>
              <a:spcBef>
                <a:spcPts val="960"/>
              </a:spcBef>
              <a:spcAft>
                <a:spcPts val="0"/>
              </a:spcAft>
              <a:buSzPts val="3200"/>
              <a:buFont typeface="Calibri"/>
              <a:buChar char="❖"/>
            </a:pPr>
            <a:r>
              <a:rPr lang="en-US" dirty="0"/>
              <a:t>Do not include rules and basic knowledge of football.</a:t>
            </a:r>
            <a:endParaRPr dirty="0"/>
          </a:p>
          <a:p>
            <a:pPr marL="228600" lvl="0" indent="-228600" algn="just" rtl="0">
              <a:lnSpc>
                <a:spcPct val="90000"/>
              </a:lnSpc>
              <a:spcBef>
                <a:spcPts val="960"/>
              </a:spcBef>
              <a:spcAft>
                <a:spcPts val="0"/>
              </a:spcAft>
              <a:buSzPts val="3200"/>
              <a:buFont typeface="Calibri"/>
              <a:buChar char="❖"/>
            </a:pPr>
            <a:r>
              <a:rPr lang="en-US" dirty="0"/>
              <a:t>Do not cover small leagues and focuses on main players and their activity.</a:t>
            </a:r>
            <a:endParaRPr dirty="0"/>
          </a:p>
        </p:txBody>
      </p:sp>
      <p:sp>
        <p:nvSpPr>
          <p:cNvPr id="182" name="Google Shape;182;g205d7716e04_1_1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3" name="Google Shape;183;g205d7716e04_1_1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 name="Picture 1">
            <a:extLst>
              <a:ext uri="{FF2B5EF4-FFF2-40B4-BE49-F238E27FC236}">
                <a16:creationId xmlns:a16="http://schemas.microsoft.com/office/drawing/2014/main" id="{AC65FF30-9B5D-99C7-DB08-7A994C1CC207}"/>
              </a:ext>
            </a:extLst>
          </p:cNvPr>
          <p:cNvPicPr>
            <a:picLocks noChangeAspect="1"/>
          </p:cNvPicPr>
          <p:nvPr/>
        </p:nvPicPr>
        <p:blipFill rotWithShape="1">
          <a:blip r:embed="rId3"/>
          <a:srcRect b="8240"/>
          <a:stretch/>
        </p:blipFill>
        <p:spPr>
          <a:xfrm>
            <a:off x="6985263" y="1873552"/>
            <a:ext cx="5043584" cy="4112469"/>
          </a:xfrm>
          <a:prstGeom prst="rect">
            <a:avLst/>
          </a:prstGeom>
        </p:spPr>
      </p:pic>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957</Words>
  <Application>Microsoft Office PowerPoint</Application>
  <PresentationFormat>Widescreen</PresentationFormat>
  <Paragraphs>117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Quattrocento Sans</vt:lpstr>
      <vt:lpstr>Arial</vt:lpstr>
      <vt:lpstr>Wingdings</vt:lpstr>
      <vt:lpstr>Droid Sans Mono</vt:lpstr>
      <vt:lpstr>Courier New</vt:lpstr>
      <vt:lpstr>Noto Sans Symbols</vt:lpstr>
      <vt:lpstr>Arial Black</vt:lpstr>
      <vt:lpstr>WelcomeDoc</vt:lpstr>
      <vt:lpstr>PowerPoint Presentation</vt:lpstr>
      <vt:lpstr>Football: Player Recognition and Analysis</vt:lpstr>
      <vt:lpstr>Supervised by: Prof.Preeti Shukla</vt:lpstr>
      <vt:lpstr>Project Presentation Outline</vt:lpstr>
      <vt:lpstr>Abstract</vt:lpstr>
      <vt:lpstr>Introduction </vt:lpstr>
      <vt:lpstr>The Problem Statement</vt:lpstr>
      <vt:lpstr>Survey of Existing Systems</vt:lpstr>
      <vt:lpstr>Survey of Existing Systems</vt:lpstr>
      <vt:lpstr>Objectives</vt:lpstr>
      <vt:lpstr>Requirement Analysis</vt:lpstr>
      <vt:lpstr>Technologies Required</vt:lpstr>
      <vt:lpstr>Solution Proposed</vt:lpstr>
      <vt:lpstr>The Outcome Discussion</vt:lpstr>
      <vt:lpstr>Conclusion and Limitation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Deepakshi Choudhary</cp:lastModifiedBy>
  <cp:revision>4</cp:revision>
  <dcterms:created xsi:type="dcterms:W3CDTF">2014-03-28T16:17:36Z</dcterms:created>
  <dcterms:modified xsi:type="dcterms:W3CDTF">2023-02-07T05:45:12Z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