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7"/>
  </p:notesMasterIdLst>
  <p:sldIdLst>
    <p:sldId id="256" r:id="rId2"/>
    <p:sldId id="259" r:id="rId3"/>
    <p:sldId id="258" r:id="rId4"/>
    <p:sldId id="261" r:id="rId5"/>
    <p:sldId id="262" r:id="rId6"/>
    <p:sldId id="265" r:id="rId7"/>
    <p:sldId id="306" r:id="rId8"/>
    <p:sldId id="307" r:id="rId9"/>
    <p:sldId id="308" r:id="rId10"/>
    <p:sldId id="309" r:id="rId11"/>
    <p:sldId id="312" r:id="rId12"/>
    <p:sldId id="315" r:id="rId13"/>
    <p:sldId id="314" r:id="rId14"/>
    <p:sldId id="310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5" r:id="rId24"/>
    <p:sldId id="270" r:id="rId25"/>
    <p:sldId id="269" r:id="rId26"/>
    <p:sldId id="271" r:id="rId27"/>
    <p:sldId id="272" r:id="rId28"/>
    <p:sldId id="326" r:id="rId29"/>
    <p:sldId id="273" r:id="rId30"/>
    <p:sldId id="324" r:id="rId31"/>
    <p:sldId id="329" r:id="rId32"/>
    <p:sldId id="328" r:id="rId33"/>
    <p:sldId id="330" r:id="rId34"/>
    <p:sldId id="336" r:id="rId35"/>
    <p:sldId id="337" r:id="rId36"/>
    <p:sldId id="332" r:id="rId37"/>
    <p:sldId id="338" r:id="rId38"/>
    <p:sldId id="340" r:id="rId39"/>
    <p:sldId id="339" r:id="rId40"/>
    <p:sldId id="260" r:id="rId41"/>
    <p:sldId id="342" r:id="rId42"/>
    <p:sldId id="257" r:id="rId43"/>
    <p:sldId id="276" r:id="rId44"/>
    <p:sldId id="277" r:id="rId45"/>
    <p:sldId id="278" r:id="rId46"/>
    <p:sldId id="284" r:id="rId47"/>
    <p:sldId id="285" r:id="rId48"/>
    <p:sldId id="286" r:id="rId49"/>
    <p:sldId id="283" r:id="rId50"/>
    <p:sldId id="287" r:id="rId51"/>
    <p:sldId id="288" r:id="rId52"/>
    <p:sldId id="289" r:id="rId53"/>
    <p:sldId id="274" r:id="rId54"/>
    <p:sldId id="291" r:id="rId55"/>
    <p:sldId id="292" r:id="rId56"/>
    <p:sldId id="293" r:id="rId57"/>
    <p:sldId id="290" r:id="rId58"/>
    <p:sldId id="294" r:id="rId59"/>
    <p:sldId id="295" r:id="rId60"/>
    <p:sldId id="296" r:id="rId61"/>
    <p:sldId id="297" r:id="rId62"/>
    <p:sldId id="275" r:id="rId63"/>
    <p:sldId id="298" r:id="rId64"/>
    <p:sldId id="299" r:id="rId65"/>
    <p:sldId id="300" r:id="rId66"/>
    <p:sldId id="301" r:id="rId67"/>
    <p:sldId id="304" r:id="rId68"/>
    <p:sldId id="305" r:id="rId69"/>
    <p:sldId id="302" r:id="rId70"/>
    <p:sldId id="303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1" r:id="rId79"/>
    <p:sldId id="352" r:id="rId80"/>
    <p:sldId id="353" r:id="rId81"/>
    <p:sldId id="354" r:id="rId82"/>
    <p:sldId id="355" r:id="rId83"/>
    <p:sldId id="357" r:id="rId84"/>
    <p:sldId id="358" r:id="rId85"/>
    <p:sldId id="359" r:id="rId86"/>
    <p:sldId id="360" r:id="rId87"/>
    <p:sldId id="361" r:id="rId88"/>
    <p:sldId id="362" r:id="rId89"/>
    <p:sldId id="363" r:id="rId90"/>
    <p:sldId id="364" r:id="rId91"/>
    <p:sldId id="366" r:id="rId92"/>
    <p:sldId id="367" r:id="rId93"/>
    <p:sldId id="368" r:id="rId94"/>
    <p:sldId id="369" r:id="rId95"/>
    <p:sldId id="370" r:id="rId96"/>
  </p:sldIdLst>
  <p:sldSz cx="12192000" cy="6858000"/>
  <p:notesSz cx="6858000" cy="9144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5"/>
  </p:normalViewPr>
  <p:slideViewPr>
    <p:cSldViewPr snapToGrid="0" snapToObjects="1" showGuides="1">
      <p:cViewPr>
        <p:scale>
          <a:sx n="79" d="100"/>
          <a:sy n="79" d="100"/>
        </p:scale>
        <p:origin x="656" y="1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CE8E3-E014-004B-AB9E-5DE490E1F8D8}" type="datetimeFigureOut">
              <a:rPr lang="en-LK" smtClean="0"/>
              <a:t>2025-07-01</a:t>
            </a:fld>
            <a:endParaRPr lang="en-L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2735BD-8F09-524E-8C98-D807CD028FC7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2115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2735BD-8F09-524E-8C98-D807CD028FC7}" type="slidenum">
              <a:rPr lang="en-LK" smtClean="0"/>
              <a:t>24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42093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1833-2B5D-6F48-9203-FA8BA3ECD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C7F1A-BBD4-5444-95C8-CD15DA4D2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1D003-5A2A-0548-996B-49E89929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0A0E-389A-8A44-BDE5-2429BB14DAFC}" type="datetimeFigureOut">
              <a:rPr lang="en-LK" smtClean="0"/>
              <a:t>2025-07-01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EE6A-6CC2-EB43-904F-A9A5A91C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70F96-67BB-8040-BFFA-9353C057F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1401-5CA9-CF44-B6CE-8C1ACBD213A0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23641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8834-7266-D24F-9BE1-02E9DEB3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B7A24-FA46-034B-8CB4-38E783925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52A32-3071-6846-B64C-1D9AF298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0A0E-389A-8A44-BDE5-2429BB14DAFC}" type="datetimeFigureOut">
              <a:rPr lang="en-LK" smtClean="0"/>
              <a:t>2025-07-01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FCB6B-3756-2949-A57A-15E099B0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6E904-4EFF-6E4D-A3AB-984027F7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1401-5CA9-CF44-B6CE-8C1ACBD213A0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36828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A9AA4-B605-6C42-B24C-DD6A4D866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8F606-FB1F-1946-8575-4FFF5883B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A8776-B40B-1A47-AAC4-A4A422CA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0A0E-389A-8A44-BDE5-2429BB14DAFC}" type="datetimeFigureOut">
              <a:rPr lang="en-LK" smtClean="0"/>
              <a:t>2025-07-01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F4E44-0FDE-5A42-BC9C-BC8ECAD5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E2882-E3DD-3140-824F-0CC7C662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1401-5CA9-CF44-B6CE-8C1ACBD213A0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344466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0A0E-389A-8A44-BDE5-2429BB14DAFC}" type="datetimeFigureOut">
              <a:rPr lang="x-none" smtClean="0"/>
              <a:t>2025-07-01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1401-5CA9-CF44-B6CE-8C1ACBD213A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989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AD0F-548D-6745-9040-35431D23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EB08-B7DA-194A-9577-40DF62F1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30F35-4A64-5D40-AB4F-D0AC09FF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0A0E-389A-8A44-BDE5-2429BB14DAFC}" type="datetimeFigureOut">
              <a:rPr lang="en-LK" smtClean="0"/>
              <a:t>2025-07-01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97707-D398-5A48-ACF4-55F9CEF0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BCDEE-DAF1-BE42-87CC-230090D6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1401-5CA9-CF44-B6CE-8C1ACBD213A0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79921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224D-537F-FB46-9EAA-318D03D3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F4543-B594-A64D-AC61-178B3C59E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3D033-DC64-E54F-9B93-ECBE9E3A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0A0E-389A-8A44-BDE5-2429BB14DAFC}" type="datetimeFigureOut">
              <a:rPr lang="en-LK" smtClean="0"/>
              <a:t>2025-07-01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DA42D-5943-6A44-8BBB-191A7015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5854B-359E-274F-9B7A-C945984F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1401-5CA9-CF44-B6CE-8C1ACBD213A0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139284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100C-4B16-C345-B9D2-EFE5854B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22972-384D-B248-BE7A-F1C568FC7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D902E-118C-854E-8CA9-ECCD9E6A1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3A92D-617E-A346-A492-86D97370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0A0E-389A-8A44-BDE5-2429BB14DAFC}" type="datetimeFigureOut">
              <a:rPr lang="en-LK" smtClean="0"/>
              <a:t>2025-07-01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B2201-2316-FA4D-B1FD-4200A2E5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8DDA8-A4D8-2E44-A8E6-83648355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1401-5CA9-CF44-B6CE-8C1ACBD213A0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68663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3069-2EF1-E642-A5B2-0283C466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BA9DB-DB8E-C346-AF99-9774C77C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652A4-BC39-5A43-ACD1-B7023EFBE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EDED1-97BC-8943-AC08-7C911269A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60C02-007A-6D45-9428-A8B822326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B91598-5298-6241-BF0F-1A806DDF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0A0E-389A-8A44-BDE5-2429BB14DAFC}" type="datetimeFigureOut">
              <a:rPr lang="en-LK" smtClean="0"/>
              <a:t>2025-07-01</a:t>
            </a:fld>
            <a:endParaRPr lang="en-L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5729B-2E73-394B-9179-C106C5F2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11E22-483B-8845-B8E8-B72E00A5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1401-5CA9-CF44-B6CE-8C1ACBD213A0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42820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E5E0-E303-9E40-8B5F-C802F347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1C178-B1CE-094C-84FC-DE57A5CEA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0A0E-389A-8A44-BDE5-2429BB14DAFC}" type="datetimeFigureOut">
              <a:rPr lang="en-LK" smtClean="0"/>
              <a:t>2025-07-01</a:t>
            </a:fld>
            <a:endParaRPr lang="en-L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47FC3-9E3B-C14B-A11C-794AC3E4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89141-416F-EA42-A701-F4862306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1401-5CA9-CF44-B6CE-8C1ACBD213A0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86464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5A54D-0463-D34F-A307-9FF90919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0A0E-389A-8A44-BDE5-2429BB14DAFC}" type="datetimeFigureOut">
              <a:rPr lang="en-LK" smtClean="0"/>
              <a:t>2025-07-01</a:t>
            </a:fld>
            <a:endParaRPr lang="en-L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17EA8-4AE8-F34A-AABC-7FF6645E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79CB9-D5C9-6B46-A42E-74495F12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1401-5CA9-CF44-B6CE-8C1ACBD213A0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03897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F16A-7FDF-3D47-B6ED-F7EB65FF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D0F5-DAB0-A84F-B84B-F9DDEA291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ABB8A-D1AF-354B-BFB1-DE68E99C9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0735B-20D3-A049-ADDD-2E4DD231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0A0E-389A-8A44-BDE5-2429BB14DAFC}" type="datetimeFigureOut">
              <a:rPr lang="en-LK" smtClean="0"/>
              <a:t>2025-07-01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BFEC3-3161-194A-BF9D-89E2367C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0D228-1384-C74B-BB03-1608152A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1401-5CA9-CF44-B6CE-8C1ACBD213A0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400517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5C68-F35A-5C49-B7EC-093791B7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AC7289-FD7D-8F40-946F-1A9F5A519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D35C2-07BB-2840-9D6C-7118A0999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58353-FC82-3F44-8654-97D19C58F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0A0E-389A-8A44-BDE5-2429BB14DAFC}" type="datetimeFigureOut">
              <a:rPr lang="en-LK" smtClean="0"/>
              <a:t>2025-07-01</a:t>
            </a:fld>
            <a:endParaRPr lang="en-L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5B2A0-52EB-BC4E-93B1-F9857E65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F5419-C76C-3C45-A166-2A56FE64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B1401-5CA9-CF44-B6CE-8C1ACBD213A0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11730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D3E53-22AE-0644-9DE3-2210B55B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7A3F3-007C-D84D-9EEA-C457D13BD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3A954-19E4-1843-AFC1-1D4B12CE8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0A0E-389A-8A44-BDE5-2429BB14DAFC}" type="datetimeFigureOut">
              <a:rPr lang="en-LK" smtClean="0"/>
              <a:t>2025-07-01</a:t>
            </a:fld>
            <a:endParaRPr lang="en-L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B5282-EF5A-6243-8584-A90915CED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8A3A-82AA-BF4D-89C2-DBAB82D5F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B1401-5CA9-CF44-B6CE-8C1ACBD213A0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60729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2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2DE7-9C76-6A42-9DD3-4838BACB8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328" y="4142342"/>
            <a:ext cx="9147672" cy="1861851"/>
          </a:xfrm>
        </p:spPr>
        <p:txBody>
          <a:bodyPr>
            <a:normAutofit fontScale="90000"/>
          </a:bodyPr>
          <a:lstStyle/>
          <a:p>
            <a:r>
              <a:rPr lang="en-GB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Quality Improvement in Beverage Manufacturing</a:t>
            </a:r>
            <a:br>
              <a:rPr lang="en-GB" sz="6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/>
            </a:br>
            <a:r>
              <a:rPr lang="en-GB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Lean Six Sigma Approach Using Control Charts and Root Cause Analysis</a:t>
            </a:r>
            <a:br>
              <a:rPr lang="en-GB" sz="3100" b="1" dirty="0">
                <a:solidFill>
                  <a:srgbClr val="92D050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</a:br>
            <a:endParaRPr lang="en-LK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754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C0230-34BC-294A-AF65-8BCFF9570DE6}"/>
              </a:ext>
            </a:extLst>
          </p:cNvPr>
          <p:cNvSpPr txBox="1"/>
          <p:nvPr/>
        </p:nvSpPr>
        <p:spPr>
          <a:xfrm>
            <a:off x="3597729" y="424543"/>
            <a:ext cx="499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Six Sigma?</a:t>
            </a:r>
            <a:endParaRPr lang="en-L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871D3-4FCB-3F42-AA74-040352D3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14" y="54519"/>
            <a:ext cx="1132115" cy="1509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9728E1-6EF9-0D48-9AD7-6BDFAD1212F0}"/>
              </a:ext>
            </a:extLst>
          </p:cNvPr>
          <p:cNvSpPr txBox="1"/>
          <p:nvPr/>
        </p:nvSpPr>
        <p:spPr>
          <a:xfrm>
            <a:off x="734786" y="1934031"/>
            <a:ext cx="10874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quality management method</a:t>
            </a:r>
          </a:p>
        </p:txBody>
      </p:sp>
    </p:spTree>
    <p:extLst>
      <p:ext uri="{BB962C8B-B14F-4D97-AF65-F5344CB8AC3E}">
        <p14:creationId xmlns:p14="http://schemas.microsoft.com/office/powerpoint/2010/main" val="184620570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C0230-34BC-294A-AF65-8BCFF9570DE6}"/>
              </a:ext>
            </a:extLst>
          </p:cNvPr>
          <p:cNvSpPr txBox="1"/>
          <p:nvPr/>
        </p:nvSpPr>
        <p:spPr>
          <a:xfrm>
            <a:off x="3597729" y="424543"/>
            <a:ext cx="499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Six Sigma?</a:t>
            </a:r>
            <a:endParaRPr lang="en-L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871D3-4FCB-3F42-AA74-040352D3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14" y="54519"/>
            <a:ext cx="1132115" cy="1509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9728E1-6EF9-0D48-9AD7-6BDFAD1212F0}"/>
              </a:ext>
            </a:extLst>
          </p:cNvPr>
          <p:cNvSpPr txBox="1"/>
          <p:nvPr/>
        </p:nvSpPr>
        <p:spPr>
          <a:xfrm>
            <a:off x="734786" y="1934031"/>
            <a:ext cx="10874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quality management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process improvement</a:t>
            </a:r>
          </a:p>
        </p:txBody>
      </p:sp>
    </p:spTree>
    <p:extLst>
      <p:ext uri="{BB962C8B-B14F-4D97-AF65-F5344CB8AC3E}">
        <p14:creationId xmlns:p14="http://schemas.microsoft.com/office/powerpoint/2010/main" val="21371193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C0230-34BC-294A-AF65-8BCFF9570DE6}"/>
              </a:ext>
            </a:extLst>
          </p:cNvPr>
          <p:cNvSpPr txBox="1"/>
          <p:nvPr/>
        </p:nvSpPr>
        <p:spPr>
          <a:xfrm>
            <a:off x="3597729" y="424543"/>
            <a:ext cx="499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Six Sigma?</a:t>
            </a:r>
            <a:endParaRPr lang="en-L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871D3-4FCB-3F42-AA74-040352D3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14" y="54519"/>
            <a:ext cx="1132115" cy="1509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9728E1-6EF9-0D48-9AD7-6BDFAD1212F0}"/>
              </a:ext>
            </a:extLst>
          </p:cNvPr>
          <p:cNvSpPr txBox="1"/>
          <p:nvPr/>
        </p:nvSpPr>
        <p:spPr>
          <a:xfrm>
            <a:off x="734786" y="1934031"/>
            <a:ext cx="10874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quality management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process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data and statistics to reduce errors</a:t>
            </a:r>
          </a:p>
        </p:txBody>
      </p:sp>
    </p:spTree>
    <p:extLst>
      <p:ext uri="{BB962C8B-B14F-4D97-AF65-F5344CB8AC3E}">
        <p14:creationId xmlns:p14="http://schemas.microsoft.com/office/powerpoint/2010/main" val="1691270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C0230-34BC-294A-AF65-8BCFF9570DE6}"/>
              </a:ext>
            </a:extLst>
          </p:cNvPr>
          <p:cNvSpPr txBox="1"/>
          <p:nvPr/>
        </p:nvSpPr>
        <p:spPr>
          <a:xfrm>
            <a:off x="3597729" y="424543"/>
            <a:ext cx="4996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Six Sigma?</a:t>
            </a:r>
            <a:endParaRPr lang="en-L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871D3-4FCB-3F42-AA74-040352D3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14" y="54519"/>
            <a:ext cx="1132115" cy="1509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9728E1-6EF9-0D48-9AD7-6BDFAD1212F0}"/>
              </a:ext>
            </a:extLst>
          </p:cNvPr>
          <p:cNvSpPr txBox="1"/>
          <p:nvPr/>
        </p:nvSpPr>
        <p:spPr>
          <a:xfrm>
            <a:off x="734786" y="1934031"/>
            <a:ext cx="108748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quality management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process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data and statistics to reduce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:- DPMO, Sigma Level, Higher Sigma</a:t>
            </a:r>
          </a:p>
        </p:txBody>
      </p:sp>
    </p:spTree>
    <p:extLst>
      <p:ext uri="{BB962C8B-B14F-4D97-AF65-F5344CB8AC3E}">
        <p14:creationId xmlns:p14="http://schemas.microsoft.com/office/powerpoint/2010/main" val="1015039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7C45EC-A75D-CF4F-9754-74E843C8934F}"/>
              </a:ext>
            </a:extLst>
          </p:cNvPr>
          <p:cNvSpPr txBox="1"/>
          <p:nvPr/>
        </p:nvSpPr>
        <p:spPr>
          <a:xfrm>
            <a:off x="3260271" y="326572"/>
            <a:ext cx="5671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Six Sigma</a:t>
            </a:r>
            <a:endParaRPr lang="en-L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E6A39-6C28-EC4D-AD8E-9CCEEE690088}"/>
              </a:ext>
            </a:extLst>
          </p:cNvPr>
          <p:cNvSpPr txBox="1"/>
          <p:nvPr/>
        </p:nvSpPr>
        <p:spPr>
          <a:xfrm>
            <a:off x="1050470" y="2405467"/>
            <a:ext cx="10091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defects in processes</a:t>
            </a:r>
          </a:p>
        </p:txBody>
      </p:sp>
    </p:spTree>
    <p:extLst>
      <p:ext uri="{BB962C8B-B14F-4D97-AF65-F5344CB8AC3E}">
        <p14:creationId xmlns:p14="http://schemas.microsoft.com/office/powerpoint/2010/main" val="396458555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7C45EC-A75D-CF4F-9754-74E843C8934F}"/>
              </a:ext>
            </a:extLst>
          </p:cNvPr>
          <p:cNvSpPr txBox="1"/>
          <p:nvPr/>
        </p:nvSpPr>
        <p:spPr>
          <a:xfrm>
            <a:off x="3260271" y="326572"/>
            <a:ext cx="5671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Six Sigma</a:t>
            </a:r>
            <a:endParaRPr lang="en-L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E6A39-6C28-EC4D-AD8E-9CCEEE690088}"/>
              </a:ext>
            </a:extLst>
          </p:cNvPr>
          <p:cNvSpPr txBox="1"/>
          <p:nvPr/>
        </p:nvSpPr>
        <p:spPr>
          <a:xfrm>
            <a:off x="1050470" y="2405467"/>
            <a:ext cx="10091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defects in processes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variation</a:t>
            </a:r>
          </a:p>
        </p:txBody>
      </p:sp>
    </p:spTree>
    <p:extLst>
      <p:ext uri="{BB962C8B-B14F-4D97-AF65-F5344CB8AC3E}">
        <p14:creationId xmlns:p14="http://schemas.microsoft.com/office/powerpoint/2010/main" val="1662249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7C45EC-A75D-CF4F-9754-74E843C8934F}"/>
              </a:ext>
            </a:extLst>
          </p:cNvPr>
          <p:cNvSpPr txBox="1"/>
          <p:nvPr/>
        </p:nvSpPr>
        <p:spPr>
          <a:xfrm>
            <a:off x="3260271" y="326572"/>
            <a:ext cx="5671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Six Sigma</a:t>
            </a:r>
            <a:endParaRPr lang="en-L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E6A39-6C28-EC4D-AD8E-9CCEEE690088}"/>
              </a:ext>
            </a:extLst>
          </p:cNvPr>
          <p:cNvSpPr txBox="1"/>
          <p:nvPr/>
        </p:nvSpPr>
        <p:spPr>
          <a:xfrm>
            <a:off x="1050470" y="2405467"/>
            <a:ext cx="10091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defects in processes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variation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consistency and quality</a:t>
            </a:r>
            <a:endParaRPr lang="en-LK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0971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C0230-34BC-294A-AF65-8BCFF9570DE6}"/>
              </a:ext>
            </a:extLst>
          </p:cNvPr>
          <p:cNvSpPr txBox="1"/>
          <p:nvPr/>
        </p:nvSpPr>
        <p:spPr>
          <a:xfrm>
            <a:off x="2955471" y="359228"/>
            <a:ext cx="6281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Lean Six Sigma?</a:t>
            </a:r>
            <a:endParaRPr lang="en-L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871D3-4FCB-3F42-AA74-040352D3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56" y="107133"/>
            <a:ext cx="1132115" cy="1509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9728E1-6EF9-0D48-9AD7-6BDFAD1212F0}"/>
              </a:ext>
            </a:extLst>
          </p:cNvPr>
          <p:cNvSpPr txBox="1"/>
          <p:nvPr/>
        </p:nvSpPr>
        <p:spPr>
          <a:xfrm>
            <a:off x="734786" y="1934031"/>
            <a:ext cx="10874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Lean (removing waste) + Six Sigma (controlling variation)</a:t>
            </a:r>
          </a:p>
        </p:txBody>
      </p:sp>
    </p:spTree>
    <p:extLst>
      <p:ext uri="{BB962C8B-B14F-4D97-AF65-F5344CB8AC3E}">
        <p14:creationId xmlns:p14="http://schemas.microsoft.com/office/powerpoint/2010/main" val="188438211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C0230-34BC-294A-AF65-8BCFF9570DE6}"/>
              </a:ext>
            </a:extLst>
          </p:cNvPr>
          <p:cNvSpPr txBox="1"/>
          <p:nvPr/>
        </p:nvSpPr>
        <p:spPr>
          <a:xfrm>
            <a:off x="2955471" y="359228"/>
            <a:ext cx="6281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Lean Six Sigma?</a:t>
            </a:r>
            <a:endParaRPr lang="en-L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871D3-4FCB-3F42-AA74-040352D3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356" y="107133"/>
            <a:ext cx="1132115" cy="1509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9728E1-6EF9-0D48-9AD7-6BDFAD1212F0}"/>
              </a:ext>
            </a:extLst>
          </p:cNvPr>
          <p:cNvSpPr txBox="1"/>
          <p:nvPr/>
        </p:nvSpPr>
        <p:spPr>
          <a:xfrm>
            <a:off x="734786" y="1942303"/>
            <a:ext cx="10874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Lean (removing waste) + Six Sigma (controlling variation)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EB633-0328-8F45-9782-3CE8B12F5E13}"/>
              </a:ext>
            </a:extLst>
          </p:cNvPr>
          <p:cNvSpPr txBox="1"/>
          <p:nvPr/>
        </p:nvSpPr>
        <p:spPr>
          <a:xfrm>
            <a:off x="734786" y="3910098"/>
            <a:ext cx="10874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efficiency + quality</a:t>
            </a:r>
          </a:p>
        </p:txBody>
      </p:sp>
    </p:spTree>
    <p:extLst>
      <p:ext uri="{BB962C8B-B14F-4D97-AF65-F5344CB8AC3E}">
        <p14:creationId xmlns:p14="http://schemas.microsoft.com/office/powerpoint/2010/main" val="2773890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C0230-34BC-294A-AF65-8BCFF9570DE6}"/>
              </a:ext>
            </a:extLst>
          </p:cNvPr>
          <p:cNvSpPr txBox="1"/>
          <p:nvPr/>
        </p:nvSpPr>
        <p:spPr>
          <a:xfrm>
            <a:off x="1964871" y="244928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Benefits of Lean Six Sigma</a:t>
            </a:r>
            <a:endParaRPr lang="en-L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728E1-6EF9-0D48-9AD7-6BDFAD1212F0}"/>
              </a:ext>
            </a:extLst>
          </p:cNvPr>
          <p:cNvSpPr txBox="1"/>
          <p:nvPr/>
        </p:nvSpPr>
        <p:spPr>
          <a:xfrm>
            <a:off x="734786" y="1942303"/>
            <a:ext cx="11266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processes with fewer delays</a:t>
            </a:r>
          </a:p>
        </p:txBody>
      </p:sp>
    </p:spTree>
    <p:extLst>
      <p:ext uri="{BB962C8B-B14F-4D97-AF65-F5344CB8AC3E}">
        <p14:creationId xmlns:p14="http://schemas.microsoft.com/office/powerpoint/2010/main" val="4375264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BC450D-EE54-BC47-8898-8AD88CEFCD9F}"/>
              </a:ext>
            </a:extLst>
          </p:cNvPr>
          <p:cNvSpPr txBox="1"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Process &amp;  Problem Context</a:t>
            </a:r>
            <a:endParaRPr lang="en-GB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802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C0230-34BC-294A-AF65-8BCFF9570DE6}"/>
              </a:ext>
            </a:extLst>
          </p:cNvPr>
          <p:cNvSpPr txBox="1"/>
          <p:nvPr/>
        </p:nvSpPr>
        <p:spPr>
          <a:xfrm>
            <a:off x="1964871" y="244928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Benefits of Lean Six Sigma</a:t>
            </a:r>
            <a:endParaRPr lang="en-L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728E1-6EF9-0D48-9AD7-6BDFAD1212F0}"/>
              </a:ext>
            </a:extLst>
          </p:cNvPr>
          <p:cNvSpPr txBox="1"/>
          <p:nvPr/>
        </p:nvSpPr>
        <p:spPr>
          <a:xfrm>
            <a:off x="734786" y="1942303"/>
            <a:ext cx="11266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processes with fewer delays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product or service quality</a:t>
            </a:r>
          </a:p>
        </p:txBody>
      </p:sp>
    </p:spTree>
    <p:extLst>
      <p:ext uri="{BB962C8B-B14F-4D97-AF65-F5344CB8AC3E}">
        <p14:creationId xmlns:p14="http://schemas.microsoft.com/office/powerpoint/2010/main" val="2604258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C0230-34BC-294A-AF65-8BCFF9570DE6}"/>
              </a:ext>
            </a:extLst>
          </p:cNvPr>
          <p:cNvSpPr txBox="1"/>
          <p:nvPr/>
        </p:nvSpPr>
        <p:spPr>
          <a:xfrm>
            <a:off x="1964871" y="244928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Benefits of Lean Six Sigma</a:t>
            </a:r>
            <a:endParaRPr lang="en-L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728E1-6EF9-0D48-9AD7-6BDFAD1212F0}"/>
              </a:ext>
            </a:extLst>
          </p:cNvPr>
          <p:cNvSpPr txBox="1"/>
          <p:nvPr/>
        </p:nvSpPr>
        <p:spPr>
          <a:xfrm>
            <a:off x="734786" y="1942303"/>
            <a:ext cx="11266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processes with fewer delays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product or service quality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857774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C0230-34BC-294A-AF65-8BCFF9570DE6}"/>
              </a:ext>
            </a:extLst>
          </p:cNvPr>
          <p:cNvSpPr txBox="1"/>
          <p:nvPr/>
        </p:nvSpPr>
        <p:spPr>
          <a:xfrm>
            <a:off x="1964871" y="244928"/>
            <a:ext cx="8686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Benefits of Lean Six Sigma</a:t>
            </a:r>
            <a:endParaRPr lang="en-LK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728E1-6EF9-0D48-9AD7-6BDFAD1212F0}"/>
              </a:ext>
            </a:extLst>
          </p:cNvPr>
          <p:cNvSpPr txBox="1"/>
          <p:nvPr/>
        </p:nvSpPr>
        <p:spPr>
          <a:xfrm>
            <a:off x="734786" y="1942303"/>
            <a:ext cx="11266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processes with fewer delays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product or service quality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customer satisfaction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savings</a:t>
            </a:r>
          </a:p>
        </p:txBody>
      </p:sp>
    </p:spTree>
    <p:extLst>
      <p:ext uri="{BB962C8B-B14F-4D97-AF65-F5344CB8AC3E}">
        <p14:creationId xmlns:p14="http://schemas.microsoft.com/office/powerpoint/2010/main" val="2307812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161F1B-C309-534E-B7B8-DD78958629D7}"/>
              </a:ext>
            </a:extLst>
          </p:cNvPr>
          <p:cNvSpPr/>
          <p:nvPr/>
        </p:nvSpPr>
        <p:spPr>
          <a:xfrm>
            <a:off x="533400" y="2216359"/>
            <a:ext cx="116586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Sigma Problem-Solving Approach: DMAIC, DMADC</a:t>
            </a:r>
          </a:p>
        </p:txBody>
      </p:sp>
    </p:spTree>
    <p:extLst>
      <p:ext uri="{BB962C8B-B14F-4D97-AF65-F5344CB8AC3E}">
        <p14:creationId xmlns:p14="http://schemas.microsoft.com/office/powerpoint/2010/main" val="385114789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26BD398-DF86-6344-B2AC-4F1273D626BD}"/>
              </a:ext>
            </a:extLst>
          </p:cNvPr>
          <p:cNvSpPr/>
          <p:nvPr/>
        </p:nvSpPr>
        <p:spPr>
          <a:xfrm rot="16200000">
            <a:off x="20538" y="2209793"/>
            <a:ext cx="6857998" cy="24384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3428F-C418-A547-9A43-6EC7DA705A4B}"/>
              </a:ext>
            </a:extLst>
          </p:cNvPr>
          <p:cNvSpPr/>
          <p:nvPr/>
        </p:nvSpPr>
        <p:spPr>
          <a:xfrm rot="16200000">
            <a:off x="-454800" y="2209801"/>
            <a:ext cx="6857998" cy="24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1CEFE2-6F93-074A-9D0F-9E122E91F65F}"/>
              </a:ext>
            </a:extLst>
          </p:cNvPr>
          <p:cNvSpPr/>
          <p:nvPr/>
        </p:nvSpPr>
        <p:spPr>
          <a:xfrm rot="16200000">
            <a:off x="-1006652" y="2209803"/>
            <a:ext cx="6858002" cy="24383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DD9D8-FFEF-1341-923F-D5EB2636CAB0}"/>
              </a:ext>
            </a:extLst>
          </p:cNvPr>
          <p:cNvSpPr/>
          <p:nvPr/>
        </p:nvSpPr>
        <p:spPr>
          <a:xfrm rot="16200000">
            <a:off x="-1674001" y="2209801"/>
            <a:ext cx="6858000" cy="24383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FB9715-F709-EA48-967E-92B3DF465070}"/>
              </a:ext>
            </a:extLst>
          </p:cNvPr>
          <p:cNvGrpSpPr/>
          <p:nvPr/>
        </p:nvGrpSpPr>
        <p:grpSpPr>
          <a:xfrm>
            <a:off x="-51970" y="0"/>
            <a:ext cx="2983832" cy="6858000"/>
            <a:chOff x="0" y="2"/>
            <a:chExt cx="2983832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4E0C039-AB11-A14D-975F-6A13EE76E7A1}"/>
                </a:ext>
              </a:extLst>
            </p:cNvPr>
            <p:cNvSpPr/>
            <p:nvPr/>
          </p:nvSpPr>
          <p:spPr>
            <a:xfrm rot="16200000">
              <a:off x="-2209799" y="2209801"/>
              <a:ext cx="6858000" cy="243840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 sz="7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2DB23DBE-4A94-C244-ACF0-417A5D14178F}"/>
                </a:ext>
              </a:extLst>
            </p:cNvPr>
            <p:cNvSpPr/>
            <p:nvPr/>
          </p:nvSpPr>
          <p:spPr>
            <a:xfrm rot="5400000">
              <a:off x="2049373" y="709860"/>
              <a:ext cx="1323478" cy="545441"/>
            </a:xfrm>
            <a:prstGeom prst="triangle">
              <a:avLst>
                <a:gd name="adj" fmla="val 488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</p:grpSp>
      <p:sp>
        <p:nvSpPr>
          <p:cNvPr id="11" name="Triangle 10">
            <a:extLst>
              <a:ext uri="{FF2B5EF4-FFF2-40B4-BE49-F238E27FC236}">
                <a16:creationId xmlns:a16="http://schemas.microsoft.com/office/drawing/2014/main" id="{622330B2-6B55-3E4D-B485-76BC05F08AB6}"/>
              </a:ext>
            </a:extLst>
          </p:cNvPr>
          <p:cNvSpPr/>
          <p:nvPr/>
        </p:nvSpPr>
        <p:spPr>
          <a:xfrm rot="5400000">
            <a:off x="2594672" y="701831"/>
            <a:ext cx="1323478" cy="545441"/>
          </a:xfrm>
          <a:prstGeom prst="triangle">
            <a:avLst>
              <a:gd name="adj" fmla="val 4883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8F32A658-F7C0-9E43-918D-E53C7B475211}"/>
              </a:ext>
            </a:extLst>
          </p:cNvPr>
          <p:cNvSpPr/>
          <p:nvPr/>
        </p:nvSpPr>
        <p:spPr>
          <a:xfrm rot="5400000">
            <a:off x="3252530" y="701831"/>
            <a:ext cx="1323478" cy="545441"/>
          </a:xfrm>
          <a:prstGeom prst="triangle">
            <a:avLst>
              <a:gd name="adj" fmla="val 4883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BA66EE9-755F-2C43-B69D-BDF6B08B258F}"/>
              </a:ext>
            </a:extLst>
          </p:cNvPr>
          <p:cNvSpPr/>
          <p:nvPr/>
        </p:nvSpPr>
        <p:spPr>
          <a:xfrm rot="5400000">
            <a:off x="3797819" y="709860"/>
            <a:ext cx="1323478" cy="545441"/>
          </a:xfrm>
          <a:prstGeom prst="triangle">
            <a:avLst>
              <a:gd name="adj" fmla="val 488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2E237409-51AF-1547-A5A9-34E56F481630}"/>
              </a:ext>
            </a:extLst>
          </p:cNvPr>
          <p:cNvSpPr/>
          <p:nvPr/>
        </p:nvSpPr>
        <p:spPr>
          <a:xfrm rot="5400000">
            <a:off x="4279721" y="717886"/>
            <a:ext cx="1323478" cy="545441"/>
          </a:xfrm>
          <a:prstGeom prst="triangle">
            <a:avLst>
              <a:gd name="adj" fmla="val 4883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10D978-5342-644A-8375-9EBECF03A337}"/>
              </a:ext>
            </a:extLst>
          </p:cNvPr>
          <p:cNvSpPr txBox="1"/>
          <p:nvPr/>
        </p:nvSpPr>
        <p:spPr>
          <a:xfrm>
            <a:off x="5256503" y="3297856"/>
            <a:ext cx="697141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DMAIC stands for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Define, Measure, Analyze, Improve, Control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a structured problem-solving approach used in Six Sigma projects for continuous improvement</a:t>
            </a:r>
          </a:p>
          <a:p>
            <a:endParaRPr lang="en-LK" dirty="0"/>
          </a:p>
        </p:txBody>
      </p:sp>
      <p:pic>
        <p:nvPicPr>
          <p:cNvPr id="15" name="Picture 14" descr="A black and white drawing of a face&#10;&#10;AI-generated content may be incorrect.">
            <a:extLst>
              <a:ext uri="{FF2B5EF4-FFF2-40B4-BE49-F238E27FC236}">
                <a16:creationId xmlns:a16="http://schemas.microsoft.com/office/drawing/2014/main" id="{4245BE7F-D98F-DB43-887F-DF04A00D5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937" y="1329520"/>
            <a:ext cx="2857500" cy="1600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4ED7E9A-7793-D04A-A2BB-A05AAC70B30C}"/>
              </a:ext>
            </a:extLst>
          </p:cNvPr>
          <p:cNvSpPr txBox="1"/>
          <p:nvPr/>
        </p:nvSpPr>
        <p:spPr>
          <a:xfrm>
            <a:off x="6131919" y="1636291"/>
            <a:ext cx="3466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DMAIC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35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E0C039-AB11-A14D-975F-6A13EE76E7A1}"/>
              </a:ext>
            </a:extLst>
          </p:cNvPr>
          <p:cNvSpPr/>
          <p:nvPr/>
        </p:nvSpPr>
        <p:spPr>
          <a:xfrm rot="16200000">
            <a:off x="-2209799" y="2209801"/>
            <a:ext cx="6858000" cy="24384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 sz="7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DD9D8-FFEF-1341-923F-D5EB2636CAB0}"/>
              </a:ext>
            </a:extLst>
          </p:cNvPr>
          <p:cNvSpPr/>
          <p:nvPr/>
        </p:nvSpPr>
        <p:spPr>
          <a:xfrm rot="16200000">
            <a:off x="228599" y="2209796"/>
            <a:ext cx="6858000" cy="24383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1CEFE2-6F93-074A-9D0F-9E122E91F65F}"/>
              </a:ext>
            </a:extLst>
          </p:cNvPr>
          <p:cNvSpPr/>
          <p:nvPr/>
        </p:nvSpPr>
        <p:spPr>
          <a:xfrm rot="16200000">
            <a:off x="2666994" y="2209797"/>
            <a:ext cx="6858002" cy="24383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3428F-C418-A547-9A43-6EC7DA705A4B}"/>
              </a:ext>
            </a:extLst>
          </p:cNvPr>
          <p:cNvSpPr/>
          <p:nvPr/>
        </p:nvSpPr>
        <p:spPr>
          <a:xfrm rot="16200000">
            <a:off x="5105396" y="2209799"/>
            <a:ext cx="6857998" cy="24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BD398-DF86-6344-B2AC-4F1273D626BD}"/>
              </a:ext>
            </a:extLst>
          </p:cNvPr>
          <p:cNvSpPr/>
          <p:nvPr/>
        </p:nvSpPr>
        <p:spPr>
          <a:xfrm rot="16200000">
            <a:off x="7543798" y="2209797"/>
            <a:ext cx="6857998" cy="24384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DB23DBE-4A94-C244-ACF0-417A5D14178F}"/>
              </a:ext>
            </a:extLst>
          </p:cNvPr>
          <p:cNvSpPr/>
          <p:nvPr/>
        </p:nvSpPr>
        <p:spPr>
          <a:xfrm rot="5400000">
            <a:off x="2049373" y="709860"/>
            <a:ext cx="1323478" cy="545441"/>
          </a:xfrm>
          <a:prstGeom prst="triangle">
            <a:avLst>
              <a:gd name="adj" fmla="val 4883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22330B2-6B55-3E4D-B485-76BC05F08AB6}"/>
              </a:ext>
            </a:extLst>
          </p:cNvPr>
          <p:cNvSpPr/>
          <p:nvPr/>
        </p:nvSpPr>
        <p:spPr>
          <a:xfrm rot="5400000">
            <a:off x="4487774" y="709859"/>
            <a:ext cx="1323478" cy="545441"/>
          </a:xfrm>
          <a:prstGeom prst="triangle">
            <a:avLst>
              <a:gd name="adj" fmla="val 4883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8F32A658-F7C0-9E43-918D-E53C7B475211}"/>
              </a:ext>
            </a:extLst>
          </p:cNvPr>
          <p:cNvSpPr/>
          <p:nvPr/>
        </p:nvSpPr>
        <p:spPr>
          <a:xfrm rot="5400000">
            <a:off x="6926104" y="761998"/>
            <a:ext cx="1323478" cy="545441"/>
          </a:xfrm>
          <a:prstGeom prst="triangle">
            <a:avLst>
              <a:gd name="adj" fmla="val 4883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BA66EE9-755F-2C43-B69D-BDF6B08B258F}"/>
              </a:ext>
            </a:extLst>
          </p:cNvPr>
          <p:cNvSpPr/>
          <p:nvPr/>
        </p:nvSpPr>
        <p:spPr>
          <a:xfrm rot="5400000">
            <a:off x="9364552" y="761997"/>
            <a:ext cx="1323478" cy="545441"/>
          </a:xfrm>
          <a:prstGeom prst="triangle">
            <a:avLst>
              <a:gd name="adj" fmla="val 488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2E724-C508-D841-AE0C-931AD895B01E}"/>
              </a:ext>
            </a:extLst>
          </p:cNvPr>
          <p:cNvSpPr txBox="1"/>
          <p:nvPr/>
        </p:nvSpPr>
        <p:spPr>
          <a:xfrm>
            <a:off x="746235" y="462455"/>
            <a:ext cx="945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0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10881E-A205-CB4B-90F9-7DD6855F28F1}"/>
              </a:ext>
            </a:extLst>
          </p:cNvPr>
          <p:cNvSpPr txBox="1"/>
          <p:nvPr/>
        </p:nvSpPr>
        <p:spPr>
          <a:xfrm>
            <a:off x="8133857" y="320840"/>
            <a:ext cx="945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0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19A72-8179-2242-9B8E-E0B7C868E0CB}"/>
              </a:ext>
            </a:extLst>
          </p:cNvPr>
          <p:cNvSpPr txBox="1"/>
          <p:nvPr/>
        </p:nvSpPr>
        <p:spPr>
          <a:xfrm>
            <a:off x="5757183" y="451944"/>
            <a:ext cx="945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0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AE6FD-6F75-C34E-86E2-31D6635EC231}"/>
              </a:ext>
            </a:extLst>
          </p:cNvPr>
          <p:cNvSpPr txBox="1"/>
          <p:nvPr/>
        </p:nvSpPr>
        <p:spPr>
          <a:xfrm>
            <a:off x="3257041" y="462455"/>
            <a:ext cx="945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0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1B0AEB-89DA-2048-B94B-3CBAD7624760}"/>
              </a:ext>
            </a:extLst>
          </p:cNvPr>
          <p:cNvSpPr txBox="1"/>
          <p:nvPr/>
        </p:nvSpPr>
        <p:spPr>
          <a:xfrm>
            <a:off x="10572286" y="305349"/>
            <a:ext cx="945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0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82017F28-F16A-4B47-A48A-4647EF8D6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1" y="2541242"/>
            <a:ext cx="2057400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Clearly defines the problem and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 project goals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116B5085-9742-5B49-9D74-49FFDEDA5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473" y="2413822"/>
            <a:ext cx="2260263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Collects data to measure current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4350B9-AEBD-514D-88C5-1D3315593AD8}"/>
              </a:ext>
            </a:extLst>
          </p:cNvPr>
          <p:cNvSpPr txBox="1"/>
          <p:nvPr/>
        </p:nvSpPr>
        <p:spPr>
          <a:xfrm>
            <a:off x="5136013" y="2421155"/>
            <a:ext cx="17938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Identifies root causes of the problem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BBACE9-B088-1741-B395-418093262133}"/>
              </a:ext>
            </a:extLst>
          </p:cNvPr>
          <p:cNvSpPr txBox="1"/>
          <p:nvPr/>
        </p:nvSpPr>
        <p:spPr>
          <a:xfrm>
            <a:off x="7653655" y="2325799"/>
            <a:ext cx="17416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Develops solutions to improve the process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DE3986-B1B2-A545-9248-59A46E76B418}"/>
              </a:ext>
            </a:extLst>
          </p:cNvPr>
          <p:cNvSpPr txBox="1"/>
          <p:nvPr/>
        </p:nvSpPr>
        <p:spPr>
          <a:xfrm>
            <a:off x="9733778" y="2325799"/>
            <a:ext cx="24384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the improvements are sustained</a:t>
            </a:r>
          </a:p>
        </p:txBody>
      </p:sp>
    </p:spTree>
    <p:extLst>
      <p:ext uri="{BB962C8B-B14F-4D97-AF65-F5344CB8AC3E}">
        <p14:creationId xmlns:p14="http://schemas.microsoft.com/office/powerpoint/2010/main" val="516428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26BD398-DF86-6344-B2AC-4F1273D626BD}"/>
              </a:ext>
            </a:extLst>
          </p:cNvPr>
          <p:cNvSpPr/>
          <p:nvPr/>
        </p:nvSpPr>
        <p:spPr>
          <a:xfrm rot="16200000">
            <a:off x="20538" y="2209793"/>
            <a:ext cx="6857998" cy="24384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3428F-C418-A547-9A43-6EC7DA705A4B}"/>
              </a:ext>
            </a:extLst>
          </p:cNvPr>
          <p:cNvSpPr/>
          <p:nvPr/>
        </p:nvSpPr>
        <p:spPr>
          <a:xfrm rot="16200000">
            <a:off x="-468856" y="2209801"/>
            <a:ext cx="6857998" cy="24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1CEFE2-6F93-074A-9D0F-9E122E91F65F}"/>
              </a:ext>
            </a:extLst>
          </p:cNvPr>
          <p:cNvSpPr/>
          <p:nvPr/>
        </p:nvSpPr>
        <p:spPr>
          <a:xfrm rot="16200000">
            <a:off x="-1006652" y="2209803"/>
            <a:ext cx="6858002" cy="24383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DD9D8-FFEF-1341-923F-D5EB2636CAB0}"/>
              </a:ext>
            </a:extLst>
          </p:cNvPr>
          <p:cNvSpPr/>
          <p:nvPr/>
        </p:nvSpPr>
        <p:spPr>
          <a:xfrm rot="16200000">
            <a:off x="-1674001" y="2209801"/>
            <a:ext cx="6858000" cy="24383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LK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FB9715-F709-EA48-967E-92B3DF465070}"/>
              </a:ext>
            </a:extLst>
          </p:cNvPr>
          <p:cNvGrpSpPr/>
          <p:nvPr/>
        </p:nvGrpSpPr>
        <p:grpSpPr>
          <a:xfrm>
            <a:off x="-51970" y="0"/>
            <a:ext cx="2983832" cy="6858000"/>
            <a:chOff x="0" y="2"/>
            <a:chExt cx="2983832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4E0C039-AB11-A14D-975F-6A13EE76E7A1}"/>
                </a:ext>
              </a:extLst>
            </p:cNvPr>
            <p:cNvSpPr/>
            <p:nvPr/>
          </p:nvSpPr>
          <p:spPr>
            <a:xfrm rot="16200000">
              <a:off x="-2209799" y="2209801"/>
              <a:ext cx="6858000" cy="243840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 sz="7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2DB23DBE-4A94-C244-ACF0-417A5D14178F}"/>
                </a:ext>
              </a:extLst>
            </p:cNvPr>
            <p:cNvSpPr/>
            <p:nvPr/>
          </p:nvSpPr>
          <p:spPr>
            <a:xfrm rot="5400000">
              <a:off x="2049373" y="709860"/>
              <a:ext cx="1323478" cy="545441"/>
            </a:xfrm>
            <a:prstGeom prst="triangle">
              <a:avLst>
                <a:gd name="adj" fmla="val 4883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LK"/>
            </a:p>
          </p:txBody>
        </p:sp>
      </p:grpSp>
      <p:sp>
        <p:nvSpPr>
          <p:cNvPr id="11" name="Triangle 10">
            <a:extLst>
              <a:ext uri="{FF2B5EF4-FFF2-40B4-BE49-F238E27FC236}">
                <a16:creationId xmlns:a16="http://schemas.microsoft.com/office/drawing/2014/main" id="{622330B2-6B55-3E4D-B485-76BC05F08AB6}"/>
              </a:ext>
            </a:extLst>
          </p:cNvPr>
          <p:cNvSpPr/>
          <p:nvPr/>
        </p:nvSpPr>
        <p:spPr>
          <a:xfrm rot="5400000">
            <a:off x="2594672" y="701831"/>
            <a:ext cx="1323478" cy="545441"/>
          </a:xfrm>
          <a:prstGeom prst="triangle">
            <a:avLst>
              <a:gd name="adj" fmla="val 4883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8F32A658-F7C0-9E43-918D-E53C7B475211}"/>
              </a:ext>
            </a:extLst>
          </p:cNvPr>
          <p:cNvSpPr/>
          <p:nvPr/>
        </p:nvSpPr>
        <p:spPr>
          <a:xfrm rot="5400000">
            <a:off x="3252530" y="701831"/>
            <a:ext cx="1323478" cy="545441"/>
          </a:xfrm>
          <a:prstGeom prst="triangle">
            <a:avLst>
              <a:gd name="adj" fmla="val 4883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BA66EE9-755F-2C43-B69D-BDF6B08B258F}"/>
              </a:ext>
            </a:extLst>
          </p:cNvPr>
          <p:cNvSpPr/>
          <p:nvPr/>
        </p:nvSpPr>
        <p:spPr>
          <a:xfrm rot="5400000">
            <a:off x="3797819" y="709860"/>
            <a:ext cx="1323478" cy="545441"/>
          </a:xfrm>
          <a:prstGeom prst="triangle">
            <a:avLst>
              <a:gd name="adj" fmla="val 488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2E237409-51AF-1547-A5A9-34E56F481630}"/>
              </a:ext>
            </a:extLst>
          </p:cNvPr>
          <p:cNvSpPr/>
          <p:nvPr/>
        </p:nvSpPr>
        <p:spPr>
          <a:xfrm rot="5400000">
            <a:off x="4279721" y="717886"/>
            <a:ext cx="1323478" cy="545441"/>
          </a:xfrm>
          <a:prstGeom prst="triangle">
            <a:avLst>
              <a:gd name="adj" fmla="val 4883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2D634-A067-0F42-99DF-6CF4B306AE9B}"/>
              </a:ext>
            </a:extLst>
          </p:cNvPr>
          <p:cNvSpPr txBox="1"/>
          <p:nvPr/>
        </p:nvSpPr>
        <p:spPr>
          <a:xfrm>
            <a:off x="5256503" y="3297856"/>
            <a:ext cx="69714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DMADV stands for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Define, Measure, Analyze, Design, Verify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a structured methodology used in Six Sigma for designing new processes or products.</a:t>
            </a:r>
          </a:p>
        </p:txBody>
      </p:sp>
      <p:pic>
        <p:nvPicPr>
          <p:cNvPr id="16" name="Picture 15" descr="A black and white drawing of a face&#10;&#10;AI-generated content may be incorrect.">
            <a:extLst>
              <a:ext uri="{FF2B5EF4-FFF2-40B4-BE49-F238E27FC236}">
                <a16:creationId xmlns:a16="http://schemas.microsoft.com/office/drawing/2014/main" id="{09DBE87D-4823-7445-9AF0-C181A344B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937" y="1329520"/>
            <a:ext cx="2857500" cy="1600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7A0AE2-5DEE-E247-BF50-6DE8615A570B}"/>
              </a:ext>
            </a:extLst>
          </p:cNvPr>
          <p:cNvSpPr txBox="1"/>
          <p:nvPr/>
        </p:nvSpPr>
        <p:spPr>
          <a:xfrm>
            <a:off x="6131919" y="1636291"/>
            <a:ext cx="34665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DMAIC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00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E0C039-AB11-A14D-975F-6A13EE76E7A1}"/>
              </a:ext>
            </a:extLst>
          </p:cNvPr>
          <p:cNvSpPr/>
          <p:nvPr/>
        </p:nvSpPr>
        <p:spPr>
          <a:xfrm rot="16200000">
            <a:off x="-2209799" y="2209801"/>
            <a:ext cx="6858000" cy="243840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 sz="7200" b="1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4DD9D8-FFEF-1341-923F-D5EB2636CAB0}"/>
              </a:ext>
            </a:extLst>
          </p:cNvPr>
          <p:cNvSpPr/>
          <p:nvPr/>
        </p:nvSpPr>
        <p:spPr>
          <a:xfrm rot="16200000">
            <a:off x="228599" y="2209796"/>
            <a:ext cx="6858000" cy="243839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1CEFE2-6F93-074A-9D0F-9E122E91F65F}"/>
              </a:ext>
            </a:extLst>
          </p:cNvPr>
          <p:cNvSpPr/>
          <p:nvPr/>
        </p:nvSpPr>
        <p:spPr>
          <a:xfrm rot="16200000">
            <a:off x="2666994" y="2209797"/>
            <a:ext cx="6858002" cy="24383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D3428F-C418-A547-9A43-6EC7DA705A4B}"/>
              </a:ext>
            </a:extLst>
          </p:cNvPr>
          <p:cNvSpPr/>
          <p:nvPr/>
        </p:nvSpPr>
        <p:spPr>
          <a:xfrm rot="16200000">
            <a:off x="5105396" y="2209799"/>
            <a:ext cx="6857998" cy="24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BD398-DF86-6344-B2AC-4F1273D626BD}"/>
              </a:ext>
            </a:extLst>
          </p:cNvPr>
          <p:cNvSpPr/>
          <p:nvPr/>
        </p:nvSpPr>
        <p:spPr>
          <a:xfrm rot="16200000">
            <a:off x="7543798" y="2209797"/>
            <a:ext cx="6857998" cy="24384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DB23DBE-4A94-C244-ACF0-417A5D14178F}"/>
              </a:ext>
            </a:extLst>
          </p:cNvPr>
          <p:cNvSpPr/>
          <p:nvPr/>
        </p:nvSpPr>
        <p:spPr>
          <a:xfrm rot="5400000">
            <a:off x="2049373" y="709860"/>
            <a:ext cx="1323478" cy="545441"/>
          </a:xfrm>
          <a:prstGeom prst="triangle">
            <a:avLst>
              <a:gd name="adj" fmla="val 4883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22330B2-6B55-3E4D-B485-76BC05F08AB6}"/>
              </a:ext>
            </a:extLst>
          </p:cNvPr>
          <p:cNvSpPr/>
          <p:nvPr/>
        </p:nvSpPr>
        <p:spPr>
          <a:xfrm rot="5400000">
            <a:off x="4487774" y="709859"/>
            <a:ext cx="1323478" cy="545441"/>
          </a:xfrm>
          <a:prstGeom prst="triangle">
            <a:avLst>
              <a:gd name="adj" fmla="val 4883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8F32A658-F7C0-9E43-918D-E53C7B475211}"/>
              </a:ext>
            </a:extLst>
          </p:cNvPr>
          <p:cNvSpPr/>
          <p:nvPr/>
        </p:nvSpPr>
        <p:spPr>
          <a:xfrm rot="5400000">
            <a:off x="6926104" y="761998"/>
            <a:ext cx="1323478" cy="545441"/>
          </a:xfrm>
          <a:prstGeom prst="triangle">
            <a:avLst>
              <a:gd name="adj" fmla="val 4883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BA66EE9-755F-2C43-B69D-BDF6B08B258F}"/>
              </a:ext>
            </a:extLst>
          </p:cNvPr>
          <p:cNvSpPr/>
          <p:nvPr/>
        </p:nvSpPr>
        <p:spPr>
          <a:xfrm rot="5400000">
            <a:off x="9364552" y="761997"/>
            <a:ext cx="1323478" cy="545441"/>
          </a:xfrm>
          <a:prstGeom prst="triangle">
            <a:avLst>
              <a:gd name="adj" fmla="val 4883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2E724-C508-D841-AE0C-931AD895B01E}"/>
              </a:ext>
            </a:extLst>
          </p:cNvPr>
          <p:cNvSpPr txBox="1"/>
          <p:nvPr/>
        </p:nvSpPr>
        <p:spPr>
          <a:xfrm>
            <a:off x="746235" y="462455"/>
            <a:ext cx="945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0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10881E-A205-CB4B-90F9-7DD6855F28F1}"/>
              </a:ext>
            </a:extLst>
          </p:cNvPr>
          <p:cNvSpPr txBox="1"/>
          <p:nvPr/>
        </p:nvSpPr>
        <p:spPr>
          <a:xfrm>
            <a:off x="8133857" y="320840"/>
            <a:ext cx="945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0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19A72-8179-2242-9B8E-E0B7C868E0CB}"/>
              </a:ext>
            </a:extLst>
          </p:cNvPr>
          <p:cNvSpPr txBox="1"/>
          <p:nvPr/>
        </p:nvSpPr>
        <p:spPr>
          <a:xfrm>
            <a:off x="5757183" y="451944"/>
            <a:ext cx="945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0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2AE6FD-6F75-C34E-86E2-31D6635EC231}"/>
              </a:ext>
            </a:extLst>
          </p:cNvPr>
          <p:cNvSpPr txBox="1"/>
          <p:nvPr/>
        </p:nvSpPr>
        <p:spPr>
          <a:xfrm>
            <a:off x="3257041" y="462455"/>
            <a:ext cx="945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0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1B0AEB-89DA-2048-B94B-3CBAD7624760}"/>
              </a:ext>
            </a:extLst>
          </p:cNvPr>
          <p:cNvSpPr txBox="1"/>
          <p:nvPr/>
        </p:nvSpPr>
        <p:spPr>
          <a:xfrm>
            <a:off x="10572286" y="305349"/>
            <a:ext cx="9459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10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8E83F3-D993-3143-AE21-BF723F983C13}"/>
              </a:ext>
            </a:extLst>
          </p:cNvPr>
          <p:cNvSpPr txBox="1"/>
          <p:nvPr/>
        </p:nvSpPr>
        <p:spPr>
          <a:xfrm>
            <a:off x="380564" y="2580941"/>
            <a:ext cx="17209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Clearly define the problem and project goals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E1823-CFA5-854F-8E85-3016729C2A39}"/>
              </a:ext>
            </a:extLst>
          </p:cNvPr>
          <p:cNvSpPr txBox="1"/>
          <p:nvPr/>
        </p:nvSpPr>
        <p:spPr>
          <a:xfrm>
            <a:off x="2677664" y="2584360"/>
            <a:ext cx="19598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to understand the 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FB33A0-4487-AA40-B52D-50DA40568863}"/>
              </a:ext>
            </a:extLst>
          </p:cNvPr>
          <p:cNvSpPr txBox="1"/>
          <p:nvPr/>
        </p:nvSpPr>
        <p:spPr>
          <a:xfrm>
            <a:off x="5249608" y="2566842"/>
            <a:ext cx="15636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root causes and analyze potential solutions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294838-2C2B-274F-AC79-396EF7C07E7E}"/>
              </a:ext>
            </a:extLst>
          </p:cNvPr>
          <p:cNvSpPr txBox="1"/>
          <p:nvPr/>
        </p:nvSpPr>
        <p:spPr>
          <a:xfrm>
            <a:off x="7624353" y="2598459"/>
            <a:ext cx="18200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the new process or product to meet customer needs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CEFABA-84A5-8C47-90B9-B6D6B3451472}"/>
              </a:ext>
            </a:extLst>
          </p:cNvPr>
          <p:cNvSpPr txBox="1"/>
          <p:nvPr/>
        </p:nvSpPr>
        <p:spPr>
          <a:xfrm>
            <a:off x="9846546" y="2556131"/>
            <a:ext cx="22525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new design by testing and ensuring it meets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00364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97AFCA-59AD-2149-A211-54217E7636EF}"/>
              </a:ext>
            </a:extLst>
          </p:cNvPr>
          <p:cNvSpPr txBox="1"/>
          <p:nvPr/>
        </p:nvSpPr>
        <p:spPr>
          <a:xfrm>
            <a:off x="1405068" y="2838490"/>
            <a:ext cx="93818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Charts Overview</a:t>
            </a:r>
          </a:p>
        </p:txBody>
      </p:sp>
    </p:spTree>
    <p:extLst>
      <p:ext uri="{BB962C8B-B14F-4D97-AF65-F5344CB8AC3E}">
        <p14:creationId xmlns:p14="http://schemas.microsoft.com/office/powerpoint/2010/main" val="1166425924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FAFDA8-B2F9-1F9E-687F-83A089E20929}"/>
              </a:ext>
            </a:extLst>
          </p:cNvPr>
          <p:cNvSpPr txBox="1"/>
          <p:nvPr/>
        </p:nvSpPr>
        <p:spPr>
          <a:xfrm>
            <a:off x="6077712" y="1730228"/>
            <a:ext cx="4565904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DC8997-9D91-36CA-487A-3AE6436E6565}"/>
              </a:ext>
            </a:extLst>
          </p:cNvPr>
          <p:cNvSpPr/>
          <p:nvPr/>
        </p:nvSpPr>
        <p:spPr>
          <a:xfrm>
            <a:off x="112776" y="2671834"/>
            <a:ext cx="3017520" cy="3072384"/>
          </a:xfrm>
          <a:prstGeom prst="ellipse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When to Use the Basic Control Charts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12E180-32FF-F153-706A-437B7585BB83}"/>
              </a:ext>
            </a:extLst>
          </p:cNvPr>
          <p:cNvSpPr/>
          <p:nvPr/>
        </p:nvSpPr>
        <p:spPr>
          <a:xfrm>
            <a:off x="3710943" y="1996404"/>
            <a:ext cx="2203704" cy="2029968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Variable data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D49412-7880-8D84-FCCE-0D3378491625}"/>
              </a:ext>
            </a:extLst>
          </p:cNvPr>
          <p:cNvSpPr/>
          <p:nvPr/>
        </p:nvSpPr>
        <p:spPr>
          <a:xfrm>
            <a:off x="3710943" y="4357276"/>
            <a:ext cx="2203704" cy="2029968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Attribute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E70170-6B16-B2C1-0172-479BB31BC3F9}"/>
              </a:ext>
            </a:extLst>
          </p:cNvPr>
          <p:cNvSpPr txBox="1"/>
          <p:nvPr/>
        </p:nvSpPr>
        <p:spPr>
          <a:xfrm>
            <a:off x="7095743" y="2284008"/>
            <a:ext cx="2980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 bar and R chart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40145D-775E-4638-CCA4-97E7EB574B4C}"/>
              </a:ext>
            </a:extLst>
          </p:cNvPr>
          <p:cNvSpPr txBox="1"/>
          <p:nvPr/>
        </p:nvSpPr>
        <p:spPr>
          <a:xfrm>
            <a:off x="7104888" y="3179527"/>
            <a:ext cx="2980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 bar and S chart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A31FD8-DD78-1AD6-2B9E-E0E0BBFBE632}"/>
              </a:ext>
            </a:extLst>
          </p:cNvPr>
          <p:cNvSpPr/>
          <p:nvPr/>
        </p:nvSpPr>
        <p:spPr>
          <a:xfrm>
            <a:off x="6861051" y="4068818"/>
            <a:ext cx="1761742" cy="1124712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Defects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552214-F300-3C25-D453-1F38E89860DE}"/>
              </a:ext>
            </a:extLst>
          </p:cNvPr>
          <p:cNvSpPr/>
          <p:nvPr/>
        </p:nvSpPr>
        <p:spPr>
          <a:xfrm>
            <a:off x="6824473" y="5516617"/>
            <a:ext cx="1761742" cy="1146084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Defectives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7E91A5-91B8-FC3B-56FB-CC10A03B04E2}"/>
              </a:ext>
            </a:extLst>
          </p:cNvPr>
          <p:cNvSpPr txBox="1"/>
          <p:nvPr/>
        </p:nvSpPr>
        <p:spPr>
          <a:xfrm>
            <a:off x="9814560" y="4182497"/>
            <a:ext cx="237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 chart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E39A58-5FA5-E5CF-7CFD-36E9A5A457C7}"/>
              </a:ext>
            </a:extLst>
          </p:cNvPr>
          <p:cNvSpPr txBox="1"/>
          <p:nvPr/>
        </p:nvSpPr>
        <p:spPr>
          <a:xfrm>
            <a:off x="9848086" y="4705717"/>
            <a:ext cx="157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nP</a:t>
            </a:r>
            <a:r>
              <a:rPr lang="en-US" sz="2800" dirty="0"/>
              <a:t> chart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71EE26-3266-007B-96DD-2F1461519C9E}"/>
              </a:ext>
            </a:extLst>
          </p:cNvPr>
          <p:cNvSpPr txBox="1"/>
          <p:nvPr/>
        </p:nvSpPr>
        <p:spPr>
          <a:xfrm>
            <a:off x="9835896" y="5655401"/>
            <a:ext cx="1761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 chart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B7F498-2C03-7271-8FDA-A707FE5CD53F}"/>
              </a:ext>
            </a:extLst>
          </p:cNvPr>
          <p:cNvSpPr txBox="1"/>
          <p:nvPr/>
        </p:nvSpPr>
        <p:spPr>
          <a:xfrm>
            <a:off x="9838944" y="6173154"/>
            <a:ext cx="2130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 chart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78AFF4-6128-33F4-B74C-4E7BCECAF9C7}"/>
              </a:ext>
            </a:extLst>
          </p:cNvPr>
          <p:cNvCxnSpPr/>
          <p:nvPr/>
        </p:nvCxnSpPr>
        <p:spPr>
          <a:xfrm>
            <a:off x="5914647" y="3430786"/>
            <a:ext cx="10972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83FAAA-66D8-DD20-624C-943665492A42}"/>
              </a:ext>
            </a:extLst>
          </p:cNvPr>
          <p:cNvCxnSpPr/>
          <p:nvPr/>
        </p:nvCxnSpPr>
        <p:spPr>
          <a:xfrm>
            <a:off x="5926838" y="2523744"/>
            <a:ext cx="10972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4049FF-F42E-7248-6FB3-7FAB88A584D0}"/>
              </a:ext>
            </a:extLst>
          </p:cNvPr>
          <p:cNvCxnSpPr>
            <a:cxnSpLocks/>
          </p:cNvCxnSpPr>
          <p:nvPr/>
        </p:nvCxnSpPr>
        <p:spPr>
          <a:xfrm>
            <a:off x="8604504" y="4456902"/>
            <a:ext cx="10972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23E636-73E0-BE38-3BA6-5159576B4F23}"/>
              </a:ext>
            </a:extLst>
          </p:cNvPr>
          <p:cNvCxnSpPr>
            <a:cxnSpLocks/>
          </p:cNvCxnSpPr>
          <p:nvPr/>
        </p:nvCxnSpPr>
        <p:spPr>
          <a:xfrm>
            <a:off x="8650224" y="4964930"/>
            <a:ext cx="10972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A98E246-7B83-5CF3-87DD-DB3AF69CC942}"/>
              </a:ext>
            </a:extLst>
          </p:cNvPr>
          <p:cNvCxnSpPr>
            <a:cxnSpLocks/>
          </p:cNvCxnSpPr>
          <p:nvPr/>
        </p:nvCxnSpPr>
        <p:spPr>
          <a:xfrm>
            <a:off x="8586215" y="5895480"/>
            <a:ext cx="10972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316358-CDE6-0536-E9FD-082B18CCE5AF}"/>
              </a:ext>
            </a:extLst>
          </p:cNvPr>
          <p:cNvCxnSpPr/>
          <p:nvPr/>
        </p:nvCxnSpPr>
        <p:spPr>
          <a:xfrm>
            <a:off x="8604504" y="6461760"/>
            <a:ext cx="10972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99DBB8-8E97-BBF4-B5F5-8F458A94B7A5}"/>
              </a:ext>
            </a:extLst>
          </p:cNvPr>
          <p:cNvCxnSpPr>
            <a:endCxn id="24" idx="1"/>
          </p:cNvCxnSpPr>
          <p:nvPr/>
        </p:nvCxnSpPr>
        <p:spPr>
          <a:xfrm flipV="1">
            <a:off x="5961890" y="4631174"/>
            <a:ext cx="899161" cy="33375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6C7008-A1D1-E7FC-0294-3700A406A06A}"/>
              </a:ext>
            </a:extLst>
          </p:cNvPr>
          <p:cNvCxnSpPr>
            <a:endCxn id="25" idx="1"/>
          </p:cNvCxnSpPr>
          <p:nvPr/>
        </p:nvCxnSpPr>
        <p:spPr>
          <a:xfrm>
            <a:off x="5943601" y="5575125"/>
            <a:ext cx="880872" cy="51453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F414692-DBCE-DCAB-39C6-3094D7D62377}"/>
              </a:ext>
            </a:extLst>
          </p:cNvPr>
          <p:cNvSpPr txBox="1"/>
          <p:nvPr/>
        </p:nvSpPr>
        <p:spPr>
          <a:xfrm>
            <a:off x="3130296" y="273928"/>
            <a:ext cx="5834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Control Chart?</a:t>
            </a:r>
          </a:p>
        </p:txBody>
      </p:sp>
      <p:pic>
        <p:nvPicPr>
          <p:cNvPr id="54" name="Picture 53" descr="A black and white drawing of a face&#10;&#10;AI-generated content may be incorrect.">
            <a:extLst>
              <a:ext uri="{FF2B5EF4-FFF2-40B4-BE49-F238E27FC236}">
                <a16:creationId xmlns:a16="http://schemas.microsoft.com/office/drawing/2014/main" id="{B72D4F3A-14EF-A067-20F1-E74AB3D58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783" y="144495"/>
            <a:ext cx="2589202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1432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CF589494-6EB9-CE40-9811-B0CA59AF9B31}"/>
              </a:ext>
            </a:extLst>
          </p:cNvPr>
          <p:cNvSpPr/>
          <p:nvPr/>
        </p:nvSpPr>
        <p:spPr>
          <a:xfrm>
            <a:off x="0" y="0"/>
            <a:ext cx="2702804" cy="26191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production runs across two shifts daily (Morning and Evening), managed by a team of four trained operators using three different machines (PX1, PX2, PX3).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7875F2-BD2D-2A4D-B0C0-B2C770ED9CD8}"/>
              </a:ext>
            </a:extLst>
          </p:cNvPr>
          <p:cNvSpPr/>
          <p:nvPr/>
        </p:nvSpPr>
        <p:spPr>
          <a:xfrm>
            <a:off x="9514649" y="4238861"/>
            <a:ext cx="2702804" cy="26191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unit must meet a strict net weight specification of 500g ±5g, which ensures compliance with quality standards and customer expectations.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703535-04BD-7242-B2C2-D193988B31E0}"/>
              </a:ext>
            </a:extLst>
          </p:cNvPr>
          <p:cNvSpPr/>
          <p:nvPr/>
        </p:nvSpPr>
        <p:spPr>
          <a:xfrm>
            <a:off x="9489196" y="0"/>
            <a:ext cx="2702804" cy="26191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produces three product lines Aloe Juice, Energy Drink, and Protein Shake using automated filling and packaging machines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B8B3A4-93B4-704B-BA23-E0530560A1E4}"/>
              </a:ext>
            </a:extLst>
          </p:cNvPr>
          <p:cNvSpPr/>
          <p:nvPr/>
        </p:nvSpPr>
        <p:spPr>
          <a:xfrm>
            <a:off x="2890851" y="283778"/>
            <a:ext cx="6326721" cy="635875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 operates in the fast-moving consumer goods (FMCG) sector, specifically in non-carbonated beverage production</a:t>
            </a:r>
            <a:endParaRPr lang="en-LK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81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783A8B-35C0-8B73-777A-2084FBB160E9}"/>
              </a:ext>
            </a:extLst>
          </p:cNvPr>
          <p:cNvSpPr txBox="1"/>
          <p:nvPr/>
        </p:nvSpPr>
        <p:spPr>
          <a:xfrm>
            <a:off x="2904744" y="318695"/>
            <a:ext cx="7043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vs. Out of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BC298-F3F7-6317-6999-64842845B08C}"/>
              </a:ext>
            </a:extLst>
          </p:cNvPr>
          <p:cNvSpPr txBox="1"/>
          <p:nvPr/>
        </p:nvSpPr>
        <p:spPr>
          <a:xfrm>
            <a:off x="795528" y="1088136"/>
            <a:ext cx="261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E48BC-977A-D286-64AA-C9FAFE054B66}"/>
              </a:ext>
            </a:extLst>
          </p:cNvPr>
          <p:cNvSpPr txBox="1"/>
          <p:nvPr/>
        </p:nvSpPr>
        <p:spPr>
          <a:xfrm>
            <a:off x="2103120" y="1549800"/>
            <a:ext cx="8180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process data points consistently fall within the control limits (UCL and LCL), the process is said to be "In Control”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BE4CB2-D74F-A952-D73B-C43A0E6CA0CA}"/>
              </a:ext>
            </a:extLst>
          </p:cNvPr>
          <p:cNvSpPr txBox="1"/>
          <p:nvPr/>
        </p:nvSpPr>
        <p:spPr>
          <a:xfrm>
            <a:off x="795527" y="2380797"/>
            <a:ext cx="2615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Control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49FF5-D2CF-9605-FCC2-63D3DEF6A0D9}"/>
              </a:ext>
            </a:extLst>
          </p:cNvPr>
          <p:cNvSpPr txBox="1"/>
          <p:nvPr/>
        </p:nvSpPr>
        <p:spPr>
          <a:xfrm>
            <a:off x="722376" y="2865643"/>
            <a:ext cx="9043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data points fall outside the control limits or exhibit non-random patterns, the process is "Out of Control"</a:t>
            </a:r>
          </a:p>
        </p:txBody>
      </p:sp>
      <p:pic>
        <p:nvPicPr>
          <p:cNvPr id="8" name="Picture 7" descr="A graph with a line and arrow pointing to a common cause&#10;&#10;AI-generated content may be incorrect.">
            <a:extLst>
              <a:ext uri="{FF2B5EF4-FFF2-40B4-BE49-F238E27FC236}">
                <a16:creationId xmlns:a16="http://schemas.microsoft.com/office/drawing/2014/main" id="{4E88602D-B1DB-A2F8-CF20-477D35866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48" y="3927456"/>
            <a:ext cx="7080504" cy="27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3133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508026-EFAC-234B-8C15-93303DEEB610}"/>
              </a:ext>
            </a:extLst>
          </p:cNvPr>
          <p:cNvSpPr txBox="1"/>
          <p:nvPr/>
        </p:nvSpPr>
        <p:spPr>
          <a:xfrm>
            <a:off x="1012371" y="2724190"/>
            <a:ext cx="105753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Fishborn Diagram Overview</a:t>
            </a:r>
          </a:p>
        </p:txBody>
      </p:sp>
    </p:spTree>
    <p:extLst>
      <p:ext uri="{BB962C8B-B14F-4D97-AF65-F5344CB8AC3E}">
        <p14:creationId xmlns:p14="http://schemas.microsoft.com/office/powerpoint/2010/main" val="413203216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3025" y="605807"/>
            <a:ext cx="8054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Fishbone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00605" y="3547830"/>
            <a:ext cx="1838037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</p:txBody>
      </p:sp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1707243" y="3614676"/>
            <a:ext cx="8093362" cy="117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7" idx="2"/>
          </p:cNvCxnSpPr>
          <p:nvPr/>
        </p:nvCxnSpPr>
        <p:spPr>
          <a:xfrm>
            <a:off x="2406773" y="2016416"/>
            <a:ext cx="1447431" cy="1627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013509" y="1977468"/>
            <a:ext cx="1440872" cy="1685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197744" y="2005358"/>
            <a:ext cx="1209963" cy="1727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13762" y="3644280"/>
            <a:ext cx="840509" cy="1496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311545" y="3673586"/>
            <a:ext cx="901587" cy="1491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349300" y="3722172"/>
            <a:ext cx="768929" cy="1466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31407" y="2562643"/>
            <a:ext cx="6326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554429" y="3158202"/>
            <a:ext cx="886691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61278" y="2503879"/>
            <a:ext cx="886691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075739" y="3078253"/>
            <a:ext cx="886691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595423" y="2401006"/>
            <a:ext cx="886691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038768" y="3031065"/>
            <a:ext cx="886691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492373" y="1647084"/>
            <a:ext cx="182880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90224" y="1608136"/>
            <a:ext cx="182880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x-non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83344" y="1629011"/>
            <a:ext cx="182880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x-non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44631" y="5140572"/>
            <a:ext cx="182880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x-non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98719" y="5179226"/>
            <a:ext cx="182880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x-non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16203" y="5188445"/>
            <a:ext cx="182880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x-non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4892" y="2060687"/>
            <a:ext cx="1431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of Raw Materials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01775" y="2980677"/>
            <a:ext cx="15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Contamination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72467" y="2738345"/>
            <a:ext cx="142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Instruments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558775" y="2136785"/>
            <a:ext cx="133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Error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08366" y="2092014"/>
            <a:ext cx="2422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37501" y="2711415"/>
            <a:ext cx="183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Calibration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06524" y="3775017"/>
            <a:ext cx="1560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Complexity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7648" y="4416247"/>
            <a:ext cx="1722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Complexity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466833" y="3784875"/>
            <a:ext cx="17972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and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523509" y="4502784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Quality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403969" y="3889267"/>
            <a:ext cx="17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Training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638271" y="4463240"/>
            <a:ext cx="122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Level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025110" y="4094521"/>
            <a:ext cx="886691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734164" y="4660843"/>
            <a:ext cx="886691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664999" y="4711568"/>
            <a:ext cx="886691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022067" y="4111375"/>
            <a:ext cx="886691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24284" y="4053006"/>
            <a:ext cx="886691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77406" y="4702331"/>
            <a:ext cx="886691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65719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8A118-3867-2548-B64F-FD6481E2D4B5}"/>
              </a:ext>
            </a:extLst>
          </p:cNvPr>
          <p:cNvSpPr txBox="1"/>
          <p:nvPr/>
        </p:nvSpPr>
        <p:spPr>
          <a:xfrm>
            <a:off x="476513" y="2367171"/>
            <a:ext cx="1123897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K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Technique Overview</a:t>
            </a:r>
          </a:p>
          <a:p>
            <a:pPr algn="ctr"/>
            <a:r>
              <a:rPr lang="en-LK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Sample</a:t>
            </a:r>
          </a:p>
        </p:txBody>
      </p:sp>
    </p:spTree>
    <p:extLst>
      <p:ext uri="{BB962C8B-B14F-4D97-AF65-F5344CB8AC3E}">
        <p14:creationId xmlns:p14="http://schemas.microsoft.com/office/powerpoint/2010/main" val="16253718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31" y="2283435"/>
            <a:ext cx="5026269" cy="2883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89052"/>
            <a:ext cx="10787743" cy="237512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in surveys, experiments and observational studies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unbiased representation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collect reliable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-393504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30665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731" y="2283435"/>
            <a:ext cx="5026269" cy="2883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189052"/>
            <a:ext cx="10787743" cy="237512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the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generalisation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results to the larger population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the validity of the findings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Straightforward to implement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-393504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6122E-9C25-CC41-BF57-0B0075E6644A}"/>
              </a:ext>
            </a:extLst>
          </p:cNvPr>
          <p:cNvSpPr txBox="1"/>
          <p:nvPr/>
        </p:nvSpPr>
        <p:spPr>
          <a:xfrm>
            <a:off x="838199" y="3597651"/>
            <a:ext cx="1113064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in surveys, experiments and 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observational studies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unbiased representation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collect reliable data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739328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8"/>
          <a:stretch/>
        </p:blipFill>
        <p:spPr>
          <a:xfrm>
            <a:off x="6708708" y="365126"/>
            <a:ext cx="5483292" cy="4101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316915" cy="85700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Sampling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3724" y="1011458"/>
            <a:ext cx="10096500" cy="1737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good population coverage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convenient than random sampling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23166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5830" y="-104580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05006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8"/>
          <a:stretch/>
        </p:blipFill>
        <p:spPr>
          <a:xfrm>
            <a:off x="6708708" y="365126"/>
            <a:ext cx="5483292" cy="4101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316915" cy="85700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Sampling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3724" y="1011458"/>
            <a:ext cx="10096500" cy="17371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good population coverage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convenient than random sampling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323166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45830" y="-104580"/>
            <a:ext cx="6463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66A7D0-A5DB-D14C-AD24-F98A86078E7E}"/>
              </a:ext>
            </a:extLst>
          </p:cNvPr>
          <p:cNvSpPr txBox="1"/>
          <p:nvPr/>
        </p:nvSpPr>
        <p:spPr>
          <a:xfrm>
            <a:off x="992161" y="3218327"/>
            <a:ext cx="931691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in quality control processes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applied to ordered populations, such as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data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production outputs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418067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265" y="2611448"/>
            <a:ext cx="6860930" cy="422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30" y="5896"/>
            <a:ext cx="9712569" cy="96251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Sampling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875CA-25F2-3B46-B203-6FC2EC0CEB63}"/>
              </a:ext>
            </a:extLst>
          </p:cNvPr>
          <p:cNvSpPr txBox="1"/>
          <p:nvPr/>
        </p:nvSpPr>
        <p:spPr>
          <a:xfrm>
            <a:off x="879230" y="1256636"/>
            <a:ext cx="8117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beneficial for large populations by: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travel costs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Lowering logistic expenses</a:t>
            </a:r>
          </a:p>
        </p:txBody>
      </p:sp>
    </p:spTree>
    <p:extLst>
      <p:ext uri="{BB962C8B-B14F-4D97-AF65-F5344CB8AC3E}">
        <p14:creationId xmlns:p14="http://schemas.microsoft.com/office/powerpoint/2010/main" val="547931438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265" y="2611448"/>
            <a:ext cx="6860930" cy="422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230" y="5896"/>
            <a:ext cx="9712569" cy="96251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Sampling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97170" y="3392488"/>
            <a:ext cx="10515600" cy="3459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in: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research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health studies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sampling entire groups such as: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Classrooms</a:t>
            </a:r>
          </a:p>
          <a:p>
            <a:pPr lvl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Neighborhoods</a:t>
            </a:r>
          </a:p>
          <a:p>
            <a:pPr marL="457200" lvl="1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875CA-25F2-3B46-B203-6FC2EC0CEB63}"/>
              </a:ext>
            </a:extLst>
          </p:cNvPr>
          <p:cNvSpPr txBox="1"/>
          <p:nvPr/>
        </p:nvSpPr>
        <p:spPr>
          <a:xfrm>
            <a:off x="879230" y="1256636"/>
            <a:ext cx="81178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beneficial for large populations by: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travel costs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Lowering logistic expenses</a:t>
            </a:r>
          </a:p>
        </p:txBody>
      </p:sp>
    </p:spTree>
    <p:extLst>
      <p:ext uri="{BB962C8B-B14F-4D97-AF65-F5344CB8AC3E}">
        <p14:creationId xmlns:p14="http://schemas.microsoft.com/office/powerpoint/2010/main" val="1926656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CF589494-6EB9-CE40-9811-B0CA59AF9B31}"/>
              </a:ext>
            </a:extLst>
          </p:cNvPr>
          <p:cNvSpPr/>
          <p:nvPr/>
        </p:nvSpPr>
        <p:spPr>
          <a:xfrm>
            <a:off x="0" y="4238862"/>
            <a:ext cx="2702804" cy="26191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production runs across two shifts daily (Morning and Evening), managed by a team of four trained operators using three different machines (PX1, PX2, PX3).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7875F2-BD2D-2A4D-B0C0-B2C770ED9CD8}"/>
              </a:ext>
            </a:extLst>
          </p:cNvPr>
          <p:cNvSpPr/>
          <p:nvPr/>
        </p:nvSpPr>
        <p:spPr>
          <a:xfrm>
            <a:off x="9489196" y="0"/>
            <a:ext cx="2702804" cy="26191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unit must meet a strict net weight specification of 500g ±5g, which ensures compliance with quality standards and customer expectations.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B8B3A4-93B4-704B-BA23-E0530560A1E4}"/>
              </a:ext>
            </a:extLst>
          </p:cNvPr>
          <p:cNvSpPr/>
          <p:nvPr/>
        </p:nvSpPr>
        <p:spPr>
          <a:xfrm>
            <a:off x="2702805" y="304800"/>
            <a:ext cx="6786392" cy="623263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produces three product lines Aloe Juice, Energy Drink, and Protein Shake using automated filling and packaging machines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867608-0B1B-074F-80F0-EB7511621B1A}"/>
              </a:ext>
            </a:extLst>
          </p:cNvPr>
          <p:cNvSpPr/>
          <p:nvPr/>
        </p:nvSpPr>
        <p:spPr>
          <a:xfrm>
            <a:off x="0" y="0"/>
            <a:ext cx="2702804" cy="26191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 operates in the fast-moving consumer goods (FMCG) sector, specifically in non-carbonated beverage production</a:t>
            </a:r>
            <a:endParaRPr lang="en-L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2230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1122268" cy="77061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sampling precision for accurate results.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9"/>
          <a:stretch/>
        </p:blipFill>
        <p:spPr>
          <a:xfrm>
            <a:off x="4953001" y="2731179"/>
            <a:ext cx="7238999" cy="320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27591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1122268" cy="77061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sampling precision for accurate results.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9"/>
          <a:stretch/>
        </p:blipFill>
        <p:spPr>
          <a:xfrm>
            <a:off x="4953001" y="2658749"/>
            <a:ext cx="7238999" cy="32060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94C931-7C55-AC4D-A609-851080D790B1}"/>
              </a:ext>
            </a:extLst>
          </p:cNvPr>
          <p:cNvSpPr txBox="1"/>
          <p:nvPr/>
        </p:nvSpPr>
        <p:spPr>
          <a:xfrm>
            <a:off x="838200" y="3392488"/>
            <a:ext cx="4942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social science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484279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Size Determination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7784"/>
            <a:ext cx="10961077" cy="4783015"/>
          </a:xfrm>
        </p:spPr>
      </p:pic>
    </p:spTree>
    <p:extLst>
      <p:ext uri="{BB962C8B-B14F-4D97-AF65-F5344CB8AC3E}">
        <p14:creationId xmlns:p14="http://schemas.microsoft.com/office/powerpoint/2010/main" val="3143881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3D5DE2-10B8-1647-86D8-13A0BBD0C8FE}"/>
              </a:ext>
            </a:extLst>
          </p:cNvPr>
          <p:cNvSpPr txBox="1"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</a:t>
            </a:r>
          </a:p>
          <a:p>
            <a:pPr algn="ctr"/>
            <a:r>
              <a:rPr lang="en-GB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RStudio</a:t>
            </a:r>
            <a:endParaRPr lang="en-GB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24208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D5647-68D8-CA4F-A309-7272E3379497}"/>
              </a:ext>
            </a:extLst>
          </p:cNvPr>
          <p:cNvSpPr txBox="1"/>
          <p:nvPr/>
        </p:nvSpPr>
        <p:spPr>
          <a:xfrm>
            <a:off x="2039007" y="349905"/>
            <a:ext cx="81139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LK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6F38C4-B227-FA47-BF35-1404A2F19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938060"/>
              </p:ext>
            </p:extLst>
          </p:nvPr>
        </p:nvGraphicFramePr>
        <p:xfrm>
          <a:off x="1166647" y="1948623"/>
          <a:ext cx="10583919" cy="4389120"/>
        </p:xfrm>
        <a:graphic>
          <a:graphicData uri="http://schemas.openxmlformats.org/drawingml/2006/table">
            <a:tbl>
              <a:tblPr/>
              <a:tblGrid>
                <a:gridCol w="3102182">
                  <a:extLst>
                    <a:ext uri="{9D8B030D-6E8A-4147-A177-3AD203B41FA5}">
                      <a16:colId xmlns:a16="http://schemas.microsoft.com/office/drawing/2014/main" val="1312011608"/>
                    </a:ext>
                  </a:extLst>
                </a:gridCol>
                <a:gridCol w="7481737">
                  <a:extLst>
                    <a:ext uri="{9D8B030D-6E8A-4147-A177-3AD203B41FA5}">
                      <a16:colId xmlns:a16="http://schemas.microsoft.com/office/drawing/2014/main" val="26215517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of production (from 2025-04-01 onward)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849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shift during production (</a:t>
                      </a:r>
                      <a:r>
                        <a:rPr lang="en-GB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Morning</a:t>
                      </a:r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GB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Evening</a:t>
                      </a:r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193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Beverage type: </a:t>
                      </a:r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Aloe Juice</a:t>
                      </a: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Drink</a:t>
                      </a: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or </a:t>
                      </a:r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Protein Shake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707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staff member responsible for operating the machine (e.g., Kevin, Mark)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687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Weight_g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weight of the filled bottle, measured in grams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098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Temperature_C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in degrees Celsius at the time of filling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725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Machine_ID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used for filling the bottle (</a:t>
                      </a:r>
                      <a:r>
                        <a:rPr lang="en-GB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PX1</a:t>
                      </a:r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PX2</a:t>
                      </a:r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or </a:t>
                      </a:r>
                      <a:r>
                        <a:rPr lang="en-GB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PX3</a:t>
                      </a:r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187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Whether the unit had a defect: </a:t>
                      </a:r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= No</a:t>
                      </a: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= Yes</a:t>
                      </a:r>
                      <a:endParaRPr lang="en-GB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7139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623AD3-A2C0-D64A-97FD-E953747881F0}"/>
              </a:ext>
            </a:extLst>
          </p:cNvPr>
          <p:cNvSpPr txBox="1"/>
          <p:nvPr/>
        </p:nvSpPr>
        <p:spPr>
          <a:xfrm>
            <a:off x="735724" y="1168420"/>
            <a:ext cx="3026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Variables</a:t>
            </a:r>
          </a:p>
        </p:txBody>
      </p:sp>
    </p:spTree>
    <p:extLst>
      <p:ext uri="{BB962C8B-B14F-4D97-AF65-F5344CB8AC3E}">
        <p14:creationId xmlns:p14="http://schemas.microsoft.com/office/powerpoint/2010/main" val="2629810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CDADD0-4DE1-E54D-88B7-10FD98CD8C5B}"/>
              </a:ext>
            </a:extLst>
          </p:cNvPr>
          <p:cNvSpPr txBox="1"/>
          <p:nvPr/>
        </p:nvSpPr>
        <p:spPr>
          <a:xfrm>
            <a:off x="2578383" y="0"/>
            <a:ext cx="703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 Analysis : Shift, Product, Operator Factors, Machine</a:t>
            </a:r>
            <a:endParaRPr lang="en-LK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FD8085-B3E8-5847-B283-9C634298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6215063" cy="341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55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CDADD0-4DE1-E54D-88B7-10FD98CD8C5B}"/>
              </a:ext>
            </a:extLst>
          </p:cNvPr>
          <p:cNvSpPr txBox="1"/>
          <p:nvPr/>
        </p:nvSpPr>
        <p:spPr>
          <a:xfrm>
            <a:off x="2549637" y="0"/>
            <a:ext cx="7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 Analysis : Shift, Product, Operator Factors, Machine</a:t>
            </a:r>
            <a:endParaRPr lang="en-LK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FD8085-B3E8-5847-B283-9C634298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1"/>
            <a:ext cx="6215063" cy="34115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EB2722-106E-434A-8C20-0DA5A3D82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69331"/>
            <a:ext cx="6096001" cy="341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25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CDADD0-4DE1-E54D-88B7-10FD98CD8C5B}"/>
              </a:ext>
            </a:extLst>
          </p:cNvPr>
          <p:cNvSpPr txBox="1"/>
          <p:nvPr/>
        </p:nvSpPr>
        <p:spPr>
          <a:xfrm>
            <a:off x="2508816" y="0"/>
            <a:ext cx="717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 Analysis : Shift, Product, Operator Factors, Machine</a:t>
            </a:r>
            <a:endParaRPr lang="en-LK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FD8085-B3E8-5847-B283-9C634298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1"/>
            <a:ext cx="6215063" cy="34115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EB2722-106E-434A-8C20-0DA5A3D82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69331"/>
            <a:ext cx="6096001" cy="34115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52A262-E577-8B43-845E-87B0037E0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80868"/>
            <a:ext cx="6095999" cy="30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88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CDADD0-4DE1-E54D-88B7-10FD98CD8C5B}"/>
              </a:ext>
            </a:extLst>
          </p:cNvPr>
          <p:cNvSpPr txBox="1"/>
          <p:nvPr/>
        </p:nvSpPr>
        <p:spPr>
          <a:xfrm>
            <a:off x="2549638" y="0"/>
            <a:ext cx="709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 Analysis : Shift, Product, Operator Factors, Machine</a:t>
            </a:r>
            <a:endParaRPr lang="en-LK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FD8085-B3E8-5847-B283-9C634298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1"/>
            <a:ext cx="6215063" cy="34115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EB2722-106E-434A-8C20-0DA5A3D82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69331"/>
            <a:ext cx="6096001" cy="34115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52A262-E577-8B43-845E-87B0037E0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80868"/>
            <a:ext cx="6095999" cy="3077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3B4BBD-EEDF-754A-A7C9-6EBB417E6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468" y="3780868"/>
            <a:ext cx="6215063" cy="30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01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BE7B3-E8FB-3545-95AC-989FF8EAAF55}"/>
              </a:ext>
            </a:extLst>
          </p:cNvPr>
          <p:cNvSpPr txBox="1"/>
          <p:nvPr/>
        </p:nvSpPr>
        <p:spPr>
          <a:xfrm>
            <a:off x="4125686" y="22012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 Analysis : Weight</a:t>
            </a:r>
            <a:endParaRPr lang="en-LK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1D8C09-7D74-2D4D-A059-C500AD11D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086520"/>
              </p:ext>
            </p:extLst>
          </p:nvPr>
        </p:nvGraphicFramePr>
        <p:xfrm>
          <a:off x="1028700" y="782688"/>
          <a:ext cx="3096986" cy="1519098"/>
        </p:xfrm>
        <a:graphic>
          <a:graphicData uri="http://schemas.openxmlformats.org/drawingml/2006/table">
            <a:tbl>
              <a:tblPr/>
              <a:tblGrid>
                <a:gridCol w="1548493">
                  <a:extLst>
                    <a:ext uri="{9D8B030D-6E8A-4147-A177-3AD203B41FA5}">
                      <a16:colId xmlns:a16="http://schemas.microsoft.com/office/drawing/2014/main" val="714680192"/>
                    </a:ext>
                  </a:extLst>
                </a:gridCol>
                <a:gridCol w="1548493">
                  <a:extLst>
                    <a:ext uri="{9D8B030D-6E8A-4147-A177-3AD203B41FA5}">
                      <a16:colId xmlns:a16="http://schemas.microsoft.com/office/drawing/2014/main" val="285315688"/>
                    </a:ext>
                  </a:extLst>
                </a:gridCol>
              </a:tblGrid>
              <a:tr h="421818">
                <a:tc>
                  <a:txBody>
                    <a:bodyPr/>
                    <a:lstStyle/>
                    <a:p>
                      <a:r>
                        <a:rPr lang="en-GB" b="1"/>
                        <a:t>Statistic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Value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807630"/>
                  </a:ext>
                </a:extLst>
              </a:tr>
              <a:tr h="343808">
                <a:tc>
                  <a:txBody>
                    <a:bodyPr/>
                    <a:lstStyle/>
                    <a:p>
                      <a:r>
                        <a:rPr lang="en-GB"/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499.7431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277451"/>
                  </a:ext>
                </a:extLst>
              </a:tr>
              <a:tr h="343808">
                <a:tc>
                  <a:txBody>
                    <a:bodyPr/>
                    <a:lstStyle/>
                    <a:p>
                      <a:r>
                        <a:rPr lang="en-GB"/>
                        <a:t>Median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499.0250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798641"/>
                  </a:ext>
                </a:extLst>
              </a:tr>
              <a:tr h="343808">
                <a:tc>
                  <a:txBody>
                    <a:bodyPr/>
                    <a:lstStyle/>
                    <a:p>
                      <a:r>
                        <a:rPr lang="en-GB"/>
                        <a:t>Mode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499.4500 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8892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0F357A4-82FD-D84C-97E6-99AAE68A64E3}"/>
              </a:ext>
            </a:extLst>
          </p:cNvPr>
          <p:cNvSpPr txBox="1"/>
          <p:nvPr/>
        </p:nvSpPr>
        <p:spPr>
          <a:xfrm>
            <a:off x="1393370" y="391344"/>
            <a:ext cx="213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Tendency</a:t>
            </a:r>
            <a:endParaRPr lang="en-GB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073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CF589494-6EB9-CE40-9811-B0CA59AF9B31}"/>
              </a:ext>
            </a:extLst>
          </p:cNvPr>
          <p:cNvSpPr/>
          <p:nvPr/>
        </p:nvSpPr>
        <p:spPr>
          <a:xfrm>
            <a:off x="0" y="4238862"/>
            <a:ext cx="2702804" cy="26191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production runs across two shifts daily (Morning and Evening), managed by a team of four trained operators using three different machines (PX1, PX2, PX3).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B8B3A4-93B4-704B-BA23-E0530560A1E4}"/>
              </a:ext>
            </a:extLst>
          </p:cNvPr>
          <p:cNvSpPr/>
          <p:nvPr/>
        </p:nvSpPr>
        <p:spPr>
          <a:xfrm>
            <a:off x="2702805" y="472966"/>
            <a:ext cx="6861610" cy="600140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unit must meet a strict net weight specification of 500g ±5g, which ensures compliance with quality standards and customer expectations.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867608-0B1B-074F-80F0-EB7511621B1A}"/>
              </a:ext>
            </a:extLst>
          </p:cNvPr>
          <p:cNvSpPr/>
          <p:nvPr/>
        </p:nvSpPr>
        <p:spPr>
          <a:xfrm>
            <a:off x="0" y="0"/>
            <a:ext cx="2702804" cy="26191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 operates in the fast-moving consumer goods (FMCG) sector, specifically in non-carbonated beverage production</a:t>
            </a:r>
            <a:endParaRPr lang="en-L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E3AB6A-6F03-7341-81B5-57C37AF3EFBA}"/>
              </a:ext>
            </a:extLst>
          </p:cNvPr>
          <p:cNvSpPr/>
          <p:nvPr/>
        </p:nvSpPr>
        <p:spPr>
          <a:xfrm>
            <a:off x="9489196" y="0"/>
            <a:ext cx="2702804" cy="26191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produces three product lines Aloe Juice, Energy Drink, and Protein Shake using automated filling and packaging machines</a:t>
            </a:r>
          </a:p>
        </p:txBody>
      </p:sp>
    </p:spTree>
    <p:extLst>
      <p:ext uri="{BB962C8B-B14F-4D97-AF65-F5344CB8AC3E}">
        <p14:creationId xmlns:p14="http://schemas.microsoft.com/office/powerpoint/2010/main" val="86126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BE7B3-E8FB-3545-95AC-989FF8EAAF55}"/>
              </a:ext>
            </a:extLst>
          </p:cNvPr>
          <p:cNvSpPr txBox="1"/>
          <p:nvPr/>
        </p:nvSpPr>
        <p:spPr>
          <a:xfrm>
            <a:off x="4125686" y="22554"/>
            <a:ext cx="3643993" cy="36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 Analysis : Weight</a:t>
            </a:r>
            <a:endParaRPr lang="en-LK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1D8C09-7D74-2D4D-A059-C500AD11D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369315"/>
              </p:ext>
            </p:extLst>
          </p:nvPr>
        </p:nvGraphicFramePr>
        <p:xfrm>
          <a:off x="1028700" y="783230"/>
          <a:ext cx="3096986" cy="1519098"/>
        </p:xfrm>
        <a:graphic>
          <a:graphicData uri="http://schemas.openxmlformats.org/drawingml/2006/table">
            <a:tbl>
              <a:tblPr/>
              <a:tblGrid>
                <a:gridCol w="1548493">
                  <a:extLst>
                    <a:ext uri="{9D8B030D-6E8A-4147-A177-3AD203B41FA5}">
                      <a16:colId xmlns:a16="http://schemas.microsoft.com/office/drawing/2014/main" val="714680192"/>
                    </a:ext>
                  </a:extLst>
                </a:gridCol>
                <a:gridCol w="1548493">
                  <a:extLst>
                    <a:ext uri="{9D8B030D-6E8A-4147-A177-3AD203B41FA5}">
                      <a16:colId xmlns:a16="http://schemas.microsoft.com/office/drawing/2014/main" val="285315688"/>
                    </a:ext>
                  </a:extLst>
                </a:gridCol>
              </a:tblGrid>
              <a:tr h="421818">
                <a:tc>
                  <a:txBody>
                    <a:bodyPr/>
                    <a:lstStyle/>
                    <a:p>
                      <a:r>
                        <a:rPr lang="en-GB" b="1"/>
                        <a:t>Statistic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Value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807630"/>
                  </a:ext>
                </a:extLst>
              </a:tr>
              <a:tr h="343808">
                <a:tc>
                  <a:txBody>
                    <a:bodyPr/>
                    <a:lstStyle/>
                    <a:p>
                      <a:r>
                        <a:rPr lang="en-GB"/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499.7431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277451"/>
                  </a:ext>
                </a:extLst>
              </a:tr>
              <a:tr h="343808">
                <a:tc>
                  <a:txBody>
                    <a:bodyPr/>
                    <a:lstStyle/>
                    <a:p>
                      <a:r>
                        <a:rPr lang="en-GB"/>
                        <a:t>Median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499.0250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798641"/>
                  </a:ext>
                </a:extLst>
              </a:tr>
              <a:tr h="343808">
                <a:tc>
                  <a:txBody>
                    <a:bodyPr/>
                    <a:lstStyle/>
                    <a:p>
                      <a:r>
                        <a:rPr lang="en-GB"/>
                        <a:t>Mode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499.4500 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88925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CE00B6-BADD-BB40-965C-690036D42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31855"/>
              </p:ext>
            </p:extLst>
          </p:nvPr>
        </p:nvGraphicFramePr>
        <p:xfrm>
          <a:off x="968826" y="2716226"/>
          <a:ext cx="5127174" cy="4023360"/>
        </p:xfrm>
        <a:graphic>
          <a:graphicData uri="http://schemas.openxmlformats.org/drawingml/2006/table">
            <a:tbl>
              <a:tblPr/>
              <a:tblGrid>
                <a:gridCol w="2563587">
                  <a:extLst>
                    <a:ext uri="{9D8B030D-6E8A-4147-A177-3AD203B41FA5}">
                      <a16:colId xmlns:a16="http://schemas.microsoft.com/office/drawing/2014/main" val="183207587"/>
                    </a:ext>
                  </a:extLst>
                </a:gridCol>
                <a:gridCol w="2563587">
                  <a:extLst>
                    <a:ext uri="{9D8B030D-6E8A-4147-A177-3AD203B41FA5}">
                      <a16:colId xmlns:a16="http://schemas.microsoft.com/office/drawing/2014/main" val="1976307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Statistic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Value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509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Minimum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481.3700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96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Maximum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529.2000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077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47.8300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15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Variance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LK"/>
                        <a:t>46.6801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577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Standard Deviation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6.8323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475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1st Quartile (Q1)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495.4775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489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3rd Quartile (Q3)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502.4475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394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Interquartile Range (IQR)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6.9700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278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Skewness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LK"/>
                        <a:t>0.81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4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Kurtosis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1.31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9921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FCAACE7-AE4F-A641-A596-C07A7D8DC1B6}"/>
              </a:ext>
            </a:extLst>
          </p:cNvPr>
          <p:cNvSpPr txBox="1"/>
          <p:nvPr/>
        </p:nvSpPr>
        <p:spPr>
          <a:xfrm>
            <a:off x="1393370" y="391344"/>
            <a:ext cx="213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Tendency</a:t>
            </a:r>
            <a:endParaRPr lang="en-GB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7DD04-031F-F545-B208-D06DB3741579}"/>
              </a:ext>
            </a:extLst>
          </p:cNvPr>
          <p:cNvSpPr txBox="1"/>
          <p:nvPr/>
        </p:nvSpPr>
        <p:spPr>
          <a:xfrm>
            <a:off x="1472291" y="2324882"/>
            <a:ext cx="176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 of Data</a:t>
            </a:r>
          </a:p>
        </p:txBody>
      </p:sp>
    </p:spTree>
    <p:extLst>
      <p:ext uri="{BB962C8B-B14F-4D97-AF65-F5344CB8AC3E}">
        <p14:creationId xmlns:p14="http://schemas.microsoft.com/office/powerpoint/2010/main" val="3601713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BE7B3-E8FB-3545-95AC-989FF8EAAF55}"/>
              </a:ext>
            </a:extLst>
          </p:cNvPr>
          <p:cNvSpPr txBox="1"/>
          <p:nvPr/>
        </p:nvSpPr>
        <p:spPr>
          <a:xfrm>
            <a:off x="4125686" y="22554"/>
            <a:ext cx="3660321" cy="36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 Analysis : Weight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1D8C09-7D74-2D4D-A059-C500AD11D9E9}"/>
              </a:ext>
            </a:extLst>
          </p:cNvPr>
          <p:cNvGraphicFramePr>
            <a:graphicFrameLocks noGrp="1"/>
          </p:cNvGraphicFramePr>
          <p:nvPr/>
        </p:nvGraphicFramePr>
        <p:xfrm>
          <a:off x="1028700" y="783230"/>
          <a:ext cx="3096986" cy="1519098"/>
        </p:xfrm>
        <a:graphic>
          <a:graphicData uri="http://schemas.openxmlformats.org/drawingml/2006/table">
            <a:tbl>
              <a:tblPr/>
              <a:tblGrid>
                <a:gridCol w="1548493">
                  <a:extLst>
                    <a:ext uri="{9D8B030D-6E8A-4147-A177-3AD203B41FA5}">
                      <a16:colId xmlns:a16="http://schemas.microsoft.com/office/drawing/2014/main" val="714680192"/>
                    </a:ext>
                  </a:extLst>
                </a:gridCol>
                <a:gridCol w="1548493">
                  <a:extLst>
                    <a:ext uri="{9D8B030D-6E8A-4147-A177-3AD203B41FA5}">
                      <a16:colId xmlns:a16="http://schemas.microsoft.com/office/drawing/2014/main" val="285315688"/>
                    </a:ext>
                  </a:extLst>
                </a:gridCol>
              </a:tblGrid>
              <a:tr h="421818">
                <a:tc>
                  <a:txBody>
                    <a:bodyPr/>
                    <a:lstStyle/>
                    <a:p>
                      <a:r>
                        <a:rPr lang="en-GB" b="1"/>
                        <a:t>Statistic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Value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807630"/>
                  </a:ext>
                </a:extLst>
              </a:tr>
              <a:tr h="343808">
                <a:tc>
                  <a:txBody>
                    <a:bodyPr/>
                    <a:lstStyle/>
                    <a:p>
                      <a:r>
                        <a:rPr lang="en-GB"/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499.7431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277451"/>
                  </a:ext>
                </a:extLst>
              </a:tr>
              <a:tr h="343808">
                <a:tc>
                  <a:txBody>
                    <a:bodyPr/>
                    <a:lstStyle/>
                    <a:p>
                      <a:r>
                        <a:rPr lang="en-GB"/>
                        <a:t>Median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499.0250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798641"/>
                  </a:ext>
                </a:extLst>
              </a:tr>
              <a:tr h="343808">
                <a:tc>
                  <a:txBody>
                    <a:bodyPr/>
                    <a:lstStyle/>
                    <a:p>
                      <a:r>
                        <a:rPr lang="en-GB"/>
                        <a:t>Mode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499.4500 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88925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CE00B6-BADD-BB40-965C-690036D42D7C}"/>
              </a:ext>
            </a:extLst>
          </p:cNvPr>
          <p:cNvGraphicFramePr>
            <a:graphicFrameLocks noGrp="1"/>
          </p:cNvGraphicFramePr>
          <p:nvPr/>
        </p:nvGraphicFramePr>
        <p:xfrm>
          <a:off x="968826" y="2716226"/>
          <a:ext cx="5127174" cy="4023360"/>
        </p:xfrm>
        <a:graphic>
          <a:graphicData uri="http://schemas.openxmlformats.org/drawingml/2006/table">
            <a:tbl>
              <a:tblPr/>
              <a:tblGrid>
                <a:gridCol w="2563587">
                  <a:extLst>
                    <a:ext uri="{9D8B030D-6E8A-4147-A177-3AD203B41FA5}">
                      <a16:colId xmlns:a16="http://schemas.microsoft.com/office/drawing/2014/main" val="183207587"/>
                    </a:ext>
                  </a:extLst>
                </a:gridCol>
                <a:gridCol w="2563587">
                  <a:extLst>
                    <a:ext uri="{9D8B030D-6E8A-4147-A177-3AD203B41FA5}">
                      <a16:colId xmlns:a16="http://schemas.microsoft.com/office/drawing/2014/main" val="1976307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Statistic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Value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509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Minimum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481.3700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96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Maximum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529.2000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077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47.8300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15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Variance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LK"/>
                        <a:t>46.6801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577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Standard Deviation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6.8323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475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1st Quartile (Q1)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495.4775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489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3rd Quartile (Q3)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502.4475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394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Interquartile Range (IQR)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6.9700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278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Skewness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LK"/>
                        <a:t>0.81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4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Kurtosis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1.31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99219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F1BDC36-6365-F642-BAB8-6E23FB11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2987"/>
            <a:ext cx="6096000" cy="2956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8B90A4-D2F4-2F4D-8273-8761C9177BEC}"/>
              </a:ext>
            </a:extLst>
          </p:cNvPr>
          <p:cNvSpPr txBox="1"/>
          <p:nvPr/>
        </p:nvSpPr>
        <p:spPr>
          <a:xfrm>
            <a:off x="1393370" y="391344"/>
            <a:ext cx="213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Tendency</a:t>
            </a:r>
            <a:endParaRPr lang="en-GB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6E254-0485-B74E-AD5D-CBFC35EED044}"/>
              </a:ext>
            </a:extLst>
          </p:cNvPr>
          <p:cNvSpPr txBox="1"/>
          <p:nvPr/>
        </p:nvSpPr>
        <p:spPr>
          <a:xfrm>
            <a:off x="1472291" y="2324882"/>
            <a:ext cx="176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 of Data</a:t>
            </a:r>
          </a:p>
        </p:txBody>
      </p:sp>
    </p:spTree>
    <p:extLst>
      <p:ext uri="{BB962C8B-B14F-4D97-AF65-F5344CB8AC3E}">
        <p14:creationId xmlns:p14="http://schemas.microsoft.com/office/powerpoint/2010/main" val="1322098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BE7B3-E8FB-3545-95AC-989FF8EAAF55}"/>
              </a:ext>
            </a:extLst>
          </p:cNvPr>
          <p:cNvSpPr txBox="1"/>
          <p:nvPr/>
        </p:nvSpPr>
        <p:spPr>
          <a:xfrm>
            <a:off x="4125686" y="32734"/>
            <a:ext cx="366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 Analysis : Weight</a:t>
            </a:r>
            <a:endParaRPr lang="en-LK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1D8C09-7D74-2D4D-A059-C500AD11D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811468"/>
              </p:ext>
            </p:extLst>
          </p:nvPr>
        </p:nvGraphicFramePr>
        <p:xfrm>
          <a:off x="1028700" y="783230"/>
          <a:ext cx="3096986" cy="1519098"/>
        </p:xfrm>
        <a:graphic>
          <a:graphicData uri="http://schemas.openxmlformats.org/drawingml/2006/table">
            <a:tbl>
              <a:tblPr/>
              <a:tblGrid>
                <a:gridCol w="1548493">
                  <a:extLst>
                    <a:ext uri="{9D8B030D-6E8A-4147-A177-3AD203B41FA5}">
                      <a16:colId xmlns:a16="http://schemas.microsoft.com/office/drawing/2014/main" val="714680192"/>
                    </a:ext>
                  </a:extLst>
                </a:gridCol>
                <a:gridCol w="1548493">
                  <a:extLst>
                    <a:ext uri="{9D8B030D-6E8A-4147-A177-3AD203B41FA5}">
                      <a16:colId xmlns:a16="http://schemas.microsoft.com/office/drawing/2014/main" val="285315688"/>
                    </a:ext>
                  </a:extLst>
                </a:gridCol>
              </a:tblGrid>
              <a:tr h="421818">
                <a:tc>
                  <a:txBody>
                    <a:bodyPr/>
                    <a:lstStyle/>
                    <a:p>
                      <a:r>
                        <a:rPr lang="en-GB" b="1"/>
                        <a:t>Statistic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Value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807630"/>
                  </a:ext>
                </a:extLst>
              </a:tr>
              <a:tr h="343808">
                <a:tc>
                  <a:txBody>
                    <a:bodyPr/>
                    <a:lstStyle/>
                    <a:p>
                      <a:r>
                        <a:rPr lang="en-GB" dirty="0"/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499.7431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277451"/>
                  </a:ext>
                </a:extLst>
              </a:tr>
              <a:tr h="343808">
                <a:tc>
                  <a:txBody>
                    <a:bodyPr/>
                    <a:lstStyle/>
                    <a:p>
                      <a:r>
                        <a:rPr lang="en-GB" dirty="0"/>
                        <a:t>Median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499.0250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798641"/>
                  </a:ext>
                </a:extLst>
              </a:tr>
              <a:tr h="343808">
                <a:tc>
                  <a:txBody>
                    <a:bodyPr/>
                    <a:lstStyle/>
                    <a:p>
                      <a:r>
                        <a:rPr lang="en-GB"/>
                        <a:t>Mode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499.4500 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88925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CE00B6-BADD-BB40-965C-690036D42D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26213"/>
              </p:ext>
            </p:extLst>
          </p:nvPr>
        </p:nvGraphicFramePr>
        <p:xfrm>
          <a:off x="968826" y="2716226"/>
          <a:ext cx="5127174" cy="4023360"/>
        </p:xfrm>
        <a:graphic>
          <a:graphicData uri="http://schemas.openxmlformats.org/drawingml/2006/table">
            <a:tbl>
              <a:tblPr/>
              <a:tblGrid>
                <a:gridCol w="2563587">
                  <a:extLst>
                    <a:ext uri="{9D8B030D-6E8A-4147-A177-3AD203B41FA5}">
                      <a16:colId xmlns:a16="http://schemas.microsoft.com/office/drawing/2014/main" val="183207587"/>
                    </a:ext>
                  </a:extLst>
                </a:gridCol>
                <a:gridCol w="2563587">
                  <a:extLst>
                    <a:ext uri="{9D8B030D-6E8A-4147-A177-3AD203B41FA5}">
                      <a16:colId xmlns:a16="http://schemas.microsoft.com/office/drawing/2014/main" val="1976307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Statistic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Value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509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Minimum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481.3700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96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Maximum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529.2000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077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47.8300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15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Variance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LK"/>
                        <a:t>46.6801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577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Standard Deviation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6.8323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475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1st Quartile (Q1)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495.4775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489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3rd Quartile (Q3)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502.4475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2394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Interquartile Range (IQR)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6.9700 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278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Skewness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LK"/>
                        <a:t>0.81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47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Kurtosis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1.31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99219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F1BDC36-6365-F642-BAB8-6E23FB112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5166"/>
            <a:ext cx="6096000" cy="29560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D662CE-E5B1-C84A-8DFF-0E865AC57409}"/>
              </a:ext>
            </a:extLst>
          </p:cNvPr>
          <p:cNvSpPr txBox="1"/>
          <p:nvPr/>
        </p:nvSpPr>
        <p:spPr>
          <a:xfrm>
            <a:off x="1393370" y="391344"/>
            <a:ext cx="213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Tendency</a:t>
            </a:r>
            <a:endParaRPr lang="en-GB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48B26-051F-FE4C-B303-2417FAE680A3}"/>
              </a:ext>
            </a:extLst>
          </p:cNvPr>
          <p:cNvSpPr txBox="1"/>
          <p:nvPr/>
        </p:nvSpPr>
        <p:spPr>
          <a:xfrm>
            <a:off x="1472291" y="2324882"/>
            <a:ext cx="176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 of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16CA25-84AF-664C-8BB9-DB4C1968F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46822"/>
            <a:ext cx="6096000" cy="34111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E8F3D0-D24B-294F-AEAF-7E4BCC1AE160}"/>
              </a:ext>
            </a:extLst>
          </p:cNvPr>
          <p:cNvSpPr txBox="1"/>
          <p:nvPr/>
        </p:nvSpPr>
        <p:spPr>
          <a:xfrm>
            <a:off x="9614807" y="4081575"/>
            <a:ext cx="232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Outliers 44 </a:t>
            </a:r>
            <a:endParaRPr lang="en-L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69348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11342-961A-0A41-A4E4-5352F28D8778}"/>
              </a:ext>
            </a:extLst>
          </p:cNvPr>
          <p:cNvSpPr txBox="1"/>
          <p:nvPr/>
        </p:nvSpPr>
        <p:spPr>
          <a:xfrm>
            <a:off x="3996418" y="0"/>
            <a:ext cx="41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 Analysis : Temperature</a:t>
            </a:r>
            <a:endParaRPr lang="en-LK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166BE-A5C5-1E4F-A7A2-59ADAFE1D370}"/>
              </a:ext>
            </a:extLst>
          </p:cNvPr>
          <p:cNvSpPr txBox="1"/>
          <p:nvPr/>
        </p:nvSpPr>
        <p:spPr>
          <a:xfrm>
            <a:off x="1393370" y="391344"/>
            <a:ext cx="213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Tendency</a:t>
            </a:r>
            <a:endParaRPr lang="en-GB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6040259-9B59-BF44-91D9-2AD259629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796554"/>
              </p:ext>
            </p:extLst>
          </p:nvPr>
        </p:nvGraphicFramePr>
        <p:xfrm>
          <a:off x="971548" y="954382"/>
          <a:ext cx="2982686" cy="1097280"/>
        </p:xfrm>
        <a:graphic>
          <a:graphicData uri="http://schemas.openxmlformats.org/drawingml/2006/table">
            <a:tbl>
              <a:tblPr/>
              <a:tblGrid>
                <a:gridCol w="1491343">
                  <a:extLst>
                    <a:ext uri="{9D8B030D-6E8A-4147-A177-3AD203B41FA5}">
                      <a16:colId xmlns:a16="http://schemas.microsoft.com/office/drawing/2014/main" val="82823461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1734485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546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462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65463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663C612-1D3D-524D-BDC6-37A1E4961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241440"/>
              </p:ext>
            </p:extLst>
          </p:nvPr>
        </p:nvGraphicFramePr>
        <p:xfrm>
          <a:off x="1028700" y="783230"/>
          <a:ext cx="3096986" cy="1519098"/>
        </p:xfrm>
        <a:graphic>
          <a:graphicData uri="http://schemas.openxmlformats.org/drawingml/2006/table">
            <a:tbl>
              <a:tblPr/>
              <a:tblGrid>
                <a:gridCol w="1548493">
                  <a:extLst>
                    <a:ext uri="{9D8B030D-6E8A-4147-A177-3AD203B41FA5}">
                      <a16:colId xmlns:a16="http://schemas.microsoft.com/office/drawing/2014/main" val="714680192"/>
                    </a:ext>
                  </a:extLst>
                </a:gridCol>
                <a:gridCol w="1548493">
                  <a:extLst>
                    <a:ext uri="{9D8B030D-6E8A-4147-A177-3AD203B41FA5}">
                      <a16:colId xmlns:a16="http://schemas.microsoft.com/office/drawing/2014/main" val="285315688"/>
                    </a:ext>
                  </a:extLst>
                </a:gridCol>
              </a:tblGrid>
              <a:tr h="421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807630"/>
                  </a:ext>
                </a:extLst>
              </a:tr>
              <a:tr h="34380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277451"/>
                  </a:ext>
                </a:extLst>
              </a:tr>
              <a:tr h="34380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798641"/>
                  </a:ext>
                </a:extLst>
              </a:tr>
              <a:tr h="34380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L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88925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5CEBB7F-BEA6-D249-B384-0862FD300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845298"/>
              </p:ext>
            </p:extLst>
          </p:nvPr>
        </p:nvGraphicFramePr>
        <p:xfrm>
          <a:off x="971548" y="805782"/>
          <a:ext cx="2982686" cy="1519100"/>
        </p:xfrm>
        <a:graphic>
          <a:graphicData uri="http://schemas.openxmlformats.org/drawingml/2006/table">
            <a:tbl>
              <a:tblPr/>
              <a:tblGrid>
                <a:gridCol w="1491343">
                  <a:extLst>
                    <a:ext uri="{9D8B030D-6E8A-4147-A177-3AD203B41FA5}">
                      <a16:colId xmlns:a16="http://schemas.microsoft.com/office/drawing/2014/main" val="282994789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2518961687"/>
                    </a:ext>
                  </a:extLst>
                </a:gridCol>
              </a:tblGrid>
              <a:tr h="379775">
                <a:tc>
                  <a:txBody>
                    <a:bodyPr/>
                    <a:lstStyle/>
                    <a:p>
                      <a:r>
                        <a:rPr lang="en-GB" b="1"/>
                        <a:t>Statistic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Value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261888"/>
                  </a:ext>
                </a:extLst>
              </a:tr>
              <a:tr h="379775">
                <a:tc>
                  <a:txBody>
                    <a:bodyPr/>
                    <a:lstStyle/>
                    <a:p>
                      <a:r>
                        <a:rPr lang="en-GB" dirty="0"/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23.51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449204"/>
                  </a:ext>
                </a:extLst>
              </a:tr>
              <a:tr h="379775">
                <a:tc>
                  <a:txBody>
                    <a:bodyPr/>
                    <a:lstStyle/>
                    <a:p>
                      <a:r>
                        <a:rPr lang="en-GB"/>
                        <a:t>Median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23.50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333814"/>
                  </a:ext>
                </a:extLst>
              </a:tr>
              <a:tr h="379775">
                <a:tc>
                  <a:txBody>
                    <a:bodyPr/>
                    <a:lstStyle/>
                    <a:p>
                      <a:r>
                        <a:rPr lang="en-GB"/>
                        <a:t>Mode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23.90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912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998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11342-961A-0A41-A4E4-5352F28D8778}"/>
              </a:ext>
            </a:extLst>
          </p:cNvPr>
          <p:cNvSpPr txBox="1"/>
          <p:nvPr/>
        </p:nvSpPr>
        <p:spPr>
          <a:xfrm>
            <a:off x="3996418" y="0"/>
            <a:ext cx="41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 Analysis : Temperature</a:t>
            </a:r>
            <a:endParaRPr lang="en-LK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166BE-A5C5-1E4F-A7A2-59ADAFE1D370}"/>
              </a:ext>
            </a:extLst>
          </p:cNvPr>
          <p:cNvSpPr txBox="1"/>
          <p:nvPr/>
        </p:nvSpPr>
        <p:spPr>
          <a:xfrm>
            <a:off x="1393370" y="391344"/>
            <a:ext cx="213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Tendency</a:t>
            </a:r>
            <a:endParaRPr lang="en-GB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6040259-9B59-BF44-91D9-2AD259629000}"/>
              </a:ext>
            </a:extLst>
          </p:cNvPr>
          <p:cNvGraphicFramePr>
            <a:graphicFrameLocks noGrp="1"/>
          </p:cNvGraphicFramePr>
          <p:nvPr/>
        </p:nvGraphicFramePr>
        <p:xfrm>
          <a:off x="971548" y="954382"/>
          <a:ext cx="2982686" cy="1097280"/>
        </p:xfrm>
        <a:graphic>
          <a:graphicData uri="http://schemas.openxmlformats.org/drawingml/2006/table">
            <a:tbl>
              <a:tblPr/>
              <a:tblGrid>
                <a:gridCol w="1491343">
                  <a:extLst>
                    <a:ext uri="{9D8B030D-6E8A-4147-A177-3AD203B41FA5}">
                      <a16:colId xmlns:a16="http://schemas.microsoft.com/office/drawing/2014/main" val="82823461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1734485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546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462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65463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663C612-1D3D-524D-BDC6-37A1E4961934}"/>
              </a:ext>
            </a:extLst>
          </p:cNvPr>
          <p:cNvGraphicFramePr>
            <a:graphicFrameLocks noGrp="1"/>
          </p:cNvGraphicFramePr>
          <p:nvPr/>
        </p:nvGraphicFramePr>
        <p:xfrm>
          <a:off x="1028700" y="783230"/>
          <a:ext cx="3096986" cy="1519098"/>
        </p:xfrm>
        <a:graphic>
          <a:graphicData uri="http://schemas.openxmlformats.org/drawingml/2006/table">
            <a:tbl>
              <a:tblPr/>
              <a:tblGrid>
                <a:gridCol w="1548493">
                  <a:extLst>
                    <a:ext uri="{9D8B030D-6E8A-4147-A177-3AD203B41FA5}">
                      <a16:colId xmlns:a16="http://schemas.microsoft.com/office/drawing/2014/main" val="714680192"/>
                    </a:ext>
                  </a:extLst>
                </a:gridCol>
                <a:gridCol w="1548493">
                  <a:extLst>
                    <a:ext uri="{9D8B030D-6E8A-4147-A177-3AD203B41FA5}">
                      <a16:colId xmlns:a16="http://schemas.microsoft.com/office/drawing/2014/main" val="285315688"/>
                    </a:ext>
                  </a:extLst>
                </a:gridCol>
              </a:tblGrid>
              <a:tr h="421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807630"/>
                  </a:ext>
                </a:extLst>
              </a:tr>
              <a:tr h="34380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277451"/>
                  </a:ext>
                </a:extLst>
              </a:tr>
              <a:tr h="34380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798641"/>
                  </a:ext>
                </a:extLst>
              </a:tr>
              <a:tr h="34380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L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88925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5CEBB7F-BEA6-D249-B384-0862FD3003DB}"/>
              </a:ext>
            </a:extLst>
          </p:cNvPr>
          <p:cNvGraphicFramePr>
            <a:graphicFrameLocks noGrp="1"/>
          </p:cNvGraphicFramePr>
          <p:nvPr/>
        </p:nvGraphicFramePr>
        <p:xfrm>
          <a:off x="971548" y="805782"/>
          <a:ext cx="2982686" cy="1519100"/>
        </p:xfrm>
        <a:graphic>
          <a:graphicData uri="http://schemas.openxmlformats.org/drawingml/2006/table">
            <a:tbl>
              <a:tblPr/>
              <a:tblGrid>
                <a:gridCol w="1491343">
                  <a:extLst>
                    <a:ext uri="{9D8B030D-6E8A-4147-A177-3AD203B41FA5}">
                      <a16:colId xmlns:a16="http://schemas.microsoft.com/office/drawing/2014/main" val="282994789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2518961687"/>
                    </a:ext>
                  </a:extLst>
                </a:gridCol>
              </a:tblGrid>
              <a:tr h="379775">
                <a:tc>
                  <a:txBody>
                    <a:bodyPr/>
                    <a:lstStyle/>
                    <a:p>
                      <a:r>
                        <a:rPr lang="en-GB" b="1"/>
                        <a:t>Statistic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Value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261888"/>
                  </a:ext>
                </a:extLst>
              </a:tr>
              <a:tr h="379775">
                <a:tc>
                  <a:txBody>
                    <a:bodyPr/>
                    <a:lstStyle/>
                    <a:p>
                      <a:r>
                        <a:rPr lang="en-GB" dirty="0"/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23.51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449204"/>
                  </a:ext>
                </a:extLst>
              </a:tr>
              <a:tr h="379775">
                <a:tc>
                  <a:txBody>
                    <a:bodyPr/>
                    <a:lstStyle/>
                    <a:p>
                      <a:r>
                        <a:rPr lang="en-GB"/>
                        <a:t>Median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23.50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333814"/>
                  </a:ext>
                </a:extLst>
              </a:tr>
              <a:tr h="379775">
                <a:tc>
                  <a:txBody>
                    <a:bodyPr/>
                    <a:lstStyle/>
                    <a:p>
                      <a:r>
                        <a:rPr lang="en-GB"/>
                        <a:t>Mode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23.90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91216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672D749-22D2-7340-999A-80F72EF89B15}"/>
              </a:ext>
            </a:extLst>
          </p:cNvPr>
          <p:cNvSpPr txBox="1"/>
          <p:nvPr/>
        </p:nvSpPr>
        <p:spPr>
          <a:xfrm>
            <a:off x="1472291" y="2324882"/>
            <a:ext cx="176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 of Data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EC99447-0817-8446-B087-3374EABA4F2C}"/>
              </a:ext>
            </a:extLst>
          </p:cNvPr>
          <p:cNvGraphicFramePr>
            <a:graphicFrameLocks noGrp="1"/>
          </p:cNvGraphicFramePr>
          <p:nvPr/>
        </p:nvGraphicFramePr>
        <p:xfrm>
          <a:off x="1028700" y="2694214"/>
          <a:ext cx="4865914" cy="4023360"/>
        </p:xfrm>
        <a:graphic>
          <a:graphicData uri="http://schemas.openxmlformats.org/drawingml/2006/table">
            <a:tbl>
              <a:tblPr/>
              <a:tblGrid>
                <a:gridCol w="2432957">
                  <a:extLst>
                    <a:ext uri="{9D8B030D-6E8A-4147-A177-3AD203B41FA5}">
                      <a16:colId xmlns:a16="http://schemas.microsoft.com/office/drawing/2014/main" val="2930055554"/>
                    </a:ext>
                  </a:extLst>
                </a:gridCol>
                <a:gridCol w="2432957">
                  <a:extLst>
                    <a:ext uri="{9D8B030D-6E8A-4147-A177-3AD203B41FA5}">
                      <a16:colId xmlns:a16="http://schemas.microsoft.com/office/drawing/2014/main" val="108055581"/>
                    </a:ext>
                  </a:extLst>
                </a:gridCol>
              </a:tblGrid>
              <a:tr h="276470">
                <a:tc>
                  <a:txBody>
                    <a:bodyPr/>
                    <a:lstStyle/>
                    <a:p>
                      <a:r>
                        <a:rPr lang="en-GB" b="1"/>
                        <a:t>Statistic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Value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474611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Minimum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20.30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711627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Maximum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26.30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604114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6.00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93607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Variance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LK"/>
                        <a:t>0.98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991771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Standard Deviation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0.99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874022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1st Quartile (Q1)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22.88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182132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3rd Quartile (Q3)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24.20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175570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Interquartile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1.33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971869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Skewness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LK"/>
                        <a:t>-0.08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166244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Kurtosis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-0.11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714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241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11342-961A-0A41-A4E4-5352F28D8778}"/>
              </a:ext>
            </a:extLst>
          </p:cNvPr>
          <p:cNvSpPr txBox="1"/>
          <p:nvPr/>
        </p:nvSpPr>
        <p:spPr>
          <a:xfrm>
            <a:off x="3996418" y="0"/>
            <a:ext cx="41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 Analysis : Temperature</a:t>
            </a:r>
            <a:endParaRPr lang="en-LK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166BE-A5C5-1E4F-A7A2-59ADAFE1D370}"/>
              </a:ext>
            </a:extLst>
          </p:cNvPr>
          <p:cNvSpPr txBox="1"/>
          <p:nvPr/>
        </p:nvSpPr>
        <p:spPr>
          <a:xfrm>
            <a:off x="1393370" y="391344"/>
            <a:ext cx="213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Tendency</a:t>
            </a:r>
            <a:endParaRPr lang="en-GB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6040259-9B59-BF44-91D9-2AD259629000}"/>
              </a:ext>
            </a:extLst>
          </p:cNvPr>
          <p:cNvGraphicFramePr>
            <a:graphicFrameLocks noGrp="1"/>
          </p:cNvGraphicFramePr>
          <p:nvPr/>
        </p:nvGraphicFramePr>
        <p:xfrm>
          <a:off x="971548" y="954382"/>
          <a:ext cx="2982686" cy="1097280"/>
        </p:xfrm>
        <a:graphic>
          <a:graphicData uri="http://schemas.openxmlformats.org/drawingml/2006/table">
            <a:tbl>
              <a:tblPr/>
              <a:tblGrid>
                <a:gridCol w="1491343">
                  <a:extLst>
                    <a:ext uri="{9D8B030D-6E8A-4147-A177-3AD203B41FA5}">
                      <a16:colId xmlns:a16="http://schemas.microsoft.com/office/drawing/2014/main" val="82823461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1734485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546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462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65463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663C612-1D3D-524D-BDC6-37A1E4961934}"/>
              </a:ext>
            </a:extLst>
          </p:cNvPr>
          <p:cNvGraphicFramePr>
            <a:graphicFrameLocks noGrp="1"/>
          </p:cNvGraphicFramePr>
          <p:nvPr/>
        </p:nvGraphicFramePr>
        <p:xfrm>
          <a:off x="1028700" y="783230"/>
          <a:ext cx="3096986" cy="1519098"/>
        </p:xfrm>
        <a:graphic>
          <a:graphicData uri="http://schemas.openxmlformats.org/drawingml/2006/table">
            <a:tbl>
              <a:tblPr/>
              <a:tblGrid>
                <a:gridCol w="1548493">
                  <a:extLst>
                    <a:ext uri="{9D8B030D-6E8A-4147-A177-3AD203B41FA5}">
                      <a16:colId xmlns:a16="http://schemas.microsoft.com/office/drawing/2014/main" val="714680192"/>
                    </a:ext>
                  </a:extLst>
                </a:gridCol>
                <a:gridCol w="1548493">
                  <a:extLst>
                    <a:ext uri="{9D8B030D-6E8A-4147-A177-3AD203B41FA5}">
                      <a16:colId xmlns:a16="http://schemas.microsoft.com/office/drawing/2014/main" val="285315688"/>
                    </a:ext>
                  </a:extLst>
                </a:gridCol>
              </a:tblGrid>
              <a:tr h="421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807630"/>
                  </a:ext>
                </a:extLst>
              </a:tr>
              <a:tr h="34380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277451"/>
                  </a:ext>
                </a:extLst>
              </a:tr>
              <a:tr h="34380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798641"/>
                  </a:ext>
                </a:extLst>
              </a:tr>
              <a:tr h="34380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L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88925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5CEBB7F-BEA6-D249-B384-0862FD3003DB}"/>
              </a:ext>
            </a:extLst>
          </p:cNvPr>
          <p:cNvGraphicFramePr>
            <a:graphicFrameLocks noGrp="1"/>
          </p:cNvGraphicFramePr>
          <p:nvPr/>
        </p:nvGraphicFramePr>
        <p:xfrm>
          <a:off x="971548" y="805782"/>
          <a:ext cx="2982686" cy="1519100"/>
        </p:xfrm>
        <a:graphic>
          <a:graphicData uri="http://schemas.openxmlformats.org/drawingml/2006/table">
            <a:tbl>
              <a:tblPr/>
              <a:tblGrid>
                <a:gridCol w="1491343">
                  <a:extLst>
                    <a:ext uri="{9D8B030D-6E8A-4147-A177-3AD203B41FA5}">
                      <a16:colId xmlns:a16="http://schemas.microsoft.com/office/drawing/2014/main" val="282994789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2518961687"/>
                    </a:ext>
                  </a:extLst>
                </a:gridCol>
              </a:tblGrid>
              <a:tr h="379775">
                <a:tc>
                  <a:txBody>
                    <a:bodyPr/>
                    <a:lstStyle/>
                    <a:p>
                      <a:r>
                        <a:rPr lang="en-GB" b="1"/>
                        <a:t>Statistic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Value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261888"/>
                  </a:ext>
                </a:extLst>
              </a:tr>
              <a:tr h="379775">
                <a:tc>
                  <a:txBody>
                    <a:bodyPr/>
                    <a:lstStyle/>
                    <a:p>
                      <a:r>
                        <a:rPr lang="en-GB" dirty="0"/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23.51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449204"/>
                  </a:ext>
                </a:extLst>
              </a:tr>
              <a:tr h="379775">
                <a:tc>
                  <a:txBody>
                    <a:bodyPr/>
                    <a:lstStyle/>
                    <a:p>
                      <a:r>
                        <a:rPr lang="en-GB"/>
                        <a:t>Median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23.50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333814"/>
                  </a:ext>
                </a:extLst>
              </a:tr>
              <a:tr h="379775">
                <a:tc>
                  <a:txBody>
                    <a:bodyPr/>
                    <a:lstStyle/>
                    <a:p>
                      <a:r>
                        <a:rPr lang="en-GB"/>
                        <a:t>Mode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23.90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91216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672D749-22D2-7340-999A-80F72EF89B15}"/>
              </a:ext>
            </a:extLst>
          </p:cNvPr>
          <p:cNvSpPr txBox="1"/>
          <p:nvPr/>
        </p:nvSpPr>
        <p:spPr>
          <a:xfrm>
            <a:off x="1472291" y="2324882"/>
            <a:ext cx="176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 of Data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EC99447-0817-8446-B087-3374EABA4F2C}"/>
              </a:ext>
            </a:extLst>
          </p:cNvPr>
          <p:cNvGraphicFramePr>
            <a:graphicFrameLocks noGrp="1"/>
          </p:cNvGraphicFramePr>
          <p:nvPr/>
        </p:nvGraphicFramePr>
        <p:xfrm>
          <a:off x="1028700" y="2694214"/>
          <a:ext cx="4865914" cy="4023360"/>
        </p:xfrm>
        <a:graphic>
          <a:graphicData uri="http://schemas.openxmlformats.org/drawingml/2006/table">
            <a:tbl>
              <a:tblPr/>
              <a:tblGrid>
                <a:gridCol w="2432957">
                  <a:extLst>
                    <a:ext uri="{9D8B030D-6E8A-4147-A177-3AD203B41FA5}">
                      <a16:colId xmlns:a16="http://schemas.microsoft.com/office/drawing/2014/main" val="2930055554"/>
                    </a:ext>
                  </a:extLst>
                </a:gridCol>
                <a:gridCol w="2432957">
                  <a:extLst>
                    <a:ext uri="{9D8B030D-6E8A-4147-A177-3AD203B41FA5}">
                      <a16:colId xmlns:a16="http://schemas.microsoft.com/office/drawing/2014/main" val="108055581"/>
                    </a:ext>
                  </a:extLst>
                </a:gridCol>
              </a:tblGrid>
              <a:tr h="276470">
                <a:tc>
                  <a:txBody>
                    <a:bodyPr/>
                    <a:lstStyle/>
                    <a:p>
                      <a:r>
                        <a:rPr lang="en-GB" b="1"/>
                        <a:t>Statistic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Value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474611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Minimum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20.30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711627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Maximum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26.30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604114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6.00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93607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Variance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LK"/>
                        <a:t>0.98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991771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Standard Deviation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0.99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874022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1st Quartile (Q1)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22.88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182132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3rd Quartile (Q3)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24.20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175570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Interquartile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1.33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971869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Skewness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LK"/>
                        <a:t>-0.08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166244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Kurtosis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-0.11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714307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1EC5362B-3AA0-3746-AFD0-DD824624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69332"/>
            <a:ext cx="5823856" cy="30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09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11342-961A-0A41-A4E4-5352F28D8778}"/>
              </a:ext>
            </a:extLst>
          </p:cNvPr>
          <p:cNvSpPr txBox="1"/>
          <p:nvPr/>
        </p:nvSpPr>
        <p:spPr>
          <a:xfrm>
            <a:off x="3996418" y="0"/>
            <a:ext cx="41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 Analysis : Temperature</a:t>
            </a:r>
            <a:endParaRPr lang="en-LK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166BE-A5C5-1E4F-A7A2-59ADAFE1D370}"/>
              </a:ext>
            </a:extLst>
          </p:cNvPr>
          <p:cNvSpPr txBox="1"/>
          <p:nvPr/>
        </p:nvSpPr>
        <p:spPr>
          <a:xfrm>
            <a:off x="1393370" y="391344"/>
            <a:ext cx="213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Tendency</a:t>
            </a:r>
            <a:endParaRPr lang="en-GB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6040259-9B59-BF44-91D9-2AD259629000}"/>
              </a:ext>
            </a:extLst>
          </p:cNvPr>
          <p:cNvGraphicFramePr>
            <a:graphicFrameLocks noGrp="1"/>
          </p:cNvGraphicFramePr>
          <p:nvPr/>
        </p:nvGraphicFramePr>
        <p:xfrm>
          <a:off x="971548" y="954382"/>
          <a:ext cx="2982686" cy="1097280"/>
        </p:xfrm>
        <a:graphic>
          <a:graphicData uri="http://schemas.openxmlformats.org/drawingml/2006/table">
            <a:tbl>
              <a:tblPr/>
              <a:tblGrid>
                <a:gridCol w="1491343">
                  <a:extLst>
                    <a:ext uri="{9D8B030D-6E8A-4147-A177-3AD203B41FA5}">
                      <a16:colId xmlns:a16="http://schemas.microsoft.com/office/drawing/2014/main" val="82823461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1734485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546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462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65463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663C612-1D3D-524D-BDC6-37A1E4961934}"/>
              </a:ext>
            </a:extLst>
          </p:cNvPr>
          <p:cNvGraphicFramePr>
            <a:graphicFrameLocks noGrp="1"/>
          </p:cNvGraphicFramePr>
          <p:nvPr/>
        </p:nvGraphicFramePr>
        <p:xfrm>
          <a:off x="1028700" y="783230"/>
          <a:ext cx="3096986" cy="1519098"/>
        </p:xfrm>
        <a:graphic>
          <a:graphicData uri="http://schemas.openxmlformats.org/drawingml/2006/table">
            <a:tbl>
              <a:tblPr/>
              <a:tblGrid>
                <a:gridCol w="1548493">
                  <a:extLst>
                    <a:ext uri="{9D8B030D-6E8A-4147-A177-3AD203B41FA5}">
                      <a16:colId xmlns:a16="http://schemas.microsoft.com/office/drawing/2014/main" val="714680192"/>
                    </a:ext>
                  </a:extLst>
                </a:gridCol>
                <a:gridCol w="1548493">
                  <a:extLst>
                    <a:ext uri="{9D8B030D-6E8A-4147-A177-3AD203B41FA5}">
                      <a16:colId xmlns:a16="http://schemas.microsoft.com/office/drawing/2014/main" val="285315688"/>
                    </a:ext>
                  </a:extLst>
                </a:gridCol>
              </a:tblGrid>
              <a:tr h="42181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807630"/>
                  </a:ext>
                </a:extLst>
              </a:tr>
              <a:tr h="34380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277451"/>
                  </a:ext>
                </a:extLst>
              </a:tr>
              <a:tr h="343808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6798641"/>
                  </a:ext>
                </a:extLst>
              </a:tr>
              <a:tr h="343808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LK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88925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5CEBB7F-BEA6-D249-B384-0862FD3003DB}"/>
              </a:ext>
            </a:extLst>
          </p:cNvPr>
          <p:cNvGraphicFramePr>
            <a:graphicFrameLocks noGrp="1"/>
          </p:cNvGraphicFramePr>
          <p:nvPr/>
        </p:nvGraphicFramePr>
        <p:xfrm>
          <a:off x="971548" y="805782"/>
          <a:ext cx="2982686" cy="1519100"/>
        </p:xfrm>
        <a:graphic>
          <a:graphicData uri="http://schemas.openxmlformats.org/drawingml/2006/table">
            <a:tbl>
              <a:tblPr/>
              <a:tblGrid>
                <a:gridCol w="1491343">
                  <a:extLst>
                    <a:ext uri="{9D8B030D-6E8A-4147-A177-3AD203B41FA5}">
                      <a16:colId xmlns:a16="http://schemas.microsoft.com/office/drawing/2014/main" val="282994789"/>
                    </a:ext>
                  </a:extLst>
                </a:gridCol>
                <a:gridCol w="1491343">
                  <a:extLst>
                    <a:ext uri="{9D8B030D-6E8A-4147-A177-3AD203B41FA5}">
                      <a16:colId xmlns:a16="http://schemas.microsoft.com/office/drawing/2014/main" val="2518961687"/>
                    </a:ext>
                  </a:extLst>
                </a:gridCol>
              </a:tblGrid>
              <a:tr h="379775">
                <a:tc>
                  <a:txBody>
                    <a:bodyPr/>
                    <a:lstStyle/>
                    <a:p>
                      <a:r>
                        <a:rPr lang="en-GB" b="1"/>
                        <a:t>Statistic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Value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261888"/>
                  </a:ext>
                </a:extLst>
              </a:tr>
              <a:tr h="379775">
                <a:tc>
                  <a:txBody>
                    <a:bodyPr/>
                    <a:lstStyle/>
                    <a:p>
                      <a:r>
                        <a:rPr lang="en-GB" dirty="0"/>
                        <a:t>Mean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23.51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449204"/>
                  </a:ext>
                </a:extLst>
              </a:tr>
              <a:tr h="379775">
                <a:tc>
                  <a:txBody>
                    <a:bodyPr/>
                    <a:lstStyle/>
                    <a:p>
                      <a:r>
                        <a:rPr lang="en-GB"/>
                        <a:t>Median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23.50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333814"/>
                  </a:ext>
                </a:extLst>
              </a:tr>
              <a:tr h="379775">
                <a:tc>
                  <a:txBody>
                    <a:bodyPr/>
                    <a:lstStyle/>
                    <a:p>
                      <a:r>
                        <a:rPr lang="en-GB"/>
                        <a:t>Mode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23.90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91216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672D749-22D2-7340-999A-80F72EF89B15}"/>
              </a:ext>
            </a:extLst>
          </p:cNvPr>
          <p:cNvSpPr txBox="1"/>
          <p:nvPr/>
        </p:nvSpPr>
        <p:spPr>
          <a:xfrm>
            <a:off x="1472291" y="2324882"/>
            <a:ext cx="1760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K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 of Data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EC99447-0817-8446-B087-3374EABA4F2C}"/>
              </a:ext>
            </a:extLst>
          </p:cNvPr>
          <p:cNvGraphicFramePr>
            <a:graphicFrameLocks noGrp="1"/>
          </p:cNvGraphicFramePr>
          <p:nvPr/>
        </p:nvGraphicFramePr>
        <p:xfrm>
          <a:off x="1028700" y="2694214"/>
          <a:ext cx="4865914" cy="4023360"/>
        </p:xfrm>
        <a:graphic>
          <a:graphicData uri="http://schemas.openxmlformats.org/drawingml/2006/table">
            <a:tbl>
              <a:tblPr/>
              <a:tblGrid>
                <a:gridCol w="2432957">
                  <a:extLst>
                    <a:ext uri="{9D8B030D-6E8A-4147-A177-3AD203B41FA5}">
                      <a16:colId xmlns:a16="http://schemas.microsoft.com/office/drawing/2014/main" val="2930055554"/>
                    </a:ext>
                  </a:extLst>
                </a:gridCol>
                <a:gridCol w="2432957">
                  <a:extLst>
                    <a:ext uri="{9D8B030D-6E8A-4147-A177-3AD203B41FA5}">
                      <a16:colId xmlns:a16="http://schemas.microsoft.com/office/drawing/2014/main" val="108055581"/>
                    </a:ext>
                  </a:extLst>
                </a:gridCol>
              </a:tblGrid>
              <a:tr h="276470">
                <a:tc>
                  <a:txBody>
                    <a:bodyPr/>
                    <a:lstStyle/>
                    <a:p>
                      <a:r>
                        <a:rPr lang="en-GB" b="1"/>
                        <a:t>Statistic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Value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474611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Minimum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20.30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711627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Maximum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26.30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604114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6.00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93607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Variance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LK"/>
                        <a:t>0.98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991771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Standard Deviation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0.99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874022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1st Quartile (Q1)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22.88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182132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3rd Quartile (Q3)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24.20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175570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Interquartile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1.33 °C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971869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Skewness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LK"/>
                        <a:t>-0.08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166244"/>
                  </a:ext>
                </a:extLst>
              </a:tr>
              <a:tr h="276470">
                <a:tc>
                  <a:txBody>
                    <a:bodyPr/>
                    <a:lstStyle/>
                    <a:p>
                      <a:r>
                        <a:rPr lang="en-GB"/>
                        <a:t>Kurtosis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-0.11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7714307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1EC5362B-3AA0-3746-AFD0-DD824624A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69332"/>
            <a:ext cx="5823856" cy="30596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B0E42B-E075-8A4B-BE95-00B1C36B3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1"/>
            <a:ext cx="6096000" cy="3429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1E617E-A2A1-A841-ADF6-61EDAE3270CD}"/>
              </a:ext>
            </a:extLst>
          </p:cNvPr>
          <p:cNvSpPr txBox="1"/>
          <p:nvPr/>
        </p:nvSpPr>
        <p:spPr>
          <a:xfrm>
            <a:off x="9614807" y="4081575"/>
            <a:ext cx="2329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Outliers 5 </a:t>
            </a:r>
            <a:endParaRPr lang="en-L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488262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11342-961A-0A41-A4E4-5352F28D8778}"/>
              </a:ext>
            </a:extLst>
          </p:cNvPr>
          <p:cNvSpPr txBox="1"/>
          <p:nvPr/>
        </p:nvSpPr>
        <p:spPr>
          <a:xfrm>
            <a:off x="3996418" y="0"/>
            <a:ext cx="41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 Analysis : Temperature</a:t>
            </a:r>
            <a:endParaRPr lang="en-LK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062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11342-961A-0A41-A4E4-5352F28D8778}"/>
              </a:ext>
            </a:extLst>
          </p:cNvPr>
          <p:cNvSpPr txBox="1"/>
          <p:nvPr/>
        </p:nvSpPr>
        <p:spPr>
          <a:xfrm>
            <a:off x="3996417" y="0"/>
            <a:ext cx="462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Variation Across Operational Factors</a:t>
            </a:r>
            <a:r>
              <a:rPr lang="en-GB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LK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37D0A-0095-C946-849C-92DF2667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127"/>
            <a:ext cx="6253843" cy="298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625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11342-961A-0A41-A4E4-5352F28D8778}"/>
              </a:ext>
            </a:extLst>
          </p:cNvPr>
          <p:cNvSpPr txBox="1"/>
          <p:nvPr/>
        </p:nvSpPr>
        <p:spPr>
          <a:xfrm>
            <a:off x="3996417" y="0"/>
            <a:ext cx="462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Variation Across Operational Factors</a:t>
            </a:r>
            <a:r>
              <a:rPr lang="en-GB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LK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37D0A-0095-C946-849C-92DF2667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127"/>
            <a:ext cx="6253843" cy="2989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5B464-FC28-644D-B444-03B097721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757" y="369333"/>
            <a:ext cx="5644243" cy="30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50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76B8B3A4-93B4-704B-BA23-E0530560A1E4}"/>
              </a:ext>
            </a:extLst>
          </p:cNvPr>
          <p:cNvSpPr/>
          <p:nvPr/>
        </p:nvSpPr>
        <p:spPr>
          <a:xfrm>
            <a:off x="2702804" y="283780"/>
            <a:ext cx="6786392" cy="613804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production runs across two shifts daily (Morning and Evening), managed by a team of four trained operators using three different machines (PX1, PX2, PX3)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867608-0B1B-074F-80F0-EB7511621B1A}"/>
              </a:ext>
            </a:extLst>
          </p:cNvPr>
          <p:cNvSpPr/>
          <p:nvPr/>
        </p:nvSpPr>
        <p:spPr>
          <a:xfrm>
            <a:off x="0" y="0"/>
            <a:ext cx="2702804" cy="26191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company operates in the fast-moving consumer goods (FMCG) sector, specifically in non-carbonated beverage production</a:t>
            </a:r>
            <a:endParaRPr lang="en-L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E3AB6A-6F03-7341-81B5-57C37AF3EFBA}"/>
              </a:ext>
            </a:extLst>
          </p:cNvPr>
          <p:cNvSpPr/>
          <p:nvPr/>
        </p:nvSpPr>
        <p:spPr>
          <a:xfrm>
            <a:off x="9489196" y="0"/>
            <a:ext cx="2702804" cy="26191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produces three product lines Aloe Juice, Energy Drink, and Protein Shake using automated filling and packaging machines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B0AB69-9CA9-1B4E-A7AB-6197F9E9BA2B}"/>
              </a:ext>
            </a:extLst>
          </p:cNvPr>
          <p:cNvSpPr/>
          <p:nvPr/>
        </p:nvSpPr>
        <p:spPr>
          <a:xfrm>
            <a:off x="9489196" y="4238862"/>
            <a:ext cx="2702804" cy="261913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unit must meet a strict net weight specification of 500g ±5g, which ensures compliance with quality standards and customer expectations.</a:t>
            </a:r>
          </a:p>
        </p:txBody>
      </p:sp>
    </p:spTree>
    <p:extLst>
      <p:ext uri="{BB962C8B-B14F-4D97-AF65-F5344CB8AC3E}">
        <p14:creationId xmlns:p14="http://schemas.microsoft.com/office/powerpoint/2010/main" val="299913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11342-961A-0A41-A4E4-5352F28D8778}"/>
              </a:ext>
            </a:extLst>
          </p:cNvPr>
          <p:cNvSpPr txBox="1"/>
          <p:nvPr/>
        </p:nvSpPr>
        <p:spPr>
          <a:xfrm>
            <a:off x="3996417" y="0"/>
            <a:ext cx="462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Variation Across Operational Factors</a:t>
            </a:r>
            <a:r>
              <a:rPr lang="en-GB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LK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37D0A-0095-C946-849C-92DF2667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127"/>
            <a:ext cx="6253843" cy="2989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5B464-FC28-644D-B444-03B097721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757" y="369333"/>
            <a:ext cx="5644243" cy="3059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74D559-032C-6F4D-921A-7EBF4CAF1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11" y="3429000"/>
            <a:ext cx="596129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7705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511342-961A-0A41-A4E4-5352F28D8778}"/>
              </a:ext>
            </a:extLst>
          </p:cNvPr>
          <p:cNvSpPr txBox="1"/>
          <p:nvPr/>
        </p:nvSpPr>
        <p:spPr>
          <a:xfrm>
            <a:off x="3996417" y="0"/>
            <a:ext cx="462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Variation Across Operational Factors</a:t>
            </a:r>
            <a:r>
              <a:rPr lang="en-GB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LK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37D0A-0095-C946-849C-92DF2667E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8127"/>
            <a:ext cx="6253843" cy="2989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5B464-FC28-644D-B444-03B097721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757" y="369333"/>
            <a:ext cx="5644243" cy="3059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74D559-032C-6F4D-921A-7EBF4CAF1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11" y="3429000"/>
            <a:ext cx="5961290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59C2BB-F14B-1248-A140-206125002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413" y="3467162"/>
            <a:ext cx="6075588" cy="339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14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E483DC-6B0A-F542-BAD7-FC09B4FCE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38" y="1218520"/>
            <a:ext cx="6096000" cy="1447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41B026-0B48-DC4A-B465-2F54AE3CD5D0}"/>
              </a:ext>
            </a:extLst>
          </p:cNvPr>
          <p:cNvSpPr txBox="1"/>
          <p:nvPr/>
        </p:nvSpPr>
        <p:spPr>
          <a:xfrm>
            <a:off x="3256529" y="0"/>
            <a:ext cx="567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Factor-Wise Impact on Bottle Weight: ANOVA Analysis</a:t>
            </a:r>
            <a:endParaRPr lang="en-GB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08819A-59BE-6749-BA9E-D2B936A60F62}"/>
              </a:ext>
            </a:extLst>
          </p:cNvPr>
          <p:cNvSpPr txBox="1"/>
          <p:nvPr/>
        </p:nvSpPr>
        <p:spPr>
          <a:xfrm>
            <a:off x="929367" y="698148"/>
            <a:ext cx="439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Mean Weight Variation Across Product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473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E483DC-6B0A-F542-BAD7-FC09B4FCE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38" y="1218520"/>
            <a:ext cx="6096000" cy="1447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6A3B9B-44E2-4447-AFEF-53FAE623C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560" y="1446675"/>
            <a:ext cx="6018440" cy="17498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41B026-0B48-DC4A-B465-2F54AE3CD5D0}"/>
              </a:ext>
            </a:extLst>
          </p:cNvPr>
          <p:cNvSpPr txBox="1"/>
          <p:nvPr/>
        </p:nvSpPr>
        <p:spPr>
          <a:xfrm>
            <a:off x="3256529" y="0"/>
            <a:ext cx="567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Factor-Wise Impact on Bottle Weight: ANOVA Analysis</a:t>
            </a:r>
            <a:endParaRPr lang="en-GB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08819A-59BE-6749-BA9E-D2B936A60F62}"/>
              </a:ext>
            </a:extLst>
          </p:cNvPr>
          <p:cNvSpPr txBox="1"/>
          <p:nvPr/>
        </p:nvSpPr>
        <p:spPr>
          <a:xfrm>
            <a:off x="929367" y="698148"/>
            <a:ext cx="439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Mean Weight Variation Across Product Types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B7FD84-FB1D-0D43-992B-1BB6CCB30143}"/>
              </a:ext>
            </a:extLst>
          </p:cNvPr>
          <p:cNvSpPr txBox="1"/>
          <p:nvPr/>
        </p:nvSpPr>
        <p:spPr>
          <a:xfrm>
            <a:off x="6870247" y="723337"/>
            <a:ext cx="439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Mean Weight Variation Across Product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106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E483DC-6B0A-F542-BAD7-FC09B4FCE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38" y="1218520"/>
            <a:ext cx="6096000" cy="144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24C195-3BDD-0C41-ADE4-7401EDFB7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21" y="4364696"/>
            <a:ext cx="5940879" cy="15802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6A3B9B-44E2-4447-AFEF-53FAE623C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560" y="1446675"/>
            <a:ext cx="6018440" cy="17498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41B026-0B48-DC4A-B465-2F54AE3CD5D0}"/>
              </a:ext>
            </a:extLst>
          </p:cNvPr>
          <p:cNvSpPr txBox="1"/>
          <p:nvPr/>
        </p:nvSpPr>
        <p:spPr>
          <a:xfrm>
            <a:off x="3256529" y="0"/>
            <a:ext cx="567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Factor-Wise Impact on Bottle Weight: ANOVA Analysis</a:t>
            </a:r>
            <a:endParaRPr lang="en-GB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08819A-59BE-6749-BA9E-D2B936A60F62}"/>
              </a:ext>
            </a:extLst>
          </p:cNvPr>
          <p:cNvSpPr txBox="1"/>
          <p:nvPr/>
        </p:nvSpPr>
        <p:spPr>
          <a:xfrm>
            <a:off x="929367" y="698148"/>
            <a:ext cx="439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Mean Weight Variation Across Product Types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DCE581-2EBE-3A40-BDBB-B0DE76E0D231}"/>
              </a:ext>
            </a:extLst>
          </p:cNvPr>
          <p:cNvSpPr txBox="1"/>
          <p:nvPr/>
        </p:nvSpPr>
        <p:spPr>
          <a:xfrm>
            <a:off x="929367" y="3828368"/>
            <a:ext cx="439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Mean Weight Variation Across Product Types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B7FD84-FB1D-0D43-992B-1BB6CCB30143}"/>
              </a:ext>
            </a:extLst>
          </p:cNvPr>
          <p:cNvSpPr txBox="1"/>
          <p:nvPr/>
        </p:nvSpPr>
        <p:spPr>
          <a:xfrm>
            <a:off x="6870247" y="723337"/>
            <a:ext cx="439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Mean Weight Variation Across Product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2462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E483DC-6B0A-F542-BAD7-FC09B4FCE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38" y="1218520"/>
            <a:ext cx="6096000" cy="144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24C195-3BDD-0C41-ADE4-7401EDFB7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21" y="4364696"/>
            <a:ext cx="5940879" cy="15802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6A3B9B-44E2-4447-AFEF-53FAE623C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560" y="1446675"/>
            <a:ext cx="6018440" cy="17498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730853-FB29-EE45-B4DD-5A1CDEF4C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742" y="4339524"/>
            <a:ext cx="6096000" cy="15802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41B026-0B48-DC4A-B465-2F54AE3CD5D0}"/>
              </a:ext>
            </a:extLst>
          </p:cNvPr>
          <p:cNvSpPr txBox="1"/>
          <p:nvPr/>
        </p:nvSpPr>
        <p:spPr>
          <a:xfrm>
            <a:off x="3256529" y="0"/>
            <a:ext cx="567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Factor-Wise Impact on Bottle Weight: ANOVA Analysis</a:t>
            </a:r>
            <a:endParaRPr lang="en-GB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08819A-59BE-6749-BA9E-D2B936A60F62}"/>
              </a:ext>
            </a:extLst>
          </p:cNvPr>
          <p:cNvSpPr txBox="1"/>
          <p:nvPr/>
        </p:nvSpPr>
        <p:spPr>
          <a:xfrm>
            <a:off x="929367" y="698148"/>
            <a:ext cx="439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Mean Weight Variation Across Product Types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D74A44-1E5C-B148-93C0-66A925320858}"/>
              </a:ext>
            </a:extLst>
          </p:cNvPr>
          <p:cNvSpPr txBox="1"/>
          <p:nvPr/>
        </p:nvSpPr>
        <p:spPr>
          <a:xfrm>
            <a:off x="6343309" y="3795711"/>
            <a:ext cx="439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Mean Weight Variation Across Product Types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DCE581-2EBE-3A40-BDBB-B0DE76E0D231}"/>
              </a:ext>
            </a:extLst>
          </p:cNvPr>
          <p:cNvSpPr txBox="1"/>
          <p:nvPr/>
        </p:nvSpPr>
        <p:spPr>
          <a:xfrm>
            <a:off x="929367" y="3828368"/>
            <a:ext cx="439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Mean Weight Variation Across Product Types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B7FD84-FB1D-0D43-992B-1BB6CCB30143}"/>
              </a:ext>
            </a:extLst>
          </p:cNvPr>
          <p:cNvSpPr txBox="1"/>
          <p:nvPr/>
        </p:nvSpPr>
        <p:spPr>
          <a:xfrm>
            <a:off x="6870247" y="723337"/>
            <a:ext cx="4392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Mean Weight Variation Across Product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073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DE6259-1494-184C-B851-09D2937C25BB}"/>
              </a:ext>
            </a:extLst>
          </p:cNvPr>
          <p:cNvSpPr txBox="1"/>
          <p:nvPr/>
        </p:nvSpPr>
        <p:spPr>
          <a:xfrm>
            <a:off x="2425642" y="0"/>
            <a:ext cx="7583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Factor-Wise Impact on Bottle Weight: Correlation and Regression Analysis</a:t>
            </a:r>
          </a:p>
          <a:p>
            <a:endParaRPr lang="en-GB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768F6-1645-1540-B097-6B0CF935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" y="1349136"/>
            <a:ext cx="6217527" cy="33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90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DE6259-1494-184C-B851-09D2937C25BB}"/>
              </a:ext>
            </a:extLst>
          </p:cNvPr>
          <p:cNvSpPr txBox="1"/>
          <p:nvPr/>
        </p:nvSpPr>
        <p:spPr>
          <a:xfrm>
            <a:off x="2425642" y="0"/>
            <a:ext cx="7583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Factor-Wise Impact on Bottle Weight: Correlation and Regression Analysis</a:t>
            </a:r>
          </a:p>
          <a:p>
            <a:endParaRPr lang="en-GB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768F6-1645-1540-B097-6B0CF935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233"/>
            <a:ext cx="6217527" cy="3383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733703-4A54-4A40-8158-DF4316206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38233"/>
            <a:ext cx="5801296" cy="278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81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DE6259-1494-184C-B851-09D2937C25BB}"/>
              </a:ext>
            </a:extLst>
          </p:cNvPr>
          <p:cNvSpPr txBox="1"/>
          <p:nvPr/>
        </p:nvSpPr>
        <p:spPr>
          <a:xfrm>
            <a:off x="2425642" y="0"/>
            <a:ext cx="7583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Factor-Wise Impact on Bottle Weight: Correlation and Regression Analysis</a:t>
            </a:r>
          </a:p>
          <a:p>
            <a:endParaRPr lang="en-GB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768F6-1645-1540-B097-6B0CF935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662"/>
            <a:ext cx="6217527" cy="3383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592936-9610-B141-B3CF-22FD99D31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00" y="5241488"/>
            <a:ext cx="9118600" cy="64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733703-4A54-4A40-8158-DF4316206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92662"/>
            <a:ext cx="5801296" cy="278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51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DBA203-B9A7-054D-81A3-FA5345DA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48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36D2D3-EFBB-0E49-96BE-DD6ECE7539A0}"/>
              </a:ext>
            </a:extLst>
          </p:cNvPr>
          <p:cNvSpPr txBox="1"/>
          <p:nvPr/>
        </p:nvSpPr>
        <p:spPr>
          <a:xfrm>
            <a:off x="2650671" y="163286"/>
            <a:ext cx="63300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Context</a:t>
            </a:r>
            <a:endParaRPr lang="en-LK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6E2B1-1B3D-9D45-B5B1-289F5A171FA9}"/>
              </a:ext>
            </a:extLst>
          </p:cNvPr>
          <p:cNvSpPr txBox="1"/>
          <p:nvPr/>
        </p:nvSpPr>
        <p:spPr>
          <a:xfrm>
            <a:off x="636814" y="1894115"/>
            <a:ext cx="11038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Recent data shows a significant increase in defects, </a:t>
            </a:r>
          </a:p>
          <a:p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especially in the Energy Drink and Protein Shake lines.</a:t>
            </a:r>
          </a:p>
        </p:txBody>
      </p:sp>
    </p:spTree>
    <p:extLst>
      <p:ext uri="{BB962C8B-B14F-4D97-AF65-F5344CB8AC3E}">
        <p14:creationId xmlns:p14="http://schemas.microsoft.com/office/powerpoint/2010/main" val="2764276029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2EF58F-3B11-6440-AD73-B4115916E9DC}"/>
              </a:ext>
            </a:extLst>
          </p:cNvPr>
          <p:cNvSpPr txBox="1"/>
          <p:nvPr/>
        </p:nvSpPr>
        <p:spPr>
          <a:xfrm>
            <a:off x="0" y="2330659"/>
            <a:ext cx="1237467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Fishbone Diagram for Identifying</a:t>
            </a:r>
          </a:p>
          <a:p>
            <a:pPr algn="ctr"/>
            <a:r>
              <a:rPr lang="en-GB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of Underfilled Bottles</a:t>
            </a:r>
            <a:endParaRPr lang="en-GB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908624"/>
      </p:ext>
    </p:extLst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1382" y="818078"/>
            <a:ext cx="8054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Fishbone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98983" y="3459181"/>
            <a:ext cx="2473038" cy="92333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underfilled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bottles in production line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05621" y="3845045"/>
            <a:ext cx="8093362" cy="117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7" idx="2"/>
          </p:cNvCxnSpPr>
          <p:nvPr/>
        </p:nvCxnSpPr>
        <p:spPr>
          <a:xfrm>
            <a:off x="2259375" y="2135753"/>
            <a:ext cx="1447431" cy="1627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950442" y="2143345"/>
            <a:ext cx="1440872" cy="1685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171422" y="2150336"/>
            <a:ext cx="1209963" cy="1727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60592" y="3960045"/>
            <a:ext cx="840509" cy="1496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274243" y="3940338"/>
            <a:ext cx="901587" cy="1491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297200" y="3971783"/>
            <a:ext cx="768929" cy="1466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002282" y="2598338"/>
            <a:ext cx="6326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182550" y="3148984"/>
            <a:ext cx="886691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38694" y="2556678"/>
            <a:ext cx="7256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712655" y="3048202"/>
            <a:ext cx="886691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96987" y="2528472"/>
            <a:ext cx="886691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905614" y="3103538"/>
            <a:ext cx="886691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44975" y="1766421"/>
            <a:ext cx="182880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98458" y="1736944"/>
            <a:ext cx="182880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x-non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190768" y="1736944"/>
            <a:ext cx="182880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x-non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46192" y="5457600"/>
            <a:ext cx="182880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x-non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17076" y="5465467"/>
            <a:ext cx="182880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x-non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34560" y="5456337"/>
            <a:ext cx="1828800" cy="36933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x-non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2872" y="2217629"/>
            <a:ext cx="1431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quality  Raw Ingredients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44276" y="2998136"/>
            <a:ext cx="1570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 defects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78550" y="2755718"/>
            <a:ext cx="1681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errors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091263" y="2227208"/>
            <a:ext cx="1604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chart misinterpreted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18895" y="2236189"/>
            <a:ext cx="1716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PX2 Inconsistency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26399" y="2821518"/>
            <a:ext cx="153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nozzle misalignment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67679" y="3920846"/>
            <a:ext cx="1560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standard operating procedure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3976" y="4697119"/>
            <a:ext cx="1722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maintenance schedule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602884" y="4025069"/>
            <a:ext cx="13099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ambient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temperature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440569" y="4552129"/>
            <a:ext cx="1208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Humidity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fluctuations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407413" y="4101538"/>
            <a:ext cx="1566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Training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694173" y="4526583"/>
            <a:ext cx="2183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supervision 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evening shift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943467" y="4306792"/>
            <a:ext cx="886691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7652521" y="4844517"/>
            <a:ext cx="886691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626346" y="4856834"/>
            <a:ext cx="886691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987965" y="4194346"/>
            <a:ext cx="886691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242641" y="4265277"/>
            <a:ext cx="886691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812849" y="4989507"/>
            <a:ext cx="886691" cy="18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267657" y="3709593"/>
            <a:ext cx="768929" cy="2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H="1">
            <a:off x="6905560" y="3308006"/>
            <a:ext cx="14068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maintenance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823550" y="3636763"/>
            <a:ext cx="712706" cy="6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3484" y="3460211"/>
            <a:ext cx="210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 mixing ratios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274243" y="3600050"/>
            <a:ext cx="8492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9257" y="3261809"/>
            <a:ext cx="1762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Faulty weighing equipment</a:t>
            </a:r>
          </a:p>
        </p:txBody>
      </p:sp>
    </p:spTree>
    <p:extLst>
      <p:ext uri="{BB962C8B-B14F-4D97-AF65-F5344CB8AC3E}">
        <p14:creationId xmlns:p14="http://schemas.microsoft.com/office/powerpoint/2010/main" val="2131065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C747FC-2E6A-FF43-A89A-17EFB4690A61}"/>
              </a:ext>
            </a:extLst>
          </p:cNvPr>
          <p:cNvSpPr txBox="1"/>
          <p:nvPr/>
        </p:nvSpPr>
        <p:spPr>
          <a:xfrm>
            <a:off x="236575" y="2330659"/>
            <a:ext cx="1171884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Lean Six Sigma Application for </a:t>
            </a:r>
          </a:p>
          <a:p>
            <a:pPr algn="ctr"/>
            <a:r>
              <a:rPr lang="en-GB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Optimization</a:t>
            </a:r>
            <a:endParaRPr lang="en-GB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536955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3E79C-33C7-4F4B-9CCA-91786C36E34A}"/>
              </a:ext>
            </a:extLst>
          </p:cNvPr>
          <p:cNvSpPr txBox="1"/>
          <p:nvPr/>
        </p:nvSpPr>
        <p:spPr>
          <a:xfrm>
            <a:off x="146957" y="506186"/>
            <a:ext cx="84946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identification (7 Wastes)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C0BA8-145E-F54A-AF92-B2C15C529B94}"/>
              </a:ext>
            </a:extLst>
          </p:cNvPr>
          <p:cNvSpPr txBox="1"/>
          <p:nvPr/>
        </p:nvSpPr>
        <p:spPr>
          <a:xfrm>
            <a:off x="146957" y="1485899"/>
            <a:ext cx="11625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analysis revealed several types of waste impacting quality and efficiency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BEE74-2D9D-BB4B-A24A-649DA8B251A4}"/>
              </a:ext>
            </a:extLst>
          </p:cNvPr>
          <p:cNvSpPr txBox="1"/>
          <p:nvPr/>
        </p:nvSpPr>
        <p:spPr>
          <a:xfrm>
            <a:off x="865414" y="2686228"/>
            <a:ext cx="5949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	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765174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3E79C-33C7-4F4B-9CCA-91786C36E34A}"/>
              </a:ext>
            </a:extLst>
          </p:cNvPr>
          <p:cNvSpPr txBox="1"/>
          <p:nvPr/>
        </p:nvSpPr>
        <p:spPr>
          <a:xfrm>
            <a:off x="146957" y="506186"/>
            <a:ext cx="84946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identification (7 Wastes)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C0BA8-145E-F54A-AF92-B2C15C529B94}"/>
              </a:ext>
            </a:extLst>
          </p:cNvPr>
          <p:cNvSpPr txBox="1"/>
          <p:nvPr/>
        </p:nvSpPr>
        <p:spPr>
          <a:xfrm>
            <a:off x="146957" y="1485899"/>
            <a:ext cx="11625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analysis revealed several types of waste impacting quality and efficiency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BEE74-2D9D-BB4B-A24A-649DA8B251A4}"/>
              </a:ext>
            </a:extLst>
          </p:cNvPr>
          <p:cNvSpPr txBox="1"/>
          <p:nvPr/>
        </p:nvSpPr>
        <p:spPr>
          <a:xfrm>
            <a:off x="865414" y="2686228"/>
            <a:ext cx="59490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139746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3E79C-33C7-4F4B-9CCA-91786C36E34A}"/>
              </a:ext>
            </a:extLst>
          </p:cNvPr>
          <p:cNvSpPr txBox="1"/>
          <p:nvPr/>
        </p:nvSpPr>
        <p:spPr>
          <a:xfrm>
            <a:off x="146957" y="506186"/>
            <a:ext cx="84946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identification (7 Wastes)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C0BA8-145E-F54A-AF92-B2C15C529B94}"/>
              </a:ext>
            </a:extLst>
          </p:cNvPr>
          <p:cNvSpPr txBox="1"/>
          <p:nvPr/>
        </p:nvSpPr>
        <p:spPr>
          <a:xfrm>
            <a:off x="146957" y="1485899"/>
            <a:ext cx="11625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analysis revealed several types of waste impacting quality and efficiency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BEE74-2D9D-BB4B-A24A-649DA8B251A4}"/>
              </a:ext>
            </a:extLst>
          </p:cNvPr>
          <p:cNvSpPr txBox="1"/>
          <p:nvPr/>
        </p:nvSpPr>
        <p:spPr>
          <a:xfrm>
            <a:off x="865414" y="2686228"/>
            <a:ext cx="5949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Overproduction  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908766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3E79C-33C7-4F4B-9CCA-91786C36E34A}"/>
              </a:ext>
            </a:extLst>
          </p:cNvPr>
          <p:cNvSpPr txBox="1"/>
          <p:nvPr/>
        </p:nvSpPr>
        <p:spPr>
          <a:xfrm>
            <a:off x="146957" y="506186"/>
            <a:ext cx="84946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identification (7 Wastes)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C0BA8-145E-F54A-AF92-B2C15C529B94}"/>
              </a:ext>
            </a:extLst>
          </p:cNvPr>
          <p:cNvSpPr txBox="1"/>
          <p:nvPr/>
        </p:nvSpPr>
        <p:spPr>
          <a:xfrm>
            <a:off x="146957" y="1485899"/>
            <a:ext cx="11625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analysis revealed several types of waste impacting quality and efficiency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BEE74-2D9D-BB4B-A24A-649DA8B251A4}"/>
              </a:ext>
            </a:extLst>
          </p:cNvPr>
          <p:cNvSpPr txBox="1"/>
          <p:nvPr/>
        </p:nvSpPr>
        <p:spPr>
          <a:xfrm>
            <a:off x="865414" y="2686228"/>
            <a:ext cx="59490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Overproduction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processing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194034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3E79C-33C7-4F4B-9CCA-91786C36E34A}"/>
              </a:ext>
            </a:extLst>
          </p:cNvPr>
          <p:cNvSpPr txBox="1"/>
          <p:nvPr/>
        </p:nvSpPr>
        <p:spPr>
          <a:xfrm>
            <a:off x="146957" y="506186"/>
            <a:ext cx="84946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identification (7 Wastes)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C0BA8-145E-F54A-AF92-B2C15C529B94}"/>
              </a:ext>
            </a:extLst>
          </p:cNvPr>
          <p:cNvSpPr txBox="1"/>
          <p:nvPr/>
        </p:nvSpPr>
        <p:spPr>
          <a:xfrm>
            <a:off x="146957" y="1485899"/>
            <a:ext cx="11625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analysis revealed several types of waste impacting quality and efficiency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BEE74-2D9D-BB4B-A24A-649DA8B251A4}"/>
              </a:ext>
            </a:extLst>
          </p:cNvPr>
          <p:cNvSpPr txBox="1"/>
          <p:nvPr/>
        </p:nvSpPr>
        <p:spPr>
          <a:xfrm>
            <a:off x="865414" y="2686228"/>
            <a:ext cx="59490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Overproduction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processing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9852113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3E79C-33C7-4F4B-9CCA-91786C36E34A}"/>
              </a:ext>
            </a:extLst>
          </p:cNvPr>
          <p:cNvSpPr txBox="1"/>
          <p:nvPr/>
        </p:nvSpPr>
        <p:spPr>
          <a:xfrm>
            <a:off x="146957" y="506186"/>
            <a:ext cx="84946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identification (7 Wastes)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C0BA8-145E-F54A-AF92-B2C15C529B94}"/>
              </a:ext>
            </a:extLst>
          </p:cNvPr>
          <p:cNvSpPr txBox="1"/>
          <p:nvPr/>
        </p:nvSpPr>
        <p:spPr>
          <a:xfrm>
            <a:off x="146957" y="1485899"/>
            <a:ext cx="11625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analysis revealed several types of waste impacting quality and efficiency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BEE74-2D9D-BB4B-A24A-649DA8B251A4}"/>
              </a:ext>
            </a:extLst>
          </p:cNvPr>
          <p:cNvSpPr txBox="1"/>
          <p:nvPr/>
        </p:nvSpPr>
        <p:spPr>
          <a:xfrm>
            <a:off x="865414" y="2686228"/>
            <a:ext cx="59490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Overproduction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processing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6764238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3E79C-33C7-4F4B-9CCA-91786C36E34A}"/>
              </a:ext>
            </a:extLst>
          </p:cNvPr>
          <p:cNvSpPr txBox="1"/>
          <p:nvPr/>
        </p:nvSpPr>
        <p:spPr>
          <a:xfrm>
            <a:off x="146957" y="506186"/>
            <a:ext cx="84946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Waste identification (7 Wastes)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C0BA8-145E-F54A-AF92-B2C15C529B94}"/>
              </a:ext>
            </a:extLst>
          </p:cNvPr>
          <p:cNvSpPr txBox="1"/>
          <p:nvPr/>
        </p:nvSpPr>
        <p:spPr>
          <a:xfrm>
            <a:off x="146957" y="1485899"/>
            <a:ext cx="11625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analysis revealed several types of waste impacting quality and efficiency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BEE74-2D9D-BB4B-A24A-649DA8B251A4}"/>
              </a:ext>
            </a:extLst>
          </p:cNvPr>
          <p:cNvSpPr txBox="1"/>
          <p:nvPr/>
        </p:nvSpPr>
        <p:spPr>
          <a:xfrm>
            <a:off x="865414" y="2686228"/>
            <a:ext cx="59490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	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Overproduction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processing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887195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36D2D3-EFBB-0E49-96BE-DD6ECE7539A0}"/>
              </a:ext>
            </a:extLst>
          </p:cNvPr>
          <p:cNvSpPr txBox="1"/>
          <p:nvPr/>
        </p:nvSpPr>
        <p:spPr>
          <a:xfrm>
            <a:off x="2650671" y="163286"/>
            <a:ext cx="63300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Context</a:t>
            </a:r>
            <a:endParaRPr lang="en-LK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6E2B1-1B3D-9D45-B5B1-289F5A171FA9}"/>
              </a:ext>
            </a:extLst>
          </p:cNvPr>
          <p:cNvSpPr txBox="1"/>
          <p:nvPr/>
        </p:nvSpPr>
        <p:spPr>
          <a:xfrm>
            <a:off x="636814" y="1894115"/>
            <a:ext cx="11038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Recent data shows a significant increase in defects, </a:t>
            </a:r>
          </a:p>
          <a:p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especially in the Energy Drink and Protein Shake lines.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CE8AC3-821D-CD4C-9BF9-902964B46061}"/>
              </a:ext>
            </a:extLst>
          </p:cNvPr>
          <p:cNvSpPr txBox="1"/>
          <p:nvPr/>
        </p:nvSpPr>
        <p:spPr>
          <a:xfrm>
            <a:off x="636814" y="3951514"/>
            <a:ext cx="11038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defect types identified Underfilled bottles (less than 495g)</a:t>
            </a:r>
          </a:p>
          <a:p>
            <a:endParaRPr lang="en-LK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288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9AA17-8CD2-8C4D-AF73-D4B42C7AF376}"/>
              </a:ext>
            </a:extLst>
          </p:cNvPr>
          <p:cNvSpPr txBox="1"/>
          <p:nvPr/>
        </p:nvSpPr>
        <p:spPr>
          <a:xfrm>
            <a:off x="375557" y="326571"/>
            <a:ext cx="7756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process have these wastes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DEFED-96A6-5D4A-B9B5-E721661C8E80}"/>
              </a:ext>
            </a:extLst>
          </p:cNvPr>
          <p:cNvSpPr txBox="1"/>
          <p:nvPr/>
        </p:nvSpPr>
        <p:spPr>
          <a:xfrm>
            <a:off x="187778" y="1453116"/>
            <a:ext cx="118164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1.3% (29/2237), underfilled (&lt;495g), sealing issues.</a:t>
            </a:r>
          </a:p>
          <a:p>
            <a:endParaRPr lang="en-LK" sz="3600" dirty="0"/>
          </a:p>
        </p:txBody>
      </p:sp>
    </p:spTree>
    <p:extLst>
      <p:ext uri="{BB962C8B-B14F-4D97-AF65-F5344CB8AC3E}">
        <p14:creationId xmlns:p14="http://schemas.microsoft.com/office/powerpoint/2010/main" val="3691725003"/>
      </p:ext>
    </p:extLst>
  </p:cSld>
  <p:clrMapOvr>
    <a:masterClrMapping/>
  </p:clrMapOvr>
  <p:transition spd="slow">
    <p:push dir="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9AA17-8CD2-8C4D-AF73-D4B42C7AF376}"/>
              </a:ext>
            </a:extLst>
          </p:cNvPr>
          <p:cNvSpPr txBox="1"/>
          <p:nvPr/>
        </p:nvSpPr>
        <p:spPr>
          <a:xfrm>
            <a:off x="375557" y="326571"/>
            <a:ext cx="7756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process have these wastes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DEFED-96A6-5D4A-B9B5-E721661C8E80}"/>
              </a:ext>
            </a:extLst>
          </p:cNvPr>
          <p:cNvSpPr txBox="1"/>
          <p:nvPr/>
        </p:nvSpPr>
        <p:spPr>
          <a:xfrm>
            <a:off x="187778" y="1453116"/>
            <a:ext cx="118164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1.3% (29/2237), underfilled (&lt;495g), sealing issues.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Overproduction: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Excess Energy Drink/Protein Shake output.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LK" sz="3600" dirty="0"/>
          </a:p>
        </p:txBody>
      </p:sp>
    </p:spTree>
    <p:extLst>
      <p:ext uri="{BB962C8B-B14F-4D97-AF65-F5344CB8AC3E}">
        <p14:creationId xmlns:p14="http://schemas.microsoft.com/office/powerpoint/2010/main" val="1643712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9AA17-8CD2-8C4D-AF73-D4B42C7AF376}"/>
              </a:ext>
            </a:extLst>
          </p:cNvPr>
          <p:cNvSpPr txBox="1"/>
          <p:nvPr/>
        </p:nvSpPr>
        <p:spPr>
          <a:xfrm>
            <a:off x="375557" y="326571"/>
            <a:ext cx="7756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process have these wastes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DEFED-96A6-5D4A-B9B5-E721661C8E80}"/>
              </a:ext>
            </a:extLst>
          </p:cNvPr>
          <p:cNvSpPr txBox="1"/>
          <p:nvPr/>
        </p:nvSpPr>
        <p:spPr>
          <a:xfrm>
            <a:off x="187778" y="1453116"/>
            <a:ext cx="1181644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1.3% (29/2237), underfilled (&lt;495g), sealing issues.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Overproduction: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Excess Energy Drink/Protein Shake output.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Delays from Machine PX2 inconsistency</a:t>
            </a:r>
          </a:p>
          <a:p>
            <a:endParaRPr lang="en-LK" sz="3600" dirty="0"/>
          </a:p>
        </p:txBody>
      </p:sp>
    </p:spTree>
    <p:extLst>
      <p:ext uri="{BB962C8B-B14F-4D97-AF65-F5344CB8AC3E}">
        <p14:creationId xmlns:p14="http://schemas.microsoft.com/office/powerpoint/2010/main" val="4031825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635" y="1260764"/>
            <a:ext cx="9088581" cy="6373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Bottlenecks Affecting Flow and Quality.</a:t>
            </a:r>
          </a:p>
          <a:p>
            <a:pPr mar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15636" y="3505200"/>
            <a:ext cx="1717964" cy="76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Filling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313709" y="3796143"/>
            <a:ext cx="720436" cy="200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44982" y="3394363"/>
            <a:ext cx="1288473" cy="9836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PX2 MACHINE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572000" y="3775361"/>
            <a:ext cx="1177636" cy="242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5874328" y="3491346"/>
            <a:ext cx="1593273" cy="775854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Sealing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7592291" y="3809996"/>
            <a:ext cx="1689732" cy="214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9504217" y="3505200"/>
            <a:ext cx="2008909" cy="762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Packaging</a:t>
            </a:r>
          </a:p>
        </p:txBody>
      </p:sp>
      <p:sp>
        <p:nvSpPr>
          <p:cNvPr id="17" name="Up Arrow 16"/>
          <p:cNvSpPr/>
          <p:nvPr/>
        </p:nvSpPr>
        <p:spPr>
          <a:xfrm>
            <a:off x="3685309" y="2646218"/>
            <a:ext cx="166255" cy="54032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flipV="1">
            <a:off x="3685310" y="4516582"/>
            <a:ext cx="124690" cy="685794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752109" y="4668982"/>
            <a:ext cx="997527" cy="5333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Up Arrow 24"/>
          <p:cNvSpPr/>
          <p:nvPr/>
        </p:nvSpPr>
        <p:spPr>
          <a:xfrm>
            <a:off x="6542809" y="3179617"/>
            <a:ext cx="256309" cy="42949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707408" y="1999887"/>
            <a:ext cx="220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Frequent </a:t>
            </a:r>
          </a:p>
          <a:p>
            <a:pPr algn="ctr"/>
            <a:r>
              <a:rPr lang="en-US" b="1" dirty="0"/>
              <a:t>sealing errors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73872" y="5366450"/>
            <a:ext cx="69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Spike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22275" y="4877076"/>
            <a:ext cx="1473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Evening Shift </a:t>
            </a:r>
          </a:p>
          <a:p>
            <a:pPr algn="ctr"/>
            <a:r>
              <a:rPr lang="en-US" b="1" dirty="0"/>
              <a:t>Delays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05080" y="2466108"/>
            <a:ext cx="1877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Operator</a:t>
            </a:r>
          </a:p>
          <a:p>
            <a:r>
              <a:rPr lang="en-US" dirty="0"/>
              <a:t>Higher defect 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CCC5B-70DD-F447-A337-9ED6CD8AF96F}"/>
              </a:ext>
            </a:extLst>
          </p:cNvPr>
          <p:cNvSpPr txBox="1"/>
          <p:nvPr/>
        </p:nvSpPr>
        <p:spPr>
          <a:xfrm>
            <a:off x="573663" y="301869"/>
            <a:ext cx="4920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Bottlenecks</a:t>
            </a:r>
            <a:endParaRPr lang="en-LK" sz="4400" dirty="0"/>
          </a:p>
        </p:txBody>
      </p:sp>
    </p:spTree>
    <p:extLst>
      <p:ext uri="{BB962C8B-B14F-4D97-AF65-F5344CB8AC3E}">
        <p14:creationId xmlns:p14="http://schemas.microsoft.com/office/powerpoint/2010/main" val="3505030631"/>
      </p:ext>
    </p:extLst>
  </p:cSld>
  <p:clrMapOvr>
    <a:masterClrMapping/>
  </p:clrMapOvr>
  <p:transition spd="slow">
    <p:push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08729"/>
            <a:ext cx="10515600" cy="3240541"/>
          </a:xfrm>
        </p:spPr>
        <p:txBody>
          <a:bodyPr>
            <a:normAutofit/>
          </a:bodyPr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PX2: 37.9% defects (11/29)</a:t>
            </a:r>
          </a:p>
        </p:txBody>
      </p:sp>
    </p:spTree>
    <p:extLst>
      <p:ext uri="{BB962C8B-B14F-4D97-AF65-F5344CB8AC3E}">
        <p14:creationId xmlns:p14="http://schemas.microsoft.com/office/powerpoint/2010/main" val="2180205157"/>
      </p:ext>
    </p:extLst>
  </p:cSld>
  <p:clrMapOvr>
    <a:masterClrMapping/>
  </p:clrMapOvr>
  <p:transition spd="slow">
    <p:push dir="u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PX2: 37.9% defects (11/29)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Evening Shifts: 62.1% defects (18/29) </a:t>
            </a:r>
          </a:p>
        </p:txBody>
      </p:sp>
    </p:spTree>
    <p:extLst>
      <p:ext uri="{BB962C8B-B14F-4D97-AF65-F5344CB8AC3E}">
        <p14:creationId xmlns:p14="http://schemas.microsoft.com/office/powerpoint/2010/main" val="3914453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PX2: 37.9% defects (11/29)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Evening Shifts: 62.1% defects (18/29)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Underfilling: EnergyDrink (55.2%)</a:t>
            </a:r>
          </a:p>
        </p:txBody>
      </p:sp>
    </p:spTree>
    <p:extLst>
      <p:ext uri="{BB962C8B-B14F-4D97-AF65-F5344CB8AC3E}">
        <p14:creationId xmlns:p14="http://schemas.microsoft.com/office/powerpoint/2010/main" val="2387742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&amp; Root Causes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675" y="1928197"/>
            <a:ext cx="5415214" cy="51376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</a:p>
          <a:p>
            <a:pPr lvl="1">
              <a:buFont typeface="Wingdings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Rate: 1.3% (DPMO ≈ 13,000)</a:t>
            </a:r>
          </a:p>
          <a:p>
            <a:pPr marL="457200" lvl="1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PX2: 37.9% defects, SD 4.5g (Energy Drink)</a:t>
            </a:r>
          </a:p>
          <a:p>
            <a:pPr marL="457200" lvl="1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Evening Shifts: 62.1% defects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850034" y="2468621"/>
            <a:ext cx="1932317" cy="17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22889" y="2274526"/>
            <a:ext cx="172528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</p:txBody>
      </p:sp>
      <p:sp>
        <p:nvSpPr>
          <p:cNvPr id="8" name="Oval 7"/>
          <p:cNvSpPr/>
          <p:nvPr/>
        </p:nvSpPr>
        <p:spPr>
          <a:xfrm>
            <a:off x="10228053" y="2215728"/>
            <a:ext cx="1656272" cy="57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PX2 Variability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67627" y="1466532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Causes of Defects</a:t>
            </a:r>
          </a:p>
        </p:txBody>
      </p:sp>
    </p:spTree>
    <p:extLst>
      <p:ext uri="{BB962C8B-B14F-4D97-AF65-F5344CB8AC3E}">
        <p14:creationId xmlns:p14="http://schemas.microsoft.com/office/powerpoint/2010/main" val="3728549564"/>
      </p:ext>
    </p:extLst>
  </p:cSld>
  <p:clrMapOvr>
    <a:masterClrMapping/>
  </p:clrMapOvr>
  <p:transition spd="slow">
    <p:push dir="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&amp; Root Causes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675" y="1690688"/>
            <a:ext cx="5415214" cy="51376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</a:p>
          <a:p>
            <a:pPr lvl="1">
              <a:buFont typeface="Wingdings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Rate: 1.3% (DPMO ≈ 13,000)</a:t>
            </a:r>
          </a:p>
          <a:p>
            <a:pPr marL="457200" lvl="1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PX2: 37.9% defects, SD 4.5g (Energy Drink)</a:t>
            </a:r>
          </a:p>
          <a:p>
            <a:pPr marL="457200" lvl="1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Evening Shifts: 62.1% defects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850034" y="2468621"/>
            <a:ext cx="1932317" cy="17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22889" y="2274526"/>
            <a:ext cx="172528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</p:txBody>
      </p:sp>
      <p:sp>
        <p:nvSpPr>
          <p:cNvPr id="8" name="Oval 7"/>
          <p:cNvSpPr/>
          <p:nvPr/>
        </p:nvSpPr>
        <p:spPr>
          <a:xfrm>
            <a:off x="10228053" y="2215728"/>
            <a:ext cx="1656272" cy="57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PX2 Variability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22889" y="3235834"/>
            <a:ext cx="172528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50036" y="3447181"/>
            <a:ext cx="1932317" cy="17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228053" y="3235834"/>
            <a:ext cx="1656272" cy="463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Evining</a:t>
            </a:r>
            <a:r>
              <a:rPr lang="en-US" dirty="0"/>
              <a:t> Process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67627" y="1466532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Causes of Defects</a:t>
            </a:r>
          </a:p>
        </p:txBody>
      </p:sp>
    </p:spTree>
    <p:extLst>
      <p:ext uri="{BB962C8B-B14F-4D97-AF65-F5344CB8AC3E}">
        <p14:creationId xmlns:p14="http://schemas.microsoft.com/office/powerpoint/2010/main" val="1440603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&amp; Root Causes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0007" y="1697364"/>
            <a:ext cx="5415214" cy="51376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</a:p>
          <a:p>
            <a:pPr lvl="1">
              <a:buFont typeface="Wingdings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Rate: 1.3% (DPMO ≈ 13,000)</a:t>
            </a:r>
          </a:p>
          <a:p>
            <a:pPr marL="457200" lvl="1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PX2: 37.9% defects, SD 4.5g (Energy Drink)</a:t>
            </a:r>
          </a:p>
          <a:p>
            <a:pPr marL="457200" lvl="1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Evening Shifts: 62.1% defects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850034" y="2468621"/>
            <a:ext cx="1932317" cy="17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22889" y="2274526"/>
            <a:ext cx="172528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</p:txBody>
      </p:sp>
      <p:sp>
        <p:nvSpPr>
          <p:cNvPr id="8" name="Oval 7"/>
          <p:cNvSpPr/>
          <p:nvPr/>
        </p:nvSpPr>
        <p:spPr>
          <a:xfrm>
            <a:off x="10228053" y="2215728"/>
            <a:ext cx="1656272" cy="57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PX2 Variability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22889" y="3235834"/>
            <a:ext cx="172528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50036" y="3447181"/>
            <a:ext cx="1932317" cy="17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228053" y="3235834"/>
            <a:ext cx="1656272" cy="463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Evining</a:t>
            </a:r>
            <a:r>
              <a:rPr lang="en-US" dirty="0"/>
              <a:t> Process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745192" y="4063167"/>
            <a:ext cx="172528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</a:p>
        </p:txBody>
      </p:sp>
      <p:sp>
        <p:nvSpPr>
          <p:cNvPr id="16" name="Oval 15"/>
          <p:cNvSpPr/>
          <p:nvPr/>
        </p:nvSpPr>
        <p:spPr>
          <a:xfrm>
            <a:off x="10228053" y="4074218"/>
            <a:ext cx="1656272" cy="463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Training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850035" y="4297218"/>
            <a:ext cx="1932317" cy="17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67627" y="1466532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Causes of Defects</a:t>
            </a:r>
          </a:p>
        </p:txBody>
      </p:sp>
    </p:spTree>
    <p:extLst>
      <p:ext uri="{BB962C8B-B14F-4D97-AF65-F5344CB8AC3E}">
        <p14:creationId xmlns:p14="http://schemas.microsoft.com/office/powerpoint/2010/main" val="2944457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588025-E78B-F64F-A3C7-7469BADD4532}"/>
              </a:ext>
            </a:extLst>
          </p:cNvPr>
          <p:cNvSpPr/>
          <p:nvPr/>
        </p:nvSpPr>
        <p:spPr>
          <a:xfrm>
            <a:off x="740229" y="2206704"/>
            <a:ext cx="1071154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Sigma &amp; Lean Six Sigma</a:t>
            </a:r>
          </a:p>
          <a:p>
            <a:pPr algn="ctr"/>
            <a:r>
              <a:rPr lang="en-GB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GB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486571"/>
      </p:ext>
    </p:extLst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&amp; Root Causes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978" y="1690688"/>
            <a:ext cx="5415214" cy="51376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</a:p>
          <a:p>
            <a:pPr lvl="1">
              <a:buFont typeface="Wingdings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Rate: 1.3% (DPMO ≈ 13,000)</a:t>
            </a:r>
          </a:p>
          <a:p>
            <a:pPr marL="457200" lvl="1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PX2: 37.9% defects, SD 4.5g (Energy Drink)</a:t>
            </a:r>
          </a:p>
          <a:p>
            <a:pPr marL="457200" lvl="1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Evening Shifts: 62.1% defects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850034" y="2468621"/>
            <a:ext cx="1932317" cy="17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722889" y="2274526"/>
            <a:ext cx="172528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</a:p>
        </p:txBody>
      </p:sp>
      <p:sp>
        <p:nvSpPr>
          <p:cNvPr id="8" name="Oval 7"/>
          <p:cNvSpPr/>
          <p:nvPr/>
        </p:nvSpPr>
        <p:spPr>
          <a:xfrm>
            <a:off x="10228053" y="2215728"/>
            <a:ext cx="1656272" cy="574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PX2 Variability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22889" y="3235834"/>
            <a:ext cx="172528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850036" y="3447181"/>
            <a:ext cx="1932317" cy="17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0228053" y="3235834"/>
            <a:ext cx="1656272" cy="463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Evining</a:t>
            </a:r>
            <a:r>
              <a:rPr lang="en-US" dirty="0"/>
              <a:t> Process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745192" y="4063167"/>
            <a:ext cx="172528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</a:p>
        </p:txBody>
      </p:sp>
      <p:sp>
        <p:nvSpPr>
          <p:cNvPr id="16" name="Oval 15"/>
          <p:cNvSpPr/>
          <p:nvPr/>
        </p:nvSpPr>
        <p:spPr>
          <a:xfrm>
            <a:off x="10228053" y="4074218"/>
            <a:ext cx="1656272" cy="463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 Training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850035" y="4297218"/>
            <a:ext cx="1932317" cy="17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850036" y="5259028"/>
            <a:ext cx="1932317" cy="17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722889" y="4964292"/>
            <a:ext cx="1725283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</a:t>
            </a:r>
          </a:p>
        </p:txBody>
      </p:sp>
      <p:sp>
        <p:nvSpPr>
          <p:cNvPr id="21" name="Oval 20"/>
          <p:cNvSpPr/>
          <p:nvPr/>
        </p:nvSpPr>
        <p:spPr>
          <a:xfrm>
            <a:off x="10228053" y="4964292"/>
            <a:ext cx="1656272" cy="463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Bottle fill issue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67627" y="1466532"/>
            <a:ext cx="3187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Causes of Defects</a:t>
            </a:r>
          </a:p>
        </p:txBody>
      </p:sp>
    </p:spTree>
    <p:extLst>
      <p:ext uri="{BB962C8B-B14F-4D97-AF65-F5344CB8AC3E}">
        <p14:creationId xmlns:p14="http://schemas.microsoft.com/office/powerpoint/2010/main" val="1701380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66F2DC-4A49-6E49-BE0E-8DA7FBA2CA5E}"/>
              </a:ext>
            </a:extLst>
          </p:cNvPr>
          <p:cNvSpPr txBox="1"/>
          <p:nvPr/>
        </p:nvSpPr>
        <p:spPr>
          <a:xfrm>
            <a:off x="2645229" y="22370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L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BFCA0-1082-FB48-A25E-75376365DDAD}"/>
              </a:ext>
            </a:extLst>
          </p:cNvPr>
          <p:cNvSpPr txBox="1"/>
          <p:nvPr/>
        </p:nvSpPr>
        <p:spPr>
          <a:xfrm>
            <a:off x="538842" y="2237014"/>
            <a:ext cx="1141367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reduced variation and improved process</a:t>
            </a:r>
            <a:endParaRPr lang="en-LK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FE9B37-6A62-6D41-A27D-4C0FEA28866B}"/>
              </a:ext>
            </a:extLst>
          </p:cNvPr>
          <p:cNvSpPr txBox="1"/>
          <p:nvPr/>
        </p:nvSpPr>
        <p:spPr>
          <a:xfrm>
            <a:off x="7282542" y="3575957"/>
            <a:ext cx="1126671" cy="636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549564331"/>
      </p:ext>
    </p:extLst>
  </p:cSld>
  <p:clrMapOvr>
    <a:masterClrMapping/>
  </p:clrMapOvr>
  <p:transition spd="slow">
    <p:push dir="u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5414" y="326571"/>
            <a:ext cx="6498772" cy="93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DMAIC Method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21A70-4D42-154C-BF46-DF5B2088ACE9}"/>
              </a:ext>
            </a:extLst>
          </p:cNvPr>
          <p:cNvSpPr txBox="1"/>
          <p:nvPr/>
        </p:nvSpPr>
        <p:spPr>
          <a:xfrm>
            <a:off x="144235" y="1763486"/>
            <a:ext cx="11903529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PX2 inconsistency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Hourly checks +maintenance </a:t>
            </a:r>
          </a:p>
        </p:txBody>
      </p:sp>
    </p:spTree>
    <p:extLst>
      <p:ext uri="{BB962C8B-B14F-4D97-AF65-F5344CB8AC3E}">
        <p14:creationId xmlns:p14="http://schemas.microsoft.com/office/powerpoint/2010/main" val="33806615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5414" y="326571"/>
            <a:ext cx="6498772" cy="93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DMAIC Method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21A70-4D42-154C-BF46-DF5B2088ACE9}"/>
              </a:ext>
            </a:extLst>
          </p:cNvPr>
          <p:cNvSpPr txBox="1"/>
          <p:nvPr/>
        </p:nvSpPr>
        <p:spPr>
          <a:xfrm>
            <a:off x="144235" y="1763486"/>
            <a:ext cx="11903529" cy="1828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PX2 inconsistency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Hourly checks +maintenance 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Sealing issues (Evening)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 for cleaning &amp; pressure</a:t>
            </a:r>
          </a:p>
        </p:txBody>
      </p:sp>
    </p:spTree>
    <p:extLst>
      <p:ext uri="{BB962C8B-B14F-4D97-AF65-F5344CB8AC3E}">
        <p14:creationId xmlns:p14="http://schemas.microsoft.com/office/powerpoint/2010/main" val="6678656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5414" y="326571"/>
            <a:ext cx="6498772" cy="93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DMAIC Method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21A70-4D42-154C-BF46-DF5B2088ACE9}"/>
              </a:ext>
            </a:extLst>
          </p:cNvPr>
          <p:cNvSpPr txBox="1"/>
          <p:nvPr/>
        </p:nvSpPr>
        <p:spPr>
          <a:xfrm>
            <a:off x="144235" y="1763486"/>
            <a:ext cx="11903529" cy="275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PX2 inconsistency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Hourly checks +maintenance 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Sealing issues (Evening)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 for cleaning &amp; pressure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variation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Retrain with visual guides</a:t>
            </a:r>
          </a:p>
        </p:txBody>
      </p:sp>
    </p:spTree>
    <p:extLst>
      <p:ext uri="{BB962C8B-B14F-4D97-AF65-F5344CB8AC3E}">
        <p14:creationId xmlns:p14="http://schemas.microsoft.com/office/powerpoint/2010/main" val="1270201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5414" y="326571"/>
            <a:ext cx="6498772" cy="93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DMAIC Method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21A70-4D42-154C-BF46-DF5B2088ACE9}"/>
              </a:ext>
            </a:extLst>
          </p:cNvPr>
          <p:cNvSpPr txBox="1"/>
          <p:nvPr/>
        </p:nvSpPr>
        <p:spPr>
          <a:xfrm>
            <a:off x="144235" y="1763486"/>
            <a:ext cx="11903529" cy="3675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PX2 inconsistency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Hourly checks +maintenance 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Sealing issues (Evening)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 for cleaning &amp; pressure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variation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Retrain with visual guides</a:t>
            </a:r>
          </a:p>
          <a:p>
            <a:pPr>
              <a:lnSpc>
                <a:spcPct val="150000"/>
              </a:lnSpc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weight checks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based feedback loop</a:t>
            </a:r>
          </a:p>
        </p:txBody>
      </p:sp>
    </p:spTree>
    <p:extLst>
      <p:ext uri="{BB962C8B-B14F-4D97-AF65-F5344CB8AC3E}">
        <p14:creationId xmlns:p14="http://schemas.microsoft.com/office/powerpoint/2010/main" val="2591035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2645</Words>
  <Application>Microsoft Macintosh PowerPoint</Application>
  <PresentationFormat>Widescreen</PresentationFormat>
  <Paragraphs>668</Paragraphs>
  <Slides>95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1" baseType="lpstr">
      <vt:lpstr>Arial</vt:lpstr>
      <vt:lpstr>Calibri</vt:lpstr>
      <vt:lpstr>Calibri Light</vt:lpstr>
      <vt:lpstr>Times New Roman</vt:lpstr>
      <vt:lpstr>Wingdings</vt:lpstr>
      <vt:lpstr>Office Theme</vt:lpstr>
      <vt:lpstr>Data-Driven Quality Improvement in Beverage Manufacturing  A Lean Six Sigma Approach Using Control Charts and Root Cause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Sampling</vt:lpstr>
      <vt:lpstr>Random Sampling</vt:lpstr>
      <vt:lpstr>Systematic Sampling</vt:lpstr>
      <vt:lpstr>Systematic Sampling</vt:lpstr>
      <vt:lpstr>Cluster Sampling</vt:lpstr>
      <vt:lpstr>Cluster Sampling</vt:lpstr>
      <vt:lpstr>Stratified Sampling</vt:lpstr>
      <vt:lpstr>Stratified Sampling</vt:lpstr>
      <vt:lpstr>Sample Size Determination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Bottlenecks</vt:lpstr>
      <vt:lpstr>Bottlenecks</vt:lpstr>
      <vt:lpstr>Bottlenecks</vt:lpstr>
      <vt:lpstr>Findings &amp; Root Causes</vt:lpstr>
      <vt:lpstr>Findings &amp; Root Causes</vt:lpstr>
      <vt:lpstr>Findings &amp; Root Causes</vt:lpstr>
      <vt:lpstr>Findings &amp; Root Causes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Quality Improvement in Beverage Manufacturing  A Lean Six Sigma Approach Using Control Charts and Root Cause Analysis </dc:title>
  <dc:creator>Microsoft Office User</dc:creator>
  <cp:lastModifiedBy>Microsoft Office User</cp:lastModifiedBy>
  <cp:revision>54</cp:revision>
  <dcterms:created xsi:type="dcterms:W3CDTF">2025-07-01T00:20:38Z</dcterms:created>
  <dcterms:modified xsi:type="dcterms:W3CDTF">2025-07-01T14:53:34Z</dcterms:modified>
</cp:coreProperties>
</file>