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7" r:id="rId4"/>
    <p:sldId id="276" r:id="rId5"/>
    <p:sldId id="278" r:id="rId6"/>
    <p:sldId id="279" r:id="rId7"/>
    <p:sldId id="280" r:id="rId8"/>
    <p:sldId id="28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rello.com/b/GrhYOAql/aisc2010final" TargetMode="External"/><Relationship Id="rId1" Type="http://schemas.openxmlformats.org/officeDocument/2006/relationships/hyperlink" Target="https://github.com/Asitsp/IOT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tsp/IOT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trello.com/b/GrhYOAql/aisc2010final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6157E-11ED-4A25-B3C5-49DEC305916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F9DCF4-498D-4805-A892-187746C79FFE}">
      <dgm:prSet/>
      <dgm:spPr/>
      <dgm:t>
        <a:bodyPr/>
        <a:lstStyle/>
        <a:p>
          <a:pPr>
            <a:defRPr b="1"/>
          </a:pPr>
          <a:r>
            <a:rPr lang="en-CA" b="1" i="0"/>
            <a:t>GitHub Repository:</a:t>
          </a:r>
          <a:endParaRPr lang="en-US"/>
        </a:p>
      </dgm:t>
    </dgm:pt>
    <dgm:pt modelId="{B953203C-BB80-4104-BA4F-795EAEAD4E5B}" type="parTrans" cxnId="{0614BD6C-86BD-4DAE-B329-78AEB3447691}">
      <dgm:prSet/>
      <dgm:spPr/>
      <dgm:t>
        <a:bodyPr/>
        <a:lstStyle/>
        <a:p>
          <a:endParaRPr lang="en-US"/>
        </a:p>
      </dgm:t>
    </dgm:pt>
    <dgm:pt modelId="{06906B25-AB17-4DA7-94E9-1D9670EA9171}" type="sibTrans" cxnId="{0614BD6C-86BD-4DAE-B329-78AEB3447691}">
      <dgm:prSet/>
      <dgm:spPr/>
      <dgm:t>
        <a:bodyPr/>
        <a:lstStyle/>
        <a:p>
          <a:endParaRPr lang="en-US"/>
        </a:p>
      </dgm:t>
    </dgm:pt>
    <dgm:pt modelId="{D2D1E847-1802-439B-9CB1-7D0FF07BE60E}">
      <dgm:prSet/>
      <dgm:spPr/>
      <dgm:t>
        <a:bodyPr/>
        <a:lstStyle/>
        <a:p>
          <a:r>
            <a:rPr lang="en-CA" dirty="0">
              <a:hlinkClick xmlns:r="http://schemas.openxmlformats.org/officeDocument/2006/relationships" r:id="rId1"/>
            </a:rPr>
            <a:t>https://github.com/Asitsp/IOT</a:t>
          </a:r>
          <a:endParaRPr lang="en-CA" dirty="0"/>
        </a:p>
        <a:p>
          <a:endParaRPr lang="en-US" dirty="0"/>
        </a:p>
      </dgm:t>
    </dgm:pt>
    <dgm:pt modelId="{11CD6EC3-0E96-41F5-82D7-A9B8515B48F6}" type="parTrans" cxnId="{61F77B51-0D0D-471B-B153-5AAF8B71D71F}">
      <dgm:prSet/>
      <dgm:spPr/>
      <dgm:t>
        <a:bodyPr/>
        <a:lstStyle/>
        <a:p>
          <a:endParaRPr lang="en-US"/>
        </a:p>
      </dgm:t>
    </dgm:pt>
    <dgm:pt modelId="{69E0180C-14A8-4E7F-AEFA-42232C8D66C4}" type="sibTrans" cxnId="{61F77B51-0D0D-471B-B153-5AAF8B71D71F}">
      <dgm:prSet/>
      <dgm:spPr/>
      <dgm:t>
        <a:bodyPr/>
        <a:lstStyle/>
        <a:p>
          <a:endParaRPr lang="en-US"/>
        </a:p>
      </dgm:t>
    </dgm:pt>
    <dgm:pt modelId="{3CB8CB46-4137-4DDA-AB90-B86EFFE3ACAC}">
      <dgm:prSet/>
      <dgm:spPr/>
      <dgm:t>
        <a:bodyPr/>
        <a:lstStyle/>
        <a:p>
          <a:pPr>
            <a:defRPr b="1"/>
          </a:pPr>
          <a:r>
            <a:rPr lang="en-CA" b="1" i="0"/>
            <a:t>Trello Board:</a:t>
          </a:r>
          <a:endParaRPr lang="en-US"/>
        </a:p>
      </dgm:t>
    </dgm:pt>
    <dgm:pt modelId="{5FAC6E6B-25F3-46C0-9F8C-9E36A09DFDEC}" type="parTrans" cxnId="{7F254FC4-55CC-4A09-827A-F9446E0416F5}">
      <dgm:prSet/>
      <dgm:spPr/>
      <dgm:t>
        <a:bodyPr/>
        <a:lstStyle/>
        <a:p>
          <a:endParaRPr lang="en-US"/>
        </a:p>
      </dgm:t>
    </dgm:pt>
    <dgm:pt modelId="{C9391F80-5EC7-4D30-9DF8-E7AB6CEC2517}" type="sibTrans" cxnId="{7F254FC4-55CC-4A09-827A-F9446E0416F5}">
      <dgm:prSet/>
      <dgm:spPr/>
      <dgm:t>
        <a:bodyPr/>
        <a:lstStyle/>
        <a:p>
          <a:endParaRPr lang="en-US"/>
        </a:p>
      </dgm:t>
    </dgm:pt>
    <dgm:pt modelId="{E1621A02-3E34-4221-8DBE-747DC4270481}">
      <dgm:prSet/>
      <dgm:spPr/>
      <dgm:t>
        <a:bodyPr/>
        <a:lstStyle/>
        <a:p>
          <a:r>
            <a:rPr lang="en-CA" b="1" dirty="0">
              <a:hlinkClick xmlns:r="http://schemas.openxmlformats.org/officeDocument/2006/relationships" r:id="rId2"/>
            </a:rPr>
            <a:t>https://trello.com/b/GrhYOAql/aisc2010final</a:t>
          </a:r>
          <a:endParaRPr lang="en-US" dirty="0"/>
        </a:p>
      </dgm:t>
    </dgm:pt>
    <dgm:pt modelId="{87165350-1BDE-4AF2-8C31-CF68E7A5702E}" type="parTrans" cxnId="{74C76B39-66D8-4955-A664-9B2CC1A538D8}">
      <dgm:prSet/>
      <dgm:spPr/>
      <dgm:t>
        <a:bodyPr/>
        <a:lstStyle/>
        <a:p>
          <a:endParaRPr lang="en-US"/>
        </a:p>
      </dgm:t>
    </dgm:pt>
    <dgm:pt modelId="{D73FD678-CDF3-450A-932F-4243E4F91A30}" type="sibTrans" cxnId="{74C76B39-66D8-4955-A664-9B2CC1A538D8}">
      <dgm:prSet/>
      <dgm:spPr/>
      <dgm:t>
        <a:bodyPr/>
        <a:lstStyle/>
        <a:p>
          <a:endParaRPr lang="en-US"/>
        </a:p>
      </dgm:t>
    </dgm:pt>
    <dgm:pt modelId="{4C520DE6-3399-4534-8983-5212931C7CED}" type="pres">
      <dgm:prSet presAssocID="{4446157E-11ED-4A25-B3C5-49DEC3059160}" presName="root" presStyleCnt="0">
        <dgm:presLayoutVars>
          <dgm:dir/>
          <dgm:resizeHandles val="exact"/>
        </dgm:presLayoutVars>
      </dgm:prSet>
      <dgm:spPr/>
    </dgm:pt>
    <dgm:pt modelId="{7A2DEC69-3891-4178-8644-15DE81412032}" type="pres">
      <dgm:prSet presAssocID="{CFF9DCF4-498D-4805-A892-187746C79FFE}" presName="compNode" presStyleCnt="0"/>
      <dgm:spPr/>
    </dgm:pt>
    <dgm:pt modelId="{3246F4F1-8845-483B-8165-EDDA8C5EB2EF}" type="pres">
      <dgm:prSet presAssocID="{CFF9DCF4-498D-4805-A892-187746C79FFE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3B5801F-BE80-41EF-9785-D134C983069D}" type="pres">
      <dgm:prSet presAssocID="{CFF9DCF4-498D-4805-A892-187746C79FFE}" presName="iconSpace" presStyleCnt="0"/>
      <dgm:spPr/>
    </dgm:pt>
    <dgm:pt modelId="{8EC9FB50-2D77-4023-82AD-BB987C3479A4}" type="pres">
      <dgm:prSet presAssocID="{CFF9DCF4-498D-4805-A892-187746C79FFE}" presName="parTx" presStyleLbl="revTx" presStyleIdx="0" presStyleCnt="4">
        <dgm:presLayoutVars>
          <dgm:chMax val="0"/>
          <dgm:chPref val="0"/>
        </dgm:presLayoutVars>
      </dgm:prSet>
      <dgm:spPr/>
    </dgm:pt>
    <dgm:pt modelId="{B7D779B5-6B00-4DDF-B70A-7509576A587E}" type="pres">
      <dgm:prSet presAssocID="{CFF9DCF4-498D-4805-A892-187746C79FFE}" presName="txSpace" presStyleCnt="0"/>
      <dgm:spPr/>
    </dgm:pt>
    <dgm:pt modelId="{156BFBE6-B0BB-4068-A078-9C2C11542C08}" type="pres">
      <dgm:prSet presAssocID="{CFF9DCF4-498D-4805-A892-187746C79FFE}" presName="desTx" presStyleLbl="revTx" presStyleIdx="1" presStyleCnt="4">
        <dgm:presLayoutVars/>
      </dgm:prSet>
      <dgm:spPr/>
    </dgm:pt>
    <dgm:pt modelId="{35E4E334-2EEA-471D-B6C4-B6B172962B24}" type="pres">
      <dgm:prSet presAssocID="{06906B25-AB17-4DA7-94E9-1D9670EA9171}" presName="sibTrans" presStyleCnt="0"/>
      <dgm:spPr/>
    </dgm:pt>
    <dgm:pt modelId="{A07955B8-C55C-48B3-9ADA-894A500BE8E6}" type="pres">
      <dgm:prSet presAssocID="{3CB8CB46-4137-4DDA-AB90-B86EFFE3ACAC}" presName="compNode" presStyleCnt="0"/>
      <dgm:spPr/>
    </dgm:pt>
    <dgm:pt modelId="{BC412357-1345-4869-8D73-0AC12E73234D}" type="pres">
      <dgm:prSet presAssocID="{3CB8CB46-4137-4DDA-AB90-B86EFFE3ACAC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53D74FD-2A9E-4BD9-BA1E-1A6645A4C635}" type="pres">
      <dgm:prSet presAssocID="{3CB8CB46-4137-4DDA-AB90-B86EFFE3ACAC}" presName="iconSpace" presStyleCnt="0"/>
      <dgm:spPr/>
    </dgm:pt>
    <dgm:pt modelId="{D5BD2A17-50A9-4C44-AF68-C5639C3EB607}" type="pres">
      <dgm:prSet presAssocID="{3CB8CB46-4137-4DDA-AB90-B86EFFE3ACAC}" presName="parTx" presStyleLbl="revTx" presStyleIdx="2" presStyleCnt="4">
        <dgm:presLayoutVars>
          <dgm:chMax val="0"/>
          <dgm:chPref val="0"/>
        </dgm:presLayoutVars>
      </dgm:prSet>
      <dgm:spPr/>
    </dgm:pt>
    <dgm:pt modelId="{8EA54437-326F-4DD6-82B3-0F893E9DD7C4}" type="pres">
      <dgm:prSet presAssocID="{3CB8CB46-4137-4DDA-AB90-B86EFFE3ACAC}" presName="txSpace" presStyleCnt="0"/>
      <dgm:spPr/>
    </dgm:pt>
    <dgm:pt modelId="{FC5BE80A-85AF-40C8-84BB-A98512B6D353}" type="pres">
      <dgm:prSet presAssocID="{3CB8CB46-4137-4DDA-AB90-B86EFFE3ACAC}" presName="desTx" presStyleLbl="revTx" presStyleIdx="3" presStyleCnt="4">
        <dgm:presLayoutVars/>
      </dgm:prSet>
      <dgm:spPr/>
    </dgm:pt>
  </dgm:ptLst>
  <dgm:cxnLst>
    <dgm:cxn modelId="{24604F07-7766-4FB6-AF1D-18829604EB8B}" type="presOf" srcId="{3CB8CB46-4137-4DDA-AB90-B86EFFE3ACAC}" destId="{D5BD2A17-50A9-4C44-AF68-C5639C3EB607}" srcOrd="0" destOrd="0" presId="urn:microsoft.com/office/officeart/2018/2/layout/IconLabelDescriptionList"/>
    <dgm:cxn modelId="{74C76B39-66D8-4955-A664-9B2CC1A538D8}" srcId="{3CB8CB46-4137-4DDA-AB90-B86EFFE3ACAC}" destId="{E1621A02-3E34-4221-8DBE-747DC4270481}" srcOrd="0" destOrd="0" parTransId="{87165350-1BDE-4AF2-8C31-CF68E7A5702E}" sibTransId="{D73FD678-CDF3-450A-932F-4243E4F91A30}"/>
    <dgm:cxn modelId="{F4EFD762-FFCE-41F3-B65C-6D844EDAF6AD}" type="presOf" srcId="{CFF9DCF4-498D-4805-A892-187746C79FFE}" destId="{8EC9FB50-2D77-4023-82AD-BB987C3479A4}" srcOrd="0" destOrd="0" presId="urn:microsoft.com/office/officeart/2018/2/layout/IconLabelDescriptionList"/>
    <dgm:cxn modelId="{5D517365-F6F8-4973-AAE1-59F8B1DE2730}" type="presOf" srcId="{4446157E-11ED-4A25-B3C5-49DEC3059160}" destId="{4C520DE6-3399-4534-8983-5212931C7CED}" srcOrd="0" destOrd="0" presId="urn:microsoft.com/office/officeart/2018/2/layout/IconLabelDescriptionList"/>
    <dgm:cxn modelId="{0614BD6C-86BD-4DAE-B329-78AEB3447691}" srcId="{4446157E-11ED-4A25-B3C5-49DEC3059160}" destId="{CFF9DCF4-498D-4805-A892-187746C79FFE}" srcOrd="0" destOrd="0" parTransId="{B953203C-BB80-4104-BA4F-795EAEAD4E5B}" sibTransId="{06906B25-AB17-4DA7-94E9-1D9670EA9171}"/>
    <dgm:cxn modelId="{61F77B51-0D0D-471B-B153-5AAF8B71D71F}" srcId="{CFF9DCF4-498D-4805-A892-187746C79FFE}" destId="{D2D1E847-1802-439B-9CB1-7D0FF07BE60E}" srcOrd="0" destOrd="0" parTransId="{11CD6EC3-0E96-41F5-82D7-A9B8515B48F6}" sibTransId="{69E0180C-14A8-4E7F-AEFA-42232C8D66C4}"/>
    <dgm:cxn modelId="{7F254FC4-55CC-4A09-827A-F9446E0416F5}" srcId="{4446157E-11ED-4A25-B3C5-49DEC3059160}" destId="{3CB8CB46-4137-4DDA-AB90-B86EFFE3ACAC}" srcOrd="1" destOrd="0" parTransId="{5FAC6E6B-25F3-46C0-9F8C-9E36A09DFDEC}" sibTransId="{C9391F80-5EC7-4D30-9DF8-E7AB6CEC2517}"/>
    <dgm:cxn modelId="{7D4EDECE-7002-47EE-B819-14D2C9073B42}" type="presOf" srcId="{D2D1E847-1802-439B-9CB1-7D0FF07BE60E}" destId="{156BFBE6-B0BB-4068-A078-9C2C11542C08}" srcOrd="0" destOrd="0" presId="urn:microsoft.com/office/officeart/2018/2/layout/IconLabelDescriptionList"/>
    <dgm:cxn modelId="{F6D5F6F9-62D3-4A24-A448-41FC2E05EA6A}" type="presOf" srcId="{E1621A02-3E34-4221-8DBE-747DC4270481}" destId="{FC5BE80A-85AF-40C8-84BB-A98512B6D353}" srcOrd="0" destOrd="0" presId="urn:microsoft.com/office/officeart/2018/2/layout/IconLabelDescriptionList"/>
    <dgm:cxn modelId="{9D8350D7-A66A-4321-9A4B-232AA5D3391F}" type="presParOf" srcId="{4C520DE6-3399-4534-8983-5212931C7CED}" destId="{7A2DEC69-3891-4178-8644-15DE81412032}" srcOrd="0" destOrd="0" presId="urn:microsoft.com/office/officeart/2018/2/layout/IconLabelDescriptionList"/>
    <dgm:cxn modelId="{3AC8488D-9FBD-4D90-A6B2-2B87D138191A}" type="presParOf" srcId="{7A2DEC69-3891-4178-8644-15DE81412032}" destId="{3246F4F1-8845-483B-8165-EDDA8C5EB2EF}" srcOrd="0" destOrd="0" presId="urn:microsoft.com/office/officeart/2018/2/layout/IconLabelDescriptionList"/>
    <dgm:cxn modelId="{B57F6B1B-51B4-4302-91E0-32274AB85489}" type="presParOf" srcId="{7A2DEC69-3891-4178-8644-15DE81412032}" destId="{D3B5801F-BE80-41EF-9785-D134C983069D}" srcOrd="1" destOrd="0" presId="urn:microsoft.com/office/officeart/2018/2/layout/IconLabelDescriptionList"/>
    <dgm:cxn modelId="{52451018-1494-4EF1-BD3C-FDA9C144DF99}" type="presParOf" srcId="{7A2DEC69-3891-4178-8644-15DE81412032}" destId="{8EC9FB50-2D77-4023-82AD-BB987C3479A4}" srcOrd="2" destOrd="0" presId="urn:microsoft.com/office/officeart/2018/2/layout/IconLabelDescriptionList"/>
    <dgm:cxn modelId="{C82D0B44-E390-4C86-97AF-8024930BFD84}" type="presParOf" srcId="{7A2DEC69-3891-4178-8644-15DE81412032}" destId="{B7D779B5-6B00-4DDF-B70A-7509576A587E}" srcOrd="3" destOrd="0" presId="urn:microsoft.com/office/officeart/2018/2/layout/IconLabelDescriptionList"/>
    <dgm:cxn modelId="{205FB47D-864A-4032-B0CF-6B29B4E1A119}" type="presParOf" srcId="{7A2DEC69-3891-4178-8644-15DE81412032}" destId="{156BFBE6-B0BB-4068-A078-9C2C11542C08}" srcOrd="4" destOrd="0" presId="urn:microsoft.com/office/officeart/2018/2/layout/IconLabelDescriptionList"/>
    <dgm:cxn modelId="{4FFFBFDA-1729-4E9C-9694-9EFD2B7F27DD}" type="presParOf" srcId="{4C520DE6-3399-4534-8983-5212931C7CED}" destId="{35E4E334-2EEA-471D-B6C4-B6B172962B24}" srcOrd="1" destOrd="0" presId="urn:microsoft.com/office/officeart/2018/2/layout/IconLabelDescriptionList"/>
    <dgm:cxn modelId="{92E59EBE-5221-47DA-BEA4-95282BB099AF}" type="presParOf" srcId="{4C520DE6-3399-4534-8983-5212931C7CED}" destId="{A07955B8-C55C-48B3-9ADA-894A500BE8E6}" srcOrd="2" destOrd="0" presId="urn:microsoft.com/office/officeart/2018/2/layout/IconLabelDescriptionList"/>
    <dgm:cxn modelId="{489AA19E-9D30-4E0F-ACE7-3FF4AD1D5F63}" type="presParOf" srcId="{A07955B8-C55C-48B3-9ADA-894A500BE8E6}" destId="{BC412357-1345-4869-8D73-0AC12E73234D}" srcOrd="0" destOrd="0" presId="urn:microsoft.com/office/officeart/2018/2/layout/IconLabelDescriptionList"/>
    <dgm:cxn modelId="{DAFB6BE6-095D-4BB4-9528-275E868E236E}" type="presParOf" srcId="{A07955B8-C55C-48B3-9ADA-894A500BE8E6}" destId="{B53D74FD-2A9E-4BD9-BA1E-1A6645A4C635}" srcOrd="1" destOrd="0" presId="urn:microsoft.com/office/officeart/2018/2/layout/IconLabelDescriptionList"/>
    <dgm:cxn modelId="{0DA8AC2C-1CEC-4F0B-A071-6BE39F677C2C}" type="presParOf" srcId="{A07955B8-C55C-48B3-9ADA-894A500BE8E6}" destId="{D5BD2A17-50A9-4C44-AF68-C5639C3EB607}" srcOrd="2" destOrd="0" presId="urn:microsoft.com/office/officeart/2018/2/layout/IconLabelDescriptionList"/>
    <dgm:cxn modelId="{C923E55F-4566-45F5-88F2-3647974E7A65}" type="presParOf" srcId="{A07955B8-C55C-48B3-9ADA-894A500BE8E6}" destId="{8EA54437-326F-4DD6-82B3-0F893E9DD7C4}" srcOrd="3" destOrd="0" presId="urn:microsoft.com/office/officeart/2018/2/layout/IconLabelDescriptionList"/>
    <dgm:cxn modelId="{B110779B-195B-4115-9B67-8E4A54A2879D}" type="presParOf" srcId="{A07955B8-C55C-48B3-9ADA-894A500BE8E6}" destId="{FC5BE80A-85AF-40C8-84BB-A98512B6D35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6F4F1-8845-483B-8165-EDDA8C5EB2EF}">
      <dsp:nvSpPr>
        <dsp:cNvPr id="0" name=""/>
        <dsp:cNvSpPr/>
      </dsp:nvSpPr>
      <dsp:spPr>
        <a:xfrm>
          <a:off x="2460" y="705609"/>
          <a:ext cx="1470656" cy="1470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9FB50-2D77-4023-82AD-BB987C3479A4}">
      <dsp:nvSpPr>
        <dsp:cNvPr id="0" name=""/>
        <dsp:cNvSpPr/>
      </dsp:nvSpPr>
      <dsp:spPr>
        <a:xfrm>
          <a:off x="2460" y="2299072"/>
          <a:ext cx="4201874" cy="63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b="1" i="0" kern="1200"/>
            <a:t>GitHub Repository:</a:t>
          </a:r>
          <a:endParaRPr lang="en-US" sz="3600" kern="1200"/>
        </a:p>
      </dsp:txBody>
      <dsp:txXfrm>
        <a:off x="2460" y="2299072"/>
        <a:ext cx="4201874" cy="630281"/>
      </dsp:txXfrm>
    </dsp:sp>
    <dsp:sp modelId="{156BFBE6-B0BB-4068-A078-9C2C11542C08}">
      <dsp:nvSpPr>
        <dsp:cNvPr id="0" name=""/>
        <dsp:cNvSpPr/>
      </dsp:nvSpPr>
      <dsp:spPr>
        <a:xfrm>
          <a:off x="2460" y="2986473"/>
          <a:ext cx="4201874" cy="57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hlinkClick xmlns:r="http://schemas.openxmlformats.org/officeDocument/2006/relationships" r:id="rId3"/>
            </a:rPr>
            <a:t>https://github.com/Asitsp/IOT</a:t>
          </a:r>
          <a:endParaRPr lang="en-CA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460" y="2986473"/>
        <a:ext cx="4201874" cy="575117"/>
      </dsp:txXfrm>
    </dsp:sp>
    <dsp:sp modelId="{BC412357-1345-4869-8D73-0AC12E73234D}">
      <dsp:nvSpPr>
        <dsp:cNvPr id="0" name=""/>
        <dsp:cNvSpPr/>
      </dsp:nvSpPr>
      <dsp:spPr>
        <a:xfrm>
          <a:off x="4939664" y="705609"/>
          <a:ext cx="1470656" cy="147065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D2A17-50A9-4C44-AF68-C5639C3EB607}">
      <dsp:nvSpPr>
        <dsp:cNvPr id="0" name=""/>
        <dsp:cNvSpPr/>
      </dsp:nvSpPr>
      <dsp:spPr>
        <a:xfrm>
          <a:off x="4939664" y="2299072"/>
          <a:ext cx="4201874" cy="63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b="1" i="0" kern="1200"/>
            <a:t>Trello Board:</a:t>
          </a:r>
          <a:endParaRPr lang="en-US" sz="3600" kern="1200"/>
        </a:p>
      </dsp:txBody>
      <dsp:txXfrm>
        <a:off x="4939664" y="2299072"/>
        <a:ext cx="4201874" cy="630281"/>
      </dsp:txXfrm>
    </dsp:sp>
    <dsp:sp modelId="{FC5BE80A-85AF-40C8-84BB-A98512B6D353}">
      <dsp:nvSpPr>
        <dsp:cNvPr id="0" name=""/>
        <dsp:cNvSpPr/>
      </dsp:nvSpPr>
      <dsp:spPr>
        <a:xfrm>
          <a:off x="4939664" y="2986473"/>
          <a:ext cx="4201874" cy="575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hlinkClick xmlns:r="http://schemas.openxmlformats.org/officeDocument/2006/relationships" r:id="rId6"/>
            </a:rPr>
            <a:t>https://trello.com/b/GrhYOAql/aisc2010final</a:t>
          </a:r>
          <a:endParaRPr lang="en-US" sz="1700" kern="1200" dirty="0"/>
        </a:p>
      </dsp:txBody>
      <dsp:txXfrm>
        <a:off x="4939664" y="2986473"/>
        <a:ext cx="4201874" cy="575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projects/344891391763022419" TargetMode="External"/><Relationship Id="rId2" Type="http://schemas.openxmlformats.org/officeDocument/2006/relationships/hyperlink" Target="https://www.instructables.com/Arduino-Based-Digital-SAFE-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GrhYOAql/aisc2010fin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204864"/>
            <a:ext cx="11089232" cy="1711037"/>
          </a:xfrm>
        </p:spPr>
        <p:txBody>
          <a:bodyPr/>
          <a:lstStyle/>
          <a:p>
            <a:r>
              <a:rPr lang="en-US" dirty="0"/>
              <a:t>AISC 2010 Final Presentation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023" y="3935433"/>
            <a:ext cx="10058400" cy="17110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I</a:t>
            </a:r>
          </a:p>
          <a:p>
            <a:endParaRPr lang="en-US" dirty="0"/>
          </a:p>
          <a:p>
            <a:r>
              <a:rPr lang="en-US" dirty="0"/>
              <a:t>Asitkumar Patel(500211508)</a:t>
            </a:r>
          </a:p>
          <a:p>
            <a:r>
              <a:rPr lang="en-US" dirty="0" err="1"/>
              <a:t>Meeraben</a:t>
            </a:r>
            <a:r>
              <a:rPr lang="en-US" dirty="0"/>
              <a:t> </a:t>
            </a:r>
            <a:r>
              <a:rPr lang="en-US" dirty="0" err="1"/>
              <a:t>Gangani</a:t>
            </a:r>
            <a:r>
              <a:rPr lang="en-US" dirty="0"/>
              <a:t>(500210808)</a:t>
            </a:r>
          </a:p>
          <a:p>
            <a:r>
              <a:rPr lang="en-US" dirty="0"/>
              <a:t>Akil Khoja(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500209564</a:t>
            </a:r>
            <a:r>
              <a:rPr lang="en-US" dirty="0"/>
              <a:t>)</a:t>
            </a:r>
          </a:p>
          <a:p>
            <a:r>
              <a:rPr lang="en-US" dirty="0" err="1"/>
              <a:t>Shivaganesh</a:t>
            </a:r>
            <a:r>
              <a:rPr lang="en-US" dirty="0"/>
              <a:t> </a:t>
            </a:r>
            <a:r>
              <a:rPr lang="en-US" dirty="0" err="1"/>
              <a:t>Birru</a:t>
            </a:r>
            <a:r>
              <a:rPr lang="en-US" dirty="0"/>
              <a:t>(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500211953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AD1A53A-ACFA-60B9-A84E-CEAA1471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CA" b="1" i="0">
                <a:effectLst/>
              </a:rPr>
              <a:t>Introduction</a:t>
            </a:r>
          </a:p>
        </p:txBody>
      </p:sp>
      <p:pic>
        <p:nvPicPr>
          <p:cNvPr id="3" name="Picture 2" descr="A diagram of a circuit board">
            <a:extLst>
              <a:ext uri="{FF2B5EF4-FFF2-40B4-BE49-F238E27FC236}">
                <a16:creationId xmlns:a16="http://schemas.microsoft.com/office/drawing/2014/main" id="{685D390B-3111-EBB8-D956-E591BB75B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47443"/>
            <a:ext cx="4343400" cy="3626739"/>
          </a:xfrm>
          <a:prstGeom prst="rect">
            <a:avLst/>
          </a:prstGeom>
          <a:noFill/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1384AF-C0C4-4889-3920-025F3319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244008" cy="469971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The finance and banking sector, guardians of invaluable assets, currently relies on traditional lock-and-key mechanisms and basic electronic keypads for safeguarding assets in electric safe boxes.</a:t>
            </a:r>
          </a:p>
          <a:p>
            <a:r>
              <a:rPr lang="en-US" b="0" i="0" dirty="0">
                <a:effectLst/>
              </a:rPr>
              <a:t>The primary problem with the SOTA lies in its inability to adapt to modern security standards and the increasing sophistication of intrusion techniques.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Söhne"/>
              </a:rPr>
              <a:t>O</a:t>
            </a:r>
            <a:r>
              <a:rPr lang="en-CA" b="1" dirty="0" err="1">
                <a:latin typeface="Söhne"/>
              </a:rPr>
              <a:t>verview</a:t>
            </a:r>
            <a:r>
              <a:rPr lang="en-CA" b="1" dirty="0">
                <a:latin typeface="Söhne"/>
              </a:rPr>
              <a:t> of the project </a:t>
            </a:r>
            <a:endParaRPr lang="en-CA" b="1" i="0" dirty="0">
              <a:effectLst/>
              <a:latin typeface="Söhne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effectLst/>
                <a:latin typeface="Söhne"/>
              </a:rPr>
              <a:t>Content Overview: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b="1" i="0" dirty="0">
                <a:effectLst/>
                <a:latin typeface="Söhne"/>
              </a:rPr>
              <a:t>Designing</a:t>
            </a:r>
            <a:endParaRPr lang="en-CA" b="1" dirty="0">
              <a:latin typeface="Söhne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CA" b="1" i="0" dirty="0">
                <a:effectLst/>
                <a:latin typeface="Söhne"/>
              </a:rPr>
              <a:t>Material Gathering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b="1" i="0" dirty="0" err="1">
                <a:effectLst/>
                <a:latin typeface="Söhne"/>
              </a:rPr>
              <a:t>aking</a:t>
            </a:r>
            <a:r>
              <a:rPr lang="en-CA" b="1" i="0" dirty="0">
                <a:effectLst/>
                <a:latin typeface="Söhne"/>
              </a:rPr>
              <a:t> the Box</a:t>
            </a:r>
            <a:endParaRPr lang="en-CA" b="1" dirty="0">
              <a:latin typeface="Söhne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CA" b="1" i="0" dirty="0">
                <a:effectLst/>
                <a:latin typeface="Söhne"/>
              </a:rPr>
              <a:t>Electronics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b="1" i="0" dirty="0">
                <a:effectLst/>
                <a:latin typeface="Söhne"/>
              </a:rPr>
              <a:t>Coding</a:t>
            </a:r>
            <a:endParaRPr lang="en-CA" b="1" dirty="0">
              <a:latin typeface="Söhne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CA" b="1" i="0" dirty="0">
                <a:effectLst/>
                <a:latin typeface="Söhne"/>
              </a:rPr>
              <a:t>Door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b="1" i="0" dirty="0">
                <a:effectLst/>
                <a:latin typeface="Söhne"/>
              </a:rPr>
              <a:t>Door Frame</a:t>
            </a:r>
            <a:endParaRPr lang="en-CA" b="1" dirty="0">
              <a:latin typeface="Söhne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CA" b="1" i="0" dirty="0">
                <a:effectLst/>
                <a:latin typeface="Söhne"/>
              </a:rPr>
              <a:t>Finishing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b="1" dirty="0"/>
              <a:t>Conclusion</a:t>
            </a:r>
          </a:p>
        </p:txBody>
      </p:sp>
      <p:pic>
        <p:nvPicPr>
          <p:cNvPr id="3" name="Picture 2" descr="A box with a keypad on it">
            <a:extLst>
              <a:ext uri="{FF2B5EF4-FFF2-40B4-BE49-F238E27FC236}">
                <a16:creationId xmlns:a16="http://schemas.microsoft.com/office/drawing/2014/main" id="{80820ED2-E62B-5CB7-2964-BEDE87E5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585851"/>
            <a:ext cx="601215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1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756576" cy="1143000"/>
          </a:xfrm>
        </p:spPr>
        <p:txBody>
          <a:bodyPr/>
          <a:lstStyle/>
          <a:p>
            <a:pPr algn="l"/>
            <a:r>
              <a:rPr lang="en-CA" b="1" i="0" dirty="0">
                <a:effectLst/>
                <a:latin typeface="Söhne"/>
              </a:rPr>
              <a:t>Overcoming Technical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Secure Code Handling: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Secret code stored in EEPROM for secure, non-volatile memory.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Additional encryption layers for heightened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Servo Motor Precision: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Rigorous calibration routines ensure precise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Robust error-checking mechanisms to prevent mechanical failures.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User Interface Excellence: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Intuitive keypad design for seamless user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Continuous user testing and feedback integration for refinement.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Future-Proof Design: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Modular firmware architecture allows for upgrades.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Anticipates and adapts to emerging security standards.</a:t>
            </a:r>
          </a:p>
        </p:txBody>
      </p:sp>
    </p:spTree>
    <p:extLst>
      <p:ext uri="{BB962C8B-B14F-4D97-AF65-F5344CB8AC3E}">
        <p14:creationId xmlns:p14="http://schemas.microsoft.com/office/powerpoint/2010/main" val="23988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756576" cy="114300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Innovative Solution - Servo-Driven Electric Safe Box</a:t>
            </a:r>
            <a:endParaRPr lang="en-CA" b="1" i="0" dirty="0">
              <a:effectLst/>
              <a:latin typeface="Söhne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Secure Code Handling: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Implementation: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Utilize EEPROM for secure, persistent storage.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Enhancement: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Introduce additional encryption layers for heightened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Servo Motor Precision: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Strategy: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Implement regular calibration routines for precise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Safety Measures: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Incorporate robust error-checking mechanisms to prevent mechanical failures.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User Interface Excellence: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Design Philosophy: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Develop an intuitive keypad for a seamless user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Continuous Improvement: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Integrate continuous user testing and feedback for ongoing refinement.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Future-Proof Design: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Modular Architecture: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Adopt a modular firmware architecture for seamless upgrades.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Adaptability: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Anticipate and adapt to emerging security standards for long-term viability.</a:t>
            </a:r>
          </a:p>
        </p:txBody>
      </p:sp>
    </p:spTree>
    <p:extLst>
      <p:ext uri="{BB962C8B-B14F-4D97-AF65-F5344CB8AC3E}">
        <p14:creationId xmlns:p14="http://schemas.microsoft.com/office/powerpoint/2010/main" val="53657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756576" cy="114300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Future Vision</a:t>
            </a:r>
            <a:endParaRPr lang="en-CA" b="1" i="0" dirty="0">
              <a:effectLst/>
              <a:latin typeface="Söhne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Biometric Integration: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Explore advanced biometric authentication for heightened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Remote Monitoring: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 capabilities for remote monitoring of safe box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Smart Home Integration: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Integrate with smart home security systems for seamless connectivity.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Enhanced Connectivity: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Establish greater connectivity options to adapt to evolving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Interoperability: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Aim for seamless integration with emerging financial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38139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682267E-24EF-2C4E-8DA7-80A3C964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</a:rPr>
              <a:t>Collaboration and Development</a:t>
            </a:r>
            <a:endParaRPr lang="en-CA" b="1" i="0">
              <a:effectLst/>
            </a:endParaRPr>
          </a:p>
        </p:txBody>
      </p:sp>
      <p:graphicFrame>
        <p:nvGraphicFramePr>
          <p:cNvPr id="22" name="Content Placeholder 13">
            <a:extLst>
              <a:ext uri="{FF2B5EF4-FFF2-40B4-BE49-F238E27FC236}">
                <a16:creationId xmlns:a16="http://schemas.microsoft.com/office/drawing/2014/main" id="{80BBE01A-931B-DB48-FFBA-2820237AC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500339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96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756576" cy="114300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References</a:t>
            </a:r>
            <a:endParaRPr lang="en-CA" b="1" i="0" dirty="0">
              <a:effectLst/>
              <a:latin typeface="Söhne"/>
            </a:endParaRP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76D38C88-A30E-08F9-0E78-9E6E26D891F3}"/>
              </a:ext>
            </a:extLst>
          </p:cNvPr>
          <p:cNvSpPr txBox="1">
            <a:spLocks/>
          </p:cNvSpPr>
          <p:nvPr/>
        </p:nvSpPr>
        <p:spPr>
          <a:xfrm>
            <a:off x="1991544" y="2019300"/>
            <a:ext cx="9144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https://www.instructables.com/Arduino-Based-Digital-SAFE-BOX/</a:t>
            </a:r>
            <a:endParaRPr lang="en-US" dirty="0"/>
          </a:p>
          <a:p>
            <a:r>
              <a:rPr lang="en-US" dirty="0">
                <a:hlinkClick r:id="rId3"/>
              </a:rPr>
              <a:t>https://wokwi.com/projects/344891391763022419</a:t>
            </a:r>
            <a:endParaRPr lang="en-US" dirty="0"/>
          </a:p>
          <a:p>
            <a:r>
              <a:rPr lang="en-CA" b="1" dirty="0">
                <a:hlinkClick r:id="rId4"/>
              </a:rPr>
              <a:t>https://trello.com/b/GrhYOAql/aisc2010final</a:t>
            </a:r>
            <a:endParaRPr lang="en-CA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4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9BFFA02-027B-552F-C365-91DF9FA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>
                <a:effectLst/>
                <a:latin typeface="+mj-lt"/>
                <a:ea typeface="+mj-ea"/>
                <a:cs typeface="+mj-cs"/>
              </a:rPr>
              <a:t>Thank you</a:t>
            </a:r>
            <a:br>
              <a:rPr lang="en-US" b="1" i="0" kern="1200">
                <a:effectLst/>
                <a:latin typeface="+mj-lt"/>
                <a:ea typeface="+mj-ea"/>
                <a:cs typeface="+mj-cs"/>
              </a:rPr>
            </a:br>
            <a:endParaRPr lang="en-US" b="1" i="0" kern="120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FB295A99-5D6B-8EC4-18EA-94DCAC305AA9}"/>
              </a:ext>
            </a:extLst>
          </p:cNvPr>
          <p:cNvSpPr txBox="1">
            <a:spLocks/>
          </p:cNvSpPr>
          <p:nvPr/>
        </p:nvSpPr>
        <p:spPr bwMode="white">
          <a:xfrm>
            <a:off x="1066800" y="49530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kern="1200">
                <a:latin typeface="+mj-lt"/>
                <a:ea typeface="+mn-ea"/>
                <a:cs typeface="+mn-cs"/>
              </a:rPr>
              <a:t>Q &amp; A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F40B2265-5CF7-4436-B6D4-5AA399192D2A}"/>
              </a:ext>
            </a:extLst>
          </p:cNvPr>
          <p:cNvSpPr txBox="1">
            <a:spLocks/>
          </p:cNvSpPr>
          <p:nvPr/>
        </p:nvSpPr>
        <p:spPr>
          <a:xfrm>
            <a:off x="1343472" y="2132854"/>
            <a:ext cx="97565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CA" b="1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514152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371</TotalTime>
  <Words>429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Consolas</vt:lpstr>
      <vt:lpstr>Söhne</vt:lpstr>
      <vt:lpstr>Tech Computer 16x9</vt:lpstr>
      <vt:lpstr>AISC 2010 Final Presentation</vt:lpstr>
      <vt:lpstr>Introduction</vt:lpstr>
      <vt:lpstr>Overview of the project </vt:lpstr>
      <vt:lpstr>Overcoming Technical Challenges</vt:lpstr>
      <vt:lpstr>Innovative Solution - Servo-Driven Electric Safe Box</vt:lpstr>
      <vt:lpstr>Future Vision</vt:lpstr>
      <vt:lpstr>Collaboration and Development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AISC 2010 Final Presentation</dc:title>
  <dc:creator>Asitkumar Patel</dc:creator>
  <cp:lastModifiedBy>Asitkumar Patel</cp:lastModifiedBy>
  <cp:revision>15</cp:revision>
  <dcterms:created xsi:type="dcterms:W3CDTF">2023-12-08T18:01:42Z</dcterms:created>
  <dcterms:modified xsi:type="dcterms:W3CDTF">2023-12-09T21:13:39Z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