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8288000" cy="10287000"/>
  <p:notesSz cx="6858000" cy="9144000"/>
  <p:embeddedFontLst>
    <p:embeddedFont>
      <p:font typeface="Poppins" panose="020B0502040204020203" pitchFamily="2" charset="0"/>
      <p:regular r:id="rId15"/>
    </p:embeddedFont>
    <p:embeddedFont>
      <p:font typeface="Poppi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3" d="100"/>
          <a:sy n="53" d="100"/>
        </p:scale>
        <p:origin x="80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542823" y="1396546"/>
            <a:ext cx="11063866" cy="2627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97"/>
              </a:lnSpc>
            </a:pPr>
            <a:r>
              <a:rPr lang="en-US" sz="7355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SMART UNIVERSITY MANAGEMENT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8084" y="4321740"/>
            <a:ext cx="11078605" cy="60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Where Technology Meets Education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1121" y="9372997"/>
            <a:ext cx="2361679" cy="547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BlackCode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1908956" y="1948590"/>
            <a:ext cx="14862783" cy="6870323"/>
            <a:chOff x="0" y="0"/>
            <a:chExt cx="4808252" cy="22226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222615"/>
            </a:xfrm>
            <a:custGeom>
              <a:avLst/>
              <a:gdLst/>
              <a:ahLst/>
              <a:cxnLst/>
              <a:rect l="l" t="t" r="r" b="b"/>
              <a:pathLst>
                <a:path w="4808252" h="2222615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3393399" y="2427490"/>
            <a:ext cx="11049726" cy="5912524"/>
          </a:xfrm>
          <a:custGeom>
            <a:avLst/>
            <a:gdLst/>
            <a:ahLst/>
            <a:cxnLst/>
            <a:rect l="l" t="t" r="r" b="b"/>
            <a:pathLst>
              <a:path w="11049726" h="5912524">
                <a:moveTo>
                  <a:pt x="0" y="0"/>
                </a:moveTo>
                <a:lnTo>
                  <a:pt x="11049726" y="0"/>
                </a:lnTo>
                <a:lnTo>
                  <a:pt x="11049726" y="5912523"/>
                </a:lnTo>
                <a:lnTo>
                  <a:pt x="0" y="5912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TextBox 7"/>
          <p:cNvSpPr txBox="1"/>
          <p:nvPr/>
        </p:nvSpPr>
        <p:spPr>
          <a:xfrm>
            <a:off x="3987606" y="610246"/>
            <a:ext cx="9085687" cy="110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PACKAGE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368A6-E5AE-EC6D-2D1E-5380CEFD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B02D79-122D-BAC0-7F6F-3C68668DEEA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0A490BF-141F-E826-BB22-5678C101A286}"/>
              </a:ext>
            </a:extLst>
          </p:cNvPr>
          <p:cNvGrpSpPr/>
          <p:nvPr/>
        </p:nvGrpSpPr>
        <p:grpSpPr>
          <a:xfrm>
            <a:off x="1908956" y="1948590"/>
            <a:ext cx="14862783" cy="6870323"/>
            <a:chOff x="0" y="0"/>
            <a:chExt cx="4808252" cy="222261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E976EF7-6F89-5035-EBB8-B2AB7BA63C0F}"/>
                </a:ext>
              </a:extLst>
            </p:cNvPr>
            <p:cNvSpPr/>
            <p:nvPr/>
          </p:nvSpPr>
          <p:spPr>
            <a:xfrm>
              <a:off x="0" y="0"/>
              <a:ext cx="4808252" cy="2222615"/>
            </a:xfrm>
            <a:custGeom>
              <a:avLst/>
              <a:gdLst/>
              <a:ahLst/>
              <a:cxnLst/>
              <a:rect l="l" t="t" r="r" b="b"/>
              <a:pathLst>
                <a:path w="4808252" h="2222615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3179021-CE2B-0706-A5C1-F9DDF2BF5083}"/>
                </a:ext>
              </a:extLst>
            </p:cNvPr>
            <p:cNvSpPr txBox="1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AF05919-74A8-D8FF-F324-C3104F70141A}"/>
              </a:ext>
            </a:extLst>
          </p:cNvPr>
          <p:cNvSpPr txBox="1"/>
          <p:nvPr/>
        </p:nvSpPr>
        <p:spPr>
          <a:xfrm>
            <a:off x="3987606" y="610246"/>
            <a:ext cx="9085687" cy="103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 DIAGRAM</a:t>
            </a: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A075F92A-A4CA-E38A-A3AD-FF8A7B41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864" y="2356710"/>
            <a:ext cx="9164271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235635" y="1713039"/>
            <a:ext cx="17872998" cy="8165644"/>
            <a:chOff x="0" y="0"/>
            <a:chExt cx="5782086" cy="26416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82086" cy="2641664"/>
            </a:xfrm>
            <a:custGeom>
              <a:avLst/>
              <a:gdLst/>
              <a:ahLst/>
              <a:cxnLst/>
              <a:rect l="l" t="t" r="r" b="b"/>
              <a:pathLst>
                <a:path w="5782086" h="2641664">
                  <a:moveTo>
                    <a:pt x="22091" y="0"/>
                  </a:moveTo>
                  <a:lnTo>
                    <a:pt x="5759995" y="0"/>
                  </a:lnTo>
                  <a:cubicBezTo>
                    <a:pt x="5765853" y="0"/>
                    <a:pt x="5771473" y="2327"/>
                    <a:pt x="5775615" y="6470"/>
                  </a:cubicBezTo>
                  <a:cubicBezTo>
                    <a:pt x="5779758" y="10613"/>
                    <a:pt x="5782086" y="16232"/>
                    <a:pt x="5782086" y="22091"/>
                  </a:cubicBezTo>
                  <a:lnTo>
                    <a:pt x="5782086" y="2619572"/>
                  </a:lnTo>
                  <a:cubicBezTo>
                    <a:pt x="5782086" y="2625431"/>
                    <a:pt x="5779758" y="2631050"/>
                    <a:pt x="5775615" y="2635193"/>
                  </a:cubicBezTo>
                  <a:cubicBezTo>
                    <a:pt x="5771473" y="2639336"/>
                    <a:pt x="5765853" y="2641664"/>
                    <a:pt x="5759995" y="2641664"/>
                  </a:cubicBezTo>
                  <a:lnTo>
                    <a:pt x="22091" y="2641664"/>
                  </a:lnTo>
                  <a:cubicBezTo>
                    <a:pt x="16232" y="2641664"/>
                    <a:pt x="10613" y="2639336"/>
                    <a:pt x="6470" y="2635193"/>
                  </a:cubicBezTo>
                  <a:cubicBezTo>
                    <a:pt x="2327" y="2631050"/>
                    <a:pt x="0" y="2625431"/>
                    <a:pt x="0" y="2619572"/>
                  </a:cubicBezTo>
                  <a:lnTo>
                    <a:pt x="0" y="22091"/>
                  </a:lnTo>
                  <a:cubicBezTo>
                    <a:pt x="0" y="16232"/>
                    <a:pt x="2327" y="10613"/>
                    <a:pt x="6470" y="6470"/>
                  </a:cubicBezTo>
                  <a:cubicBezTo>
                    <a:pt x="10613" y="2327"/>
                    <a:pt x="16232" y="0"/>
                    <a:pt x="2209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782086" cy="26988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350271" y="3354458"/>
            <a:ext cx="6153667" cy="4260730"/>
          </a:xfrm>
          <a:custGeom>
            <a:avLst/>
            <a:gdLst/>
            <a:ahLst/>
            <a:cxnLst/>
            <a:rect l="l" t="t" r="r" b="b"/>
            <a:pathLst>
              <a:path w="6153667" h="4260730">
                <a:moveTo>
                  <a:pt x="0" y="0"/>
                </a:moveTo>
                <a:lnTo>
                  <a:pt x="6153667" y="0"/>
                </a:lnTo>
                <a:lnTo>
                  <a:pt x="6153667" y="4260730"/>
                </a:lnTo>
                <a:lnTo>
                  <a:pt x="0" y="4260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2992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>
            <a:off x="6822936" y="3450612"/>
            <a:ext cx="5611847" cy="4164575"/>
          </a:xfrm>
          <a:custGeom>
            <a:avLst/>
            <a:gdLst/>
            <a:ahLst/>
            <a:cxnLst/>
            <a:rect l="l" t="t" r="r" b="b"/>
            <a:pathLst>
              <a:path w="5611847" h="4164575">
                <a:moveTo>
                  <a:pt x="0" y="0"/>
                </a:moveTo>
                <a:lnTo>
                  <a:pt x="5611847" y="0"/>
                </a:lnTo>
                <a:lnTo>
                  <a:pt x="5611847" y="4164576"/>
                </a:lnTo>
                <a:lnTo>
                  <a:pt x="0" y="4164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295" b="-7533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Freeform 8"/>
          <p:cNvSpPr/>
          <p:nvPr/>
        </p:nvSpPr>
        <p:spPr>
          <a:xfrm>
            <a:off x="12753780" y="3354458"/>
            <a:ext cx="5354853" cy="4260730"/>
          </a:xfrm>
          <a:custGeom>
            <a:avLst/>
            <a:gdLst/>
            <a:ahLst/>
            <a:cxnLst/>
            <a:rect l="l" t="t" r="r" b="b"/>
            <a:pathLst>
              <a:path w="5354853" h="4260730">
                <a:moveTo>
                  <a:pt x="0" y="0"/>
                </a:moveTo>
                <a:lnTo>
                  <a:pt x="5354854" y="0"/>
                </a:lnTo>
                <a:lnTo>
                  <a:pt x="5354854" y="4260730"/>
                </a:lnTo>
                <a:lnTo>
                  <a:pt x="0" y="4260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517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9" name="TextBox 9"/>
          <p:cNvSpPr txBox="1"/>
          <p:nvPr/>
        </p:nvSpPr>
        <p:spPr>
          <a:xfrm>
            <a:off x="3987606" y="610246"/>
            <a:ext cx="9085687" cy="110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2706916" y="3819601"/>
            <a:ext cx="12874167" cy="2619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1634679" y="1442420"/>
            <a:ext cx="15018641" cy="7402160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70972" y="2076154"/>
            <a:ext cx="8146056" cy="131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sz="7233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87419" y="3540181"/>
            <a:ext cx="10713163" cy="489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Smart University Management System (SUMS) aims to streamline and automate the administrative, academic, and operational processes of a university. It provides an integrated platform for students, faculty, and administrators to manage tasks like course enrollment, attendance, marks management, scheduling, and leave requests efficiently.</a:t>
            </a:r>
          </a:p>
          <a:p>
            <a:pPr algn="ctr">
              <a:lnSpc>
                <a:spcPts val="1679"/>
              </a:lnSpc>
            </a:pPr>
            <a:endParaRPr lang="en-US" sz="3300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1275185" y="1229670"/>
            <a:ext cx="6152823" cy="1461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15116" y="3451205"/>
            <a:ext cx="13199490" cy="5410639"/>
            <a:chOff x="0" y="0"/>
            <a:chExt cx="3476409" cy="1425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76409" cy="1425024"/>
            </a:xfrm>
            <a:custGeom>
              <a:avLst/>
              <a:gdLst/>
              <a:ahLst/>
              <a:cxnLst/>
              <a:rect l="l" t="t" r="r" b="b"/>
              <a:pathLst>
                <a:path w="3476409" h="1425024">
                  <a:moveTo>
                    <a:pt x="29913" y="0"/>
                  </a:moveTo>
                  <a:lnTo>
                    <a:pt x="3446496" y="0"/>
                  </a:lnTo>
                  <a:cubicBezTo>
                    <a:pt x="3463017" y="0"/>
                    <a:pt x="3476409" y="13393"/>
                    <a:pt x="3476409" y="29913"/>
                  </a:cubicBezTo>
                  <a:lnTo>
                    <a:pt x="3476409" y="1395111"/>
                  </a:lnTo>
                  <a:cubicBezTo>
                    <a:pt x="3476409" y="1411632"/>
                    <a:pt x="3463017" y="1425024"/>
                    <a:pt x="3446496" y="1425024"/>
                  </a:cubicBezTo>
                  <a:lnTo>
                    <a:pt x="29913" y="1425024"/>
                  </a:lnTo>
                  <a:cubicBezTo>
                    <a:pt x="13393" y="1425024"/>
                    <a:pt x="0" y="1411632"/>
                    <a:pt x="0" y="1395111"/>
                  </a:cubicBezTo>
                  <a:lnTo>
                    <a:pt x="0" y="29913"/>
                  </a:lnTo>
                  <a:cubicBezTo>
                    <a:pt x="0" y="13393"/>
                    <a:pt x="13393" y="0"/>
                    <a:pt x="2991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3476409" cy="1482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13452" y="3753441"/>
            <a:ext cx="12046953" cy="523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Universities often rely on multiple, disconnected systems to handle student records, faculty data, attendance, and exam schedules.</a:t>
            </a:r>
          </a:p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Recording attendance, managing marks, and scheduling exams manually are prone to human error, affecting the reliability of records.</a:t>
            </a:r>
          </a:p>
          <a:p>
            <a:pPr marL="646053" lvl="1" indent="-323027" algn="l">
              <a:lnSpc>
                <a:spcPts val="4189"/>
              </a:lnSpc>
              <a:buFont typeface="Arial"/>
              <a:buChar char="•"/>
            </a:pPr>
            <a:r>
              <a:rPr lang="en-US" sz="299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Students and faculty often lack real-time access to critical information, such as attendance records, exam schedules, or course statuses.</a:t>
            </a:r>
          </a:p>
          <a:p>
            <a:pPr algn="l">
              <a:lnSpc>
                <a:spcPts val="4189"/>
              </a:lnSpc>
            </a:pPr>
            <a:endParaRPr lang="en-US" sz="299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2470068" y="3243707"/>
            <a:ext cx="13410210" cy="5233557"/>
            <a:chOff x="0" y="0"/>
            <a:chExt cx="3531907" cy="13783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31907" cy="1378385"/>
            </a:xfrm>
            <a:custGeom>
              <a:avLst/>
              <a:gdLst/>
              <a:ahLst/>
              <a:cxnLst/>
              <a:rect l="l" t="t" r="r" b="b"/>
              <a:pathLst>
                <a:path w="3531907" h="1378385">
                  <a:moveTo>
                    <a:pt x="29443" y="0"/>
                  </a:moveTo>
                  <a:lnTo>
                    <a:pt x="3502464" y="0"/>
                  </a:lnTo>
                  <a:cubicBezTo>
                    <a:pt x="3518725" y="0"/>
                    <a:pt x="3531907" y="13182"/>
                    <a:pt x="3531907" y="29443"/>
                  </a:cubicBezTo>
                  <a:lnTo>
                    <a:pt x="3531907" y="1348942"/>
                  </a:lnTo>
                  <a:cubicBezTo>
                    <a:pt x="3531907" y="1356751"/>
                    <a:pt x="3528805" y="1364240"/>
                    <a:pt x="3523284" y="1369762"/>
                  </a:cubicBezTo>
                  <a:cubicBezTo>
                    <a:pt x="3517762" y="1375283"/>
                    <a:pt x="3510273" y="1378385"/>
                    <a:pt x="3502464" y="1378385"/>
                  </a:cubicBezTo>
                  <a:lnTo>
                    <a:pt x="29443" y="1378385"/>
                  </a:lnTo>
                  <a:cubicBezTo>
                    <a:pt x="21634" y="1378385"/>
                    <a:pt x="14145" y="1375283"/>
                    <a:pt x="8624" y="1369762"/>
                  </a:cubicBezTo>
                  <a:cubicBezTo>
                    <a:pt x="3102" y="1364240"/>
                    <a:pt x="0" y="1356751"/>
                    <a:pt x="0" y="1348942"/>
                  </a:cubicBezTo>
                  <a:lnTo>
                    <a:pt x="0" y="29443"/>
                  </a:lnTo>
                  <a:cubicBezTo>
                    <a:pt x="0" y="21634"/>
                    <a:pt x="3102" y="14145"/>
                    <a:pt x="8624" y="8624"/>
                  </a:cubicBezTo>
                  <a:cubicBezTo>
                    <a:pt x="14145" y="3102"/>
                    <a:pt x="21634" y="0"/>
                    <a:pt x="2944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531907" cy="1435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39050" y="3601591"/>
            <a:ext cx="11390851" cy="449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Real-time operations like attendance marking, marks updates, or course enrollment reflected in the database immediately 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Centralization of all university management tasks into a single platform, integrating student records, faculty data, attendance, and exam schedules.</a:t>
            </a:r>
          </a:p>
          <a:p>
            <a:pPr marL="608045" lvl="1" indent="-304022" algn="l">
              <a:lnSpc>
                <a:spcPts val="3942"/>
              </a:lnSpc>
              <a:buFont typeface="Arial"/>
              <a:buChar char="•"/>
            </a:pPr>
            <a:r>
              <a:rPr lang="en-US" sz="2816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Automating attendance recording, marking management, and exam scheduling  thus reducing the potential for human error.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5185" y="1229670"/>
            <a:ext cx="6152823" cy="1461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-2123109" y="127000"/>
            <a:ext cx="11937877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 TIER ARCHITECTURE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34110" y="1392071"/>
            <a:ext cx="6790431" cy="2430317"/>
            <a:chOff x="0" y="0"/>
            <a:chExt cx="2196769" cy="7862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96769" cy="786231"/>
            </a:xfrm>
            <a:custGeom>
              <a:avLst/>
              <a:gdLst/>
              <a:ahLst/>
              <a:cxnLst/>
              <a:rect l="l" t="t" r="r" b="b"/>
              <a:pathLst>
                <a:path w="2196769" h="786231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728085"/>
                  </a:lnTo>
                  <a:cubicBezTo>
                    <a:pt x="2196769" y="743506"/>
                    <a:pt x="2190643" y="758296"/>
                    <a:pt x="2179739" y="769200"/>
                  </a:cubicBezTo>
                  <a:cubicBezTo>
                    <a:pt x="2168834" y="780105"/>
                    <a:pt x="2154044" y="786231"/>
                    <a:pt x="2138623" y="786231"/>
                  </a:cubicBezTo>
                  <a:lnTo>
                    <a:pt x="58146" y="786231"/>
                  </a:lnTo>
                  <a:cubicBezTo>
                    <a:pt x="26033" y="786231"/>
                    <a:pt x="0" y="760198"/>
                    <a:pt x="0" y="728085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196769" cy="843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136377" y="1769164"/>
            <a:ext cx="4785896" cy="200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TIER</a:t>
            </a:r>
          </a:p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JavaFX</a:t>
            </a:r>
          </a:p>
          <a:p>
            <a:pPr algn="ctr">
              <a:lnSpc>
                <a:spcPts val="3164"/>
              </a:lnSpc>
            </a:pPr>
            <a:endParaRPr lang="en-US" sz="2260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64"/>
              </a:lnSpc>
            </a:pPr>
            <a:r>
              <a:rPr lang="en-US" sz="226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Desktop application UI</a:t>
            </a:r>
          </a:p>
          <a:p>
            <a:pPr algn="ctr">
              <a:lnSpc>
                <a:spcPts val="3164"/>
              </a:lnSpc>
            </a:pPr>
            <a:endParaRPr lang="en-US" sz="2260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34110" y="4184338"/>
            <a:ext cx="6790431" cy="2457762"/>
            <a:chOff x="0" y="0"/>
            <a:chExt cx="2196769" cy="7951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96769" cy="795109"/>
            </a:xfrm>
            <a:custGeom>
              <a:avLst/>
              <a:gdLst/>
              <a:ahLst/>
              <a:cxnLst/>
              <a:rect l="l" t="t" r="r" b="b"/>
              <a:pathLst>
                <a:path w="2196769" h="795109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736963"/>
                  </a:lnTo>
                  <a:cubicBezTo>
                    <a:pt x="2196769" y="752385"/>
                    <a:pt x="2190643" y="767174"/>
                    <a:pt x="2179739" y="778079"/>
                  </a:cubicBezTo>
                  <a:cubicBezTo>
                    <a:pt x="2168834" y="788983"/>
                    <a:pt x="2154044" y="795109"/>
                    <a:pt x="2138623" y="795109"/>
                  </a:cubicBezTo>
                  <a:lnTo>
                    <a:pt x="58146" y="795109"/>
                  </a:lnTo>
                  <a:cubicBezTo>
                    <a:pt x="42725" y="795109"/>
                    <a:pt x="27935" y="788983"/>
                    <a:pt x="17031" y="778079"/>
                  </a:cubicBezTo>
                  <a:cubicBezTo>
                    <a:pt x="6126" y="767174"/>
                    <a:pt x="0" y="752385"/>
                    <a:pt x="0" y="736963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96769" cy="8522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134110" y="7004050"/>
            <a:ext cx="6790431" cy="2233620"/>
            <a:chOff x="0" y="0"/>
            <a:chExt cx="2196769" cy="7225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6769" cy="722598"/>
            </a:xfrm>
            <a:custGeom>
              <a:avLst/>
              <a:gdLst/>
              <a:ahLst/>
              <a:cxnLst/>
              <a:rect l="l" t="t" r="r" b="b"/>
              <a:pathLst>
                <a:path w="2196769" h="722598">
                  <a:moveTo>
                    <a:pt x="58146" y="0"/>
                  </a:moveTo>
                  <a:lnTo>
                    <a:pt x="2138623" y="0"/>
                  </a:lnTo>
                  <a:cubicBezTo>
                    <a:pt x="2154044" y="0"/>
                    <a:pt x="2168834" y="6126"/>
                    <a:pt x="2179739" y="17031"/>
                  </a:cubicBezTo>
                  <a:cubicBezTo>
                    <a:pt x="2190643" y="27935"/>
                    <a:pt x="2196769" y="42725"/>
                    <a:pt x="2196769" y="58146"/>
                  </a:cubicBezTo>
                  <a:lnTo>
                    <a:pt x="2196769" y="664451"/>
                  </a:lnTo>
                  <a:cubicBezTo>
                    <a:pt x="2196769" y="696565"/>
                    <a:pt x="2170736" y="722598"/>
                    <a:pt x="2138623" y="722598"/>
                  </a:cubicBezTo>
                  <a:lnTo>
                    <a:pt x="58146" y="722598"/>
                  </a:lnTo>
                  <a:cubicBezTo>
                    <a:pt x="42725" y="722598"/>
                    <a:pt x="27935" y="716471"/>
                    <a:pt x="17031" y="705567"/>
                  </a:cubicBezTo>
                  <a:cubicBezTo>
                    <a:pt x="6126" y="694662"/>
                    <a:pt x="0" y="679873"/>
                    <a:pt x="0" y="664451"/>
                  </a:cubicBezTo>
                  <a:lnTo>
                    <a:pt x="0" y="58146"/>
                  </a:lnTo>
                  <a:cubicBezTo>
                    <a:pt x="0" y="42725"/>
                    <a:pt x="6126" y="27935"/>
                    <a:pt x="17031" y="17031"/>
                  </a:cubicBezTo>
                  <a:cubicBezTo>
                    <a:pt x="27935" y="6126"/>
                    <a:pt x="42725" y="0"/>
                    <a:pt x="5814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96769" cy="779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510332" y="4565338"/>
            <a:ext cx="6037986" cy="160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APPLICATION  TIER</a:t>
            </a:r>
          </a:p>
          <a:p>
            <a:pPr algn="ctr">
              <a:lnSpc>
                <a:spcPts val="3164"/>
              </a:lnSpc>
            </a:pPr>
            <a:r>
              <a:rPr lang="en-US" sz="2260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Java, Controllers, Services</a:t>
            </a:r>
          </a:p>
          <a:p>
            <a:pPr algn="ctr">
              <a:lnSpc>
                <a:spcPts val="3164"/>
              </a:lnSpc>
            </a:pPr>
            <a:endParaRPr lang="en-US" sz="2260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64"/>
              </a:lnSpc>
            </a:pPr>
            <a:r>
              <a:rPr lang="en-US" sz="2260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Handling user Request &amp; Business logic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45882" y="7086175"/>
            <a:ext cx="5566886" cy="2409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3"/>
              </a:lnSpc>
            </a:pPr>
            <a:r>
              <a:rPr lang="en-US" sz="2252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TIER</a:t>
            </a:r>
          </a:p>
          <a:p>
            <a:pPr algn="ctr">
              <a:lnSpc>
                <a:spcPts val="3153"/>
              </a:lnSpc>
            </a:pPr>
            <a:r>
              <a:rPr lang="en-US" sz="2252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Technology: MySQL Database</a:t>
            </a:r>
          </a:p>
          <a:p>
            <a:pPr algn="ctr">
              <a:lnSpc>
                <a:spcPts val="3153"/>
              </a:lnSpc>
            </a:pPr>
            <a:endParaRPr lang="en-US" sz="2252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153"/>
              </a:lnSpc>
            </a:pPr>
            <a:r>
              <a:rPr lang="en-US" sz="2252" dirty="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Data storage and retrieval</a:t>
            </a:r>
          </a:p>
          <a:p>
            <a:pPr algn="ctr">
              <a:lnSpc>
                <a:spcPts val="3153"/>
              </a:lnSpc>
            </a:pPr>
            <a:endParaRPr lang="en-US" sz="225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153"/>
              </a:lnSpc>
            </a:pPr>
            <a:endParaRPr lang="en-US" sz="2252" dirty="0">
              <a:solidFill>
                <a:srgbClr val="0A152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3" name="TextBox 3"/>
          <p:cNvSpPr txBox="1"/>
          <p:nvPr/>
        </p:nvSpPr>
        <p:spPr>
          <a:xfrm>
            <a:off x="1405693" y="788634"/>
            <a:ext cx="9723398" cy="97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608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GRASP | GOF PATTERNS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05693" y="2168605"/>
            <a:ext cx="14190406" cy="546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Controller: Separate UI controllers for Admin/Faculty/Student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Low Coupling: Modular package structure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Cohesion: Each class has single responsibility.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Singleton: SessionManager for user sessions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Factory: Creation of entities (Users, Courses)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Observer: UI updates on data changes</a:t>
            </a:r>
          </a:p>
          <a:p>
            <a:pPr algn="l">
              <a:lnSpc>
                <a:spcPts val="3867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67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5286210" y="4640881"/>
            <a:ext cx="7334510" cy="600096"/>
          </a:xfrm>
          <a:custGeom>
            <a:avLst/>
            <a:gdLst/>
            <a:ahLst/>
            <a:cxnLst/>
            <a:rect l="l" t="t" r="r" b="b"/>
            <a:pathLst>
              <a:path w="7334510" h="600096">
                <a:moveTo>
                  <a:pt x="0" y="0"/>
                </a:moveTo>
                <a:lnTo>
                  <a:pt x="7334509" y="0"/>
                </a:lnTo>
                <a:lnTo>
                  <a:pt x="7334509" y="600096"/>
                </a:lnTo>
                <a:lnTo>
                  <a:pt x="0" y="6000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TextBox 7"/>
          <p:cNvSpPr txBox="1"/>
          <p:nvPr/>
        </p:nvSpPr>
        <p:spPr>
          <a:xfrm>
            <a:off x="1931537" y="2010787"/>
            <a:ext cx="7521233" cy="7041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User Authentication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Profile Management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Registration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Course Enrollment</a:t>
            </a:r>
          </a:p>
          <a:p>
            <a:pPr marL="952012" lvl="1" indent="-476006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Class Schedule Management</a:t>
            </a:r>
          </a:p>
          <a:p>
            <a:pPr algn="l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53465" y="2010787"/>
            <a:ext cx="7240856" cy="5479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Exam Schedule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 Leave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Attendance Management</a:t>
            </a:r>
          </a:p>
          <a:p>
            <a:pPr marL="952119" lvl="1" indent="-476059" algn="l">
              <a:lnSpc>
                <a:spcPts val="6173"/>
              </a:lnSpc>
              <a:buFont typeface="Arial"/>
              <a:buChar char="•"/>
            </a:pPr>
            <a:r>
              <a:rPr lang="en-US" sz="4409" b="1" dirty="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Marks Management</a:t>
            </a:r>
          </a:p>
          <a:p>
            <a:pPr algn="ctr">
              <a:lnSpc>
                <a:spcPts val="6173"/>
              </a:lnSpc>
            </a:pPr>
            <a:endParaRPr lang="en-US" sz="4409" b="1" dirty="0">
              <a:solidFill>
                <a:srgbClr val="0A152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57452" y="63500"/>
            <a:ext cx="9648631" cy="178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Use Cases Implemented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endParaRPr lang="en-US" sz="5000" b="1" dirty="0">
              <a:solidFill>
                <a:srgbClr val="FFF5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9399087" y="1694273"/>
            <a:ext cx="6459071" cy="6438100"/>
          </a:xfrm>
          <a:custGeom>
            <a:avLst/>
            <a:gdLst/>
            <a:ahLst/>
            <a:cxnLst/>
            <a:rect l="l" t="t" r="r" b="b"/>
            <a:pathLst>
              <a:path w="6459071" h="6438100">
                <a:moveTo>
                  <a:pt x="0" y="0"/>
                </a:moveTo>
                <a:lnTo>
                  <a:pt x="6459071" y="0"/>
                </a:lnTo>
                <a:lnTo>
                  <a:pt x="6459071" y="6438100"/>
                </a:lnTo>
                <a:lnTo>
                  <a:pt x="0" y="6438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>
            <a:off x="1782123" y="2508207"/>
            <a:ext cx="7361877" cy="4810233"/>
          </a:xfrm>
          <a:custGeom>
            <a:avLst/>
            <a:gdLst/>
            <a:ahLst/>
            <a:cxnLst/>
            <a:rect l="l" t="t" r="r" b="b"/>
            <a:pathLst>
              <a:path w="7361877" h="4810233">
                <a:moveTo>
                  <a:pt x="0" y="0"/>
                </a:moveTo>
                <a:lnTo>
                  <a:pt x="7361877" y="0"/>
                </a:lnTo>
                <a:lnTo>
                  <a:pt x="7361877" y="4810232"/>
                </a:lnTo>
                <a:lnTo>
                  <a:pt x="0" y="4810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43" r="-9437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8"/>
          <p:cNvSpPr txBox="1"/>
          <p:nvPr/>
        </p:nvSpPr>
        <p:spPr>
          <a:xfrm>
            <a:off x="3557452" y="63500"/>
            <a:ext cx="964863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KEY USE CASE (LOGIN)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PK"/>
          </a:p>
        </p:txBody>
      </p:sp>
      <p:grpSp>
        <p:nvGrpSpPr>
          <p:cNvPr id="3" name="Group 3"/>
          <p:cNvGrpSpPr/>
          <p:nvPr/>
        </p:nvGrpSpPr>
        <p:grpSpPr>
          <a:xfrm>
            <a:off x="1522073" y="1273674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  <p:txBody>
            <a:bodyPr/>
            <a:lstStyle/>
            <a:p>
              <a:endParaRPr lang="en-PK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08252" cy="2412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1850687" y="2168898"/>
            <a:ext cx="7293313" cy="5488849"/>
          </a:xfrm>
          <a:custGeom>
            <a:avLst/>
            <a:gdLst/>
            <a:ahLst/>
            <a:cxnLst/>
            <a:rect l="l" t="t" r="r" b="b"/>
            <a:pathLst>
              <a:path w="7293313" h="5488849">
                <a:moveTo>
                  <a:pt x="0" y="0"/>
                </a:moveTo>
                <a:lnTo>
                  <a:pt x="7293313" y="0"/>
                </a:lnTo>
                <a:lnTo>
                  <a:pt x="7293313" y="5488849"/>
                </a:lnTo>
                <a:lnTo>
                  <a:pt x="0" y="54888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200"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Freeform 7"/>
          <p:cNvSpPr/>
          <p:nvPr/>
        </p:nvSpPr>
        <p:spPr>
          <a:xfrm>
            <a:off x="9633239" y="1689791"/>
            <a:ext cx="6345008" cy="6447065"/>
          </a:xfrm>
          <a:custGeom>
            <a:avLst/>
            <a:gdLst/>
            <a:ahLst/>
            <a:cxnLst/>
            <a:rect l="l" t="t" r="r" b="b"/>
            <a:pathLst>
              <a:path w="6345008" h="6447065">
                <a:moveTo>
                  <a:pt x="0" y="0"/>
                </a:moveTo>
                <a:lnTo>
                  <a:pt x="6345008" y="0"/>
                </a:lnTo>
                <a:lnTo>
                  <a:pt x="6345008" y="6447064"/>
                </a:lnTo>
                <a:lnTo>
                  <a:pt x="0" y="6447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8" name="TextBox 8"/>
          <p:cNvSpPr txBox="1"/>
          <p:nvPr/>
        </p:nvSpPr>
        <p:spPr>
          <a:xfrm>
            <a:off x="3557452" y="63500"/>
            <a:ext cx="9648631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FFF500"/>
                </a:solidFill>
                <a:latin typeface="Poppins Bold"/>
                <a:ea typeface="Poppins Bold"/>
                <a:cs typeface="Poppins Bold"/>
                <a:sym typeface="Poppins Bold"/>
              </a:rPr>
              <a:t>KEY USE CASE (ATTENDANCE)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07569" y="1347525"/>
            <a:ext cx="2355205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 VIEW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333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Poppins</vt:lpstr>
      <vt:lpstr>Arial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White Simple Thesis Defense Presentation</dc:title>
  <cp:lastModifiedBy>Asjad Ullah</cp:lastModifiedBy>
  <cp:revision>3</cp:revision>
  <dcterms:created xsi:type="dcterms:W3CDTF">2006-08-16T00:00:00Z</dcterms:created>
  <dcterms:modified xsi:type="dcterms:W3CDTF">2024-11-29T18:13:08Z</dcterms:modified>
  <dc:identifier>DAGXr6Z_K4c</dc:identifier>
</cp:coreProperties>
</file>