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9" d="100"/>
          <a:sy n="59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034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95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4429" y="2071810"/>
            <a:ext cx="5595257" cy="40798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50437" y="2542374"/>
            <a:ext cx="7415927" cy="21293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Heart Attack Prediction</a:t>
            </a:r>
            <a:endParaRPr lang="en-US" sz="6707" dirty="0"/>
          </a:p>
        </p:txBody>
      </p:sp>
      <p:sp>
        <p:nvSpPr>
          <p:cNvPr id="7" name="Text 3"/>
          <p:cNvSpPr/>
          <p:nvPr/>
        </p:nvSpPr>
        <p:spPr>
          <a:xfrm>
            <a:off x="6350437" y="5477405"/>
            <a:ext cx="74159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Introduction to heart attack analysis and prediction</a:t>
            </a:r>
            <a:endParaRPr lang="en-US" sz="1944" dirty="0"/>
          </a:p>
        </p:txBody>
      </p:sp>
      <p:sp>
        <p:nvSpPr>
          <p:cNvPr id="8" name="Text 4"/>
          <p:cNvSpPr/>
          <p:nvPr/>
        </p:nvSpPr>
        <p:spPr>
          <a:xfrm>
            <a:off x="6350437" y="5954161"/>
            <a:ext cx="74159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Understand the problem and its importance</a:t>
            </a:r>
            <a:endParaRPr lang="en-US" sz="1944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314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0314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913" y="2093357"/>
            <a:ext cx="4966454" cy="404360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418718" y="428382"/>
            <a:ext cx="5431155" cy="6498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18"/>
              </a:lnSpc>
              <a:buNone/>
            </a:pPr>
            <a:r>
              <a:rPr lang="en-US" sz="4094" dirty="0" smtClean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Group Members</a:t>
            </a:r>
            <a:endParaRPr lang="en-US" sz="4094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2807" y="1564157"/>
            <a:ext cx="1034496" cy="141032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953575" y="2199032"/>
            <a:ext cx="2599730" cy="325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59"/>
              </a:lnSpc>
              <a:buNone/>
            </a:pPr>
            <a:r>
              <a:rPr lang="en-US" sz="4400" dirty="0" smtClean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Asjad Ali</a:t>
            </a:r>
            <a:endParaRPr lang="en-US" sz="4400" dirty="0"/>
          </a:p>
        </p:txBody>
      </p:sp>
      <p:sp>
        <p:nvSpPr>
          <p:cNvPr id="11" name="Text 6"/>
          <p:cNvSpPr/>
          <p:nvPr/>
        </p:nvSpPr>
        <p:spPr>
          <a:xfrm>
            <a:off x="7953575" y="3706893"/>
            <a:ext cx="6336268" cy="3327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0"/>
              </a:lnSpc>
              <a:buNone/>
            </a:pPr>
            <a:r>
              <a:rPr lang="en-US" sz="4400" dirty="0" smtClean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Assad </a:t>
            </a:r>
            <a:r>
              <a:rPr lang="en-US" sz="4400" dirty="0" err="1" smtClean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Naeem</a:t>
            </a:r>
            <a:endParaRPr lang="en-US" sz="44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8718" y="3037523"/>
            <a:ext cx="1039892" cy="1663779"/>
          </a:xfrm>
          <a:prstGeom prst="rect">
            <a:avLst/>
          </a:prstGeom>
        </p:spPr>
      </p:pic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2807" y="4738350"/>
            <a:ext cx="1039892" cy="1483808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7953575" y="5407938"/>
            <a:ext cx="3082409" cy="325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59"/>
              </a:lnSpc>
              <a:buNone/>
            </a:pPr>
            <a:r>
              <a:rPr lang="en-US" sz="4400" dirty="0" err="1" smtClean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Mutahir</a:t>
            </a:r>
            <a:r>
              <a:rPr lang="en-US" sz="4400" dirty="0" smtClean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 </a:t>
            </a:r>
            <a:r>
              <a:rPr lang="en-US" sz="4400" dirty="0" err="1" smtClean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Sohail</a:t>
            </a:r>
            <a:endParaRPr lang="en-US" sz="4400" dirty="0"/>
          </a:p>
        </p:txBody>
      </p:sp>
      <p:sp>
        <p:nvSpPr>
          <p:cNvPr id="17" name="Text 10"/>
          <p:cNvSpPr/>
          <p:nvPr/>
        </p:nvSpPr>
        <p:spPr>
          <a:xfrm>
            <a:off x="7953575" y="6934854"/>
            <a:ext cx="6336268" cy="3327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0"/>
              </a:lnSpc>
              <a:buNone/>
            </a:pPr>
            <a:r>
              <a:rPr lang="en-US" sz="4400" dirty="0" err="1" smtClean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Humail</a:t>
            </a:r>
            <a:r>
              <a:rPr lang="en-US" sz="4400" dirty="0" smtClean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Aslam</a:t>
            </a:r>
            <a:endParaRPr lang="en-US" sz="4400" dirty="0"/>
          </a:p>
        </p:txBody>
      </p:sp>
      <p:pic>
        <p:nvPicPr>
          <p:cNvPr id="18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2807" y="6359340"/>
            <a:ext cx="1039892" cy="148380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24281" y="2001768"/>
            <a:ext cx="864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537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47284" y="3577024"/>
            <a:ext cx="864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585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56939" y="5207152"/>
            <a:ext cx="864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646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74627" y="6808856"/>
            <a:ext cx="864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475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46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863566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Data Collection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3128843"/>
            <a:ext cx="129023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Gather relevant patient data</a:t>
            </a:r>
            <a:endParaRPr lang="en-US" sz="1944" dirty="0"/>
          </a:p>
        </p:txBody>
      </p:sp>
      <p:sp>
        <p:nvSpPr>
          <p:cNvPr id="6" name="Text 4"/>
          <p:cNvSpPr/>
          <p:nvPr/>
        </p:nvSpPr>
        <p:spPr>
          <a:xfrm>
            <a:off x="864037" y="3801547"/>
            <a:ext cx="129023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Preprocess and clean the data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864037" y="4721066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Demographics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864037" y="5353645"/>
            <a:ext cx="3898821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Age, gender, ethnicity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5372695" y="4721066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Medical History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5372695" y="5353645"/>
            <a:ext cx="3898821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Previous conditions, medications</a:t>
            </a:r>
            <a:endParaRPr lang="en-US" sz="1944" dirty="0"/>
          </a:p>
        </p:txBody>
      </p:sp>
      <p:sp>
        <p:nvSpPr>
          <p:cNvPr id="11" name="Text 9"/>
          <p:cNvSpPr/>
          <p:nvPr/>
        </p:nvSpPr>
        <p:spPr>
          <a:xfrm>
            <a:off x="9881354" y="4721066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Lifestyle Factors</a:t>
            </a:r>
            <a:endParaRPr lang="en-US" sz="2430" dirty="0"/>
          </a:p>
        </p:txBody>
      </p:sp>
      <p:sp>
        <p:nvSpPr>
          <p:cNvPr id="12" name="Text 10"/>
          <p:cNvSpPr/>
          <p:nvPr/>
        </p:nvSpPr>
        <p:spPr>
          <a:xfrm>
            <a:off x="9881354" y="5353645"/>
            <a:ext cx="3898821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Smoking, diet, exercise</a:t>
            </a:r>
            <a:endParaRPr lang="en-US" sz="194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4723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30787" y="3230880"/>
            <a:ext cx="5544741" cy="6617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11"/>
              </a:lnSpc>
              <a:buNone/>
            </a:pPr>
            <a:r>
              <a:rPr lang="en-US" sz="4169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Random Forest Model</a:t>
            </a:r>
            <a:endParaRPr lang="en-US" sz="4169" dirty="0"/>
          </a:p>
        </p:txBody>
      </p:sp>
      <p:sp>
        <p:nvSpPr>
          <p:cNvPr id="6" name="Text 3"/>
          <p:cNvSpPr/>
          <p:nvPr/>
        </p:nvSpPr>
        <p:spPr>
          <a:xfrm>
            <a:off x="1530787" y="4210288"/>
            <a:ext cx="11568827" cy="3388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68"/>
              </a:lnSpc>
              <a:buNone/>
            </a:pPr>
            <a:r>
              <a:rPr lang="en-US" sz="166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 powerful classification algorithm</a:t>
            </a:r>
            <a:endParaRPr lang="en-US" sz="1668" dirty="0"/>
          </a:p>
        </p:txBody>
      </p:sp>
      <p:sp>
        <p:nvSpPr>
          <p:cNvPr id="7" name="Text 4"/>
          <p:cNvSpPr/>
          <p:nvPr/>
        </p:nvSpPr>
        <p:spPr>
          <a:xfrm>
            <a:off x="1530787" y="4787384"/>
            <a:ext cx="11568827" cy="3388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68"/>
              </a:lnSpc>
              <a:buNone/>
            </a:pPr>
            <a:r>
              <a:rPr lang="en-US" sz="166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Trains multiple decision trees</a:t>
            </a:r>
            <a:endParaRPr lang="en-US" sz="1668" dirty="0"/>
          </a:p>
        </p:txBody>
      </p:sp>
      <p:sp>
        <p:nvSpPr>
          <p:cNvPr id="8" name="Shape 5"/>
          <p:cNvSpPr/>
          <p:nvPr/>
        </p:nvSpPr>
        <p:spPr>
          <a:xfrm>
            <a:off x="1530787" y="5602724"/>
            <a:ext cx="476488" cy="476488"/>
          </a:xfrm>
          <a:prstGeom prst="roundRect">
            <a:avLst>
              <a:gd name="adj" fmla="val 18668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696164" y="5682139"/>
            <a:ext cx="145733" cy="3176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01"/>
              </a:lnSpc>
              <a:buNone/>
            </a:pPr>
            <a:r>
              <a:rPr lang="en-US" sz="2501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501" dirty="0"/>
          </a:p>
        </p:txBody>
      </p:sp>
      <p:sp>
        <p:nvSpPr>
          <p:cNvPr id="10" name="Text 7"/>
          <p:cNvSpPr/>
          <p:nvPr/>
        </p:nvSpPr>
        <p:spPr>
          <a:xfrm>
            <a:off x="2218968" y="5602724"/>
            <a:ext cx="2647236" cy="3307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06"/>
              </a:lnSpc>
              <a:buNone/>
            </a:pPr>
            <a:r>
              <a:rPr lang="en-US" sz="2085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Ensemble Learning</a:t>
            </a:r>
            <a:endParaRPr lang="en-US" sz="2085" dirty="0"/>
          </a:p>
        </p:txBody>
      </p:sp>
      <p:sp>
        <p:nvSpPr>
          <p:cNvPr id="11" name="Text 8"/>
          <p:cNvSpPr/>
          <p:nvPr/>
        </p:nvSpPr>
        <p:spPr>
          <a:xfrm>
            <a:off x="2218968" y="6060519"/>
            <a:ext cx="4990386" cy="3388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68"/>
              </a:lnSpc>
              <a:buNone/>
            </a:pPr>
            <a:r>
              <a:rPr lang="en-US" sz="166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Combines predictions from multiple trees</a:t>
            </a:r>
            <a:endParaRPr lang="en-US" sz="1668" dirty="0"/>
          </a:p>
        </p:txBody>
      </p:sp>
      <p:sp>
        <p:nvSpPr>
          <p:cNvPr id="12" name="Shape 9"/>
          <p:cNvSpPr/>
          <p:nvPr/>
        </p:nvSpPr>
        <p:spPr>
          <a:xfrm>
            <a:off x="7421047" y="5602724"/>
            <a:ext cx="476488" cy="476488"/>
          </a:xfrm>
          <a:prstGeom prst="roundRect">
            <a:avLst>
              <a:gd name="adj" fmla="val 18668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562969" y="5682139"/>
            <a:ext cx="192524" cy="3176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01"/>
              </a:lnSpc>
              <a:buNone/>
            </a:pPr>
            <a:r>
              <a:rPr lang="en-US" sz="2501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501" dirty="0"/>
          </a:p>
        </p:txBody>
      </p:sp>
      <p:sp>
        <p:nvSpPr>
          <p:cNvPr id="14" name="Text 11"/>
          <p:cNvSpPr/>
          <p:nvPr/>
        </p:nvSpPr>
        <p:spPr>
          <a:xfrm>
            <a:off x="8109228" y="5602724"/>
            <a:ext cx="2647236" cy="3307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06"/>
              </a:lnSpc>
              <a:buNone/>
            </a:pPr>
            <a:r>
              <a:rPr lang="en-US" sz="2085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Feature Importance</a:t>
            </a:r>
            <a:endParaRPr lang="en-US" sz="2085" dirty="0"/>
          </a:p>
        </p:txBody>
      </p:sp>
      <p:sp>
        <p:nvSpPr>
          <p:cNvPr id="15" name="Text 12"/>
          <p:cNvSpPr/>
          <p:nvPr/>
        </p:nvSpPr>
        <p:spPr>
          <a:xfrm>
            <a:off x="8109228" y="6060519"/>
            <a:ext cx="4990386" cy="3388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68"/>
              </a:lnSpc>
              <a:buNone/>
            </a:pPr>
            <a:r>
              <a:rPr lang="en-US" sz="166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Identifies key risk factors</a:t>
            </a:r>
            <a:endParaRPr lang="en-US" sz="1668" dirty="0"/>
          </a:p>
        </p:txBody>
      </p:sp>
      <p:sp>
        <p:nvSpPr>
          <p:cNvPr id="16" name="Shape 13"/>
          <p:cNvSpPr/>
          <p:nvPr/>
        </p:nvSpPr>
        <p:spPr>
          <a:xfrm>
            <a:off x="1530787" y="6849308"/>
            <a:ext cx="476488" cy="476488"/>
          </a:xfrm>
          <a:prstGeom prst="roundRect">
            <a:avLst>
              <a:gd name="adj" fmla="val 18668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1681282" y="6928723"/>
            <a:ext cx="175379" cy="3176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01"/>
              </a:lnSpc>
              <a:buNone/>
            </a:pPr>
            <a:r>
              <a:rPr lang="en-US" sz="2501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501" dirty="0"/>
          </a:p>
        </p:txBody>
      </p:sp>
      <p:sp>
        <p:nvSpPr>
          <p:cNvPr id="18" name="Text 15"/>
          <p:cNvSpPr/>
          <p:nvPr/>
        </p:nvSpPr>
        <p:spPr>
          <a:xfrm>
            <a:off x="2218968" y="6849308"/>
            <a:ext cx="2647236" cy="3307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06"/>
              </a:lnSpc>
              <a:buNone/>
            </a:pPr>
            <a:r>
              <a:rPr lang="en-US" sz="2085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Robustness</a:t>
            </a:r>
            <a:endParaRPr lang="en-US" sz="2085" dirty="0"/>
          </a:p>
        </p:txBody>
      </p:sp>
      <p:sp>
        <p:nvSpPr>
          <p:cNvPr id="19" name="Text 16"/>
          <p:cNvSpPr/>
          <p:nvPr/>
        </p:nvSpPr>
        <p:spPr>
          <a:xfrm>
            <a:off x="2218968" y="7307104"/>
            <a:ext cx="4990386" cy="3388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68"/>
              </a:lnSpc>
              <a:buNone/>
            </a:pPr>
            <a:r>
              <a:rPr lang="en-US" sz="166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Resistant to overfitting</a:t>
            </a:r>
            <a:endParaRPr lang="en-US" sz="1668" dirty="0"/>
          </a:p>
        </p:txBody>
      </p:sp>
      <p:sp>
        <p:nvSpPr>
          <p:cNvPr id="20" name="Shape 17"/>
          <p:cNvSpPr/>
          <p:nvPr/>
        </p:nvSpPr>
        <p:spPr>
          <a:xfrm>
            <a:off x="7421047" y="6849308"/>
            <a:ext cx="476488" cy="476488"/>
          </a:xfrm>
          <a:prstGeom prst="roundRect">
            <a:avLst>
              <a:gd name="adj" fmla="val 18668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7562136" y="6928723"/>
            <a:ext cx="194310" cy="3176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01"/>
              </a:lnSpc>
              <a:buNone/>
            </a:pPr>
            <a:r>
              <a:rPr lang="en-US" sz="2501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4</a:t>
            </a:r>
            <a:endParaRPr lang="en-US" sz="2501" dirty="0"/>
          </a:p>
        </p:txBody>
      </p:sp>
      <p:sp>
        <p:nvSpPr>
          <p:cNvPr id="22" name="Text 19"/>
          <p:cNvSpPr/>
          <p:nvPr/>
        </p:nvSpPr>
        <p:spPr>
          <a:xfrm>
            <a:off x="8109228" y="6849308"/>
            <a:ext cx="2647236" cy="3307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06"/>
              </a:lnSpc>
              <a:buNone/>
            </a:pPr>
            <a:r>
              <a:rPr lang="en-US" sz="2085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Scalability</a:t>
            </a:r>
            <a:endParaRPr lang="en-US" sz="2085" dirty="0"/>
          </a:p>
        </p:txBody>
      </p:sp>
      <p:sp>
        <p:nvSpPr>
          <p:cNvPr id="23" name="Text 20"/>
          <p:cNvSpPr/>
          <p:nvPr/>
        </p:nvSpPr>
        <p:spPr>
          <a:xfrm>
            <a:off x="8109228" y="7307104"/>
            <a:ext cx="4990386" cy="3388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68"/>
              </a:lnSpc>
              <a:buNone/>
            </a:pPr>
            <a:r>
              <a:rPr lang="en-US" sz="166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Handles large datasets</a:t>
            </a:r>
            <a:endParaRPr lang="en-US" sz="1668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6387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420422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26444" y="2952869"/>
            <a:ext cx="4840843" cy="6050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765"/>
              </a:lnSpc>
              <a:buNone/>
            </a:pPr>
            <a:r>
              <a:rPr lang="en-US" sz="3812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Model Evaluation</a:t>
            </a:r>
            <a:endParaRPr lang="en-US" sz="3812" dirty="0"/>
          </a:p>
        </p:txBody>
      </p:sp>
      <p:sp>
        <p:nvSpPr>
          <p:cNvPr id="6" name="Text 3"/>
          <p:cNvSpPr/>
          <p:nvPr/>
        </p:nvSpPr>
        <p:spPr>
          <a:xfrm>
            <a:off x="2026444" y="3848338"/>
            <a:ext cx="10577393" cy="309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40"/>
              </a:lnSpc>
              <a:buNone/>
            </a:pPr>
            <a:r>
              <a:rPr lang="en-US" sz="15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Assess model performance</a:t>
            </a:r>
            <a:endParaRPr lang="en-US" sz="1525" dirty="0"/>
          </a:p>
        </p:txBody>
      </p:sp>
      <p:sp>
        <p:nvSpPr>
          <p:cNvPr id="7" name="Text 4"/>
          <p:cNvSpPr/>
          <p:nvPr/>
        </p:nvSpPr>
        <p:spPr>
          <a:xfrm>
            <a:off x="2026444" y="4375785"/>
            <a:ext cx="10577393" cy="309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40"/>
              </a:lnSpc>
              <a:buNone/>
            </a:pPr>
            <a:r>
              <a:rPr lang="en-US" sz="15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Measure accuracy and reliability</a:t>
            </a:r>
            <a:endParaRPr lang="en-US" sz="1525" dirty="0"/>
          </a:p>
        </p:txBody>
      </p:sp>
      <p:sp>
        <p:nvSpPr>
          <p:cNvPr id="8" name="Shape 5"/>
          <p:cNvSpPr/>
          <p:nvPr/>
        </p:nvSpPr>
        <p:spPr>
          <a:xfrm>
            <a:off x="2026444" y="4903232"/>
            <a:ext cx="10577393" cy="2800707"/>
          </a:xfrm>
          <a:prstGeom prst="roundRect">
            <a:avLst>
              <a:gd name="adj" fmla="val 2904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9" name="Shape 6"/>
          <p:cNvSpPr/>
          <p:nvPr/>
        </p:nvSpPr>
        <p:spPr>
          <a:xfrm>
            <a:off x="2034064" y="4910852"/>
            <a:ext cx="10562153" cy="55709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2227778" y="5034558"/>
            <a:ext cx="4890016" cy="309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40"/>
              </a:lnSpc>
              <a:buNone/>
            </a:pPr>
            <a:r>
              <a:rPr lang="en-US" sz="15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Metric</a:t>
            </a:r>
            <a:endParaRPr lang="en-US" sz="1525" dirty="0"/>
          </a:p>
        </p:txBody>
      </p:sp>
      <p:sp>
        <p:nvSpPr>
          <p:cNvPr id="11" name="Text 8"/>
          <p:cNvSpPr/>
          <p:nvPr/>
        </p:nvSpPr>
        <p:spPr>
          <a:xfrm>
            <a:off x="7512606" y="5034558"/>
            <a:ext cx="4890016" cy="309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40"/>
              </a:lnSpc>
              <a:buNone/>
            </a:pPr>
            <a:r>
              <a:rPr lang="en-US" sz="15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Description</a:t>
            </a:r>
            <a:endParaRPr lang="en-US" sz="1525" dirty="0"/>
          </a:p>
        </p:txBody>
      </p:sp>
      <p:sp>
        <p:nvSpPr>
          <p:cNvPr id="12" name="Shape 9"/>
          <p:cNvSpPr/>
          <p:nvPr/>
        </p:nvSpPr>
        <p:spPr>
          <a:xfrm>
            <a:off x="2034064" y="5467945"/>
            <a:ext cx="10562153" cy="55709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3" name="Text 10"/>
          <p:cNvSpPr/>
          <p:nvPr/>
        </p:nvSpPr>
        <p:spPr>
          <a:xfrm>
            <a:off x="2227778" y="5591651"/>
            <a:ext cx="4890016" cy="309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40"/>
              </a:lnSpc>
              <a:buNone/>
            </a:pPr>
            <a:r>
              <a:rPr lang="en-US" sz="15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Accuracy</a:t>
            </a:r>
            <a:endParaRPr lang="en-US" sz="1525" dirty="0"/>
          </a:p>
        </p:txBody>
      </p:sp>
      <p:sp>
        <p:nvSpPr>
          <p:cNvPr id="14" name="Text 11"/>
          <p:cNvSpPr/>
          <p:nvPr/>
        </p:nvSpPr>
        <p:spPr>
          <a:xfrm>
            <a:off x="7512606" y="5591651"/>
            <a:ext cx="4890016" cy="309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40"/>
              </a:lnSpc>
              <a:buNone/>
            </a:pPr>
            <a:r>
              <a:rPr lang="en-US" sz="15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Percentage of correct predictions</a:t>
            </a:r>
            <a:endParaRPr lang="en-US" sz="1525" dirty="0"/>
          </a:p>
        </p:txBody>
      </p:sp>
      <p:sp>
        <p:nvSpPr>
          <p:cNvPr id="15" name="Shape 12"/>
          <p:cNvSpPr/>
          <p:nvPr/>
        </p:nvSpPr>
        <p:spPr>
          <a:xfrm>
            <a:off x="2034064" y="6025039"/>
            <a:ext cx="10562153" cy="55709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6" name="Text 13"/>
          <p:cNvSpPr/>
          <p:nvPr/>
        </p:nvSpPr>
        <p:spPr>
          <a:xfrm>
            <a:off x="2227778" y="6148745"/>
            <a:ext cx="4890016" cy="309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40"/>
              </a:lnSpc>
              <a:buNone/>
            </a:pPr>
            <a:r>
              <a:rPr lang="en-US" sz="15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Precision</a:t>
            </a:r>
            <a:endParaRPr lang="en-US" sz="1525" dirty="0"/>
          </a:p>
        </p:txBody>
      </p:sp>
      <p:sp>
        <p:nvSpPr>
          <p:cNvPr id="17" name="Text 14"/>
          <p:cNvSpPr/>
          <p:nvPr/>
        </p:nvSpPr>
        <p:spPr>
          <a:xfrm>
            <a:off x="7512606" y="6148745"/>
            <a:ext cx="4890016" cy="309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40"/>
              </a:lnSpc>
              <a:buNone/>
            </a:pPr>
            <a:r>
              <a:rPr lang="en-US" sz="15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Fraction of true positives</a:t>
            </a:r>
            <a:endParaRPr lang="en-US" sz="1525" dirty="0"/>
          </a:p>
        </p:txBody>
      </p:sp>
      <p:sp>
        <p:nvSpPr>
          <p:cNvPr id="18" name="Shape 15"/>
          <p:cNvSpPr/>
          <p:nvPr/>
        </p:nvSpPr>
        <p:spPr>
          <a:xfrm>
            <a:off x="2034064" y="6582132"/>
            <a:ext cx="10562153" cy="55709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9" name="Text 16"/>
          <p:cNvSpPr/>
          <p:nvPr/>
        </p:nvSpPr>
        <p:spPr>
          <a:xfrm>
            <a:off x="2227778" y="6705838"/>
            <a:ext cx="4890016" cy="309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40"/>
              </a:lnSpc>
              <a:buNone/>
            </a:pPr>
            <a:r>
              <a:rPr lang="en-US" sz="15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Recall</a:t>
            </a:r>
            <a:endParaRPr lang="en-US" sz="1525" dirty="0"/>
          </a:p>
        </p:txBody>
      </p:sp>
      <p:sp>
        <p:nvSpPr>
          <p:cNvPr id="20" name="Text 17"/>
          <p:cNvSpPr/>
          <p:nvPr/>
        </p:nvSpPr>
        <p:spPr>
          <a:xfrm>
            <a:off x="7512606" y="6705838"/>
            <a:ext cx="4890016" cy="309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40"/>
              </a:lnSpc>
              <a:buNone/>
            </a:pPr>
            <a:r>
              <a:rPr lang="en-US" sz="15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Fraction of actual positives correctly identified</a:t>
            </a:r>
            <a:endParaRPr lang="en-US" sz="1525" dirty="0"/>
          </a:p>
        </p:txBody>
      </p:sp>
      <p:sp>
        <p:nvSpPr>
          <p:cNvPr id="21" name="Shape 18"/>
          <p:cNvSpPr/>
          <p:nvPr/>
        </p:nvSpPr>
        <p:spPr>
          <a:xfrm>
            <a:off x="2034064" y="7139226"/>
            <a:ext cx="10562153" cy="55709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2" name="Text 19"/>
          <p:cNvSpPr/>
          <p:nvPr/>
        </p:nvSpPr>
        <p:spPr>
          <a:xfrm>
            <a:off x="2227778" y="7262932"/>
            <a:ext cx="4890016" cy="309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40"/>
              </a:lnSpc>
              <a:buNone/>
            </a:pPr>
            <a:r>
              <a:rPr lang="en-US" sz="15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F1-score</a:t>
            </a:r>
            <a:endParaRPr lang="en-US" sz="1525" dirty="0"/>
          </a:p>
        </p:txBody>
      </p:sp>
      <p:sp>
        <p:nvSpPr>
          <p:cNvPr id="23" name="Text 20"/>
          <p:cNvSpPr/>
          <p:nvPr/>
        </p:nvSpPr>
        <p:spPr>
          <a:xfrm>
            <a:off x="7512606" y="7262932"/>
            <a:ext cx="4890016" cy="309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40"/>
              </a:lnSpc>
              <a:buNone/>
            </a:pPr>
            <a:r>
              <a:rPr lang="en-US" sz="15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Harmonic mean of precision and recall</a:t>
            </a:r>
            <a:endParaRPr lang="en-US" sz="15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314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0314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913" y="2093357"/>
            <a:ext cx="4966454" cy="404360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14348" y="571857"/>
            <a:ext cx="5431155" cy="6498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18"/>
              </a:lnSpc>
              <a:buNone/>
            </a:pPr>
            <a:r>
              <a:rPr lang="en-US" sz="409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Future Improvements</a:t>
            </a:r>
            <a:endParaRPr lang="en-US" sz="4094" dirty="0"/>
          </a:p>
        </p:txBody>
      </p:sp>
      <p:sp>
        <p:nvSpPr>
          <p:cNvPr id="7" name="Text 3"/>
          <p:cNvSpPr/>
          <p:nvPr/>
        </p:nvSpPr>
        <p:spPr>
          <a:xfrm>
            <a:off x="6214348" y="1533644"/>
            <a:ext cx="7688104" cy="3327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0"/>
              </a:lnSpc>
              <a:buNone/>
            </a:pPr>
            <a:r>
              <a:rPr lang="en-US" sz="163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Explore advanced techniques</a:t>
            </a:r>
            <a:endParaRPr lang="en-US" sz="1638" dirty="0"/>
          </a:p>
        </p:txBody>
      </p:sp>
      <p:sp>
        <p:nvSpPr>
          <p:cNvPr id="8" name="Text 4"/>
          <p:cNvSpPr/>
          <p:nvPr/>
        </p:nvSpPr>
        <p:spPr>
          <a:xfrm>
            <a:off x="6214348" y="2100382"/>
            <a:ext cx="7688104" cy="3327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0"/>
              </a:lnSpc>
              <a:buNone/>
            </a:pPr>
            <a:r>
              <a:rPr lang="en-US" sz="163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Incorporate real-time data</a:t>
            </a:r>
            <a:endParaRPr lang="en-US" sz="1638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4348" y="2667119"/>
            <a:ext cx="1039892" cy="1663779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566184" y="2875002"/>
            <a:ext cx="2599730" cy="325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59"/>
              </a:lnSpc>
              <a:buNone/>
            </a:pPr>
            <a:r>
              <a:rPr lang="en-US" sz="204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Deep Learning</a:t>
            </a:r>
            <a:endParaRPr lang="en-US" sz="2047" dirty="0"/>
          </a:p>
        </p:txBody>
      </p:sp>
      <p:sp>
        <p:nvSpPr>
          <p:cNvPr id="11" name="Text 6"/>
          <p:cNvSpPr/>
          <p:nvPr/>
        </p:nvSpPr>
        <p:spPr>
          <a:xfrm>
            <a:off x="7566184" y="3324820"/>
            <a:ext cx="6336268" cy="3327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0"/>
              </a:lnSpc>
              <a:buNone/>
            </a:pPr>
            <a:r>
              <a:rPr lang="en-US" sz="163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Neural networks for complex patterns</a:t>
            </a:r>
            <a:endParaRPr lang="en-US" sz="1638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4348" y="4330898"/>
            <a:ext cx="1039892" cy="1663779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566184" y="4538782"/>
            <a:ext cx="2599730" cy="325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59"/>
              </a:lnSpc>
              <a:buNone/>
            </a:pPr>
            <a:r>
              <a:rPr lang="en-US" sz="204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Wearable Sensors</a:t>
            </a:r>
            <a:endParaRPr lang="en-US" sz="2047" dirty="0"/>
          </a:p>
        </p:txBody>
      </p:sp>
      <p:sp>
        <p:nvSpPr>
          <p:cNvPr id="14" name="Text 8"/>
          <p:cNvSpPr/>
          <p:nvPr/>
        </p:nvSpPr>
        <p:spPr>
          <a:xfrm>
            <a:off x="7566184" y="4988600"/>
            <a:ext cx="6336268" cy="3327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0"/>
              </a:lnSpc>
              <a:buNone/>
            </a:pPr>
            <a:r>
              <a:rPr lang="en-US" sz="163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Continuous monitoring for early detection</a:t>
            </a:r>
            <a:endParaRPr lang="en-US" sz="1638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4348" y="5994678"/>
            <a:ext cx="1039892" cy="1663779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7566184" y="6202561"/>
            <a:ext cx="3082409" cy="325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59"/>
              </a:lnSpc>
              <a:buNone/>
            </a:pPr>
            <a:r>
              <a:rPr lang="en-US" sz="204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Personalized Predictions</a:t>
            </a:r>
            <a:endParaRPr lang="en-US" sz="2047" dirty="0"/>
          </a:p>
        </p:txBody>
      </p:sp>
      <p:sp>
        <p:nvSpPr>
          <p:cNvPr id="17" name="Text 10"/>
          <p:cNvSpPr/>
          <p:nvPr/>
        </p:nvSpPr>
        <p:spPr>
          <a:xfrm>
            <a:off x="7566184" y="6652379"/>
            <a:ext cx="6336268" cy="3327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0"/>
              </a:lnSpc>
              <a:buNone/>
            </a:pPr>
            <a:r>
              <a:rPr lang="en-US" sz="163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Tailored models for individual patients</a:t>
            </a:r>
            <a:endParaRPr lang="en-US" sz="1638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714"/>
            <a:ext cx="14630400" cy="8230314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0314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913" y="2093357"/>
            <a:ext cx="4966454" cy="404360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868886" y="2917371"/>
            <a:ext cx="5984932" cy="15018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118"/>
              </a:lnSpc>
              <a:buNone/>
            </a:pPr>
            <a:r>
              <a:rPr lang="en-US" sz="4094" dirty="0" smtClean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Lets Talks </a:t>
            </a:r>
          </a:p>
          <a:p>
            <a:pPr marL="0" indent="0" algn="ctr">
              <a:lnSpc>
                <a:spcPts val="5118"/>
              </a:lnSpc>
              <a:buNone/>
            </a:pPr>
            <a:r>
              <a:rPr lang="en-US" sz="4094" dirty="0" smtClean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about </a:t>
            </a:r>
          </a:p>
          <a:p>
            <a:pPr marL="0" indent="0" algn="ctr">
              <a:lnSpc>
                <a:spcPts val="5118"/>
              </a:lnSpc>
              <a:buNone/>
            </a:pPr>
            <a:r>
              <a:rPr lang="en-US" sz="4094" dirty="0" smtClean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The Code</a:t>
            </a:r>
            <a:endParaRPr lang="en-US" sz="4094" dirty="0"/>
          </a:p>
        </p:txBody>
      </p:sp>
    </p:spTree>
    <p:extLst>
      <p:ext uri="{BB962C8B-B14F-4D97-AF65-F5344CB8AC3E}">
        <p14:creationId xmlns:p14="http://schemas.microsoft.com/office/powerpoint/2010/main" val="4231185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172</Words>
  <Application>Microsoft Office PowerPoint</Application>
  <PresentationFormat>Custom</PresentationFormat>
  <Paragraphs>68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Epilogue</vt:lpstr>
      <vt:lpstr>Fraunces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Asjad Ali</cp:lastModifiedBy>
  <cp:revision>3</cp:revision>
  <dcterms:created xsi:type="dcterms:W3CDTF">2024-07-14T15:44:10Z</dcterms:created>
  <dcterms:modified xsi:type="dcterms:W3CDTF">2024-07-14T16:51:31Z</dcterms:modified>
</cp:coreProperties>
</file>