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ccordion Black" charset="1" panose="00000500000000000000"/>
      <p:regular r:id="rId20"/>
    </p:embeddedFont>
    <p:embeddedFont>
      <p:font typeface="Helvetica World Bold" charset="1" panose="020B080004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4186" y="-2600674"/>
            <a:ext cx="14777046" cy="15720261"/>
          </a:xfrm>
          <a:custGeom>
            <a:avLst/>
            <a:gdLst/>
            <a:ahLst/>
            <a:cxnLst/>
            <a:rect r="r" b="b" t="t" l="l"/>
            <a:pathLst>
              <a:path h="15720261" w="14777046">
                <a:moveTo>
                  <a:pt x="0" y="0"/>
                </a:moveTo>
                <a:lnTo>
                  <a:pt x="14777045" y="0"/>
                </a:lnTo>
                <a:lnTo>
                  <a:pt x="14777045" y="15720261"/>
                </a:lnTo>
                <a:lnTo>
                  <a:pt x="0" y="157202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34260" y="2307624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933245" y="4613017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5616483" y="0"/>
            <a:ext cx="7055034" cy="2739220"/>
          </a:xfrm>
          <a:custGeom>
            <a:avLst/>
            <a:gdLst/>
            <a:ahLst/>
            <a:cxnLst/>
            <a:rect r="r" b="b" t="t" l="l"/>
            <a:pathLst>
              <a:path h="2739220" w="7055034">
                <a:moveTo>
                  <a:pt x="0" y="0"/>
                </a:moveTo>
                <a:lnTo>
                  <a:pt x="7055034" y="0"/>
                </a:lnTo>
                <a:lnTo>
                  <a:pt x="7055034" y="2739220"/>
                </a:lnTo>
                <a:lnTo>
                  <a:pt x="0" y="27392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33245" y="3304211"/>
            <a:ext cx="10459464" cy="101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0"/>
              </a:lnSpc>
              <a:spcBef>
                <a:spcPct val="0"/>
              </a:spcBef>
            </a:pPr>
            <a:r>
              <a:rPr lang="en-US" sz="5307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FASHION ITEM CLASSIFICATION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3245" y="4851142"/>
            <a:ext cx="7471994" cy="365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6"/>
              </a:lnSpc>
            </a:pPr>
            <a:r>
              <a:rPr lang="en-US" sz="3197" spc="63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By </a:t>
            </a:r>
          </a:p>
          <a:p>
            <a:pPr algn="l">
              <a:lnSpc>
                <a:spcPts val="4476"/>
              </a:lnSpc>
            </a:pPr>
            <a:r>
              <a:rPr lang="en-US" sz="3197" spc="63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Abhinendra Kumar</a:t>
            </a:r>
          </a:p>
          <a:p>
            <a:pPr algn="l">
              <a:lnSpc>
                <a:spcPts val="4476"/>
              </a:lnSpc>
            </a:pPr>
            <a:r>
              <a:rPr lang="en-US" sz="3197" spc="63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Aditi Narang</a:t>
            </a:r>
          </a:p>
          <a:p>
            <a:pPr algn="l">
              <a:lnSpc>
                <a:spcPts val="4476"/>
              </a:lnSpc>
            </a:pPr>
            <a:r>
              <a:rPr lang="en-US" sz="3197" spc="63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Arshad Nazeer</a:t>
            </a:r>
          </a:p>
          <a:p>
            <a:pPr algn="l">
              <a:lnSpc>
                <a:spcPts val="4476"/>
              </a:lnSpc>
            </a:pPr>
            <a:r>
              <a:rPr lang="en-US" sz="3197" spc="63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Ayush Rao Chaudhary</a:t>
            </a:r>
          </a:p>
          <a:p>
            <a:pPr algn="l">
              <a:lnSpc>
                <a:spcPts val="4476"/>
              </a:lnSpc>
              <a:spcBef>
                <a:spcPct val="0"/>
              </a:spcBef>
            </a:pPr>
            <a:r>
              <a:rPr lang="en-US" b="true" sz="3197" spc="63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Anant Kumar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850006" y="1808837"/>
            <a:ext cx="5627374" cy="6702371"/>
          </a:xfrm>
          <a:custGeom>
            <a:avLst/>
            <a:gdLst/>
            <a:ahLst/>
            <a:cxnLst/>
            <a:rect r="r" b="b" t="t" l="l"/>
            <a:pathLst>
              <a:path h="6702371" w="5627374">
                <a:moveTo>
                  <a:pt x="0" y="0"/>
                </a:moveTo>
                <a:lnTo>
                  <a:pt x="5627374" y="0"/>
                </a:lnTo>
                <a:lnTo>
                  <a:pt x="5627374" y="6702370"/>
                </a:lnTo>
                <a:lnTo>
                  <a:pt x="0" y="67023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1805039"/>
            <a:ext cx="5512303" cy="6706168"/>
          </a:xfrm>
          <a:custGeom>
            <a:avLst/>
            <a:gdLst/>
            <a:ahLst/>
            <a:cxnLst/>
            <a:rect r="r" b="b" t="t" l="l"/>
            <a:pathLst>
              <a:path h="6706168" w="5512303">
                <a:moveTo>
                  <a:pt x="0" y="0"/>
                </a:moveTo>
                <a:lnTo>
                  <a:pt x="5512303" y="0"/>
                </a:lnTo>
                <a:lnTo>
                  <a:pt x="5512303" y="6706168"/>
                </a:lnTo>
                <a:lnTo>
                  <a:pt x="0" y="67061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275498"/>
            <a:ext cx="7107234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CODE</a:t>
            </a: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304184" y="1524727"/>
            <a:ext cx="7955116" cy="3658089"/>
          </a:xfrm>
          <a:custGeom>
            <a:avLst/>
            <a:gdLst/>
            <a:ahLst/>
            <a:cxnLst/>
            <a:rect r="r" b="b" t="t" l="l"/>
            <a:pathLst>
              <a:path h="3658089" w="7955116">
                <a:moveTo>
                  <a:pt x="0" y="0"/>
                </a:moveTo>
                <a:lnTo>
                  <a:pt x="7955116" y="0"/>
                </a:lnTo>
                <a:lnTo>
                  <a:pt x="7955116" y="3658090"/>
                </a:lnTo>
                <a:lnTo>
                  <a:pt x="0" y="3658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78629" y="4380951"/>
            <a:ext cx="7293847" cy="4224849"/>
          </a:xfrm>
          <a:custGeom>
            <a:avLst/>
            <a:gdLst/>
            <a:ahLst/>
            <a:cxnLst/>
            <a:rect r="r" b="b" t="t" l="l"/>
            <a:pathLst>
              <a:path h="4224849" w="7293847">
                <a:moveTo>
                  <a:pt x="0" y="0"/>
                </a:moveTo>
                <a:lnTo>
                  <a:pt x="7293847" y="0"/>
                </a:lnTo>
                <a:lnTo>
                  <a:pt x="7293847" y="4224848"/>
                </a:lnTo>
                <a:lnTo>
                  <a:pt x="0" y="42248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6437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1524727"/>
            <a:ext cx="7328093" cy="2749455"/>
          </a:xfrm>
          <a:custGeom>
            <a:avLst/>
            <a:gdLst/>
            <a:ahLst/>
            <a:cxnLst/>
            <a:rect r="r" b="b" t="t" l="l"/>
            <a:pathLst>
              <a:path h="2749455" w="7328093">
                <a:moveTo>
                  <a:pt x="0" y="0"/>
                </a:moveTo>
                <a:lnTo>
                  <a:pt x="7328093" y="0"/>
                </a:lnTo>
                <a:lnTo>
                  <a:pt x="7328093" y="2749455"/>
                </a:lnTo>
                <a:lnTo>
                  <a:pt x="0" y="27494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78629" y="-86661"/>
            <a:ext cx="623670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Output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61979" y="2805719"/>
            <a:ext cx="4583650" cy="522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5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.</a:t>
            </a:r>
          </a:p>
          <a:p>
            <a:pPr algn="l">
              <a:lnSpc>
                <a:spcPts val="127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1553049"/>
            <a:ext cx="5311964" cy="4158007"/>
          </a:xfrm>
          <a:custGeom>
            <a:avLst/>
            <a:gdLst/>
            <a:ahLst/>
            <a:cxnLst/>
            <a:rect r="r" b="b" t="t" l="l"/>
            <a:pathLst>
              <a:path h="4158007" w="5311964">
                <a:moveTo>
                  <a:pt x="0" y="0"/>
                </a:moveTo>
                <a:lnTo>
                  <a:pt x="5311964" y="0"/>
                </a:lnTo>
                <a:lnTo>
                  <a:pt x="5311964" y="4158008"/>
                </a:lnTo>
                <a:lnTo>
                  <a:pt x="0" y="41580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97735" y="1553049"/>
            <a:ext cx="6261565" cy="4273298"/>
          </a:xfrm>
          <a:custGeom>
            <a:avLst/>
            <a:gdLst/>
            <a:ahLst/>
            <a:cxnLst/>
            <a:rect r="r" b="b" t="t" l="l"/>
            <a:pathLst>
              <a:path h="4273298" w="6261565">
                <a:moveTo>
                  <a:pt x="0" y="0"/>
                </a:moveTo>
                <a:lnTo>
                  <a:pt x="6261565" y="0"/>
                </a:lnTo>
                <a:lnTo>
                  <a:pt x="6261565" y="4273298"/>
                </a:lnTo>
                <a:lnTo>
                  <a:pt x="0" y="42732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7501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02465" y="6216828"/>
            <a:ext cx="7902678" cy="2958866"/>
          </a:xfrm>
          <a:custGeom>
            <a:avLst/>
            <a:gdLst/>
            <a:ahLst/>
            <a:cxnLst/>
            <a:rect r="r" b="b" t="t" l="l"/>
            <a:pathLst>
              <a:path h="2958866" w="7902678">
                <a:moveTo>
                  <a:pt x="0" y="0"/>
                </a:moveTo>
                <a:lnTo>
                  <a:pt x="7902678" y="0"/>
                </a:lnTo>
                <a:lnTo>
                  <a:pt x="7902678" y="2958866"/>
                </a:lnTo>
                <a:lnTo>
                  <a:pt x="0" y="29588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78629" y="-86661"/>
            <a:ext cx="623670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Output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61979" y="2805719"/>
            <a:ext cx="4583650" cy="522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5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.</a:t>
            </a:r>
          </a:p>
          <a:p>
            <a:pPr algn="l">
              <a:lnSpc>
                <a:spcPts val="127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771525"/>
            <a:ext cx="16891981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Summary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2227" y="2273263"/>
            <a:ext cx="8404983" cy="6215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5447" indent="-262723" lvl="1">
              <a:lnSpc>
                <a:spcPts val="3407"/>
              </a:lnSpc>
              <a:buFont typeface="Arial"/>
              <a:buChar char="•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Achieved good accuracy (~85–90%)</a:t>
            </a:r>
          </a:p>
          <a:p>
            <a:pPr algn="just">
              <a:lnSpc>
                <a:spcPts val="3407"/>
              </a:lnSpc>
            </a:pPr>
          </a:p>
          <a:p>
            <a:pPr algn="just" marL="525447" indent="-262723" lvl="1">
              <a:lnSpc>
                <a:spcPts val="3407"/>
              </a:lnSpc>
              <a:buFont typeface="Arial"/>
              <a:buChar char="•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Clean performance on distinct items, but misclassifies similar ones</a:t>
            </a:r>
          </a:p>
          <a:p>
            <a:pPr algn="just">
              <a:lnSpc>
                <a:spcPts val="3407"/>
              </a:lnSpc>
            </a:pPr>
          </a:p>
          <a:p>
            <a:pPr algn="just" marL="525447" indent="-262723" lvl="1">
              <a:lnSpc>
                <a:spcPts val="3407"/>
              </a:lnSpc>
              <a:buFont typeface="Arial"/>
              <a:buChar char="•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Could be improved with:</a:t>
            </a:r>
          </a:p>
          <a:p>
            <a:pPr algn="just">
              <a:lnSpc>
                <a:spcPts val="3407"/>
              </a:lnSpc>
            </a:pPr>
          </a:p>
          <a:p>
            <a:pPr algn="just" marL="1050893" indent="-350298" lvl="2">
              <a:lnSpc>
                <a:spcPts val="3407"/>
              </a:lnSpc>
              <a:buFont typeface="Arial"/>
              <a:buChar char="⚬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Convolutional Neural Network (CNN)</a:t>
            </a:r>
          </a:p>
          <a:p>
            <a:pPr algn="just">
              <a:lnSpc>
                <a:spcPts val="3407"/>
              </a:lnSpc>
            </a:pPr>
          </a:p>
          <a:p>
            <a:pPr algn="just" marL="1050893" indent="-350298" lvl="2">
              <a:lnSpc>
                <a:spcPts val="3407"/>
              </a:lnSpc>
              <a:buFont typeface="Arial"/>
              <a:buChar char="⚬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 Augmentation</a:t>
            </a:r>
          </a:p>
          <a:p>
            <a:pPr algn="just">
              <a:lnSpc>
                <a:spcPts val="3407"/>
              </a:lnSpc>
            </a:pPr>
          </a:p>
          <a:p>
            <a:pPr algn="just" marL="1050893" indent="-350298" lvl="2">
              <a:lnSpc>
                <a:spcPts val="3407"/>
              </a:lnSpc>
              <a:buFont typeface="Arial"/>
              <a:buChar char="⚬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More training data</a:t>
            </a:r>
          </a:p>
          <a:p>
            <a:pPr algn="just">
              <a:lnSpc>
                <a:spcPts val="3407"/>
              </a:lnSpc>
            </a:pPr>
          </a:p>
          <a:p>
            <a:pPr algn="just" marL="1050893" indent="-350298" lvl="2">
              <a:lnSpc>
                <a:spcPts val="3407"/>
              </a:lnSpc>
              <a:buFont typeface="Arial"/>
              <a:buChar char="⚬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Regularization (Dropout)</a:t>
            </a:r>
          </a:p>
        </p:txBody>
      </p: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95216" y="-2929365"/>
            <a:ext cx="15394984" cy="16377643"/>
          </a:xfrm>
          <a:custGeom>
            <a:avLst/>
            <a:gdLst/>
            <a:ahLst/>
            <a:cxnLst/>
            <a:rect r="r" b="b" t="t" l="l"/>
            <a:pathLst>
              <a:path h="16377643" w="15394984">
                <a:moveTo>
                  <a:pt x="0" y="0"/>
                </a:moveTo>
                <a:lnTo>
                  <a:pt x="15394985" y="0"/>
                </a:lnTo>
                <a:lnTo>
                  <a:pt x="15394985" y="16377643"/>
                </a:lnTo>
                <a:lnTo>
                  <a:pt x="0" y="163776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34260" y="2307624"/>
            <a:ext cx="7835983" cy="8336152"/>
          </a:xfrm>
          <a:custGeom>
            <a:avLst/>
            <a:gdLst/>
            <a:ahLst/>
            <a:cxnLst/>
            <a:rect r="r" b="b" t="t" l="l"/>
            <a:pathLst>
              <a:path h="8336152" w="7835983">
                <a:moveTo>
                  <a:pt x="0" y="0"/>
                </a:moveTo>
                <a:lnTo>
                  <a:pt x="7835983" y="0"/>
                </a:lnTo>
                <a:lnTo>
                  <a:pt x="7835983" y="8336152"/>
                </a:lnTo>
                <a:lnTo>
                  <a:pt x="0" y="8336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859949"/>
            <a:ext cx="9705560" cy="219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13"/>
              </a:lnSpc>
              <a:spcBef>
                <a:spcPct val="0"/>
              </a:spcBef>
            </a:pPr>
            <a:r>
              <a:rPr lang="en-US" sz="11509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THANK YOU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028700" y="4756993"/>
            <a:ext cx="4852780" cy="0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771525"/>
            <a:ext cx="13063177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What is this Project About?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2403" y="2457795"/>
            <a:ext cx="10701100" cy="140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Project Question: Build an image classifier using the Fashion MNIST dataset to categorize clothing items. Visualize results using confusion matrix.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7988" y="4232525"/>
            <a:ext cx="10529929" cy="414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Automatically classify grayscale images of clothes into 10 categories.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Practical applications in fashion tech, e-commerce, tagging.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Dataset: Fashion MNIST from Kaggle (Zalando Research)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Problem: Low-resolution and visually similar items (e.g., shirt vs T-shirt).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245021"/>
            <a:ext cx="11335720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Understanding the Dataset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096013"/>
            <a:ext cx="8778719" cy="643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2600" indent="-261300" lvl="1">
              <a:lnSpc>
                <a:spcPts val="3388"/>
              </a:lnSpc>
              <a:buFont typeface="Arial"/>
              <a:buChar char="•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Source: Kaggle – zalando-research/fashionmnist</a:t>
            </a:r>
          </a:p>
          <a:p>
            <a:pPr algn="just" marL="522600" indent="-261300" lvl="1">
              <a:lnSpc>
                <a:spcPts val="3388"/>
              </a:lnSpc>
              <a:buFont typeface="Arial"/>
              <a:buChar char="•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Format: CSV with labels and 784 pixel values</a:t>
            </a:r>
          </a:p>
          <a:p>
            <a:pPr algn="just" marL="522600" indent="-261300" lvl="1">
              <a:lnSpc>
                <a:spcPts val="3388"/>
              </a:lnSpc>
              <a:buFont typeface="Arial"/>
              <a:buChar char="•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Image size: 28 × 28 grayscale</a:t>
            </a:r>
          </a:p>
          <a:p>
            <a:pPr algn="just" marL="522600" indent="-261300" lvl="1">
              <a:lnSpc>
                <a:spcPts val="3388"/>
              </a:lnSpc>
              <a:buFont typeface="Arial"/>
              <a:buChar char="•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10 classes: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0 = T-shirt/top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1 = Trouser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2 = Pullover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3 = Dress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4 = Coat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5 = Sandal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6 = Shirt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7 = Sneaker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8 = Bag</a:t>
            </a:r>
          </a:p>
          <a:p>
            <a:pPr algn="just" marL="1045199" indent="-348400" lvl="2">
              <a:lnSpc>
                <a:spcPts val="3388"/>
              </a:lnSpc>
              <a:buFont typeface="Arial"/>
              <a:buChar char="⚬"/>
            </a:pPr>
            <a:r>
              <a:rPr lang="en-US" b="true" sz="2420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9 = Ankle boot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63573" y="771525"/>
            <a:ext cx="10581347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Preparing The Dataset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713651"/>
            <a:ext cx="13946671" cy="5189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1412" indent="-275706" lvl="1">
              <a:lnSpc>
                <a:spcPts val="357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Loaded CSV from zip file using Pandas</a:t>
            </a:r>
          </a:p>
          <a:p>
            <a:pPr algn="just">
              <a:lnSpc>
                <a:spcPts val="3575"/>
              </a:lnSpc>
              <a:spcBef>
                <a:spcPct val="0"/>
              </a:spcBef>
            </a:pPr>
          </a:p>
          <a:p>
            <a:pPr algn="just" marL="551412" indent="-275706" lvl="1">
              <a:lnSpc>
                <a:spcPts val="357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Split into features (X) and labels (y)</a:t>
            </a:r>
          </a:p>
          <a:p>
            <a:pPr algn="just">
              <a:lnSpc>
                <a:spcPts val="3575"/>
              </a:lnSpc>
              <a:spcBef>
                <a:spcPct val="0"/>
              </a:spcBef>
            </a:pPr>
          </a:p>
          <a:p>
            <a:pPr algn="just" marL="551412" indent="-275706" lvl="1">
              <a:lnSpc>
                <a:spcPts val="357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Normalized pixel values: X / 255.0</a:t>
            </a:r>
          </a:p>
          <a:p>
            <a:pPr algn="just">
              <a:lnSpc>
                <a:spcPts val="3575"/>
              </a:lnSpc>
              <a:spcBef>
                <a:spcPct val="0"/>
              </a:spcBef>
            </a:pPr>
          </a:p>
          <a:p>
            <a:pPr algn="just" marL="551412" indent="-275706" lvl="1">
              <a:lnSpc>
                <a:spcPts val="357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Reshaped to (28, 28) images</a:t>
            </a:r>
          </a:p>
          <a:p>
            <a:pPr algn="just">
              <a:lnSpc>
                <a:spcPts val="3575"/>
              </a:lnSpc>
              <a:spcBef>
                <a:spcPct val="0"/>
              </a:spcBef>
            </a:pPr>
          </a:p>
          <a:p>
            <a:pPr algn="just" marL="551412" indent="-275706" lvl="1">
              <a:lnSpc>
                <a:spcPts val="357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Converted labels to one-hot encoding using to_categorical</a:t>
            </a:r>
          </a:p>
          <a:p>
            <a:pPr algn="just">
              <a:lnSpc>
                <a:spcPts val="3575"/>
              </a:lnSpc>
              <a:spcBef>
                <a:spcPct val="0"/>
              </a:spcBef>
            </a:pPr>
          </a:p>
          <a:p>
            <a:pPr algn="just" marL="551412" indent="-275706" lvl="1">
              <a:lnSpc>
                <a:spcPts val="357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Used train_test_split (80% training, 20% testing)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275498"/>
            <a:ext cx="11335720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Model Used - Neural Network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678226"/>
            <a:ext cx="9330375" cy="68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087" indent="-226544" lvl="1">
              <a:lnSpc>
                <a:spcPts val="2938"/>
              </a:lnSpc>
              <a:buFont typeface="Arial"/>
              <a:buChar char="•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Framework: TensorFlow &amp; Keras</a:t>
            </a:r>
          </a:p>
          <a:p>
            <a:pPr algn="just">
              <a:lnSpc>
                <a:spcPts val="2938"/>
              </a:lnSpc>
            </a:pPr>
          </a:p>
          <a:p>
            <a:pPr algn="just" marL="453087" indent="-226544" lvl="1">
              <a:lnSpc>
                <a:spcPts val="2938"/>
              </a:lnSpc>
              <a:buFont typeface="Arial"/>
              <a:buChar char="•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Model type: Sequential Feedforward Neural Network</a:t>
            </a:r>
          </a:p>
          <a:p>
            <a:pPr algn="just">
              <a:lnSpc>
                <a:spcPts val="2938"/>
              </a:lnSpc>
            </a:pPr>
          </a:p>
          <a:p>
            <a:pPr algn="just" marL="453087" indent="-226544" lvl="1">
              <a:lnSpc>
                <a:spcPts val="2938"/>
              </a:lnSpc>
              <a:buFont typeface="Arial"/>
              <a:buChar char="•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Layers:</a:t>
            </a:r>
          </a:p>
          <a:p>
            <a:pPr algn="just" marL="906175" indent="-302058" lvl="2">
              <a:lnSpc>
                <a:spcPts val="2938"/>
              </a:lnSpc>
              <a:buFont typeface="Arial"/>
              <a:buChar char="⚬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Flatten (input shape: 28x28 → 784)</a:t>
            </a:r>
          </a:p>
          <a:p>
            <a:pPr algn="just">
              <a:lnSpc>
                <a:spcPts val="2938"/>
              </a:lnSpc>
            </a:pPr>
          </a:p>
          <a:p>
            <a:pPr algn="just" marL="906175" indent="-302058" lvl="2">
              <a:lnSpc>
                <a:spcPts val="2938"/>
              </a:lnSpc>
              <a:buFont typeface="Arial"/>
              <a:buChar char="⚬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Dense(128) – ReLU</a:t>
            </a:r>
          </a:p>
          <a:p>
            <a:pPr algn="just">
              <a:lnSpc>
                <a:spcPts val="2938"/>
              </a:lnSpc>
            </a:pPr>
          </a:p>
          <a:p>
            <a:pPr algn="just" marL="906175" indent="-302058" lvl="2">
              <a:lnSpc>
                <a:spcPts val="2938"/>
              </a:lnSpc>
              <a:buFont typeface="Arial"/>
              <a:buChar char="⚬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Dense(64) – ReLU</a:t>
            </a:r>
          </a:p>
          <a:p>
            <a:pPr algn="just">
              <a:lnSpc>
                <a:spcPts val="2938"/>
              </a:lnSpc>
            </a:pPr>
          </a:p>
          <a:p>
            <a:pPr algn="just" marL="906175" indent="-302058" lvl="2">
              <a:lnSpc>
                <a:spcPts val="2938"/>
              </a:lnSpc>
              <a:buFont typeface="Arial"/>
              <a:buChar char="⚬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Dense(10) – Softmax</a:t>
            </a:r>
          </a:p>
          <a:p>
            <a:pPr algn="just">
              <a:lnSpc>
                <a:spcPts val="2938"/>
              </a:lnSpc>
            </a:pPr>
          </a:p>
          <a:p>
            <a:pPr algn="just" marL="453087" indent="-226544" lvl="1">
              <a:lnSpc>
                <a:spcPts val="2938"/>
              </a:lnSpc>
              <a:buFont typeface="Arial"/>
              <a:buChar char="•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Loss Function: Categorical Crossentropy</a:t>
            </a:r>
          </a:p>
          <a:p>
            <a:pPr algn="just">
              <a:lnSpc>
                <a:spcPts val="2938"/>
              </a:lnSpc>
            </a:pPr>
          </a:p>
          <a:p>
            <a:pPr algn="just" marL="453087" indent="-226544" lvl="1">
              <a:lnSpc>
                <a:spcPts val="2938"/>
              </a:lnSpc>
              <a:buFont typeface="Arial"/>
              <a:buChar char="•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Optimizer: Adam</a:t>
            </a:r>
          </a:p>
          <a:p>
            <a:pPr algn="just">
              <a:lnSpc>
                <a:spcPts val="2938"/>
              </a:lnSpc>
            </a:pPr>
          </a:p>
          <a:p>
            <a:pPr algn="just" marL="453087" indent="-226544" lvl="1">
              <a:lnSpc>
                <a:spcPts val="2938"/>
              </a:lnSpc>
              <a:buFont typeface="Arial"/>
              <a:buChar char="•"/>
            </a:pPr>
            <a:r>
              <a:rPr lang="en-US" b="true" sz="2098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Activation: ReLU and Softmax</a:t>
            </a: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771525"/>
            <a:ext cx="10809132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Training The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9092" y="2972110"/>
            <a:ext cx="5841797" cy="4300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8250" indent="-349125" lvl="1">
              <a:lnSpc>
                <a:spcPts val="45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3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Epochs: 10</a:t>
            </a:r>
          </a:p>
          <a:p>
            <a:pPr algn="just" marL="698250" indent="-349125" lvl="1">
              <a:lnSpc>
                <a:spcPts val="45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3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Batch size: Default (or mention if changed)</a:t>
            </a:r>
          </a:p>
          <a:p>
            <a:pPr algn="just" marL="698250" indent="-349125" lvl="1">
              <a:lnSpc>
                <a:spcPts val="45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3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Validation done on 20% test set</a:t>
            </a:r>
          </a:p>
          <a:p>
            <a:pPr algn="just" marL="698250" indent="-349125" lvl="1">
              <a:lnSpc>
                <a:spcPts val="452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34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Metrics tracked: Accuracy &amp; Loss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771525"/>
            <a:ext cx="9548802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Predictions on Test Images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4143" y="2616957"/>
            <a:ext cx="9139829" cy="4453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5473" indent="-287737" lvl="1">
              <a:lnSpc>
                <a:spcPts val="37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65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Display 8–10 sample test images</a:t>
            </a:r>
          </a:p>
          <a:p>
            <a:pPr algn="just">
              <a:lnSpc>
                <a:spcPts val="3731"/>
              </a:lnSpc>
              <a:spcBef>
                <a:spcPct val="0"/>
              </a:spcBef>
            </a:pPr>
          </a:p>
          <a:p>
            <a:pPr algn="just" marL="575473" indent="-287737" lvl="1">
              <a:lnSpc>
                <a:spcPts val="37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65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Show true vs predicted labels</a:t>
            </a:r>
          </a:p>
          <a:p>
            <a:pPr algn="just">
              <a:lnSpc>
                <a:spcPts val="3731"/>
              </a:lnSpc>
              <a:spcBef>
                <a:spcPct val="0"/>
              </a:spcBef>
            </a:pPr>
          </a:p>
          <a:p>
            <a:pPr algn="just" marL="575473" indent="-287737" lvl="1">
              <a:lnSpc>
                <a:spcPts val="37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65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Mention good predictions and examples of misclassifications</a:t>
            </a:r>
          </a:p>
          <a:p>
            <a:pPr algn="just">
              <a:lnSpc>
                <a:spcPts val="3731"/>
              </a:lnSpc>
              <a:spcBef>
                <a:spcPct val="0"/>
              </a:spcBef>
            </a:pPr>
          </a:p>
          <a:p>
            <a:pPr algn="just" marL="575473" indent="-287737" lvl="1">
              <a:lnSpc>
                <a:spcPts val="37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65" strike="noStrike" u="non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Insight: Model struggles with visually similar items (e.g., Shirt vs T-shirt)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61979" y="2805719"/>
            <a:ext cx="4583650" cy="522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5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.</a:t>
            </a:r>
          </a:p>
          <a:p>
            <a:pPr algn="l">
              <a:lnSpc>
                <a:spcPts val="127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51159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118872"/>
            <a:ext cx="16230600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Confusion Matrix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736850"/>
            <a:ext cx="9105305" cy="390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3717" indent="-256858" lvl="1">
              <a:lnSpc>
                <a:spcPts val="3331"/>
              </a:lnSpc>
              <a:buFont typeface="Arial"/>
              <a:buChar char="•"/>
            </a:pPr>
            <a:r>
              <a:rPr lang="en-US" b="true" sz="237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Heatmap of predicted vs actual labels</a:t>
            </a:r>
          </a:p>
          <a:p>
            <a:pPr algn="just">
              <a:lnSpc>
                <a:spcPts val="3331"/>
              </a:lnSpc>
            </a:pPr>
          </a:p>
          <a:p>
            <a:pPr algn="just" marL="513717" indent="-256858" lvl="1">
              <a:lnSpc>
                <a:spcPts val="3331"/>
              </a:lnSpc>
              <a:buFont typeface="Arial"/>
              <a:buChar char="•"/>
            </a:pPr>
            <a:r>
              <a:rPr lang="en-US" b="true" sz="237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X-axis: Predicted labels</a:t>
            </a:r>
          </a:p>
          <a:p>
            <a:pPr algn="just">
              <a:lnSpc>
                <a:spcPts val="3331"/>
              </a:lnSpc>
            </a:pPr>
          </a:p>
          <a:p>
            <a:pPr algn="just" marL="513717" indent="-256858" lvl="1">
              <a:lnSpc>
                <a:spcPts val="3331"/>
              </a:lnSpc>
              <a:buFont typeface="Arial"/>
              <a:buChar char="•"/>
            </a:pPr>
            <a:r>
              <a:rPr lang="en-US" b="true" sz="237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Y-axis: True labels</a:t>
            </a:r>
          </a:p>
          <a:p>
            <a:pPr algn="just">
              <a:lnSpc>
                <a:spcPts val="3331"/>
              </a:lnSpc>
            </a:pPr>
          </a:p>
          <a:p>
            <a:pPr algn="just" marL="513717" indent="-256858" lvl="1">
              <a:lnSpc>
                <a:spcPts val="3331"/>
              </a:lnSpc>
              <a:buFont typeface="Arial"/>
              <a:buChar char="•"/>
            </a:pPr>
            <a:r>
              <a:rPr lang="en-US" b="true" sz="237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Shows where model gets confused (e.g., Class 6 → Class 0)</a:t>
            </a:r>
          </a:p>
          <a:p>
            <a:pPr algn="just">
              <a:lnSpc>
                <a:spcPts val="3331"/>
              </a:lnSpc>
            </a:pPr>
          </a:p>
          <a:p>
            <a:pPr algn="just" marL="513717" indent="-256858" lvl="1">
              <a:lnSpc>
                <a:spcPts val="3331"/>
              </a:lnSpc>
              <a:buFont typeface="Arial"/>
              <a:buChar char="•"/>
            </a:pPr>
            <a:r>
              <a:rPr lang="en-US" b="true" sz="237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Color intensity shows frequency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41634" y="1162569"/>
            <a:ext cx="11935807" cy="12697667"/>
          </a:xfrm>
          <a:custGeom>
            <a:avLst/>
            <a:gdLst/>
            <a:ahLst/>
            <a:cxnLst/>
            <a:rect r="r" b="b" t="t" l="l"/>
            <a:pathLst>
              <a:path h="12697667" w="11935807">
                <a:moveTo>
                  <a:pt x="0" y="0"/>
                </a:moveTo>
                <a:lnTo>
                  <a:pt x="11935807" y="0"/>
                </a:lnTo>
                <a:lnTo>
                  <a:pt x="11935807" y="12697667"/>
                </a:lnTo>
                <a:lnTo>
                  <a:pt x="0" y="12697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23491" y="5332449"/>
            <a:ext cx="5784284" cy="6153493"/>
          </a:xfrm>
          <a:custGeom>
            <a:avLst/>
            <a:gdLst/>
            <a:ahLst/>
            <a:cxnLst/>
            <a:rect r="r" b="b" t="t" l="l"/>
            <a:pathLst>
              <a:path h="6153493" w="5784284">
                <a:moveTo>
                  <a:pt x="0" y="0"/>
                </a:moveTo>
                <a:lnTo>
                  <a:pt x="5784284" y="0"/>
                </a:lnTo>
                <a:lnTo>
                  <a:pt x="5784284" y="6153494"/>
                </a:lnTo>
                <a:lnTo>
                  <a:pt x="0" y="615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88554"/>
            <a:ext cx="469746" cy="469746"/>
            <a:chOff x="0" y="0"/>
            <a:chExt cx="123719" cy="123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1982" y="8788554"/>
            <a:ext cx="469746" cy="469746"/>
            <a:chOff x="0" y="0"/>
            <a:chExt cx="123719" cy="12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15265" y="8788554"/>
            <a:ext cx="469746" cy="469746"/>
            <a:chOff x="0" y="0"/>
            <a:chExt cx="123719" cy="1237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719" cy="123719"/>
            </a:xfrm>
            <a:custGeom>
              <a:avLst/>
              <a:gdLst/>
              <a:ahLst/>
              <a:cxnLst/>
              <a:rect r="r" b="b" t="t" l="l"/>
              <a:pathLst>
                <a:path h="123719" w="123719">
                  <a:moveTo>
                    <a:pt x="0" y="0"/>
                  </a:moveTo>
                  <a:lnTo>
                    <a:pt x="123719" y="0"/>
                  </a:lnTo>
                  <a:lnTo>
                    <a:pt x="123719" y="123719"/>
                  </a:lnTo>
                  <a:lnTo>
                    <a:pt x="0" y="12371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3719" cy="161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427819"/>
            <a:ext cx="12233479" cy="124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  <a:spcBef>
                <a:spcPct val="0"/>
              </a:spcBef>
            </a:pPr>
            <a:r>
              <a:rPr lang="en-US" sz="6520">
                <a:solidFill>
                  <a:srgbClr val="000000"/>
                </a:solidFill>
                <a:latin typeface="Accordion Black"/>
                <a:ea typeface="Accordion Black"/>
                <a:cs typeface="Accordion Black"/>
                <a:sym typeface="Accordion Black"/>
              </a:rPr>
              <a:t>Detailed Classification Metrics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9924" y="3134861"/>
            <a:ext cx="8404983" cy="3557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25447" indent="-262723" lvl="1">
              <a:lnSpc>
                <a:spcPts val="3407"/>
              </a:lnSpc>
              <a:buFont typeface="Arial"/>
              <a:buChar char="•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Precision, Recall, and F1-Score for each class</a:t>
            </a:r>
          </a:p>
          <a:p>
            <a:pPr algn="just">
              <a:lnSpc>
                <a:spcPts val="3407"/>
              </a:lnSpc>
            </a:pPr>
          </a:p>
          <a:p>
            <a:pPr algn="just" marL="525447" indent="-262723" lvl="1">
              <a:lnSpc>
                <a:spcPts val="3407"/>
              </a:lnSpc>
              <a:buFont typeface="Arial"/>
              <a:buChar char="•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Overall Accuracy</a:t>
            </a:r>
          </a:p>
          <a:p>
            <a:pPr algn="just">
              <a:lnSpc>
                <a:spcPts val="3407"/>
              </a:lnSpc>
            </a:pPr>
          </a:p>
          <a:p>
            <a:pPr algn="just" marL="525447" indent="-262723" lvl="1">
              <a:lnSpc>
                <a:spcPts val="3407"/>
              </a:lnSpc>
              <a:buFont typeface="Arial"/>
              <a:buChar char="•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High precision for unique classes like “Sandal” or “Sneaker”</a:t>
            </a:r>
          </a:p>
          <a:p>
            <a:pPr algn="just">
              <a:lnSpc>
                <a:spcPts val="3407"/>
              </a:lnSpc>
            </a:pPr>
          </a:p>
          <a:p>
            <a:pPr algn="just" marL="525447" indent="-262723" lvl="1">
              <a:lnSpc>
                <a:spcPts val="3407"/>
              </a:lnSpc>
              <a:buFont typeface="Arial"/>
              <a:buChar char="•"/>
            </a:pPr>
            <a:r>
              <a:rPr lang="en-US" b="true" sz="2433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Lower scores for ambiguous classes like “Shirt”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DAGXCjB06JU</dc:identifier>
  <dcterms:modified xsi:type="dcterms:W3CDTF">2011-08-01T06:04:30Z</dcterms:modified>
  <cp:revision>1</cp:revision>
  <dc:title>Black and Grey Monocrome Business Company Presentation</dc:title>
</cp:coreProperties>
</file>