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46"/>
  </p:notesMasterIdLst>
  <p:handoutMasterIdLst>
    <p:handoutMasterId r:id="rId47"/>
  </p:handoutMasterIdLst>
  <p:sldIdLst>
    <p:sldId id="257" r:id="rId2"/>
    <p:sldId id="258" r:id="rId3"/>
    <p:sldId id="259" r:id="rId4"/>
    <p:sldId id="260" r:id="rId5"/>
    <p:sldId id="263" r:id="rId6"/>
    <p:sldId id="266" r:id="rId7"/>
    <p:sldId id="267" r:id="rId8"/>
    <p:sldId id="269" r:id="rId9"/>
    <p:sldId id="265" r:id="rId10"/>
    <p:sldId id="264" r:id="rId11"/>
    <p:sldId id="270" r:id="rId12"/>
    <p:sldId id="329" r:id="rId13"/>
    <p:sldId id="326" r:id="rId14"/>
    <p:sldId id="330" r:id="rId15"/>
    <p:sldId id="325" r:id="rId16"/>
    <p:sldId id="331" r:id="rId17"/>
    <p:sldId id="332" r:id="rId18"/>
    <p:sldId id="333" r:id="rId19"/>
    <p:sldId id="327" r:id="rId20"/>
    <p:sldId id="328" r:id="rId21"/>
    <p:sldId id="307" r:id="rId22"/>
    <p:sldId id="308" r:id="rId23"/>
    <p:sldId id="309" r:id="rId24"/>
    <p:sldId id="310" r:id="rId25"/>
    <p:sldId id="311" r:id="rId26"/>
    <p:sldId id="312" r:id="rId27"/>
    <p:sldId id="313" r:id="rId28"/>
    <p:sldId id="314" r:id="rId29"/>
    <p:sldId id="315" r:id="rId30"/>
    <p:sldId id="316" r:id="rId31"/>
    <p:sldId id="317" r:id="rId32"/>
    <p:sldId id="318" r:id="rId33"/>
    <p:sldId id="319" r:id="rId34"/>
    <p:sldId id="320" r:id="rId35"/>
    <p:sldId id="321" r:id="rId36"/>
    <p:sldId id="322" r:id="rId37"/>
    <p:sldId id="323" r:id="rId38"/>
    <p:sldId id="335" r:id="rId39"/>
    <p:sldId id="324" r:id="rId40"/>
    <p:sldId id="334" r:id="rId41"/>
    <p:sldId id="336" r:id="rId42"/>
    <p:sldId id="337" r:id="rId43"/>
    <p:sldId id="338" r:id="rId44"/>
    <p:sldId id="339"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62"/>
      </p:cViewPr>
      <p:guideLst>
        <p:guide orient="horz" pos="2160"/>
        <p:guide pos="2880"/>
      </p:guideLst>
    </p:cSldViewPr>
  </p:slideViewPr>
  <p:notesTextViewPr>
    <p:cViewPr>
      <p:scale>
        <a:sx n="100" d="100"/>
        <a:sy n="100" d="100"/>
      </p:scale>
      <p:origin x="0" y="0"/>
    </p:cViewPr>
  </p:notesTextViewPr>
  <p:notesViewPr>
    <p:cSldViewPr>
      <p:cViewPr varScale="1">
        <p:scale>
          <a:sx n="100" d="100"/>
          <a:sy n="100" d="100"/>
        </p:scale>
        <p:origin x="-3600"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2E9B27E-08B7-4D89-A6A1-E2675DB76E91}" type="datetimeFigureOut">
              <a:rPr lang="en-US" smtClean="0"/>
              <a:t>5/15/2021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DC734EC-76F0-4829-9081-A3B45CB07199}"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5-02T19:19:24.355"/>
    </inkml:context>
    <inkml:brush xml:id="br0">
      <inkml:brushProperty name="width" value="0.3" units="cm"/>
      <inkml:brushProperty name="height" value="0.6" units="cm"/>
      <inkml:brushProperty name="color" value="#FF2500"/>
      <inkml:brushProperty name="tip" value="rectangle"/>
      <inkml:brushProperty name="rasterOp" value="maskPen"/>
      <inkml:brushProperty name="ignorePressure" value="1"/>
    </inkml:brush>
  </inkml:definitions>
  <inkml:trace contextRef="#ctx0" brushRef="#br0">0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5-10T08:03:42.698"/>
    </inkml:context>
    <inkml:brush xml:id="br0">
      <inkml:brushProperty name="width" value="0.1" units="cm"/>
      <inkml:brushProperty name="height" value="0.1" units="cm"/>
      <inkml:brushProperty name="color" value="#CC0066"/>
      <inkml:brushProperty name="ignorePressure" value="1"/>
    </inkml:brush>
  </inkml:definitions>
  <inkml:trace contextRef="#ctx0" brushRef="#br0">0 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BED309-ECC7-4707-A91D-99E9D918170D}" type="datetimeFigureOut">
              <a:rPr lang="en-US" smtClean="0"/>
              <a:t>5/15/2021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C532E7-25ED-424D-8147-E4DB3D9C1CE9}" type="slidenum">
              <a:rPr lang="en-US" smtClean="0"/>
              <a:t>‹#›</a:t>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0C532E7-25ED-424D-8147-E4DB3D9C1CE9}" type="slidenum">
              <a:rPr lang="en-US" smtClean="0"/>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3D0DB593-365A-4A88-A50E-794F839A92EC}" type="datetime1">
              <a:rPr lang="en-US" smtClean="0"/>
              <a:t>5/15/2021</a:t>
            </a:fld>
            <a:endParaRPr lang="en-US"/>
          </a:p>
        </p:txBody>
      </p:sp>
      <p:sp>
        <p:nvSpPr>
          <p:cNvPr id="19" name="Footer Placeholder 18"/>
          <p:cNvSpPr>
            <a:spLocks noGrp="1"/>
          </p:cNvSpPr>
          <p:nvPr>
            <p:ph type="ftr" sz="quarter" idx="11"/>
          </p:nvPr>
        </p:nvSpPr>
        <p:spPr/>
        <p:txBody>
          <a:bodyPr/>
          <a:lstStyle/>
          <a:p>
            <a:r>
              <a:rPr lang="en-US"/>
              <a:t>Compiler Design</a:t>
            </a:r>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D1872E1-76C2-4CE7-93B7-CC06232C98BE}" type="datetime1">
              <a:rPr lang="en-US" smtClean="0"/>
              <a:t>5/15/2021</a:t>
            </a:fld>
            <a:endParaRPr lang="en-US"/>
          </a:p>
        </p:txBody>
      </p:sp>
      <p:sp>
        <p:nvSpPr>
          <p:cNvPr id="5" name="Footer Placeholder 4"/>
          <p:cNvSpPr>
            <a:spLocks noGrp="1"/>
          </p:cNvSpPr>
          <p:nvPr>
            <p:ph type="ftr" sz="quarter" idx="11"/>
          </p:nvPr>
        </p:nvSpPr>
        <p:spPr/>
        <p:txBody>
          <a:bodyPr/>
          <a:lstStyle/>
          <a:p>
            <a:r>
              <a:rPr lang="en-US"/>
              <a:t>Compiler Design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345BA30-1E50-4753-8641-73777DEF860F}" type="datetime1">
              <a:rPr lang="en-US" smtClean="0"/>
              <a:t>5/15/2021</a:t>
            </a:fld>
            <a:endParaRPr lang="en-US"/>
          </a:p>
        </p:txBody>
      </p:sp>
      <p:sp>
        <p:nvSpPr>
          <p:cNvPr id="5" name="Footer Placeholder 4"/>
          <p:cNvSpPr>
            <a:spLocks noGrp="1"/>
          </p:cNvSpPr>
          <p:nvPr>
            <p:ph type="ftr" sz="quarter" idx="11"/>
          </p:nvPr>
        </p:nvSpPr>
        <p:spPr/>
        <p:txBody>
          <a:bodyPr/>
          <a:lstStyle/>
          <a:p>
            <a:r>
              <a:rPr lang="en-US"/>
              <a:t>Compiler Design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5080222-8D8A-4677-9A34-6F330BEC133D}" type="datetime1">
              <a:rPr lang="en-US" smtClean="0"/>
              <a:t>5/15/2021</a:t>
            </a:fld>
            <a:endParaRPr lang="en-US"/>
          </a:p>
        </p:txBody>
      </p:sp>
      <p:sp>
        <p:nvSpPr>
          <p:cNvPr id="5" name="Footer Placeholder 4"/>
          <p:cNvSpPr>
            <a:spLocks noGrp="1"/>
          </p:cNvSpPr>
          <p:nvPr>
            <p:ph type="ftr" sz="quarter" idx="11"/>
          </p:nvPr>
        </p:nvSpPr>
        <p:spPr/>
        <p:txBody>
          <a:bodyPr/>
          <a:lstStyle/>
          <a:p>
            <a:r>
              <a:rPr lang="en-US"/>
              <a:t>Compiler Design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FE1B6ACD-BAE5-4932-8FD2-2F229DF15C5B}" type="datetime1">
              <a:rPr lang="en-US" smtClean="0"/>
              <a:t>5/15/2021</a:t>
            </a:fld>
            <a:endParaRPr lang="en-US"/>
          </a:p>
        </p:txBody>
      </p:sp>
      <p:sp>
        <p:nvSpPr>
          <p:cNvPr id="5" name="Footer Placeholder 4"/>
          <p:cNvSpPr>
            <a:spLocks noGrp="1"/>
          </p:cNvSpPr>
          <p:nvPr>
            <p:ph type="ftr" sz="quarter" idx="11"/>
          </p:nvPr>
        </p:nvSpPr>
        <p:spPr/>
        <p:txBody>
          <a:bodyPr/>
          <a:lstStyle/>
          <a:p>
            <a:r>
              <a:rPr lang="en-US"/>
              <a:t>Compiler Design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63C9F59-D0B0-4AEB-A50A-05CBF42146F5}" type="datetime1">
              <a:rPr lang="en-US" smtClean="0"/>
              <a:t>5/15/2021</a:t>
            </a:fld>
            <a:endParaRPr lang="en-US"/>
          </a:p>
        </p:txBody>
      </p:sp>
      <p:sp>
        <p:nvSpPr>
          <p:cNvPr id="6" name="Footer Placeholder 5"/>
          <p:cNvSpPr>
            <a:spLocks noGrp="1"/>
          </p:cNvSpPr>
          <p:nvPr>
            <p:ph type="ftr" sz="quarter" idx="11"/>
          </p:nvPr>
        </p:nvSpPr>
        <p:spPr/>
        <p:txBody>
          <a:bodyPr/>
          <a:lstStyle/>
          <a:p>
            <a:r>
              <a:rPr lang="en-US"/>
              <a:t>Compiler Design</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8FEECBDE-F75C-426C-90F0-CC1A45F5FEA4}" type="datetime1">
              <a:rPr lang="en-US" smtClean="0"/>
              <a:t>5/15/2021</a:t>
            </a:fld>
            <a:endParaRPr lang="en-US"/>
          </a:p>
        </p:txBody>
      </p:sp>
      <p:sp>
        <p:nvSpPr>
          <p:cNvPr id="8" name="Footer Placeholder 7"/>
          <p:cNvSpPr>
            <a:spLocks noGrp="1"/>
          </p:cNvSpPr>
          <p:nvPr>
            <p:ph type="ftr" sz="quarter" idx="11"/>
          </p:nvPr>
        </p:nvSpPr>
        <p:spPr/>
        <p:txBody>
          <a:bodyPr/>
          <a:lstStyle/>
          <a:p>
            <a:r>
              <a:rPr lang="en-US"/>
              <a:t>Compiler Design</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2DA4D18E-561A-4C24-8792-7B28159EAED1}" type="datetime1">
              <a:rPr lang="en-US" smtClean="0"/>
              <a:t>5/15/2021</a:t>
            </a:fld>
            <a:endParaRPr lang="en-US"/>
          </a:p>
        </p:txBody>
      </p:sp>
      <p:sp>
        <p:nvSpPr>
          <p:cNvPr id="4" name="Footer Placeholder 3"/>
          <p:cNvSpPr>
            <a:spLocks noGrp="1"/>
          </p:cNvSpPr>
          <p:nvPr>
            <p:ph type="ftr" sz="quarter" idx="11"/>
          </p:nvPr>
        </p:nvSpPr>
        <p:spPr/>
        <p:txBody>
          <a:bodyPr/>
          <a:lstStyle/>
          <a:p>
            <a:r>
              <a:rPr lang="en-US"/>
              <a:t>Compiler Design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F3DC48-1B94-4635-88C3-C8118F79C9D5}" type="datetime1">
              <a:rPr lang="en-US" smtClean="0"/>
              <a:t>5/15/2021</a:t>
            </a:fld>
            <a:endParaRPr lang="en-US"/>
          </a:p>
        </p:txBody>
      </p:sp>
      <p:sp>
        <p:nvSpPr>
          <p:cNvPr id="3" name="Footer Placeholder 2"/>
          <p:cNvSpPr>
            <a:spLocks noGrp="1"/>
          </p:cNvSpPr>
          <p:nvPr>
            <p:ph type="ftr" sz="quarter" idx="11"/>
          </p:nvPr>
        </p:nvSpPr>
        <p:spPr/>
        <p:txBody>
          <a:bodyPr/>
          <a:lstStyle/>
          <a:p>
            <a:r>
              <a:rPr lang="en-US"/>
              <a:t>Compiler Design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4952EB2-8AE5-4D2C-B98D-1EDBC8C8FDAB}" type="datetime1">
              <a:rPr lang="en-US" smtClean="0"/>
              <a:t>5/15/2021</a:t>
            </a:fld>
            <a:endParaRPr lang="en-US"/>
          </a:p>
        </p:txBody>
      </p:sp>
      <p:sp>
        <p:nvSpPr>
          <p:cNvPr id="6" name="Footer Placeholder 5"/>
          <p:cNvSpPr>
            <a:spLocks noGrp="1"/>
          </p:cNvSpPr>
          <p:nvPr>
            <p:ph type="ftr" sz="quarter" idx="11"/>
          </p:nvPr>
        </p:nvSpPr>
        <p:spPr/>
        <p:txBody>
          <a:bodyPr/>
          <a:lstStyle/>
          <a:p>
            <a:r>
              <a:rPr lang="en-US"/>
              <a:t>Compiler Design</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5A754157-977B-4854-9799-F5F9C4C71856}" type="datetime1">
              <a:rPr lang="en-US" smtClean="0"/>
              <a:t>5/15/2021</a:t>
            </a:fld>
            <a:endParaRPr lang="en-US"/>
          </a:p>
        </p:txBody>
      </p:sp>
      <p:sp>
        <p:nvSpPr>
          <p:cNvPr id="6" name="Footer Placeholder 5"/>
          <p:cNvSpPr>
            <a:spLocks noGrp="1"/>
          </p:cNvSpPr>
          <p:nvPr>
            <p:ph type="ftr" sz="quarter" idx="11"/>
          </p:nvPr>
        </p:nvSpPr>
        <p:spPr/>
        <p:txBody>
          <a:bodyPr/>
          <a:lstStyle/>
          <a:p>
            <a:r>
              <a:rPr lang="en-US"/>
              <a:t>Compiler Design</a:t>
            </a:r>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3C770D6-D97D-41ED-821B-3FE2C4A80C2E}" type="datetime1">
              <a:rPr lang="en-US" smtClean="0"/>
              <a:t>5/15/2021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a:t>Compiler Design</a:t>
            </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305800" cy="1066800"/>
          </a:xfrm>
        </p:spPr>
        <p:txBody>
          <a:bodyPr>
            <a:normAutofit fontScale="90000"/>
          </a:bodyPr>
          <a:lstStyle/>
          <a:p>
            <a:pPr algn="ctr"/>
            <a:br>
              <a:rPr lang="en-US" dirty="0"/>
            </a:br>
            <a:br>
              <a:rPr lang="en-US" dirty="0"/>
            </a:br>
            <a:br>
              <a:rPr lang="en-US" dirty="0"/>
            </a:br>
            <a:br>
              <a:rPr lang="en-US" dirty="0"/>
            </a:br>
            <a:r>
              <a:rPr lang="en-US" b="1" dirty="0">
                <a:latin typeface="Times New Roman" pitchFamily="18" charset="0"/>
                <a:cs typeface="Times New Roman" pitchFamily="18" charset="0"/>
              </a:rPr>
              <a:t>COMPILER DESIGN</a:t>
            </a:r>
          </a:p>
        </p:txBody>
      </p:sp>
      <p:sp>
        <p:nvSpPr>
          <p:cNvPr id="7" name="TextBox 6"/>
          <p:cNvSpPr txBox="1"/>
          <p:nvPr/>
        </p:nvSpPr>
        <p:spPr>
          <a:xfrm>
            <a:off x="1676400" y="2971800"/>
            <a:ext cx="6324600" cy="1682512"/>
          </a:xfrm>
          <a:prstGeom prst="rect">
            <a:avLst/>
          </a:prstGeom>
          <a:noFill/>
        </p:spPr>
        <p:txBody>
          <a:bodyPr wrap="square" rtlCol="0">
            <a:spAutoFit/>
          </a:bodyPr>
          <a:lstStyle/>
          <a:p>
            <a:pPr marL="3175" algn="ctr">
              <a:lnSpc>
                <a:spcPct val="100000"/>
              </a:lnSpc>
              <a:spcBef>
                <a:spcPts val="2590"/>
              </a:spcBef>
            </a:pPr>
            <a:r>
              <a:rPr lang="en-US" sz="4000" b="1" spc="-5" dirty="0">
                <a:solidFill>
                  <a:srgbClr val="04607A"/>
                </a:solidFill>
                <a:latin typeface="Times New Roman" pitchFamily="18" charset="0"/>
                <a:cs typeface="Times New Roman" pitchFamily="18" charset="0"/>
              </a:rPr>
              <a:t>UNIT  -  I</a:t>
            </a:r>
            <a:endParaRPr lang="en-US" sz="4000" dirty="0">
              <a:latin typeface="Times New Roman" pitchFamily="18" charset="0"/>
              <a:cs typeface="Times New Roman" pitchFamily="18" charset="0"/>
            </a:endParaRPr>
          </a:p>
          <a:p>
            <a:pPr marL="3175" algn="ctr">
              <a:lnSpc>
                <a:spcPct val="100000"/>
              </a:lnSpc>
              <a:spcBef>
                <a:spcPts val="2835"/>
              </a:spcBef>
            </a:pPr>
            <a:r>
              <a:rPr lang="en-US" sz="4000" b="1" spc="-65" dirty="0">
                <a:solidFill>
                  <a:srgbClr val="04607A"/>
                </a:solidFill>
                <a:latin typeface="Times New Roman" pitchFamily="18" charset="0"/>
                <a:cs typeface="Times New Roman" pitchFamily="18" charset="0"/>
              </a:rPr>
              <a:t>B.Tech (CSE) -VI</a:t>
            </a:r>
            <a:r>
              <a:rPr lang="en-US" sz="4000" b="1" spc="-45" dirty="0">
                <a:solidFill>
                  <a:srgbClr val="04607A"/>
                </a:solidFill>
                <a:latin typeface="Times New Roman" pitchFamily="18" charset="0"/>
                <a:cs typeface="Times New Roman" pitchFamily="18" charset="0"/>
              </a:rPr>
              <a:t> </a:t>
            </a:r>
            <a:r>
              <a:rPr lang="en-US" sz="4000" b="1" spc="-15" dirty="0">
                <a:solidFill>
                  <a:srgbClr val="04607A"/>
                </a:solidFill>
                <a:latin typeface="Times New Roman" pitchFamily="18" charset="0"/>
                <a:cs typeface="Times New Roman" pitchFamily="18" charset="0"/>
              </a:rPr>
              <a:t>SEM</a:t>
            </a:r>
            <a:endParaRPr lang="en-US" sz="4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dirty="0"/>
          </a:p>
        </p:txBody>
      </p:sp>
      <p:sp>
        <p:nvSpPr>
          <p:cNvPr id="5" name="Footer Placeholder 4"/>
          <p:cNvSpPr>
            <a:spLocks noGrp="1"/>
          </p:cNvSpPr>
          <p:nvPr>
            <p:ph type="ftr" sz="quarter" idx="11"/>
          </p:nvPr>
        </p:nvSpPr>
        <p:spPr/>
        <p:txBody>
          <a:bodyPr/>
          <a:lstStyle/>
          <a:p>
            <a:r>
              <a:rPr lang="en-US" dirty="0"/>
              <a:t>Compiler Design</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219D7C1A-38BA-47B4-9DBD-EE9DBD22D060}"/>
                  </a:ext>
                </a:extLst>
              </p14:cNvPr>
              <p14:cNvContentPartPr/>
              <p14:nvPr/>
            </p14:nvContentPartPr>
            <p14:xfrm>
              <a:off x="-2319443" y="2129838"/>
              <a:ext cx="360" cy="360"/>
            </p14:xfrm>
          </p:contentPart>
        </mc:Choice>
        <mc:Fallback xmlns="">
          <p:pic>
            <p:nvPicPr>
              <p:cNvPr id="3" name="Ink 2">
                <a:extLst>
                  <a:ext uri="{FF2B5EF4-FFF2-40B4-BE49-F238E27FC236}">
                    <a16:creationId xmlns:a16="http://schemas.microsoft.com/office/drawing/2014/main" id="{219D7C1A-38BA-47B4-9DBD-EE9DBD22D060}"/>
                  </a:ext>
                </a:extLst>
              </p:cNvPr>
              <p:cNvPicPr/>
              <p:nvPr/>
            </p:nvPicPr>
            <p:blipFill>
              <a:blip r:embed="rId4"/>
              <a:stretch>
                <a:fillRect/>
              </a:stretch>
            </p:blipFill>
            <p:spPr>
              <a:xfrm>
                <a:off x="-2373443" y="2022198"/>
                <a:ext cx="108000" cy="216000"/>
              </a:xfrm>
              <a:prstGeom prst="rect">
                <a:avLst/>
              </a:prstGeom>
            </p:spPr>
          </p:pic>
        </mc:Fallback>
      </mc:AlternateContent>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1" y="685800"/>
            <a:ext cx="8458200" cy="5632311"/>
          </a:xfrm>
          <a:prstGeom prst="rect">
            <a:avLst/>
          </a:prstGeom>
        </p:spPr>
        <p:txBody>
          <a:bodyPr wrap="square">
            <a:spAutoFit/>
          </a:bodyPr>
          <a:lstStyle/>
          <a:p>
            <a:pPr algn="just"/>
            <a:r>
              <a:rPr lang="en-US" b="1" dirty="0"/>
              <a:t> Preprocessor :</a:t>
            </a:r>
          </a:p>
          <a:p>
            <a:pPr algn="just"/>
            <a:r>
              <a:rPr lang="en-US" i="1" dirty="0"/>
              <a:t> </a:t>
            </a:r>
            <a:r>
              <a:rPr lang="en-US" dirty="0"/>
              <a:t>The preprocessor may also expand </a:t>
            </a:r>
            <a:r>
              <a:rPr lang="en-US" dirty="0" err="1"/>
              <a:t>shorthands</a:t>
            </a:r>
            <a:r>
              <a:rPr lang="en-US" dirty="0"/>
              <a:t>, called macros, into source language statements. The modified source program is then fed to a compiler. </a:t>
            </a:r>
          </a:p>
          <a:p>
            <a:pPr algn="just"/>
            <a:endParaRPr lang="en-US" dirty="0"/>
          </a:p>
          <a:p>
            <a:pPr algn="just"/>
            <a:r>
              <a:rPr lang="en-US" b="1" dirty="0"/>
              <a:t>Compiler :</a:t>
            </a:r>
          </a:p>
          <a:p>
            <a:pPr algn="just"/>
            <a:r>
              <a:rPr lang="en-US" dirty="0"/>
              <a:t>The compiler may produce an assembly-language program as its output, because assembly language is easier to produce as output and is easier to debug.</a:t>
            </a:r>
          </a:p>
          <a:p>
            <a:pPr algn="just"/>
            <a:endParaRPr lang="en-US" b="1" dirty="0"/>
          </a:p>
          <a:p>
            <a:pPr algn="just"/>
            <a:r>
              <a:rPr lang="en-US" b="1" dirty="0"/>
              <a:t>Assembler :</a:t>
            </a:r>
          </a:p>
          <a:p>
            <a:pPr algn="just"/>
            <a:r>
              <a:rPr lang="en-US" dirty="0"/>
              <a:t>The assembly language is then processed by a program called an </a:t>
            </a:r>
            <a:r>
              <a:rPr lang="en-US" i="1" dirty="0"/>
              <a:t>assembler</a:t>
            </a:r>
            <a:r>
              <a:rPr lang="en-US" dirty="0"/>
              <a:t> that </a:t>
            </a:r>
          </a:p>
          <a:p>
            <a:pPr algn="just"/>
            <a:r>
              <a:rPr lang="en-US" dirty="0"/>
              <a:t>produces relocatable machine code as its output.</a:t>
            </a:r>
          </a:p>
          <a:p>
            <a:pPr algn="just"/>
            <a:endParaRPr lang="en-US" b="1" dirty="0"/>
          </a:p>
          <a:p>
            <a:pPr algn="just"/>
            <a:r>
              <a:rPr lang="en-US" b="1" dirty="0"/>
              <a:t>Linkers and Loaders :</a:t>
            </a:r>
          </a:p>
          <a:p>
            <a:pPr algn="just"/>
            <a:r>
              <a:rPr lang="en-US" dirty="0"/>
              <a:t>Large programs are often compiled in pieces, so the relocatable machine code may  have to be linked together with other relocatable object files and library files into the code that actually runs on the machine. </a:t>
            </a:r>
          </a:p>
          <a:p>
            <a:pPr algn="just"/>
            <a:r>
              <a:rPr lang="en-US" dirty="0"/>
              <a:t>The </a:t>
            </a:r>
            <a:r>
              <a:rPr lang="en-US" i="1" dirty="0"/>
              <a:t>linker</a:t>
            </a:r>
            <a:r>
              <a:rPr lang="en-US" dirty="0"/>
              <a:t> resolves external memory addresses, where the code in one file may  refer to a location in another file.</a:t>
            </a:r>
          </a:p>
          <a:p>
            <a:pPr algn="just"/>
            <a:r>
              <a:rPr lang="en-US" dirty="0"/>
              <a:t> The </a:t>
            </a:r>
            <a:r>
              <a:rPr lang="en-US" i="1" dirty="0"/>
              <a:t>loader</a:t>
            </a:r>
            <a:r>
              <a:rPr lang="en-US" dirty="0"/>
              <a:t> then puts together all of the executable object files into memory for execution.</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10</a:t>
            </a:fld>
            <a:endParaRPr lang="en-US"/>
          </a:p>
        </p:txBody>
      </p:sp>
      <p:sp>
        <p:nvSpPr>
          <p:cNvPr id="5" name="Footer Placeholder 4"/>
          <p:cNvSpPr>
            <a:spLocks noGrp="1"/>
          </p:cNvSpPr>
          <p:nvPr>
            <p:ph type="ftr" sz="quarter" idx="11"/>
          </p:nvPr>
        </p:nvSpPr>
        <p:spPr/>
        <p:txBody>
          <a:bodyPr/>
          <a:lstStyle/>
          <a:p>
            <a:r>
              <a:rPr lang="en-US"/>
              <a:t>Compiler Design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762000"/>
            <a:ext cx="6477000" cy="400110"/>
          </a:xfrm>
          <a:prstGeom prst="rect">
            <a:avLst/>
          </a:prstGeom>
          <a:noFill/>
        </p:spPr>
        <p:txBody>
          <a:bodyPr wrap="square" rtlCol="0">
            <a:spAutoFit/>
          </a:bodyPr>
          <a:lstStyle/>
          <a:p>
            <a:r>
              <a:rPr lang="en-US" sz="2000" b="1" dirty="0">
                <a:latin typeface="Times New Roman" pitchFamily="18" charset="0"/>
                <a:cs typeface="Times New Roman" pitchFamily="18" charset="0"/>
              </a:rPr>
              <a:t>Structure of a compiler :</a:t>
            </a:r>
          </a:p>
        </p:txBody>
      </p:sp>
      <p:sp>
        <p:nvSpPr>
          <p:cNvPr id="4" name="Rectangle 3"/>
          <p:cNvSpPr/>
          <p:nvPr/>
        </p:nvSpPr>
        <p:spPr>
          <a:xfrm>
            <a:off x="381000" y="1305342"/>
            <a:ext cx="8534400" cy="4801314"/>
          </a:xfrm>
          <a:prstGeom prst="rect">
            <a:avLst/>
          </a:prstGeom>
        </p:spPr>
        <p:txBody>
          <a:bodyPr wrap="square">
            <a:spAutoFit/>
          </a:bodyPr>
          <a:lstStyle/>
          <a:p>
            <a:pPr algn="just"/>
            <a:r>
              <a:rPr lang="en-US" dirty="0"/>
              <a:t>There are two major parts of a compiler: </a:t>
            </a:r>
          </a:p>
          <a:p>
            <a:pPr algn="just"/>
            <a:r>
              <a:rPr lang="en-US" b="1" dirty="0"/>
              <a:t>                       Analysis</a:t>
            </a:r>
            <a:r>
              <a:rPr lang="en-US" dirty="0"/>
              <a:t> </a:t>
            </a:r>
          </a:p>
          <a:p>
            <a:pPr algn="just"/>
            <a:r>
              <a:rPr lang="en-US" b="1" dirty="0"/>
              <a:t>                       Synthesis</a:t>
            </a:r>
          </a:p>
          <a:p>
            <a:pPr algn="just"/>
            <a:endParaRPr lang="en-US" b="1" dirty="0"/>
          </a:p>
          <a:p>
            <a:pPr algn="just"/>
            <a:endParaRPr lang="en-US" b="1" dirty="0"/>
          </a:p>
          <a:p>
            <a:pPr algn="just"/>
            <a:endParaRPr lang="en-US" b="1" dirty="0"/>
          </a:p>
          <a:p>
            <a:pPr algn="just"/>
            <a:endParaRPr lang="en-US" b="1" dirty="0"/>
          </a:p>
          <a:p>
            <a:pPr algn="just"/>
            <a:endParaRPr lang="en-US" b="1" dirty="0"/>
          </a:p>
          <a:p>
            <a:endParaRPr lang="en-US" b="1" dirty="0"/>
          </a:p>
          <a:p>
            <a:r>
              <a:rPr lang="en-US" dirty="0"/>
              <a:t>In </a:t>
            </a:r>
            <a:r>
              <a:rPr lang="en-US" b="1" dirty="0"/>
              <a:t>analysis phase</a:t>
            </a:r>
            <a:r>
              <a:rPr lang="en-US" dirty="0"/>
              <a:t>, an intermediate representation is created from the given source program. </a:t>
            </a:r>
          </a:p>
          <a:p>
            <a:pPr lvl="1"/>
            <a:r>
              <a:rPr lang="en-US" i="1" dirty="0"/>
              <a:t>Lexical Analyzer ,Syntax Analyzer and Semantic Analyzer are the parts of this phase.</a:t>
            </a:r>
          </a:p>
          <a:p>
            <a:r>
              <a:rPr lang="en-US" dirty="0"/>
              <a:t>In </a:t>
            </a:r>
            <a:r>
              <a:rPr lang="en-US" b="1" dirty="0"/>
              <a:t>synthesis phase</a:t>
            </a:r>
            <a:r>
              <a:rPr lang="en-US" dirty="0"/>
              <a:t>, the equivalent target program is created from this intermediate representation. </a:t>
            </a:r>
          </a:p>
          <a:p>
            <a:pPr lvl="1"/>
            <a:r>
              <a:rPr lang="en-US" i="1" dirty="0"/>
              <a:t>Intermediate Code Generator, Code Generator, and Code Optimizer are the parts of this phase</a:t>
            </a:r>
            <a:r>
              <a:rPr lang="en-US" dirty="0"/>
              <a:t>.</a:t>
            </a:r>
          </a:p>
        </p:txBody>
      </p:sp>
      <p:pic>
        <p:nvPicPr>
          <p:cNvPr id="5" name="Picture 4" descr="COMPILER DESIGN: compiler"/>
          <p:cNvPicPr>
            <a:picLocks noChangeAspect="1" noChangeArrowheads="1"/>
          </p:cNvPicPr>
          <p:nvPr/>
        </p:nvPicPr>
        <p:blipFill>
          <a:blip r:embed="rId2"/>
          <a:srcRect/>
          <a:stretch>
            <a:fillRect/>
          </a:stretch>
        </p:blipFill>
        <p:spPr bwMode="auto">
          <a:xfrm>
            <a:off x="1219200" y="2438400"/>
            <a:ext cx="5562600" cy="1266826"/>
          </a:xfrm>
          <a:prstGeom prst="rect">
            <a:avLst/>
          </a:prstGeom>
          <a:noFill/>
        </p:spPr>
      </p:pic>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
        <p:nvSpPr>
          <p:cNvPr id="7" name="Footer Placeholder 6"/>
          <p:cNvSpPr>
            <a:spLocks noGrp="1"/>
          </p:cNvSpPr>
          <p:nvPr>
            <p:ph type="ftr" sz="quarter" idx="11"/>
          </p:nvPr>
        </p:nvSpPr>
        <p:spPr/>
        <p:txBody>
          <a:bodyPr/>
          <a:lstStyle/>
          <a:p>
            <a:r>
              <a:rPr lang="en-US"/>
              <a:t>Compiler Design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990600"/>
            <a:ext cx="2468817" cy="369332"/>
          </a:xfrm>
          <a:prstGeom prst="rect">
            <a:avLst/>
          </a:prstGeom>
          <a:noFill/>
        </p:spPr>
        <p:txBody>
          <a:bodyPr wrap="none" rtlCol="0">
            <a:spAutoFit/>
          </a:bodyPr>
          <a:lstStyle/>
          <a:p>
            <a:r>
              <a:rPr lang="en-US" b="1" dirty="0"/>
              <a:t>Phases of a compiler:</a:t>
            </a:r>
          </a:p>
        </p:txBody>
      </p:sp>
      <p:sp>
        <p:nvSpPr>
          <p:cNvPr id="3" name="Rectangle 2"/>
          <p:cNvSpPr/>
          <p:nvPr/>
        </p:nvSpPr>
        <p:spPr>
          <a:xfrm>
            <a:off x="381000" y="1295400"/>
            <a:ext cx="8458200" cy="2585323"/>
          </a:xfrm>
          <a:prstGeom prst="rect">
            <a:avLst/>
          </a:prstGeom>
        </p:spPr>
        <p:txBody>
          <a:bodyPr wrap="square">
            <a:spAutoFit/>
          </a:bodyPr>
          <a:lstStyle/>
          <a:p>
            <a:pPr>
              <a:buFontTx/>
              <a:buChar char="•"/>
            </a:pPr>
            <a:endParaRPr lang="en-US" dirty="0"/>
          </a:p>
          <a:p>
            <a:pPr>
              <a:buFontTx/>
              <a:buChar char="•"/>
            </a:pPr>
            <a:r>
              <a:rPr lang="en-US" dirty="0"/>
              <a:t> Compiler consists of 6 phases </a:t>
            </a:r>
          </a:p>
          <a:p>
            <a:endParaRPr lang="en-US" dirty="0"/>
          </a:p>
          <a:p>
            <a:pPr>
              <a:buFontTx/>
              <a:buChar char="•"/>
            </a:pPr>
            <a:r>
              <a:rPr lang="en-US" dirty="0"/>
              <a:t>Each phase transforms the source program from one representation </a:t>
            </a:r>
          </a:p>
          <a:p>
            <a:r>
              <a:rPr lang="en-US" dirty="0"/>
              <a:t>  into another representation.</a:t>
            </a:r>
          </a:p>
          <a:p>
            <a:endParaRPr lang="en-US" dirty="0"/>
          </a:p>
          <a:p>
            <a:pPr>
              <a:buFontTx/>
              <a:buChar char="•"/>
            </a:pPr>
            <a:r>
              <a:rPr lang="en-US" dirty="0"/>
              <a:t> They communicate with error handlers.</a:t>
            </a:r>
          </a:p>
          <a:p>
            <a:endParaRPr lang="en-US" dirty="0"/>
          </a:p>
          <a:p>
            <a:pPr>
              <a:buFontTx/>
              <a:buChar char="•"/>
            </a:pPr>
            <a:r>
              <a:rPr lang="en-US" dirty="0"/>
              <a:t> They communicate with the symbol table.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
        <p:nvSpPr>
          <p:cNvPr id="5" name="Footer Placeholder 4"/>
          <p:cNvSpPr>
            <a:spLocks noGrp="1"/>
          </p:cNvSpPr>
          <p:nvPr>
            <p:ph type="ftr" sz="quarter" idx="11"/>
          </p:nvPr>
        </p:nvSpPr>
        <p:spPr/>
        <p:txBody>
          <a:bodyPr/>
          <a:lstStyle/>
          <a:p>
            <a:r>
              <a:rPr lang="en-US"/>
              <a:t>Compiler Design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http://img.brainkart.com/extra/X50NTuK.jpg"/>
          <p:cNvPicPr>
            <a:picLocks noChangeAspect="1" noChangeArrowheads="1"/>
          </p:cNvPicPr>
          <p:nvPr/>
        </p:nvPicPr>
        <p:blipFill>
          <a:blip r:embed="rId2"/>
          <a:srcRect b="5808"/>
          <a:stretch>
            <a:fillRect/>
          </a:stretch>
        </p:blipFill>
        <p:spPr bwMode="auto">
          <a:xfrm>
            <a:off x="1295400" y="533400"/>
            <a:ext cx="4772025" cy="5715000"/>
          </a:xfrm>
          <a:prstGeom prst="rect">
            <a:avLst/>
          </a:prstGeom>
          <a:noFill/>
        </p:spPr>
      </p:pic>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
        <p:nvSpPr>
          <p:cNvPr id="6" name="Footer Placeholder 5"/>
          <p:cNvSpPr>
            <a:spLocks noGrp="1"/>
          </p:cNvSpPr>
          <p:nvPr>
            <p:ph type="ftr" sz="quarter" idx="11"/>
          </p:nvPr>
        </p:nvSpPr>
        <p:spPr/>
        <p:txBody>
          <a:bodyPr/>
          <a:lstStyle/>
          <a:p>
            <a:r>
              <a:rPr lang="en-US"/>
              <a:t>Compiler Design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p:cNvPicPr>
            <a:picLocks noChangeAspect="1" noChangeArrowheads="1"/>
          </p:cNvPicPr>
          <p:nvPr/>
        </p:nvPicPr>
        <p:blipFill>
          <a:blip r:embed="rId2"/>
          <a:srcRect/>
          <a:stretch>
            <a:fillRect/>
          </a:stretch>
        </p:blipFill>
        <p:spPr bwMode="auto">
          <a:xfrm>
            <a:off x="1676400" y="152400"/>
            <a:ext cx="6172200" cy="338137"/>
          </a:xfrm>
          <a:prstGeom prst="rect">
            <a:avLst/>
          </a:prstGeom>
          <a:noFill/>
          <a:ln w="9525">
            <a:noFill/>
            <a:miter lim="800000"/>
            <a:headEnd/>
            <a:tailEnd/>
          </a:ln>
        </p:spPr>
      </p:pic>
      <p:sp>
        <p:nvSpPr>
          <p:cNvPr id="3" name="Rectangle 2"/>
          <p:cNvSpPr/>
          <p:nvPr/>
        </p:nvSpPr>
        <p:spPr>
          <a:xfrm>
            <a:off x="381000" y="685800"/>
            <a:ext cx="8610600" cy="5078313"/>
          </a:xfrm>
          <a:prstGeom prst="rect">
            <a:avLst/>
          </a:prstGeom>
        </p:spPr>
        <p:txBody>
          <a:bodyPr wrap="square">
            <a:spAutoFit/>
          </a:bodyPr>
          <a:lstStyle/>
          <a:p>
            <a:pPr algn="just">
              <a:lnSpc>
                <a:spcPct val="90000"/>
              </a:lnSpc>
            </a:pPr>
            <a:r>
              <a:rPr lang="en-US" sz="2000" b="1" dirty="0"/>
              <a:t>Lexical Analysis :</a:t>
            </a:r>
          </a:p>
          <a:p>
            <a:pPr algn="just">
              <a:lnSpc>
                <a:spcPct val="90000"/>
              </a:lnSpc>
            </a:pPr>
            <a:endParaRPr lang="en-US" sz="2000" dirty="0"/>
          </a:p>
          <a:p>
            <a:pPr algn="just">
              <a:lnSpc>
                <a:spcPct val="90000"/>
              </a:lnSpc>
              <a:buSzPct val="137000"/>
              <a:buFont typeface="Arial" pitchFamily="34" charset="0"/>
              <a:buChar char="•"/>
            </a:pPr>
            <a:r>
              <a:rPr lang="en-US" dirty="0"/>
              <a:t>Lexical analyzer phase is the first phase of compilation process.</a:t>
            </a:r>
          </a:p>
          <a:p>
            <a:pPr algn="just">
              <a:lnSpc>
                <a:spcPct val="90000"/>
              </a:lnSpc>
              <a:buSzPct val="137000"/>
              <a:buFont typeface="Arial" pitchFamily="34" charset="0"/>
              <a:buChar char="•"/>
            </a:pPr>
            <a:endParaRPr lang="en-US" dirty="0"/>
          </a:p>
          <a:p>
            <a:pPr algn="just">
              <a:lnSpc>
                <a:spcPct val="90000"/>
              </a:lnSpc>
              <a:buSzPct val="137000"/>
              <a:buFont typeface="Arial" pitchFamily="34" charset="0"/>
              <a:buChar char="•"/>
            </a:pPr>
            <a:r>
              <a:rPr lang="en-US" dirty="0"/>
              <a:t>Lexical Analyzer reads the stream of characters making up the source program and group the characters into meaningful sequences called Lexeme</a:t>
            </a:r>
          </a:p>
          <a:p>
            <a:pPr algn="just">
              <a:buSzPct val="137000"/>
              <a:buFont typeface="Arial" pitchFamily="34" charset="0"/>
              <a:buChar char="•"/>
            </a:pPr>
            <a:endParaRPr lang="en-US" dirty="0">
              <a:latin typeface="Times New Roman" pitchFamily="18" charset="0"/>
              <a:cs typeface="Times New Roman" pitchFamily="18" charset="0"/>
            </a:endParaRPr>
          </a:p>
          <a:p>
            <a:pPr algn="just">
              <a:buSzPct val="137000"/>
              <a:buFont typeface="Arial" pitchFamily="34" charset="0"/>
              <a:buChar char="•"/>
            </a:pPr>
            <a:r>
              <a:rPr lang="en-US" dirty="0"/>
              <a:t>For each lexeme, the lexical analyzer produces a token of the form  that it passes on to the subsequent phase, syntax analysis</a:t>
            </a:r>
          </a:p>
          <a:p>
            <a:pPr algn="just">
              <a:buSzPct val="137000"/>
            </a:pPr>
            <a:r>
              <a:rPr lang="en-US" dirty="0"/>
              <a:t>                        </a:t>
            </a:r>
            <a:r>
              <a:rPr lang="en-US" b="1" dirty="0"/>
              <a:t>&lt;token-name, attribute-value&gt;</a:t>
            </a:r>
          </a:p>
          <a:p>
            <a:pPr algn="just">
              <a:buSzPct val="137000"/>
              <a:buFont typeface="Arial" pitchFamily="34" charset="0"/>
              <a:buChar char="•"/>
            </a:pPr>
            <a:endParaRPr lang="en-US" dirty="0"/>
          </a:p>
          <a:p>
            <a:pPr algn="just">
              <a:buSzPct val="137000"/>
            </a:pPr>
            <a:r>
              <a:rPr lang="en-US" dirty="0"/>
              <a:t>Token-name: an abstract symbol is used during syntax analysis, an</a:t>
            </a:r>
          </a:p>
          <a:p>
            <a:pPr algn="just">
              <a:buSzPct val="137000"/>
            </a:pPr>
            <a:r>
              <a:rPr lang="en-US" dirty="0"/>
              <a:t>attribute-value:  points to an entry in the symbol table for this token</a:t>
            </a:r>
          </a:p>
          <a:p>
            <a:pPr algn="just">
              <a:lnSpc>
                <a:spcPct val="90000"/>
              </a:lnSpc>
              <a:buSzPct val="137000"/>
            </a:pPr>
            <a:endParaRPr lang="en-US" dirty="0"/>
          </a:p>
          <a:p>
            <a:pPr algn="just">
              <a:lnSpc>
                <a:spcPct val="90000"/>
              </a:lnSpc>
              <a:buSzPct val="137000"/>
              <a:buFont typeface="Arial" pitchFamily="34" charset="0"/>
              <a:buChar char="•"/>
            </a:pPr>
            <a:r>
              <a:rPr lang="en-US" dirty="0"/>
              <a:t>Puts information about identifiers into the symbol table.</a:t>
            </a:r>
          </a:p>
          <a:p>
            <a:pPr algn="just">
              <a:lnSpc>
                <a:spcPct val="90000"/>
              </a:lnSpc>
              <a:buSzPct val="137000"/>
            </a:pPr>
            <a:endParaRPr lang="en-US" dirty="0"/>
          </a:p>
          <a:p>
            <a:pPr algn="just">
              <a:lnSpc>
                <a:spcPct val="90000"/>
              </a:lnSpc>
              <a:buSzPct val="137000"/>
              <a:buFont typeface="Arial" pitchFamily="34" charset="0"/>
              <a:buChar char="•"/>
            </a:pPr>
            <a:r>
              <a:rPr lang="en-US" b="1" dirty="0">
                <a:latin typeface="Times New Roman" pitchFamily="18" charset="0"/>
                <a:cs typeface="Times New Roman" pitchFamily="18" charset="0"/>
              </a:rPr>
              <a:t>Example: </a:t>
            </a:r>
            <a:r>
              <a:rPr lang="en-US" dirty="0">
                <a:latin typeface="Times New Roman" pitchFamily="18" charset="0"/>
                <a:cs typeface="Times New Roman" pitchFamily="18" charset="0"/>
              </a:rPr>
              <a:t>position =initial  + rate * 60</a:t>
            </a:r>
          </a:p>
          <a:p>
            <a:pPr algn="just">
              <a:lnSpc>
                <a:spcPct val="90000"/>
              </a:lnSpc>
              <a:buSzPct val="137000"/>
            </a:pPr>
            <a:endParaRPr lang="en-US" dirty="0"/>
          </a:p>
          <a:p>
            <a:pPr algn="just">
              <a:lnSpc>
                <a:spcPct val="90000"/>
              </a:lnSpc>
            </a:pPr>
            <a:endParaRPr lang="en-US" dirty="0"/>
          </a:p>
        </p:txBody>
      </p:sp>
      <p:pic>
        <p:nvPicPr>
          <p:cNvPr id="5" name="Picture 2" descr="https://gateoverflow.in/?qa=blob&amp;qa_blobid=17180435824490191032"/>
          <p:cNvPicPr>
            <a:picLocks noChangeAspect="1" noChangeArrowheads="1"/>
          </p:cNvPicPr>
          <p:nvPr/>
        </p:nvPicPr>
        <p:blipFill>
          <a:blip r:embed="rId3"/>
          <a:srcRect l="45333" t="14966" b="79592"/>
          <a:stretch>
            <a:fillRect/>
          </a:stretch>
        </p:blipFill>
        <p:spPr bwMode="auto">
          <a:xfrm>
            <a:off x="2133600" y="5562600"/>
            <a:ext cx="3276600" cy="381000"/>
          </a:xfrm>
          <a:prstGeom prst="rect">
            <a:avLst/>
          </a:prstGeom>
          <a:noFill/>
        </p:spPr>
      </p:pic>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
        <p:nvSpPr>
          <p:cNvPr id="7" name="Footer Placeholder 6"/>
          <p:cNvSpPr>
            <a:spLocks noGrp="1"/>
          </p:cNvSpPr>
          <p:nvPr>
            <p:ph type="ftr" sz="quarter" idx="11"/>
          </p:nvPr>
        </p:nvSpPr>
        <p:spPr/>
        <p:txBody>
          <a:bodyPr/>
          <a:lstStyle/>
          <a:p>
            <a:r>
              <a:rPr lang="en-US"/>
              <a:t>Compiler Design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7" name="AutoShape 9" descr="Lexical Analysis&#10;• Convert the stream of characters representing input&#10;program into a sequence of tokens&#10;• Tokens are the ..."/>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7418" name="AutoShape 10" descr="Lexical Analysis&#10;• Input: result = a + b * 10&#10;• Tokens:&#10;‘result’, ‘=‘, ‘a’, ‘+’, ‘b’, ‘*’, ‘10’&#10;identifiers&#10;operators&#10; "/>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7419" name="AutoShape 11" descr="Syntax Analysis (Parsing)&#10;• Uncover the structure of a sentence in the program from a&#10;stream of tokens.&#10;• For instance, th..."/>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7420" name="AutoShape 12" descr="Syntax Analysis: Grammars&#10;• Expression grammar&#10;Exp ::= Exp ‘+’ Exp&#10;| Exp ‘*’ Exp&#10;| ID&#10;| NUMBER&#10;Assign ::= ID ‘=‘ Exp&#10; "/>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7421" name="AutoShape 13" descr="Syntax Tree&#10;Assign&#10;result +&#10;a *&#10;b 10&#10;Input: result = a + b * 10&#10; "/>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7422" name="AutoShape 14" descr="Semantic Analysis&#10;• Concerned with the semantic (meaning) of the&#10;program&#10;• Performs type checking&#10;– Operator operand compi..."/>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7423" name="AutoShape 15" descr="Intermediate Code Generation&#10;• Translate each hierarchical structure decorated as&#10;tree into intermediate code&#10;• A program ..."/>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7424" name="AutoShape 16" descr="Code Optimization&#10;• Apply a series of transformations to improve the time&#10;and space efficiency of the generated code.&#10;• Pe..."/>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7425" name="AutoShape 17" descr="Code Generation&#10;• Map instructions in the intermediate code to specific&#10;machine instructions.&#10;• Memory management, registe..."/>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7426" name="AutoShape 18" descr="Symbol Table&#10;• Records the identifiers used in the source program&#10;– Collects various associated information as attributes&#10;..."/>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7427" name="AutoShape 19" descr="Error Detection, Recovery and Reporting&#10;• Each phase can encounter error&#10;• Specific types of error can be detected by spec..."/>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7428" name="AutoShape 20" descr="Error Detection, Recovery and Reporting&#10;Scanner&#10;(lexical&#10;analysis)&#10;Parser&#10;(syntax&#10;analysis)&#10;Code&#10;Optimizer&#10;Semantic&#10;Analys..."/>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7429" name="AutoShape 21" descr="Translation of a statement&#10;Lexical Analyzer&#10;result = a + b * 10&#10;Syntax Analyzer&#10;id1 = id2 + id3 * 10&#10;Assign&#10;id1 +&#10;id2 *&#10;id..."/>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7430" name="AutoShape 22" descr="Translation of a statement&#10;Assign&#10;id1 +&#10;id2 *&#10;id3 10 Semantic Analyzer&#10;Assign&#10;id1 +&#10;id2 *&#10;id3 INTTOREAL&#10;10&#10; "/>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7431" name="AutoShape 23" descr="Translation of a statement&#10;Intermediate Code Generator&#10;temp1 := INTTOREAL (10)&#10;temp2 := id3 * temp1&#10;temp3 := id2 + temp2&#10;I..."/>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7432" name="AutoShape 24" descr="Syntax Analyzer versus Lexical Analyzer&#10;• Which constructs of a program should be recognized by&#10;the lexical analyzer, and ..."/>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7433" name="AutoShape 25" descr="Cousins of the Compiler&#10;• Preprocessor&#10;– Macro preprocessing&#10;• Define and use shorthand for longer constructs&#10;– File inclu..."/>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7434" name="AutoShape 26" descr="Assemblers&#10;Compiler&#10;Assembler&#10;Source program&#10;Assembly program&#10;Relocatable machine code&#10;Loader/link-editor&#10;Absolute machine..."/>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7435" name="AutoShape 27" descr="Two-Pass Assembly&#10;• Simplest form of assembler&#10;• First pass&#10;– All the identifiers are stored in a symbol table&#10;– Storage i..."/>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7436" name="AutoShape 28" descr="Loaders and Link-Editors&#10;• Convert the relocatable machine code into absolute&#10;machine code&#10;– Map the relocatable address&#10;•..."/>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7437" name="AutoShape 29" descr="Multi Pass Compilers&#10;• Passes&#10;– Several phases of compilers are grouped in to passes&#10;– Often passes generate an explicit o..."/>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7438" name="AutoShape 30" descr="How many passes?&#10;• Relatively few passes is desirable&#10;– Reading and writing intermediate files take time&#10;– It may require ..."/>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7439" name="AutoShape 31" descr="Issues Driving Compiler Design&#10;• Correctness&#10;• Speed (runtime and compile time)&#10;– Degrees of optimization&#10;– Multiple passe..."/>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7440" name="AutoShape 32" descr="Other Applications&#10;• In addition to the development of a compiler, the techniques&#10;used in compiler design can be applicabl..."/>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7441" name="Rectangle 3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dirty="0">
                <a:ln>
                  <a:noFill/>
                </a:ln>
                <a:solidFill>
                  <a:schemeClr val="tx1"/>
                </a:solidFill>
                <a:effectLst/>
                <a:latin typeface="Arial" pitchFamily="34" charset="0"/>
                <a:cs typeface="Arial" pitchFamily="34" charset="0"/>
              </a:rPr>
            </a:b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7416" name="AutoShape 8" descr="Compilation Steps/Phases&#10;• Lexical Analysis Phase: Generates the “tokens” in the source&#10;program&#10;• Syntax Analysis Phase: R..."/>
          <p:cNvSpPr>
            <a:spLocks noChangeAspect="1" noChangeArrowheads="1"/>
          </p:cNvSpPr>
          <p:nvPr/>
        </p:nvSpPr>
        <p:spPr bwMode="auto">
          <a:xfrm>
            <a:off x="34925" y="7938"/>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9" name="Rectangle 28"/>
          <p:cNvSpPr/>
          <p:nvPr/>
        </p:nvSpPr>
        <p:spPr>
          <a:xfrm>
            <a:off x="685800" y="838200"/>
            <a:ext cx="8153400" cy="5909310"/>
          </a:xfrm>
          <a:prstGeom prst="rect">
            <a:avLst/>
          </a:prstGeom>
        </p:spPr>
        <p:txBody>
          <a:bodyPr wrap="square">
            <a:spAutoFit/>
          </a:bodyPr>
          <a:lstStyle/>
          <a:p>
            <a:r>
              <a:rPr lang="en-US" b="1" dirty="0"/>
              <a:t>Syntax analysis :</a:t>
            </a:r>
          </a:p>
          <a:p>
            <a:endParaRPr lang="en-US" dirty="0"/>
          </a:p>
          <a:p>
            <a:pPr>
              <a:buSzPct val="136000"/>
              <a:buFont typeface="Arial" pitchFamily="34" charset="0"/>
              <a:buChar char="•"/>
            </a:pPr>
            <a:r>
              <a:rPr lang="en-US" dirty="0"/>
              <a:t>Syntax analysis is the second phase of compilation process.</a:t>
            </a:r>
          </a:p>
          <a:p>
            <a:pPr>
              <a:buSzPct val="136000"/>
              <a:buFont typeface="Arial" pitchFamily="34" charset="0"/>
              <a:buChar char="•"/>
            </a:pPr>
            <a:endParaRPr lang="en-US" dirty="0"/>
          </a:p>
          <a:p>
            <a:pPr>
              <a:buSzPct val="136000"/>
              <a:buFont typeface="Arial" pitchFamily="34" charset="0"/>
              <a:buChar char="•"/>
            </a:pPr>
            <a:r>
              <a:rPr lang="en-US" dirty="0"/>
              <a:t> It takes tokens as input and generates a parse tree as output. In syntax analysis phase, the parser checks that the expression made by the tokens is syntactically correct or not.</a:t>
            </a:r>
          </a:p>
          <a:p>
            <a:pPr>
              <a:buSzPct val="136000"/>
              <a:buFont typeface="Arial" pitchFamily="34" charset="0"/>
              <a:buChar char="•"/>
            </a:pPr>
            <a:endParaRPr lang="en-US" dirty="0"/>
          </a:p>
          <a:p>
            <a:pPr>
              <a:buSzPct val="136000"/>
              <a:buFont typeface="Arial" pitchFamily="34" charset="0"/>
              <a:buChar char="•"/>
            </a:pPr>
            <a:r>
              <a:rPr lang="en-US" dirty="0"/>
              <a:t>A typical representation is a syntax tree in which each interior node represents an operation and the children of the node represent the arguments of the operation</a:t>
            </a:r>
          </a:p>
          <a:p>
            <a:pPr>
              <a:buSzPct val="136000"/>
              <a:buFont typeface="Arial" pitchFamily="34" charset="0"/>
              <a:buChar char="•"/>
            </a:pPr>
            <a:endParaRPr lang="en-US" dirty="0"/>
          </a:p>
          <a:p>
            <a:pPr>
              <a:buSzPct val="136000"/>
              <a:buFont typeface="Arial" pitchFamily="34" charset="0"/>
              <a:buChar char="•"/>
            </a:pPr>
            <a:endParaRPr lang="en-US" dirty="0"/>
          </a:p>
          <a:p>
            <a:pPr>
              <a:buSzPct val="136000"/>
              <a:buFont typeface="Arial" pitchFamily="34" charset="0"/>
              <a:buChar char="•"/>
            </a:pPr>
            <a:endParaRPr lang="en-US" dirty="0"/>
          </a:p>
          <a:p>
            <a:pPr>
              <a:buSzPct val="136000"/>
              <a:buFont typeface="Arial" pitchFamily="34" charset="0"/>
              <a:buChar char="•"/>
            </a:pPr>
            <a:endParaRPr lang="en-US" dirty="0"/>
          </a:p>
          <a:p>
            <a:pPr>
              <a:buSzPct val="136000"/>
            </a:pPr>
            <a:endParaRPr lang="en-US" dirty="0"/>
          </a:p>
          <a:p>
            <a:pPr>
              <a:buSzPct val="136000"/>
              <a:buFont typeface="Arial" pitchFamily="34" charset="0"/>
              <a:buChar char="•"/>
            </a:pPr>
            <a:endParaRPr lang="en-US" dirty="0"/>
          </a:p>
          <a:p>
            <a:pPr>
              <a:buSzPct val="136000"/>
            </a:pPr>
            <a:endParaRPr lang="en-US" dirty="0"/>
          </a:p>
          <a:p>
            <a:pPr>
              <a:buSzPct val="136000"/>
              <a:buFont typeface="Arial" pitchFamily="34" charset="0"/>
              <a:buChar char="•"/>
            </a:pPr>
            <a:endParaRPr lang="en-US" dirty="0"/>
          </a:p>
          <a:p>
            <a:pPr>
              <a:buSzPct val="136000"/>
              <a:buFont typeface="Arial" pitchFamily="34" charset="0"/>
              <a:buChar char="•"/>
            </a:pPr>
            <a:endParaRPr lang="en-US" dirty="0"/>
          </a:p>
          <a:p>
            <a:endParaRPr lang="en-US" dirty="0"/>
          </a:p>
        </p:txBody>
      </p:sp>
      <p:sp>
        <p:nvSpPr>
          <p:cNvPr id="31746" name="AutoShape 2" descr="INTRODUCTION TO COMPILING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1748" name="AutoShape 4" descr="INTRODUCTION TO COMPILING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1750" name="AutoShape 6" descr="INTRODUCTION TO COMPILING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1752" name="AutoShape 8" descr="INTRODUCTION TO COMPILING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1754" name="AutoShape 10" descr="INTRODUCTION TO COMPILING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1756" name="AutoShape 12" descr="INTRODUCTION TO COMPILING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1758" name="AutoShape 14" descr="INTRODUCTION TO COMPILING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1760" name="AutoShape 16" descr="INTRODUCTION TO COMPILING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1761" name="Picture 17"/>
          <p:cNvPicPr>
            <a:picLocks noChangeAspect="1" noChangeArrowheads="1"/>
          </p:cNvPicPr>
          <p:nvPr/>
        </p:nvPicPr>
        <p:blipFill>
          <a:blip r:embed="rId2"/>
          <a:srcRect/>
          <a:stretch>
            <a:fillRect/>
          </a:stretch>
        </p:blipFill>
        <p:spPr bwMode="auto">
          <a:xfrm>
            <a:off x="2514600" y="4191000"/>
            <a:ext cx="3295650" cy="1343025"/>
          </a:xfrm>
          <a:prstGeom prst="rect">
            <a:avLst/>
          </a:prstGeom>
          <a:noFill/>
          <a:ln w="9525">
            <a:noFill/>
            <a:miter lim="800000"/>
            <a:headEnd/>
            <a:tailEnd/>
          </a:ln>
          <a:effectLst/>
        </p:spPr>
      </p:pic>
      <p:pic>
        <p:nvPicPr>
          <p:cNvPr id="40" name="Picture 6"/>
          <p:cNvPicPr>
            <a:picLocks noChangeAspect="1" noChangeArrowheads="1"/>
          </p:cNvPicPr>
          <p:nvPr/>
        </p:nvPicPr>
        <p:blipFill>
          <a:blip r:embed="rId3"/>
          <a:srcRect/>
          <a:stretch>
            <a:fillRect/>
          </a:stretch>
        </p:blipFill>
        <p:spPr bwMode="auto">
          <a:xfrm>
            <a:off x="990600" y="152400"/>
            <a:ext cx="6858000" cy="338137"/>
          </a:xfrm>
          <a:prstGeom prst="rect">
            <a:avLst/>
          </a:prstGeom>
          <a:noFill/>
          <a:ln w="9525">
            <a:noFill/>
            <a:miter lim="800000"/>
            <a:headEnd/>
            <a:tailEnd/>
          </a:ln>
        </p:spPr>
      </p:pic>
      <p:sp>
        <p:nvSpPr>
          <p:cNvPr id="39" name="Slide Number Placeholder 38"/>
          <p:cNvSpPr>
            <a:spLocks noGrp="1"/>
          </p:cNvSpPr>
          <p:nvPr>
            <p:ph type="sldNum" sz="quarter" idx="12"/>
          </p:nvPr>
        </p:nvSpPr>
        <p:spPr/>
        <p:txBody>
          <a:bodyPr/>
          <a:lstStyle/>
          <a:p>
            <a:fld id="{B6F15528-21DE-4FAA-801E-634DDDAF4B2B}" type="slidenum">
              <a:rPr lang="en-US" smtClean="0"/>
              <a:pPr/>
              <a:t>15</a:t>
            </a:fld>
            <a:endParaRPr lang="en-US"/>
          </a:p>
        </p:txBody>
      </p:sp>
      <p:sp>
        <p:nvSpPr>
          <p:cNvPr id="41" name="Footer Placeholder 40"/>
          <p:cNvSpPr>
            <a:spLocks noGrp="1"/>
          </p:cNvSpPr>
          <p:nvPr>
            <p:ph type="ftr" sz="quarter" idx="11"/>
          </p:nvPr>
        </p:nvSpPr>
        <p:spPr/>
        <p:txBody>
          <a:bodyPr/>
          <a:lstStyle/>
          <a:p>
            <a:r>
              <a:rPr lang="en-US"/>
              <a:t>Compiler Design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914400"/>
            <a:ext cx="8534400" cy="2585323"/>
          </a:xfrm>
          <a:prstGeom prst="rect">
            <a:avLst/>
          </a:prstGeom>
        </p:spPr>
        <p:txBody>
          <a:bodyPr wrap="square">
            <a:spAutoFit/>
          </a:bodyPr>
          <a:lstStyle/>
          <a:p>
            <a:pPr algn="just"/>
            <a:r>
              <a:rPr lang="en-US" b="1" dirty="0"/>
              <a:t>Semantic analysis :</a:t>
            </a:r>
          </a:p>
          <a:p>
            <a:pPr algn="just"/>
            <a:endParaRPr lang="en-US" b="1" dirty="0"/>
          </a:p>
          <a:p>
            <a:pPr algn="just">
              <a:buSzPct val="138000"/>
              <a:buFont typeface="Arial" pitchFamily="34" charset="0"/>
              <a:buChar char="•"/>
            </a:pPr>
            <a:r>
              <a:rPr lang="en-US" dirty="0"/>
              <a:t>Semantic analysis is the third phase of compilation process.</a:t>
            </a:r>
          </a:p>
          <a:p>
            <a:pPr algn="just">
              <a:buSzPct val="138000"/>
            </a:pPr>
            <a:endParaRPr lang="en-US" dirty="0"/>
          </a:p>
          <a:p>
            <a:pPr algn="just">
              <a:buSzPct val="138000"/>
              <a:buFont typeface="Arial" pitchFamily="34" charset="0"/>
              <a:buChar char="•"/>
            </a:pPr>
            <a:r>
              <a:rPr lang="en-US" dirty="0"/>
              <a:t>It checks whether the parse tree follows the rules of language. </a:t>
            </a:r>
          </a:p>
          <a:p>
            <a:pPr algn="just">
              <a:buSzPct val="138000"/>
            </a:pPr>
            <a:endParaRPr lang="en-US" dirty="0"/>
          </a:p>
          <a:p>
            <a:pPr algn="just">
              <a:buSzPct val="138000"/>
              <a:buFont typeface="Arial" pitchFamily="34" charset="0"/>
              <a:buChar char="•"/>
            </a:pPr>
            <a:r>
              <a:rPr lang="en-US" dirty="0"/>
              <a:t>Semantic analyzer keeps track of identifiers, their types and expressions.</a:t>
            </a:r>
          </a:p>
          <a:p>
            <a:pPr algn="just">
              <a:buSzPct val="138000"/>
            </a:pPr>
            <a:r>
              <a:rPr lang="en-US" dirty="0"/>
              <a:t> </a:t>
            </a:r>
          </a:p>
          <a:p>
            <a:pPr algn="just">
              <a:buSzPct val="138000"/>
              <a:buFont typeface="Arial" pitchFamily="34" charset="0"/>
              <a:buChar char="•"/>
            </a:pPr>
            <a:r>
              <a:rPr lang="en-US" dirty="0"/>
              <a:t>The output of semantic analysis phase is the annotated tree syntax.</a:t>
            </a:r>
          </a:p>
        </p:txBody>
      </p:sp>
      <p:pic>
        <p:nvPicPr>
          <p:cNvPr id="4097" name="Picture 1"/>
          <p:cNvPicPr>
            <a:picLocks noChangeAspect="1" noChangeArrowheads="1"/>
          </p:cNvPicPr>
          <p:nvPr/>
        </p:nvPicPr>
        <p:blipFill>
          <a:blip r:embed="rId2"/>
          <a:srcRect/>
          <a:stretch>
            <a:fillRect/>
          </a:stretch>
        </p:blipFill>
        <p:spPr bwMode="auto">
          <a:xfrm>
            <a:off x="2209800" y="3886200"/>
            <a:ext cx="3371850" cy="1752600"/>
          </a:xfrm>
          <a:prstGeom prst="rect">
            <a:avLst/>
          </a:prstGeom>
          <a:noFill/>
          <a:ln w="9525">
            <a:noFill/>
            <a:miter lim="800000"/>
            <a:headEnd/>
            <a:tailEnd/>
          </a:ln>
          <a:effectLst/>
        </p:spPr>
      </p:pic>
      <p:pic>
        <p:nvPicPr>
          <p:cNvPr id="4" name="Picture 6"/>
          <p:cNvPicPr>
            <a:picLocks noChangeAspect="1" noChangeArrowheads="1"/>
          </p:cNvPicPr>
          <p:nvPr/>
        </p:nvPicPr>
        <p:blipFill>
          <a:blip r:embed="rId3"/>
          <a:srcRect/>
          <a:stretch>
            <a:fillRect/>
          </a:stretch>
        </p:blipFill>
        <p:spPr bwMode="auto">
          <a:xfrm>
            <a:off x="1676400" y="152400"/>
            <a:ext cx="6172200" cy="338137"/>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
        <p:nvSpPr>
          <p:cNvPr id="6" name="Footer Placeholder 5"/>
          <p:cNvSpPr>
            <a:spLocks noGrp="1"/>
          </p:cNvSpPr>
          <p:nvPr>
            <p:ph type="ftr" sz="quarter" idx="11"/>
          </p:nvPr>
        </p:nvSpPr>
        <p:spPr/>
        <p:txBody>
          <a:bodyPr/>
          <a:lstStyle/>
          <a:p>
            <a:r>
              <a:rPr lang="en-US"/>
              <a:t>Compiler Design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762000"/>
            <a:ext cx="8686800" cy="2862322"/>
          </a:xfrm>
          <a:prstGeom prst="rect">
            <a:avLst/>
          </a:prstGeom>
        </p:spPr>
        <p:txBody>
          <a:bodyPr wrap="square">
            <a:spAutoFit/>
          </a:bodyPr>
          <a:lstStyle/>
          <a:p>
            <a:pPr algn="just"/>
            <a:r>
              <a:rPr lang="en-US" b="1" dirty="0"/>
              <a:t>Intermediate Code Generation :</a:t>
            </a:r>
          </a:p>
          <a:p>
            <a:pPr algn="just"/>
            <a:endParaRPr lang="en-US" b="1" dirty="0"/>
          </a:p>
          <a:p>
            <a:pPr algn="just">
              <a:buSzPct val="140000"/>
              <a:buFont typeface="Arial" pitchFamily="34" charset="0"/>
              <a:buChar char="•"/>
            </a:pPr>
            <a:r>
              <a:rPr lang="en-US" dirty="0"/>
              <a:t>In the intermediate code generation, compiler generates the source code into the intermediate code. </a:t>
            </a:r>
          </a:p>
          <a:p>
            <a:pPr algn="just">
              <a:buSzPct val="140000"/>
            </a:pPr>
            <a:endParaRPr lang="en-US" dirty="0"/>
          </a:p>
          <a:p>
            <a:pPr algn="just">
              <a:buSzPct val="140000"/>
              <a:buFont typeface="Arial" pitchFamily="34" charset="0"/>
              <a:buChar char="•"/>
            </a:pPr>
            <a:r>
              <a:rPr lang="en-US" dirty="0"/>
              <a:t>Intermediate code is generated between the high-level language and the machine language. </a:t>
            </a:r>
          </a:p>
          <a:p>
            <a:pPr algn="just">
              <a:buSzPct val="140000"/>
            </a:pPr>
            <a:endParaRPr lang="en-US" dirty="0"/>
          </a:p>
          <a:p>
            <a:pPr algn="just">
              <a:buSzPct val="140000"/>
              <a:buFont typeface="Arial" pitchFamily="34" charset="0"/>
              <a:buChar char="•"/>
            </a:pPr>
            <a:r>
              <a:rPr lang="en-US" dirty="0"/>
              <a:t>The intermediate code should be generated in such a way that you can easily translate it into the target machine code.</a:t>
            </a:r>
          </a:p>
        </p:txBody>
      </p:sp>
      <p:pic>
        <p:nvPicPr>
          <p:cNvPr id="3073" name="Picture 1"/>
          <p:cNvPicPr>
            <a:picLocks noChangeAspect="1" noChangeArrowheads="1"/>
          </p:cNvPicPr>
          <p:nvPr/>
        </p:nvPicPr>
        <p:blipFill>
          <a:blip r:embed="rId2"/>
          <a:srcRect/>
          <a:stretch>
            <a:fillRect/>
          </a:stretch>
        </p:blipFill>
        <p:spPr bwMode="auto">
          <a:xfrm>
            <a:off x="2590800" y="4038600"/>
            <a:ext cx="3810000" cy="1600200"/>
          </a:xfrm>
          <a:prstGeom prst="rect">
            <a:avLst/>
          </a:prstGeom>
          <a:noFill/>
          <a:ln w="9525">
            <a:noFill/>
            <a:miter lim="800000"/>
            <a:headEnd/>
            <a:tailEnd/>
          </a:ln>
          <a:effectLst/>
        </p:spPr>
      </p:pic>
      <p:pic>
        <p:nvPicPr>
          <p:cNvPr id="4" name="Picture 6"/>
          <p:cNvPicPr>
            <a:picLocks noChangeAspect="1" noChangeArrowheads="1"/>
          </p:cNvPicPr>
          <p:nvPr/>
        </p:nvPicPr>
        <p:blipFill>
          <a:blip r:embed="rId3"/>
          <a:srcRect/>
          <a:stretch>
            <a:fillRect/>
          </a:stretch>
        </p:blipFill>
        <p:spPr bwMode="auto">
          <a:xfrm>
            <a:off x="1676400" y="152400"/>
            <a:ext cx="6172200" cy="338137"/>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
        <p:nvSpPr>
          <p:cNvPr id="6" name="Footer Placeholder 5"/>
          <p:cNvSpPr>
            <a:spLocks noGrp="1"/>
          </p:cNvSpPr>
          <p:nvPr>
            <p:ph type="ftr" sz="quarter" idx="11"/>
          </p:nvPr>
        </p:nvSpPr>
        <p:spPr/>
        <p:txBody>
          <a:bodyPr/>
          <a:lstStyle/>
          <a:p>
            <a:r>
              <a:rPr lang="en-US"/>
              <a:t>Compiler Design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914400"/>
            <a:ext cx="8305800" cy="1754326"/>
          </a:xfrm>
          <a:prstGeom prst="rect">
            <a:avLst/>
          </a:prstGeom>
        </p:spPr>
        <p:txBody>
          <a:bodyPr wrap="square">
            <a:spAutoFit/>
          </a:bodyPr>
          <a:lstStyle/>
          <a:p>
            <a:r>
              <a:rPr lang="en-US" b="1" dirty="0"/>
              <a:t>Code Optimization :</a:t>
            </a:r>
          </a:p>
          <a:p>
            <a:endParaRPr lang="en-US" b="1" dirty="0"/>
          </a:p>
          <a:p>
            <a:pPr algn="just">
              <a:buSzPct val="145000"/>
              <a:buFont typeface="Arial" pitchFamily="34" charset="0"/>
              <a:buChar char="•"/>
            </a:pPr>
            <a:r>
              <a:rPr lang="en-US" dirty="0"/>
              <a:t>Code optimization is used to improve the intermediate code so that the output of the program could run faster and take less space. </a:t>
            </a:r>
          </a:p>
          <a:p>
            <a:pPr algn="just">
              <a:buSzPct val="145000"/>
              <a:buFont typeface="Arial" pitchFamily="34" charset="0"/>
              <a:buChar char="•"/>
            </a:pPr>
            <a:r>
              <a:rPr lang="en-US" dirty="0"/>
              <a:t>It removes the unnecessary lines of the code and arranges the sequence of statements in order to speed up the program execution.</a:t>
            </a:r>
          </a:p>
        </p:txBody>
      </p:sp>
      <p:sp>
        <p:nvSpPr>
          <p:cNvPr id="5" name="Rectangle 4"/>
          <p:cNvSpPr/>
          <p:nvPr/>
        </p:nvSpPr>
        <p:spPr>
          <a:xfrm>
            <a:off x="457200" y="3505200"/>
            <a:ext cx="8458200" cy="1754326"/>
          </a:xfrm>
          <a:prstGeom prst="rect">
            <a:avLst/>
          </a:prstGeom>
        </p:spPr>
        <p:txBody>
          <a:bodyPr wrap="square">
            <a:spAutoFit/>
          </a:bodyPr>
          <a:lstStyle/>
          <a:p>
            <a:r>
              <a:rPr lang="en-US" b="1" dirty="0"/>
              <a:t>Code Generation :</a:t>
            </a:r>
          </a:p>
          <a:p>
            <a:endParaRPr lang="en-US" b="1" dirty="0"/>
          </a:p>
          <a:p>
            <a:pPr algn="just">
              <a:buSzPct val="139000"/>
              <a:buFont typeface="Arial" pitchFamily="34" charset="0"/>
              <a:buChar char="•"/>
            </a:pPr>
            <a:r>
              <a:rPr lang="en-US" dirty="0"/>
              <a:t>Code generation is the final stage of the compilation process. It takes the optimized intermediate code as input and maps it to the target machine language.</a:t>
            </a:r>
          </a:p>
          <a:p>
            <a:pPr>
              <a:buSzPct val="139000"/>
              <a:buFont typeface="Arial" pitchFamily="34" charset="0"/>
              <a:buChar char="•"/>
            </a:pPr>
            <a:r>
              <a:rPr lang="en-US" dirty="0"/>
              <a:t> Code generator translates the intermediate code into the machine code of the specified computer.</a:t>
            </a:r>
          </a:p>
        </p:txBody>
      </p:sp>
      <p:pic>
        <p:nvPicPr>
          <p:cNvPr id="7" name="Picture 6"/>
          <p:cNvPicPr>
            <a:picLocks noChangeAspect="1" noChangeArrowheads="1"/>
          </p:cNvPicPr>
          <p:nvPr/>
        </p:nvPicPr>
        <p:blipFill>
          <a:blip r:embed="rId2"/>
          <a:srcRect/>
          <a:stretch>
            <a:fillRect/>
          </a:stretch>
        </p:blipFill>
        <p:spPr bwMode="auto">
          <a:xfrm>
            <a:off x="1676400" y="152400"/>
            <a:ext cx="6172200" cy="338137"/>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fld id="{B6F15528-21DE-4FAA-801E-634DDDAF4B2B}" type="slidenum">
              <a:rPr lang="en-US" smtClean="0"/>
              <a:pPr/>
              <a:t>18</a:t>
            </a:fld>
            <a:endParaRPr lang="en-US"/>
          </a:p>
        </p:txBody>
      </p:sp>
      <p:sp>
        <p:nvSpPr>
          <p:cNvPr id="9" name="Footer Placeholder 8"/>
          <p:cNvSpPr>
            <a:spLocks noGrp="1"/>
          </p:cNvSpPr>
          <p:nvPr>
            <p:ph type="ftr" sz="quarter" idx="11"/>
          </p:nvPr>
        </p:nvSpPr>
        <p:spPr/>
        <p:txBody>
          <a:bodyPr/>
          <a:lstStyle/>
          <a:p>
            <a:r>
              <a:rPr lang="en-US"/>
              <a:t>Compiler Design</a:t>
            </a:r>
          </a:p>
        </p:txBody>
      </p:sp>
      <p:pic>
        <p:nvPicPr>
          <p:cNvPr id="3" name="Picture 2">
            <a:extLst>
              <a:ext uri="{FF2B5EF4-FFF2-40B4-BE49-F238E27FC236}">
                <a16:creationId xmlns:a16="http://schemas.microsoft.com/office/drawing/2014/main" id="{AFD857B4-FB04-437D-B05D-F5C90FE73BD4}"/>
              </a:ext>
            </a:extLst>
          </p:cNvPr>
          <p:cNvPicPr>
            <a:picLocks noChangeAspect="1"/>
          </p:cNvPicPr>
          <p:nvPr/>
        </p:nvPicPr>
        <p:blipFill>
          <a:blip r:embed="rId3"/>
          <a:stretch>
            <a:fillRect/>
          </a:stretch>
        </p:blipFill>
        <p:spPr>
          <a:xfrm>
            <a:off x="3200400" y="5411926"/>
            <a:ext cx="2057400" cy="847271"/>
          </a:xfrm>
          <a:prstGeom prst="rect">
            <a:avLst/>
          </a:prstGeom>
        </p:spPr>
      </p:pic>
      <p:pic>
        <p:nvPicPr>
          <p:cNvPr id="10" name="Picture 9">
            <a:extLst>
              <a:ext uri="{FF2B5EF4-FFF2-40B4-BE49-F238E27FC236}">
                <a16:creationId xmlns:a16="http://schemas.microsoft.com/office/drawing/2014/main" id="{531D1462-BFF9-4C83-9545-48536E58F7F2}"/>
              </a:ext>
            </a:extLst>
          </p:cNvPr>
          <p:cNvPicPr>
            <a:picLocks noChangeAspect="1"/>
          </p:cNvPicPr>
          <p:nvPr/>
        </p:nvPicPr>
        <p:blipFill>
          <a:blip r:embed="rId4"/>
          <a:stretch>
            <a:fillRect/>
          </a:stretch>
        </p:blipFill>
        <p:spPr>
          <a:xfrm>
            <a:off x="3065369" y="2888190"/>
            <a:ext cx="1724025" cy="72961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http://img.brainkart.com/extra/pQWUBOb.jpg"/>
          <p:cNvPicPr>
            <a:picLocks noChangeAspect="1" noChangeArrowheads="1"/>
          </p:cNvPicPr>
          <p:nvPr/>
        </p:nvPicPr>
        <p:blipFill>
          <a:blip r:embed="rId2"/>
          <a:srcRect r="-10769" b="5213"/>
          <a:stretch>
            <a:fillRect/>
          </a:stretch>
        </p:blipFill>
        <p:spPr bwMode="auto">
          <a:xfrm>
            <a:off x="1524000" y="304800"/>
            <a:ext cx="4800600" cy="5715000"/>
          </a:xfrm>
          <a:prstGeom prst="rect">
            <a:avLst/>
          </a:prstGeom>
          <a:noFill/>
        </p:spPr>
      </p:pic>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dirty="0"/>
          </a:p>
        </p:txBody>
      </p:sp>
      <p:sp>
        <p:nvSpPr>
          <p:cNvPr id="6" name="Footer Placeholder 5"/>
          <p:cNvSpPr>
            <a:spLocks noGrp="1"/>
          </p:cNvSpPr>
          <p:nvPr>
            <p:ph type="ftr" sz="quarter" idx="11"/>
          </p:nvPr>
        </p:nvSpPr>
        <p:spPr/>
        <p:txBody>
          <a:bodyPr/>
          <a:lstStyle/>
          <a:p>
            <a:r>
              <a:rPr lang="en-US" dirty="0"/>
              <a:t>Compiler Design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838200"/>
            <a:ext cx="7467600" cy="5232202"/>
          </a:xfrm>
          <a:prstGeom prst="rect">
            <a:avLst/>
          </a:prstGeom>
          <a:noFill/>
        </p:spPr>
        <p:txBody>
          <a:bodyPr wrap="square" rtlCol="0">
            <a:spAutoFit/>
          </a:bodyPr>
          <a:lstStyle/>
          <a:p>
            <a:pPr algn="just"/>
            <a:r>
              <a:rPr lang="en-US" sz="2800" b="1" dirty="0"/>
              <a:t>Syllabus</a:t>
            </a:r>
          </a:p>
          <a:p>
            <a:pPr algn="just"/>
            <a:endParaRPr lang="en-US" dirty="0"/>
          </a:p>
          <a:p>
            <a:pPr algn="just"/>
            <a:r>
              <a:rPr lang="en-US" b="1" dirty="0"/>
              <a:t>UNIT-I: Introduction</a:t>
            </a:r>
            <a:r>
              <a:rPr lang="en-US" dirty="0"/>
              <a:t>: Language Processors, the Structure of a Compiler. Lexical Analysis: The Role of the Lexical Analyzer, Specification of Tokens, Recognition of Tokens and the Lexical-Analyzer Generator Lex.</a:t>
            </a:r>
          </a:p>
          <a:p>
            <a:pPr algn="just"/>
            <a:endParaRPr lang="en-US" dirty="0"/>
          </a:p>
          <a:p>
            <a:pPr algn="just"/>
            <a:r>
              <a:rPr lang="en-US" b="1" dirty="0"/>
              <a:t>UNIT-II: Syntax Analysis</a:t>
            </a:r>
            <a:r>
              <a:rPr lang="en-US" dirty="0"/>
              <a:t>: Definition of CFG, Lexical Versus Syntactic Analysis, Writing a Grammar- Elimination of Left Recursion, Left Factoring. Top Down Parsing: Recursive Descent Parsing, First and Follow, LL(1) Grammars, Non recursive Predictive Parsing, Error Recovery in Predictive Parsing. </a:t>
            </a:r>
          </a:p>
          <a:p>
            <a:pPr algn="just"/>
            <a:endParaRPr lang="en-US" dirty="0"/>
          </a:p>
          <a:p>
            <a:pPr algn="just"/>
            <a:r>
              <a:rPr lang="en-US" b="1" dirty="0"/>
              <a:t>UNIT-III: Bottom-Up Parsing</a:t>
            </a:r>
            <a:r>
              <a:rPr lang="en-US" dirty="0"/>
              <a:t>: Bottom Up Parser Classification, Reductions, Handle Pruning, Shift-Reducing, Conflicts During Shift Reduce Parsing. Introduction to LR Parsing: Difference between LR and LL Parsers, Why LR Parsers?, Items and the LR(0) automaton, The LR-Parsing Algorithm, Constructing SLR Parsing Tables</a:t>
            </a:r>
          </a:p>
          <a:p>
            <a:pPr algn="just"/>
            <a:r>
              <a:rPr lang="en-US" dirty="0"/>
              <a:t> </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a:t>
            </a:fld>
            <a:endParaRPr lang="en-US" dirty="0"/>
          </a:p>
        </p:txBody>
      </p:sp>
      <p:sp>
        <p:nvSpPr>
          <p:cNvPr id="4" name="Footer Placeholder 3"/>
          <p:cNvSpPr>
            <a:spLocks noGrp="1"/>
          </p:cNvSpPr>
          <p:nvPr>
            <p:ph type="ftr" sz="quarter" idx="11"/>
          </p:nvPr>
        </p:nvSpPr>
        <p:spPr/>
        <p:txBody>
          <a:bodyPr/>
          <a:lstStyle/>
          <a:p>
            <a:r>
              <a:rPr lang="en-US" dirty="0"/>
              <a:t>Compiler Design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990600"/>
            <a:ext cx="8534400" cy="5693866"/>
          </a:xfrm>
          <a:prstGeom prst="rect">
            <a:avLst/>
          </a:prstGeom>
          <a:noFill/>
        </p:spPr>
        <p:txBody>
          <a:bodyPr wrap="square" rtlCol="0">
            <a:spAutoFit/>
          </a:bodyPr>
          <a:lstStyle/>
          <a:p>
            <a:pPr>
              <a:buNone/>
            </a:pPr>
            <a:r>
              <a:rPr lang="en-US" sz="4000" b="1" dirty="0"/>
              <a:t>Lexical Analysis :</a:t>
            </a:r>
          </a:p>
          <a:p>
            <a:endParaRPr lang="en-US" b="1" dirty="0"/>
          </a:p>
          <a:p>
            <a:pPr>
              <a:buSzPct val="148000"/>
              <a:buFont typeface="Arial" pitchFamily="34" charset="0"/>
              <a:buChar char="•"/>
            </a:pPr>
            <a:r>
              <a:rPr lang="en-US" dirty="0"/>
              <a:t>The first phase of a compiler</a:t>
            </a:r>
          </a:p>
          <a:p>
            <a:pPr>
              <a:buSzPct val="148000"/>
              <a:buFont typeface="Arial" pitchFamily="34" charset="0"/>
              <a:buChar char="•"/>
            </a:pPr>
            <a:endParaRPr lang="en-US" dirty="0"/>
          </a:p>
          <a:p>
            <a:pPr>
              <a:buSzPct val="148000"/>
              <a:buFont typeface="Arial" pitchFamily="34" charset="0"/>
              <a:buChar char="•"/>
            </a:pPr>
            <a:r>
              <a:rPr lang="en-US" dirty="0"/>
              <a:t>The main task of the lexical analyzer is to read the input characters of the source program, group them into lexemes , and produce as output a sequence of tokens for each lexeme in the source program.</a:t>
            </a:r>
          </a:p>
          <a:p>
            <a:pPr>
              <a:buSzPct val="148000"/>
              <a:buFont typeface="Arial" pitchFamily="34" charset="0"/>
              <a:buChar char="•"/>
            </a:pPr>
            <a:endParaRPr lang="en-US" dirty="0"/>
          </a:p>
          <a:p>
            <a:pPr algn="just">
              <a:buSzPct val="148000"/>
              <a:buFont typeface="Arial" pitchFamily="34" charset="0"/>
              <a:buChar char="•"/>
            </a:pPr>
            <a:r>
              <a:rPr lang="en-US" dirty="0"/>
              <a:t>The stream of tokens is sent to the parser for syntax analysis</a:t>
            </a:r>
          </a:p>
          <a:p>
            <a:pPr algn="just">
              <a:buSzPct val="148000"/>
              <a:buFont typeface="Arial" pitchFamily="34" charset="0"/>
              <a:buChar char="•"/>
            </a:pPr>
            <a:endParaRPr lang="en-US" dirty="0"/>
          </a:p>
          <a:p>
            <a:pPr algn="just">
              <a:buSzPct val="148000"/>
              <a:buFont typeface="Arial" pitchFamily="34" charset="0"/>
              <a:buChar char="•"/>
            </a:pPr>
            <a:r>
              <a:rPr lang="en-US" dirty="0"/>
              <a:t>The lexical analyzer to interact with the symbol table</a:t>
            </a:r>
          </a:p>
          <a:p>
            <a:pPr algn="just">
              <a:buSzPct val="148000"/>
              <a:buFont typeface="Arial" pitchFamily="34" charset="0"/>
              <a:buChar char="•"/>
            </a:pPr>
            <a:endParaRPr lang="en-US" dirty="0"/>
          </a:p>
          <a:p>
            <a:pPr algn="just">
              <a:buSzPct val="148000"/>
              <a:buFont typeface="Arial" pitchFamily="34" charset="0"/>
              <a:buChar char="•"/>
            </a:pPr>
            <a:r>
              <a:rPr lang="en-US" dirty="0"/>
              <a:t>One such task is stripping out comments and </a:t>
            </a:r>
            <a:r>
              <a:rPr lang="en-US" i="1" dirty="0"/>
              <a:t>whitespace</a:t>
            </a:r>
            <a:r>
              <a:rPr lang="en-US" dirty="0"/>
              <a:t> (blank, newline, tab, and perhaps other characters that are used to separate tokens in the input).</a:t>
            </a:r>
          </a:p>
          <a:p>
            <a:pPr>
              <a:buSzPct val="148000"/>
              <a:buFont typeface="Arial" pitchFamily="34" charset="0"/>
              <a:buChar char="•"/>
            </a:pPr>
            <a:endParaRPr lang="en-US" dirty="0"/>
          </a:p>
          <a:p>
            <a:pPr>
              <a:buSzPct val="148000"/>
            </a:pPr>
            <a:endParaRPr lang="en-US" b="1" dirty="0"/>
          </a:p>
          <a:p>
            <a:endParaRPr lang="en-US" b="1" dirty="0"/>
          </a:p>
          <a:p>
            <a:endParaRPr lang="en-US" b="1" dirty="0"/>
          </a:p>
          <a:p>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20</a:t>
            </a:fld>
            <a:endParaRPr lang="en-US" dirty="0"/>
          </a:p>
        </p:txBody>
      </p:sp>
      <p:sp>
        <p:nvSpPr>
          <p:cNvPr id="5" name="Footer Placeholder 4"/>
          <p:cNvSpPr>
            <a:spLocks noGrp="1"/>
          </p:cNvSpPr>
          <p:nvPr>
            <p:ph type="ftr" sz="quarter" idx="11"/>
          </p:nvPr>
        </p:nvSpPr>
        <p:spPr/>
        <p:txBody>
          <a:bodyPr/>
          <a:lstStyle/>
          <a:p>
            <a:r>
              <a:rPr lang="en-US" dirty="0"/>
              <a:t>Compiler Design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r>
              <a:rPr lang="en-US" sz="4000" b="1" dirty="0">
                <a:solidFill>
                  <a:schemeClr val="tx1"/>
                </a:solidFill>
                <a:latin typeface="Times New Roman" pitchFamily="18" charset="0"/>
                <a:ea typeface="+mn-ea"/>
                <a:cs typeface="Times New Roman" pitchFamily="18" charset="0"/>
              </a:rPr>
              <a:t>The role of lexical analyzer :</a:t>
            </a:r>
          </a:p>
        </p:txBody>
      </p:sp>
      <p:sp>
        <p:nvSpPr>
          <p:cNvPr id="4" name="Rounded Rectangle 3"/>
          <p:cNvSpPr/>
          <p:nvPr/>
        </p:nvSpPr>
        <p:spPr>
          <a:xfrm>
            <a:off x="1447800" y="2743200"/>
            <a:ext cx="2057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Lexical Analyzer</a:t>
            </a:r>
          </a:p>
        </p:txBody>
      </p:sp>
      <p:sp>
        <p:nvSpPr>
          <p:cNvPr id="5" name="Rounded Rectangle 4"/>
          <p:cNvSpPr/>
          <p:nvPr/>
        </p:nvSpPr>
        <p:spPr>
          <a:xfrm>
            <a:off x="5486400" y="2743200"/>
            <a:ext cx="2057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Parser</a:t>
            </a:r>
          </a:p>
        </p:txBody>
      </p:sp>
      <p:cxnSp>
        <p:nvCxnSpPr>
          <p:cNvPr id="7" name="Straight Arrow Connector 6"/>
          <p:cNvCxnSpPr>
            <a:endCxn id="4" idx="1"/>
          </p:cNvCxnSpPr>
          <p:nvPr/>
        </p:nvCxnSpPr>
        <p:spPr>
          <a:xfrm>
            <a:off x="304800" y="3200400"/>
            <a:ext cx="1143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505200" y="2971800"/>
            <a:ext cx="1981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0800000">
            <a:off x="3505200" y="3429000"/>
            <a:ext cx="1981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176" name="TextBox 12"/>
          <p:cNvSpPr txBox="1">
            <a:spLocks noChangeArrowheads="1"/>
          </p:cNvSpPr>
          <p:nvPr/>
        </p:nvSpPr>
        <p:spPr bwMode="auto">
          <a:xfrm>
            <a:off x="0" y="2819400"/>
            <a:ext cx="1052513" cy="708025"/>
          </a:xfrm>
          <a:prstGeom prst="rect">
            <a:avLst/>
          </a:prstGeom>
          <a:noFill/>
          <a:ln w="9525">
            <a:noFill/>
            <a:miter lim="800000"/>
            <a:headEnd/>
            <a:tailEnd/>
          </a:ln>
        </p:spPr>
        <p:txBody>
          <a:bodyPr wrap="none">
            <a:spAutoFit/>
          </a:bodyPr>
          <a:lstStyle/>
          <a:p>
            <a:r>
              <a:rPr lang="en-US" sz="2000" dirty="0"/>
              <a:t>Source</a:t>
            </a:r>
          </a:p>
          <a:p>
            <a:r>
              <a:rPr lang="en-US" sz="2000" dirty="0"/>
              <a:t>program</a:t>
            </a:r>
          </a:p>
        </p:txBody>
      </p:sp>
      <p:sp>
        <p:nvSpPr>
          <p:cNvPr id="7177" name="TextBox 13"/>
          <p:cNvSpPr txBox="1">
            <a:spLocks noChangeArrowheads="1"/>
          </p:cNvSpPr>
          <p:nvPr/>
        </p:nvSpPr>
        <p:spPr bwMode="auto">
          <a:xfrm>
            <a:off x="4038600" y="2590800"/>
            <a:ext cx="754063" cy="400050"/>
          </a:xfrm>
          <a:prstGeom prst="rect">
            <a:avLst/>
          </a:prstGeom>
          <a:noFill/>
          <a:ln w="9525">
            <a:noFill/>
            <a:miter lim="800000"/>
            <a:headEnd/>
            <a:tailEnd/>
          </a:ln>
        </p:spPr>
        <p:txBody>
          <a:bodyPr wrap="none">
            <a:spAutoFit/>
          </a:bodyPr>
          <a:lstStyle/>
          <a:p>
            <a:r>
              <a:rPr lang="en-US" sz="2000" dirty="0"/>
              <a:t>token</a:t>
            </a:r>
          </a:p>
        </p:txBody>
      </p:sp>
      <p:sp>
        <p:nvSpPr>
          <p:cNvPr id="7178" name="TextBox 14"/>
          <p:cNvSpPr txBox="1">
            <a:spLocks noChangeArrowheads="1"/>
          </p:cNvSpPr>
          <p:nvPr/>
        </p:nvSpPr>
        <p:spPr bwMode="auto">
          <a:xfrm>
            <a:off x="3624263" y="3409950"/>
            <a:ext cx="1633537" cy="400050"/>
          </a:xfrm>
          <a:prstGeom prst="rect">
            <a:avLst/>
          </a:prstGeom>
          <a:noFill/>
          <a:ln w="9525">
            <a:noFill/>
            <a:miter lim="800000"/>
            <a:headEnd/>
            <a:tailEnd/>
          </a:ln>
        </p:spPr>
        <p:txBody>
          <a:bodyPr wrap="none">
            <a:spAutoFit/>
          </a:bodyPr>
          <a:lstStyle/>
          <a:p>
            <a:r>
              <a:rPr lang="en-US" sz="2000" dirty="0" err="1"/>
              <a:t>getNextToken</a:t>
            </a:r>
            <a:endParaRPr lang="en-US" sz="2000" dirty="0"/>
          </a:p>
        </p:txBody>
      </p:sp>
      <p:cxnSp>
        <p:nvCxnSpPr>
          <p:cNvPr id="19" name="Straight Arrow Connector 18"/>
          <p:cNvCxnSpPr/>
          <p:nvPr/>
        </p:nvCxnSpPr>
        <p:spPr>
          <a:xfrm>
            <a:off x="2514600" y="3657600"/>
            <a:ext cx="1676400" cy="12954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10800000" flipV="1">
            <a:off x="4953000" y="3657600"/>
            <a:ext cx="1600200" cy="12954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3581400" y="4987925"/>
            <a:ext cx="2057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Symbol</a:t>
            </a:r>
          </a:p>
          <a:p>
            <a:pPr algn="ctr">
              <a:defRPr/>
            </a:pPr>
            <a:r>
              <a:rPr lang="en-US" dirty="0"/>
              <a:t>table</a:t>
            </a:r>
          </a:p>
        </p:txBody>
      </p:sp>
      <p:cxnSp>
        <p:nvCxnSpPr>
          <p:cNvPr id="26" name="Straight Arrow Connector 25"/>
          <p:cNvCxnSpPr>
            <a:stCxn id="5" idx="3"/>
          </p:cNvCxnSpPr>
          <p:nvPr/>
        </p:nvCxnSpPr>
        <p:spPr>
          <a:xfrm>
            <a:off x="7543800" y="3200400"/>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183" name="TextBox 26"/>
          <p:cNvSpPr txBox="1">
            <a:spLocks noChangeArrowheads="1"/>
          </p:cNvSpPr>
          <p:nvPr/>
        </p:nvSpPr>
        <p:spPr bwMode="auto">
          <a:xfrm>
            <a:off x="7543800" y="2819400"/>
            <a:ext cx="779444" cy="707886"/>
          </a:xfrm>
          <a:prstGeom prst="rect">
            <a:avLst/>
          </a:prstGeom>
          <a:noFill/>
          <a:ln w="9525">
            <a:noFill/>
            <a:miter lim="800000"/>
            <a:headEnd/>
            <a:tailEnd/>
          </a:ln>
        </p:spPr>
        <p:txBody>
          <a:bodyPr wrap="none">
            <a:spAutoFit/>
          </a:bodyPr>
          <a:lstStyle/>
          <a:p>
            <a:r>
              <a:rPr lang="en-US" sz="2000" dirty="0"/>
              <a:t>Parse</a:t>
            </a:r>
          </a:p>
          <a:p>
            <a:r>
              <a:rPr lang="en-US" sz="2000" dirty="0"/>
              <a:t>t</a:t>
            </a:r>
            <a:r>
              <a:rPr lang="en-US" sz="2000"/>
              <a:t>ree</a:t>
            </a:r>
            <a:endParaRPr lang="en-US" sz="2000" dirty="0"/>
          </a:p>
        </p:txBody>
      </p:sp>
      <p:sp>
        <p:nvSpPr>
          <p:cNvPr id="16" name="Slide Number Placeholder 15"/>
          <p:cNvSpPr>
            <a:spLocks noGrp="1"/>
          </p:cNvSpPr>
          <p:nvPr>
            <p:ph type="sldNum" sz="quarter" idx="12"/>
          </p:nvPr>
        </p:nvSpPr>
        <p:spPr/>
        <p:txBody>
          <a:bodyPr/>
          <a:lstStyle/>
          <a:p>
            <a:fld id="{B6F15528-21DE-4FAA-801E-634DDDAF4B2B}" type="slidenum">
              <a:rPr lang="en-US" smtClean="0"/>
              <a:pPr/>
              <a:t>21</a:t>
            </a:fld>
            <a:endParaRPr lang="en-US"/>
          </a:p>
        </p:txBody>
      </p:sp>
      <p:sp>
        <p:nvSpPr>
          <p:cNvPr id="17" name="Footer Placeholder 16"/>
          <p:cNvSpPr>
            <a:spLocks noGrp="1"/>
          </p:cNvSpPr>
          <p:nvPr>
            <p:ph type="ftr" sz="quarter" idx="11"/>
          </p:nvPr>
        </p:nvSpPr>
        <p:spPr/>
        <p:txBody>
          <a:bodyPr/>
          <a:lstStyle/>
          <a:p>
            <a:r>
              <a:rPr lang="en-US"/>
              <a:t>Compiler Design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a:t>
            </a:r>
            <a:r>
              <a:rPr lang="en-US" sz="2800" b="1" dirty="0">
                <a:solidFill>
                  <a:schemeClr val="tx1"/>
                </a:solidFill>
                <a:latin typeface="Times New Roman" pitchFamily="18" charset="0"/>
                <a:cs typeface="Times New Roman" pitchFamily="18" charset="0"/>
              </a:rPr>
              <a:t>Lexical Analysis Versus Parsing</a:t>
            </a:r>
            <a:endParaRPr lang="en-US" sz="28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a:t> </a:t>
            </a:r>
            <a:r>
              <a:rPr lang="en-US" sz="2000" dirty="0"/>
              <a:t>Simplicity of design is the most important consideration.</a:t>
            </a:r>
          </a:p>
          <a:p>
            <a:r>
              <a:rPr lang="en-US" sz="2000" dirty="0"/>
              <a:t> Compiler efficiency is improved</a:t>
            </a:r>
          </a:p>
          <a:p>
            <a:r>
              <a:rPr lang="en-US" sz="2000" dirty="0"/>
              <a:t>  Compiler portability is enhanced</a:t>
            </a:r>
            <a:r>
              <a:rPr lang="en-US"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
        <p:nvSpPr>
          <p:cNvPr id="5" name="Footer Placeholder 4"/>
          <p:cNvSpPr>
            <a:spLocks noGrp="1"/>
          </p:cNvSpPr>
          <p:nvPr>
            <p:ph type="ftr" sz="quarter" idx="11"/>
          </p:nvPr>
        </p:nvSpPr>
        <p:spPr/>
        <p:txBody>
          <a:bodyPr/>
          <a:lstStyle/>
          <a:p>
            <a:r>
              <a:rPr lang="en-US"/>
              <a:t>Compiler Design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a:bodyPr>
          <a:lstStyle/>
          <a:p>
            <a:pPr eaLnBrk="1" hangingPunct="1"/>
            <a:r>
              <a:rPr lang="en-US" sz="2800" b="1" dirty="0">
                <a:solidFill>
                  <a:schemeClr val="tx1"/>
                </a:solidFill>
                <a:latin typeface="Times New Roman" pitchFamily="18" charset="0"/>
                <a:cs typeface="Times New Roman" pitchFamily="18" charset="0"/>
              </a:rPr>
              <a:t>Tokens, Patterns and Lexemes</a:t>
            </a:r>
          </a:p>
        </p:txBody>
      </p:sp>
      <p:sp>
        <p:nvSpPr>
          <p:cNvPr id="9219" name="Rectangle 3"/>
          <p:cNvSpPr>
            <a:spLocks noGrp="1" noChangeArrowheads="1"/>
          </p:cNvSpPr>
          <p:nvPr>
            <p:ph idx="1"/>
          </p:nvPr>
        </p:nvSpPr>
        <p:spPr/>
        <p:txBody>
          <a:bodyPr>
            <a:normAutofit/>
          </a:bodyPr>
          <a:lstStyle/>
          <a:p>
            <a:pPr eaLnBrk="1" hangingPunct="1"/>
            <a:r>
              <a:rPr lang="en-US" sz="2400" dirty="0"/>
              <a:t>A token is a pair a token name and an optional token value</a:t>
            </a:r>
          </a:p>
          <a:p>
            <a:pPr eaLnBrk="1" hangingPunct="1"/>
            <a:r>
              <a:rPr lang="en-US" sz="2400" dirty="0"/>
              <a:t>A pattern is a description of the form that the lexemes of a token may take</a:t>
            </a:r>
          </a:p>
          <a:p>
            <a:pPr eaLnBrk="1" hangingPunct="1"/>
            <a:r>
              <a:rPr lang="en-US" sz="2400" dirty="0"/>
              <a:t>A lexeme is a sequence of characters in the source program that matches the pattern for a token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
        <p:nvSpPr>
          <p:cNvPr id="5" name="Footer Placeholder 4"/>
          <p:cNvSpPr>
            <a:spLocks noGrp="1"/>
          </p:cNvSpPr>
          <p:nvPr>
            <p:ph type="ftr" sz="quarter" idx="11"/>
          </p:nvPr>
        </p:nvSpPr>
        <p:spPr/>
        <p:txBody>
          <a:bodyPr/>
          <a:lstStyle/>
          <a:p>
            <a:r>
              <a:rPr lang="en-US"/>
              <a:t>Compiler Design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533400" y="228600"/>
            <a:ext cx="8077200" cy="1676400"/>
          </a:xfrm>
        </p:spPr>
        <p:txBody>
          <a:bodyPr>
            <a:normAutofit/>
          </a:bodyPr>
          <a:lstStyle/>
          <a:p>
            <a:r>
              <a:rPr lang="en-US" sz="2800" dirty="0">
                <a:solidFill>
                  <a:schemeClr val="tx1"/>
                </a:solidFill>
                <a:latin typeface="Times New Roman" pitchFamily="18" charset="0"/>
                <a:cs typeface="Times New Roman" pitchFamily="18" charset="0"/>
              </a:rPr>
              <a:t>Example: </a:t>
            </a:r>
            <a:br>
              <a:rPr lang="en-US" sz="2800" dirty="0">
                <a:solidFill>
                  <a:schemeClr val="tx1"/>
                </a:solidFill>
                <a:latin typeface="Times New Roman" pitchFamily="18" charset="0"/>
                <a:cs typeface="Times New Roman" pitchFamily="18" charset="0"/>
              </a:rPr>
            </a:br>
            <a:r>
              <a:rPr lang="en-US" sz="2000" dirty="0">
                <a:solidFill>
                  <a:schemeClr val="tx1"/>
                </a:solidFill>
                <a:latin typeface="Times New Roman" pitchFamily="18" charset="0"/>
                <a:cs typeface="Times New Roman" pitchFamily="18" charset="0"/>
              </a:rPr>
              <a:t>In many programming languages, the following classes cover most or all of the tokens:</a:t>
            </a:r>
          </a:p>
        </p:txBody>
      </p:sp>
      <p:cxnSp>
        <p:nvCxnSpPr>
          <p:cNvPr id="6" name="Straight Connector 5"/>
          <p:cNvCxnSpPr/>
          <p:nvPr/>
        </p:nvCxnSpPr>
        <p:spPr>
          <a:xfrm flipV="1">
            <a:off x="1524000" y="2057400"/>
            <a:ext cx="70104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1524000" y="2133600"/>
            <a:ext cx="70104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1524000" y="2590800"/>
            <a:ext cx="7010400" cy="76200"/>
          </a:xfrm>
          <a:prstGeom prst="line">
            <a:avLst/>
          </a:prstGeom>
        </p:spPr>
        <p:style>
          <a:lnRef idx="1">
            <a:schemeClr val="accent1"/>
          </a:lnRef>
          <a:fillRef idx="0">
            <a:schemeClr val="accent1"/>
          </a:fillRef>
          <a:effectRef idx="0">
            <a:schemeClr val="accent1"/>
          </a:effectRef>
          <a:fontRef idx="minor">
            <a:schemeClr val="tx1"/>
          </a:fontRef>
        </p:style>
      </p:cxnSp>
      <p:sp>
        <p:nvSpPr>
          <p:cNvPr id="10246" name="TextBox 8"/>
          <p:cNvSpPr txBox="1">
            <a:spLocks noChangeArrowheads="1"/>
          </p:cNvSpPr>
          <p:nvPr/>
        </p:nvSpPr>
        <p:spPr bwMode="auto">
          <a:xfrm>
            <a:off x="1676400" y="2133600"/>
            <a:ext cx="949325" cy="461963"/>
          </a:xfrm>
          <a:prstGeom prst="rect">
            <a:avLst/>
          </a:prstGeom>
          <a:noFill/>
          <a:ln w="9525">
            <a:noFill/>
            <a:miter lim="800000"/>
            <a:headEnd/>
            <a:tailEnd/>
          </a:ln>
        </p:spPr>
        <p:txBody>
          <a:bodyPr wrap="none">
            <a:spAutoFit/>
          </a:bodyPr>
          <a:lstStyle/>
          <a:p>
            <a:r>
              <a:rPr lang="en-US" dirty="0"/>
              <a:t>Token</a:t>
            </a:r>
          </a:p>
        </p:txBody>
      </p:sp>
      <p:sp>
        <p:nvSpPr>
          <p:cNvPr id="10247" name="TextBox 9"/>
          <p:cNvSpPr txBox="1">
            <a:spLocks noChangeArrowheads="1"/>
          </p:cNvSpPr>
          <p:nvPr/>
        </p:nvSpPr>
        <p:spPr bwMode="auto">
          <a:xfrm>
            <a:off x="2782888" y="2133600"/>
            <a:ext cx="2703512" cy="461963"/>
          </a:xfrm>
          <a:prstGeom prst="rect">
            <a:avLst/>
          </a:prstGeom>
          <a:noFill/>
          <a:ln w="9525">
            <a:noFill/>
            <a:miter lim="800000"/>
            <a:headEnd/>
            <a:tailEnd/>
          </a:ln>
        </p:spPr>
        <p:txBody>
          <a:bodyPr wrap="none">
            <a:spAutoFit/>
          </a:bodyPr>
          <a:lstStyle/>
          <a:p>
            <a:r>
              <a:rPr lang="en-US"/>
              <a:t>Informal description</a:t>
            </a:r>
          </a:p>
        </p:txBody>
      </p:sp>
      <p:sp>
        <p:nvSpPr>
          <p:cNvPr id="10248" name="TextBox 10"/>
          <p:cNvSpPr txBox="1">
            <a:spLocks noChangeArrowheads="1"/>
          </p:cNvSpPr>
          <p:nvPr/>
        </p:nvSpPr>
        <p:spPr bwMode="auto">
          <a:xfrm>
            <a:off x="6115050" y="2133600"/>
            <a:ext cx="2190750" cy="461963"/>
          </a:xfrm>
          <a:prstGeom prst="rect">
            <a:avLst/>
          </a:prstGeom>
          <a:noFill/>
          <a:ln w="9525">
            <a:noFill/>
            <a:miter lim="800000"/>
            <a:headEnd/>
            <a:tailEnd/>
          </a:ln>
        </p:spPr>
        <p:txBody>
          <a:bodyPr wrap="none">
            <a:spAutoFit/>
          </a:bodyPr>
          <a:lstStyle/>
          <a:p>
            <a:r>
              <a:rPr lang="en-US"/>
              <a:t>Sample lexemes</a:t>
            </a:r>
          </a:p>
        </p:txBody>
      </p:sp>
      <p:cxnSp>
        <p:nvCxnSpPr>
          <p:cNvPr id="13" name="Straight Connector 12"/>
          <p:cNvCxnSpPr/>
          <p:nvPr/>
        </p:nvCxnSpPr>
        <p:spPr>
          <a:xfrm rot="5400000">
            <a:off x="1182688" y="3695700"/>
            <a:ext cx="297021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4571207" y="3658394"/>
            <a:ext cx="28956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10251" name="TextBox 14"/>
          <p:cNvSpPr txBox="1">
            <a:spLocks noChangeArrowheads="1"/>
          </p:cNvSpPr>
          <p:nvPr/>
        </p:nvSpPr>
        <p:spPr bwMode="auto">
          <a:xfrm>
            <a:off x="1971675" y="2743200"/>
            <a:ext cx="325730" cy="369332"/>
          </a:xfrm>
          <a:prstGeom prst="rect">
            <a:avLst/>
          </a:prstGeom>
          <a:noFill/>
          <a:ln w="9525">
            <a:noFill/>
            <a:miter lim="800000"/>
            <a:headEnd/>
            <a:tailEnd/>
          </a:ln>
        </p:spPr>
        <p:txBody>
          <a:bodyPr wrap="none">
            <a:spAutoFit/>
          </a:bodyPr>
          <a:lstStyle/>
          <a:p>
            <a:r>
              <a:rPr lang="en-US" b="1">
                <a:latin typeface="Times New Roman" pitchFamily="18" charset="0"/>
                <a:cs typeface="Times New Roman" pitchFamily="18" charset="0"/>
              </a:rPr>
              <a:t>if</a:t>
            </a:r>
          </a:p>
        </p:txBody>
      </p:sp>
      <p:sp>
        <p:nvSpPr>
          <p:cNvPr id="10252" name="TextBox 15"/>
          <p:cNvSpPr txBox="1">
            <a:spLocks noChangeArrowheads="1"/>
          </p:cNvSpPr>
          <p:nvPr/>
        </p:nvSpPr>
        <p:spPr bwMode="auto">
          <a:xfrm>
            <a:off x="1855788" y="3124200"/>
            <a:ext cx="543739" cy="369332"/>
          </a:xfrm>
          <a:prstGeom prst="rect">
            <a:avLst/>
          </a:prstGeom>
          <a:noFill/>
          <a:ln w="9525">
            <a:noFill/>
            <a:miter lim="800000"/>
            <a:headEnd/>
            <a:tailEnd/>
          </a:ln>
        </p:spPr>
        <p:txBody>
          <a:bodyPr wrap="none">
            <a:spAutoFit/>
          </a:bodyPr>
          <a:lstStyle/>
          <a:p>
            <a:r>
              <a:rPr lang="en-US" b="1">
                <a:latin typeface="Times New Roman" pitchFamily="18" charset="0"/>
                <a:cs typeface="Times New Roman" pitchFamily="18" charset="0"/>
              </a:rPr>
              <a:t>else</a:t>
            </a:r>
          </a:p>
        </p:txBody>
      </p:sp>
      <p:sp>
        <p:nvSpPr>
          <p:cNvPr id="10253" name="TextBox 16"/>
          <p:cNvSpPr txBox="1">
            <a:spLocks noChangeArrowheads="1"/>
          </p:cNvSpPr>
          <p:nvPr/>
        </p:nvSpPr>
        <p:spPr bwMode="auto">
          <a:xfrm>
            <a:off x="1219200" y="3486150"/>
            <a:ext cx="1465263" cy="400050"/>
          </a:xfrm>
          <a:prstGeom prst="rect">
            <a:avLst/>
          </a:prstGeom>
          <a:noFill/>
          <a:ln w="9525">
            <a:noFill/>
            <a:miter lim="800000"/>
            <a:headEnd/>
            <a:tailEnd/>
          </a:ln>
        </p:spPr>
        <p:txBody>
          <a:bodyPr wrap="none">
            <a:spAutoFit/>
          </a:bodyPr>
          <a:lstStyle/>
          <a:p>
            <a:r>
              <a:rPr lang="en-US" sz="2000" b="1"/>
              <a:t>comparison</a:t>
            </a:r>
          </a:p>
        </p:txBody>
      </p:sp>
      <p:sp>
        <p:nvSpPr>
          <p:cNvPr id="10254" name="TextBox 17"/>
          <p:cNvSpPr txBox="1">
            <a:spLocks noChangeArrowheads="1"/>
          </p:cNvSpPr>
          <p:nvPr/>
        </p:nvSpPr>
        <p:spPr bwMode="auto">
          <a:xfrm>
            <a:off x="1946275" y="3943350"/>
            <a:ext cx="377026" cy="369332"/>
          </a:xfrm>
          <a:prstGeom prst="rect">
            <a:avLst/>
          </a:prstGeom>
          <a:noFill/>
          <a:ln w="9525">
            <a:noFill/>
            <a:miter lim="800000"/>
            <a:headEnd/>
            <a:tailEnd/>
          </a:ln>
        </p:spPr>
        <p:txBody>
          <a:bodyPr wrap="none">
            <a:spAutoFit/>
          </a:bodyPr>
          <a:lstStyle/>
          <a:p>
            <a:r>
              <a:rPr lang="en-US" b="1">
                <a:latin typeface="Times New Roman" pitchFamily="18" charset="0"/>
                <a:cs typeface="Times New Roman" pitchFamily="18" charset="0"/>
              </a:rPr>
              <a:t>id</a:t>
            </a:r>
          </a:p>
        </p:txBody>
      </p:sp>
      <p:sp>
        <p:nvSpPr>
          <p:cNvPr id="10255" name="TextBox 18"/>
          <p:cNvSpPr txBox="1">
            <a:spLocks noChangeArrowheads="1"/>
          </p:cNvSpPr>
          <p:nvPr/>
        </p:nvSpPr>
        <p:spPr bwMode="auto">
          <a:xfrm>
            <a:off x="1536700" y="4343400"/>
            <a:ext cx="966931" cy="369332"/>
          </a:xfrm>
          <a:prstGeom prst="rect">
            <a:avLst/>
          </a:prstGeom>
          <a:noFill/>
          <a:ln w="9525">
            <a:noFill/>
            <a:miter lim="800000"/>
            <a:headEnd/>
            <a:tailEnd/>
          </a:ln>
        </p:spPr>
        <p:txBody>
          <a:bodyPr wrap="none">
            <a:spAutoFit/>
          </a:bodyPr>
          <a:lstStyle/>
          <a:p>
            <a:r>
              <a:rPr lang="en-US" b="1">
                <a:latin typeface="Times New Roman" pitchFamily="18" charset="0"/>
                <a:cs typeface="Times New Roman" pitchFamily="18" charset="0"/>
              </a:rPr>
              <a:t>number</a:t>
            </a:r>
          </a:p>
        </p:txBody>
      </p:sp>
      <p:sp>
        <p:nvSpPr>
          <p:cNvPr id="10256" name="TextBox 19"/>
          <p:cNvSpPr txBox="1">
            <a:spLocks noChangeArrowheads="1"/>
          </p:cNvSpPr>
          <p:nvPr/>
        </p:nvSpPr>
        <p:spPr bwMode="auto">
          <a:xfrm>
            <a:off x="1601788" y="4705350"/>
            <a:ext cx="774571" cy="369332"/>
          </a:xfrm>
          <a:prstGeom prst="rect">
            <a:avLst/>
          </a:prstGeom>
          <a:noFill/>
          <a:ln w="9525">
            <a:noFill/>
            <a:miter lim="800000"/>
            <a:headEnd/>
            <a:tailEnd/>
          </a:ln>
        </p:spPr>
        <p:txBody>
          <a:bodyPr wrap="none">
            <a:spAutoFit/>
          </a:bodyPr>
          <a:lstStyle/>
          <a:p>
            <a:r>
              <a:rPr lang="en-US" b="1">
                <a:latin typeface="Times New Roman" pitchFamily="18" charset="0"/>
                <a:cs typeface="Times New Roman" pitchFamily="18" charset="0"/>
              </a:rPr>
              <a:t>literal</a:t>
            </a:r>
          </a:p>
        </p:txBody>
      </p:sp>
      <p:sp>
        <p:nvSpPr>
          <p:cNvPr id="10257" name="TextBox 22"/>
          <p:cNvSpPr txBox="1">
            <a:spLocks noChangeArrowheads="1"/>
          </p:cNvSpPr>
          <p:nvPr/>
        </p:nvSpPr>
        <p:spPr bwMode="auto">
          <a:xfrm>
            <a:off x="2936875" y="2743200"/>
            <a:ext cx="1486304" cy="369332"/>
          </a:xfrm>
          <a:prstGeom prst="rect">
            <a:avLst/>
          </a:prstGeom>
          <a:noFill/>
          <a:ln w="9525">
            <a:noFill/>
            <a:miter lim="800000"/>
            <a:headEnd/>
            <a:tailEnd/>
          </a:ln>
        </p:spPr>
        <p:txBody>
          <a:bodyPr wrap="none">
            <a:spAutoFit/>
          </a:bodyPr>
          <a:lstStyle/>
          <a:p>
            <a:r>
              <a:rPr lang="en-US">
                <a:latin typeface="Times New Roman" pitchFamily="18" charset="0"/>
                <a:cs typeface="Times New Roman" pitchFamily="18" charset="0"/>
              </a:rPr>
              <a:t>Characters i, f</a:t>
            </a:r>
          </a:p>
        </p:txBody>
      </p:sp>
      <p:sp>
        <p:nvSpPr>
          <p:cNvPr id="10258" name="TextBox 23"/>
          <p:cNvSpPr txBox="1">
            <a:spLocks noChangeArrowheads="1"/>
          </p:cNvSpPr>
          <p:nvPr/>
        </p:nvSpPr>
        <p:spPr bwMode="auto">
          <a:xfrm>
            <a:off x="2944813" y="3105150"/>
            <a:ext cx="1935145" cy="369332"/>
          </a:xfrm>
          <a:prstGeom prst="rect">
            <a:avLst/>
          </a:prstGeom>
          <a:noFill/>
          <a:ln w="9525">
            <a:noFill/>
            <a:miter lim="800000"/>
            <a:headEnd/>
            <a:tailEnd/>
          </a:ln>
        </p:spPr>
        <p:txBody>
          <a:bodyPr wrap="none">
            <a:spAutoFit/>
          </a:bodyPr>
          <a:lstStyle/>
          <a:p>
            <a:r>
              <a:rPr lang="en-US">
                <a:latin typeface="Times New Roman" pitchFamily="18" charset="0"/>
                <a:cs typeface="Times New Roman" pitchFamily="18" charset="0"/>
              </a:rPr>
              <a:t>Characters e, l, s, e</a:t>
            </a:r>
          </a:p>
        </p:txBody>
      </p:sp>
      <p:sp>
        <p:nvSpPr>
          <p:cNvPr id="10259" name="TextBox 24"/>
          <p:cNvSpPr txBox="1">
            <a:spLocks noChangeArrowheads="1"/>
          </p:cNvSpPr>
          <p:nvPr/>
        </p:nvSpPr>
        <p:spPr bwMode="auto">
          <a:xfrm>
            <a:off x="2743200" y="3516313"/>
            <a:ext cx="2968625" cy="369887"/>
          </a:xfrm>
          <a:prstGeom prst="rect">
            <a:avLst/>
          </a:prstGeom>
          <a:noFill/>
          <a:ln w="9525">
            <a:noFill/>
            <a:miter lim="800000"/>
            <a:headEnd/>
            <a:tailEnd/>
          </a:ln>
        </p:spPr>
        <p:txBody>
          <a:bodyPr wrap="none">
            <a:spAutoFit/>
          </a:bodyPr>
          <a:lstStyle/>
          <a:p>
            <a:r>
              <a:rPr lang="en-US">
                <a:latin typeface="Times New Roman" pitchFamily="18" charset="0"/>
                <a:cs typeface="Times New Roman" pitchFamily="18" charset="0"/>
              </a:rPr>
              <a:t>&lt; or &gt; or &lt;= or &gt;= or == or !=</a:t>
            </a:r>
          </a:p>
        </p:txBody>
      </p:sp>
      <p:sp>
        <p:nvSpPr>
          <p:cNvPr id="10260" name="TextBox 25"/>
          <p:cNvSpPr txBox="1">
            <a:spLocks noChangeArrowheads="1"/>
          </p:cNvSpPr>
          <p:nvPr/>
        </p:nvSpPr>
        <p:spPr bwMode="auto">
          <a:xfrm>
            <a:off x="2667000" y="3962400"/>
            <a:ext cx="3397084" cy="369332"/>
          </a:xfrm>
          <a:prstGeom prst="rect">
            <a:avLst/>
          </a:prstGeom>
          <a:noFill/>
          <a:ln w="9525">
            <a:noFill/>
            <a:miter lim="800000"/>
            <a:headEnd/>
            <a:tailEnd/>
          </a:ln>
        </p:spPr>
        <p:txBody>
          <a:bodyPr wrap="none">
            <a:spAutoFit/>
          </a:bodyPr>
          <a:lstStyle/>
          <a:p>
            <a:r>
              <a:rPr lang="en-US">
                <a:latin typeface="Times New Roman" pitchFamily="18" charset="0"/>
                <a:cs typeface="Times New Roman" pitchFamily="18" charset="0"/>
              </a:rPr>
              <a:t>Letter followed by letter and digits</a:t>
            </a:r>
          </a:p>
        </p:txBody>
      </p:sp>
      <p:sp>
        <p:nvSpPr>
          <p:cNvPr id="10261" name="TextBox 26"/>
          <p:cNvSpPr txBox="1">
            <a:spLocks noChangeArrowheads="1"/>
          </p:cNvSpPr>
          <p:nvPr/>
        </p:nvSpPr>
        <p:spPr bwMode="auto">
          <a:xfrm>
            <a:off x="3109913" y="4354513"/>
            <a:ext cx="2223686" cy="369332"/>
          </a:xfrm>
          <a:prstGeom prst="rect">
            <a:avLst/>
          </a:prstGeom>
          <a:noFill/>
          <a:ln w="9525">
            <a:noFill/>
            <a:miter lim="800000"/>
            <a:headEnd/>
            <a:tailEnd/>
          </a:ln>
        </p:spPr>
        <p:txBody>
          <a:bodyPr wrap="none">
            <a:spAutoFit/>
          </a:bodyPr>
          <a:lstStyle/>
          <a:p>
            <a:r>
              <a:rPr lang="en-US">
                <a:latin typeface="Times New Roman" pitchFamily="18" charset="0"/>
                <a:cs typeface="Times New Roman" pitchFamily="18" charset="0"/>
              </a:rPr>
              <a:t>Any numeric constant</a:t>
            </a:r>
          </a:p>
        </p:txBody>
      </p:sp>
      <p:sp>
        <p:nvSpPr>
          <p:cNvPr id="10262" name="TextBox 27"/>
          <p:cNvSpPr txBox="1">
            <a:spLocks noChangeArrowheads="1"/>
          </p:cNvSpPr>
          <p:nvPr/>
        </p:nvSpPr>
        <p:spPr bwMode="auto">
          <a:xfrm>
            <a:off x="2828925" y="4735513"/>
            <a:ext cx="3114955" cy="369332"/>
          </a:xfrm>
          <a:prstGeom prst="rect">
            <a:avLst/>
          </a:prstGeom>
          <a:noFill/>
          <a:ln w="9525">
            <a:noFill/>
            <a:miter lim="800000"/>
            <a:headEnd/>
            <a:tailEnd/>
          </a:ln>
        </p:spPr>
        <p:txBody>
          <a:bodyPr wrap="none">
            <a:spAutoFit/>
          </a:bodyPr>
          <a:lstStyle/>
          <a:p>
            <a:r>
              <a:rPr lang="en-US">
                <a:latin typeface="Times New Roman" pitchFamily="18" charset="0"/>
                <a:cs typeface="Times New Roman" pitchFamily="18" charset="0"/>
              </a:rPr>
              <a:t>Anything but “ sorrounded by “</a:t>
            </a:r>
          </a:p>
        </p:txBody>
      </p:sp>
      <p:sp>
        <p:nvSpPr>
          <p:cNvPr id="10263" name="TextBox 28"/>
          <p:cNvSpPr txBox="1">
            <a:spLocks noChangeArrowheads="1"/>
          </p:cNvSpPr>
          <p:nvPr/>
        </p:nvSpPr>
        <p:spPr bwMode="auto">
          <a:xfrm>
            <a:off x="6096000" y="2743200"/>
            <a:ext cx="325438" cy="369888"/>
          </a:xfrm>
          <a:prstGeom prst="rect">
            <a:avLst/>
          </a:prstGeom>
          <a:noFill/>
          <a:ln w="9525">
            <a:noFill/>
            <a:miter lim="800000"/>
            <a:headEnd/>
            <a:tailEnd/>
          </a:ln>
        </p:spPr>
        <p:txBody>
          <a:bodyPr wrap="none">
            <a:spAutoFit/>
          </a:bodyPr>
          <a:lstStyle/>
          <a:p>
            <a:r>
              <a:rPr lang="en-US">
                <a:latin typeface="Times New Roman" pitchFamily="18" charset="0"/>
                <a:cs typeface="Times New Roman" pitchFamily="18" charset="0"/>
              </a:rPr>
              <a:t>if</a:t>
            </a:r>
          </a:p>
        </p:txBody>
      </p:sp>
      <p:sp>
        <p:nvSpPr>
          <p:cNvPr id="10264" name="TextBox 29"/>
          <p:cNvSpPr txBox="1">
            <a:spLocks noChangeArrowheads="1"/>
          </p:cNvSpPr>
          <p:nvPr/>
        </p:nvSpPr>
        <p:spPr bwMode="auto">
          <a:xfrm>
            <a:off x="6096000" y="3124200"/>
            <a:ext cx="562975" cy="369332"/>
          </a:xfrm>
          <a:prstGeom prst="rect">
            <a:avLst/>
          </a:prstGeom>
          <a:noFill/>
          <a:ln w="9525">
            <a:noFill/>
            <a:miter lim="800000"/>
            <a:headEnd/>
            <a:tailEnd/>
          </a:ln>
        </p:spPr>
        <p:txBody>
          <a:bodyPr wrap="none">
            <a:spAutoFit/>
          </a:bodyPr>
          <a:lstStyle/>
          <a:p>
            <a:r>
              <a:rPr lang="en-US">
                <a:latin typeface="Times New Roman" pitchFamily="18" charset="0"/>
                <a:cs typeface="Times New Roman" pitchFamily="18" charset="0"/>
              </a:rPr>
              <a:t>else</a:t>
            </a:r>
          </a:p>
        </p:txBody>
      </p:sp>
      <p:sp>
        <p:nvSpPr>
          <p:cNvPr id="10265" name="TextBox 30"/>
          <p:cNvSpPr txBox="1">
            <a:spLocks noChangeArrowheads="1"/>
          </p:cNvSpPr>
          <p:nvPr/>
        </p:nvSpPr>
        <p:spPr bwMode="auto">
          <a:xfrm>
            <a:off x="6096000" y="3440113"/>
            <a:ext cx="766763" cy="369887"/>
          </a:xfrm>
          <a:prstGeom prst="rect">
            <a:avLst/>
          </a:prstGeom>
          <a:noFill/>
          <a:ln w="9525">
            <a:noFill/>
            <a:miter lim="800000"/>
            <a:headEnd/>
            <a:tailEnd/>
          </a:ln>
        </p:spPr>
        <p:txBody>
          <a:bodyPr wrap="none">
            <a:spAutoFit/>
          </a:bodyPr>
          <a:lstStyle/>
          <a:p>
            <a:r>
              <a:rPr lang="en-US">
                <a:latin typeface="Times New Roman" pitchFamily="18" charset="0"/>
                <a:cs typeface="Times New Roman" pitchFamily="18" charset="0"/>
              </a:rPr>
              <a:t>&lt;=, !=</a:t>
            </a:r>
          </a:p>
        </p:txBody>
      </p:sp>
      <p:sp>
        <p:nvSpPr>
          <p:cNvPr id="10266" name="TextBox 31"/>
          <p:cNvSpPr txBox="1">
            <a:spLocks noChangeArrowheads="1"/>
          </p:cNvSpPr>
          <p:nvPr/>
        </p:nvSpPr>
        <p:spPr bwMode="auto">
          <a:xfrm>
            <a:off x="6172200" y="3973513"/>
            <a:ext cx="1409810" cy="369332"/>
          </a:xfrm>
          <a:prstGeom prst="rect">
            <a:avLst/>
          </a:prstGeom>
          <a:noFill/>
          <a:ln w="9525">
            <a:noFill/>
            <a:miter lim="800000"/>
            <a:headEnd/>
            <a:tailEnd/>
          </a:ln>
        </p:spPr>
        <p:txBody>
          <a:bodyPr wrap="none">
            <a:spAutoFit/>
          </a:bodyPr>
          <a:lstStyle/>
          <a:p>
            <a:r>
              <a:rPr lang="en-US">
                <a:latin typeface="Times New Roman" pitchFamily="18" charset="0"/>
                <a:cs typeface="Times New Roman" pitchFamily="18" charset="0"/>
              </a:rPr>
              <a:t>pi, score, D2</a:t>
            </a:r>
          </a:p>
        </p:txBody>
      </p:sp>
      <p:sp>
        <p:nvSpPr>
          <p:cNvPr id="10267" name="TextBox 32"/>
          <p:cNvSpPr txBox="1">
            <a:spLocks noChangeArrowheads="1"/>
          </p:cNvSpPr>
          <p:nvPr/>
        </p:nvSpPr>
        <p:spPr bwMode="auto">
          <a:xfrm>
            <a:off x="6172200" y="4343400"/>
            <a:ext cx="2017713" cy="369888"/>
          </a:xfrm>
          <a:prstGeom prst="rect">
            <a:avLst/>
          </a:prstGeom>
          <a:noFill/>
          <a:ln w="9525">
            <a:noFill/>
            <a:miter lim="800000"/>
            <a:headEnd/>
            <a:tailEnd/>
          </a:ln>
        </p:spPr>
        <p:txBody>
          <a:bodyPr wrap="none">
            <a:spAutoFit/>
          </a:bodyPr>
          <a:lstStyle/>
          <a:p>
            <a:r>
              <a:rPr lang="en-US">
                <a:latin typeface="Times New Roman" pitchFamily="18" charset="0"/>
                <a:cs typeface="Times New Roman" pitchFamily="18" charset="0"/>
              </a:rPr>
              <a:t>3.14159, 0, 6.02e23</a:t>
            </a:r>
          </a:p>
        </p:txBody>
      </p:sp>
      <p:sp>
        <p:nvSpPr>
          <p:cNvPr id="10268" name="TextBox 33"/>
          <p:cNvSpPr txBox="1">
            <a:spLocks noChangeArrowheads="1"/>
          </p:cNvSpPr>
          <p:nvPr/>
        </p:nvSpPr>
        <p:spPr bwMode="auto">
          <a:xfrm>
            <a:off x="6172200" y="4735513"/>
            <a:ext cx="1645643" cy="369332"/>
          </a:xfrm>
          <a:prstGeom prst="rect">
            <a:avLst/>
          </a:prstGeom>
          <a:noFill/>
          <a:ln w="9525">
            <a:noFill/>
            <a:miter lim="800000"/>
            <a:headEnd/>
            <a:tailEnd/>
          </a:ln>
        </p:spPr>
        <p:txBody>
          <a:bodyPr wrap="none">
            <a:spAutoFit/>
          </a:bodyPr>
          <a:lstStyle/>
          <a:p>
            <a:r>
              <a:rPr lang="en-US">
                <a:latin typeface="Times New Roman" pitchFamily="18" charset="0"/>
                <a:cs typeface="Times New Roman" pitchFamily="18" charset="0"/>
              </a:rPr>
              <a:t>“core dumped”</a:t>
            </a:r>
          </a:p>
        </p:txBody>
      </p:sp>
      <p:sp>
        <p:nvSpPr>
          <p:cNvPr id="10269" name="TextBox 34"/>
          <p:cNvSpPr txBox="1">
            <a:spLocks noChangeArrowheads="1"/>
          </p:cNvSpPr>
          <p:nvPr/>
        </p:nvSpPr>
        <p:spPr bwMode="auto">
          <a:xfrm>
            <a:off x="2209800" y="5715000"/>
            <a:ext cx="3754438" cy="461963"/>
          </a:xfrm>
          <a:prstGeom prst="rect">
            <a:avLst/>
          </a:prstGeom>
          <a:noFill/>
          <a:ln w="9525">
            <a:noFill/>
            <a:miter lim="800000"/>
            <a:headEnd/>
            <a:tailEnd/>
          </a:ln>
        </p:spPr>
        <p:txBody>
          <a:bodyPr wrap="none">
            <a:spAutoFit/>
          </a:bodyPr>
          <a:lstStyle/>
          <a:p>
            <a:r>
              <a:rPr lang="en-US" dirty="0" err="1"/>
              <a:t>printf</a:t>
            </a:r>
            <a:r>
              <a:rPr lang="en-US" dirty="0"/>
              <a:t>(“total = %d\n”, score);</a:t>
            </a:r>
          </a:p>
        </p:txBody>
      </p:sp>
      <p:sp>
        <p:nvSpPr>
          <p:cNvPr id="30" name="Slide Number Placeholder 29"/>
          <p:cNvSpPr>
            <a:spLocks noGrp="1"/>
          </p:cNvSpPr>
          <p:nvPr>
            <p:ph type="sldNum" sz="quarter" idx="12"/>
          </p:nvPr>
        </p:nvSpPr>
        <p:spPr/>
        <p:txBody>
          <a:bodyPr/>
          <a:lstStyle/>
          <a:p>
            <a:fld id="{B6F15528-21DE-4FAA-801E-634DDDAF4B2B}" type="slidenum">
              <a:rPr lang="en-US" smtClean="0"/>
              <a:pPr/>
              <a:t>24</a:t>
            </a:fld>
            <a:endParaRPr lang="en-US"/>
          </a:p>
        </p:txBody>
      </p:sp>
      <p:sp>
        <p:nvSpPr>
          <p:cNvPr id="31" name="Footer Placeholder 30"/>
          <p:cNvSpPr>
            <a:spLocks noGrp="1"/>
          </p:cNvSpPr>
          <p:nvPr>
            <p:ph type="ftr" sz="quarter" idx="11"/>
          </p:nvPr>
        </p:nvSpPr>
        <p:spPr/>
        <p:txBody>
          <a:bodyPr/>
          <a:lstStyle/>
          <a:p>
            <a:r>
              <a:rPr lang="en-US"/>
              <a:t>Compiler Design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pPr eaLnBrk="1" hangingPunct="1"/>
            <a:r>
              <a:rPr lang="en-US" sz="4000" b="1" dirty="0">
                <a:solidFill>
                  <a:schemeClr val="tx1"/>
                </a:solidFill>
                <a:latin typeface="Times New Roman" pitchFamily="18" charset="0"/>
                <a:cs typeface="Times New Roman" pitchFamily="18" charset="0"/>
              </a:rPr>
              <a:t>Attributes for tokens</a:t>
            </a:r>
          </a:p>
        </p:txBody>
      </p:sp>
      <p:sp>
        <p:nvSpPr>
          <p:cNvPr id="11267" name="Rectangle 3"/>
          <p:cNvSpPr>
            <a:spLocks noGrp="1" noChangeArrowheads="1"/>
          </p:cNvSpPr>
          <p:nvPr>
            <p:ph idx="1"/>
          </p:nvPr>
        </p:nvSpPr>
        <p:spPr/>
        <p:txBody>
          <a:bodyPr/>
          <a:lstStyle/>
          <a:p>
            <a:pPr indent="-246063" eaLnBrk="1" hangingPunct="1">
              <a:lnSpc>
                <a:spcPct val="80000"/>
              </a:lnSpc>
            </a:pPr>
            <a:r>
              <a:rPr lang="en-US" dirty="0"/>
              <a:t>E = M * C ** 2</a:t>
            </a:r>
          </a:p>
          <a:p>
            <a:pPr lvl="1" eaLnBrk="1" hangingPunct="1">
              <a:lnSpc>
                <a:spcPct val="80000"/>
              </a:lnSpc>
            </a:pPr>
            <a:r>
              <a:rPr lang="en-US" dirty="0"/>
              <a:t>&lt;id, pointer to symbol table entry for E&gt;</a:t>
            </a:r>
          </a:p>
          <a:p>
            <a:pPr lvl="1" eaLnBrk="1" hangingPunct="1">
              <a:lnSpc>
                <a:spcPct val="80000"/>
              </a:lnSpc>
            </a:pPr>
            <a:r>
              <a:rPr lang="en-US" dirty="0"/>
              <a:t>&lt;assign-op&gt;</a:t>
            </a:r>
          </a:p>
          <a:p>
            <a:pPr lvl="1" eaLnBrk="1" hangingPunct="1">
              <a:lnSpc>
                <a:spcPct val="80000"/>
              </a:lnSpc>
            </a:pPr>
            <a:r>
              <a:rPr lang="en-US" dirty="0"/>
              <a:t>&lt;id, pointer to symbol table entry for M&gt;</a:t>
            </a:r>
          </a:p>
          <a:p>
            <a:pPr lvl="1" eaLnBrk="1" hangingPunct="1">
              <a:lnSpc>
                <a:spcPct val="80000"/>
              </a:lnSpc>
            </a:pPr>
            <a:r>
              <a:rPr lang="en-US" dirty="0"/>
              <a:t>&lt;</a:t>
            </a:r>
            <a:r>
              <a:rPr lang="en-US" dirty="0" err="1"/>
              <a:t>mult</a:t>
            </a:r>
            <a:r>
              <a:rPr lang="en-US" dirty="0"/>
              <a:t>-op&gt;</a:t>
            </a:r>
          </a:p>
          <a:p>
            <a:pPr lvl="1" eaLnBrk="1" hangingPunct="1">
              <a:lnSpc>
                <a:spcPct val="80000"/>
              </a:lnSpc>
            </a:pPr>
            <a:r>
              <a:rPr lang="en-US" dirty="0"/>
              <a:t>&lt;id, pointer to symbol table entry for C&gt;</a:t>
            </a:r>
          </a:p>
          <a:p>
            <a:pPr lvl="1" eaLnBrk="1" hangingPunct="1">
              <a:lnSpc>
                <a:spcPct val="80000"/>
              </a:lnSpc>
            </a:pPr>
            <a:r>
              <a:rPr lang="en-US" dirty="0"/>
              <a:t>&lt;exp-op&gt;</a:t>
            </a:r>
          </a:p>
          <a:p>
            <a:pPr lvl="1" eaLnBrk="1" hangingPunct="1">
              <a:lnSpc>
                <a:spcPct val="80000"/>
              </a:lnSpc>
            </a:pPr>
            <a:r>
              <a:rPr lang="en-US" dirty="0"/>
              <a:t>&lt;number, integer value 2&gt;</a:t>
            </a:r>
          </a:p>
          <a:p>
            <a:pPr lvl="1" eaLnBrk="1" hangingPunct="1">
              <a:lnSpc>
                <a:spcPct val="80000"/>
              </a:lnSpc>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
        <p:nvSpPr>
          <p:cNvPr id="5" name="Footer Placeholder 4"/>
          <p:cNvSpPr>
            <a:spLocks noGrp="1"/>
          </p:cNvSpPr>
          <p:nvPr>
            <p:ph type="ftr" sz="quarter" idx="11"/>
          </p:nvPr>
        </p:nvSpPr>
        <p:spPr/>
        <p:txBody>
          <a:bodyPr/>
          <a:lstStyle/>
          <a:p>
            <a:r>
              <a:rPr lang="en-US"/>
              <a:t>Compiler Design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pPr eaLnBrk="1" hangingPunct="1"/>
            <a:r>
              <a:rPr lang="en-US" sz="4000" b="1" dirty="0">
                <a:solidFill>
                  <a:schemeClr val="tx1"/>
                </a:solidFill>
                <a:latin typeface="Times New Roman" pitchFamily="18" charset="0"/>
                <a:cs typeface="Times New Roman" pitchFamily="18" charset="0"/>
              </a:rPr>
              <a:t>Lexical errors</a:t>
            </a:r>
          </a:p>
        </p:txBody>
      </p:sp>
      <p:sp>
        <p:nvSpPr>
          <p:cNvPr id="12291" name="Rectangle 3"/>
          <p:cNvSpPr>
            <a:spLocks noGrp="1" noChangeArrowheads="1"/>
          </p:cNvSpPr>
          <p:nvPr>
            <p:ph idx="1"/>
          </p:nvPr>
        </p:nvSpPr>
        <p:spPr/>
        <p:txBody>
          <a:bodyPr>
            <a:normAutofit/>
          </a:bodyPr>
          <a:lstStyle/>
          <a:p>
            <a:pPr eaLnBrk="1" hangingPunct="1">
              <a:buClrTx/>
            </a:pPr>
            <a:r>
              <a:rPr lang="en-US" sz="2400" dirty="0"/>
              <a:t>Some errors are out of power of lexical analyzer to recognize:</a:t>
            </a:r>
          </a:p>
          <a:p>
            <a:pPr lvl="1" eaLnBrk="1" hangingPunct="1">
              <a:buClrTx/>
            </a:pPr>
            <a:r>
              <a:rPr lang="en-US" dirty="0"/>
              <a:t>fi (a == b) …</a:t>
            </a:r>
          </a:p>
          <a:p>
            <a:pPr eaLnBrk="1" hangingPunct="1">
              <a:buClrTx/>
            </a:pPr>
            <a:r>
              <a:rPr lang="en-US" sz="2400" dirty="0"/>
              <a:t>However it may be able to recognize errors like:</a:t>
            </a:r>
          </a:p>
          <a:p>
            <a:pPr lvl="1" eaLnBrk="1" hangingPunct="1">
              <a:buClrTx/>
            </a:pPr>
            <a:r>
              <a:rPr lang="en-US" dirty="0"/>
              <a:t>d = 2r</a:t>
            </a:r>
          </a:p>
          <a:p>
            <a:pPr eaLnBrk="1" hangingPunct="1">
              <a:buClrTx/>
            </a:pPr>
            <a:r>
              <a:rPr lang="en-US" sz="2400" dirty="0"/>
              <a:t>Such errors are recognized when no pattern for tokens matches a character sequence</a:t>
            </a:r>
          </a:p>
          <a:p>
            <a:pPr marL="0" indent="0" eaLnBrk="1" hangingPunct="1">
              <a:buClrTx/>
              <a:buNone/>
            </a:pP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
        <p:nvSpPr>
          <p:cNvPr id="5" name="Footer Placeholder 4"/>
          <p:cNvSpPr>
            <a:spLocks noGrp="1"/>
          </p:cNvSpPr>
          <p:nvPr>
            <p:ph type="ftr" sz="quarter" idx="11"/>
          </p:nvPr>
        </p:nvSpPr>
        <p:spPr/>
        <p:txBody>
          <a:bodyPr/>
          <a:lstStyle/>
          <a:p>
            <a:r>
              <a:rPr lang="en-US"/>
              <a:t>Compiler Design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pPr eaLnBrk="1" hangingPunct="1"/>
            <a:r>
              <a:rPr lang="en-US" sz="4000" b="1" dirty="0">
                <a:solidFill>
                  <a:schemeClr val="tx1"/>
                </a:solidFill>
                <a:latin typeface="Times New Roman" pitchFamily="18" charset="0"/>
                <a:cs typeface="Times New Roman" pitchFamily="18" charset="0"/>
              </a:rPr>
              <a:t>Error recovery</a:t>
            </a:r>
          </a:p>
        </p:txBody>
      </p:sp>
      <p:sp>
        <p:nvSpPr>
          <p:cNvPr id="13315" name="Content Placeholder 10"/>
          <p:cNvSpPr>
            <a:spLocks noGrp="1"/>
          </p:cNvSpPr>
          <p:nvPr>
            <p:ph idx="1"/>
          </p:nvPr>
        </p:nvSpPr>
        <p:spPr>
          <a:xfrm>
            <a:off x="457200" y="1935480"/>
            <a:ext cx="8229600" cy="3246120"/>
          </a:xfrm>
        </p:spPr>
        <p:txBody>
          <a:bodyPr>
            <a:normAutofit/>
          </a:bodyPr>
          <a:lstStyle/>
          <a:p>
            <a:pPr eaLnBrk="1" hangingPunct="1"/>
            <a:r>
              <a:rPr lang="en-US" sz="2400" dirty="0"/>
              <a:t>Panic mode: successive characters are ignored until we reach to a well formed token</a:t>
            </a:r>
          </a:p>
          <a:p>
            <a:pPr eaLnBrk="1" hangingPunct="1"/>
            <a:r>
              <a:rPr lang="en-US" sz="2400" dirty="0"/>
              <a:t>Delete one character from the remaining input</a:t>
            </a:r>
          </a:p>
          <a:p>
            <a:pPr eaLnBrk="1" hangingPunct="1"/>
            <a:r>
              <a:rPr lang="en-US" sz="2400" dirty="0"/>
              <a:t>Insert a missing character into the remaining input</a:t>
            </a:r>
          </a:p>
          <a:p>
            <a:pPr eaLnBrk="1" hangingPunct="1"/>
            <a:r>
              <a:rPr lang="en-US" sz="2400" dirty="0"/>
              <a:t>Replace a character by another character</a:t>
            </a:r>
          </a:p>
          <a:p>
            <a:pPr eaLnBrk="1" hangingPunct="1"/>
            <a:r>
              <a:rPr lang="en-US" sz="2400" dirty="0"/>
              <a:t>Transpose two adjacent characters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
        <p:nvSpPr>
          <p:cNvPr id="5" name="Footer Placeholder 4"/>
          <p:cNvSpPr>
            <a:spLocks noGrp="1"/>
          </p:cNvSpPr>
          <p:nvPr>
            <p:ph type="ftr" sz="quarter" idx="11"/>
          </p:nvPr>
        </p:nvSpPr>
        <p:spPr/>
        <p:txBody>
          <a:bodyPr/>
          <a:lstStyle/>
          <a:p>
            <a:r>
              <a:rPr lang="en-US"/>
              <a:t>Compiler Design</a:t>
            </a:r>
          </a:p>
        </p:txBody>
      </p:sp>
      <mc:AlternateContent xmlns:mc="http://schemas.openxmlformats.org/markup-compatibility/2006" xmlns:p14="http://schemas.microsoft.com/office/powerpoint/2010/main">
        <mc:Choice Requires="p14">
          <p:contentPart p14:bwMode="auto" r:id="rId2">
            <p14:nvContentPartPr>
              <p14:cNvPr id="10" name="Ink 9">
                <a:extLst>
                  <a:ext uri="{FF2B5EF4-FFF2-40B4-BE49-F238E27FC236}">
                    <a16:creationId xmlns:a16="http://schemas.microsoft.com/office/drawing/2014/main" id="{CC437335-FD47-4CB5-A26D-39071905B068}"/>
                  </a:ext>
                </a:extLst>
              </p14:cNvPr>
              <p14:cNvContentPartPr/>
              <p14:nvPr/>
            </p14:nvContentPartPr>
            <p14:xfrm>
              <a:off x="-606578" y="615262"/>
              <a:ext cx="360" cy="360"/>
            </p14:xfrm>
          </p:contentPart>
        </mc:Choice>
        <mc:Fallback xmlns="">
          <p:pic>
            <p:nvPicPr>
              <p:cNvPr id="10" name="Ink 9">
                <a:extLst>
                  <a:ext uri="{FF2B5EF4-FFF2-40B4-BE49-F238E27FC236}">
                    <a16:creationId xmlns:a16="http://schemas.microsoft.com/office/drawing/2014/main" id="{CC437335-FD47-4CB5-A26D-39071905B068}"/>
                  </a:ext>
                </a:extLst>
              </p:cNvPr>
              <p:cNvPicPr/>
              <p:nvPr/>
            </p:nvPicPr>
            <p:blipFill>
              <a:blip r:embed="rId3"/>
              <a:stretch>
                <a:fillRect/>
              </a:stretch>
            </p:blipFill>
            <p:spPr>
              <a:xfrm>
                <a:off x="-624578" y="597622"/>
                <a:ext cx="36000" cy="36000"/>
              </a:xfrm>
              <a:prstGeom prst="rect">
                <a:avLst/>
              </a:prstGeom>
            </p:spPr>
          </p:pic>
        </mc:Fallback>
      </mc:AlternateContent>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4"/>
          <p:cNvSpPr>
            <a:spLocks noGrp="1"/>
          </p:cNvSpPr>
          <p:nvPr>
            <p:ph type="title"/>
          </p:nvPr>
        </p:nvSpPr>
        <p:spPr/>
        <p:txBody>
          <a:bodyPr>
            <a:normAutofit/>
          </a:bodyPr>
          <a:lstStyle/>
          <a:p>
            <a:pPr eaLnBrk="1" hangingPunct="1"/>
            <a:r>
              <a:rPr lang="en-US" sz="4000" b="1" dirty="0">
                <a:solidFill>
                  <a:schemeClr val="tx1"/>
                </a:solidFill>
                <a:latin typeface="Times New Roman" pitchFamily="18" charset="0"/>
                <a:cs typeface="Times New Roman" pitchFamily="18" charset="0"/>
              </a:rPr>
              <a:t>Specification of tokens</a:t>
            </a:r>
          </a:p>
        </p:txBody>
      </p:sp>
      <p:sp>
        <p:nvSpPr>
          <p:cNvPr id="16387" name="Content Placeholder 15"/>
          <p:cNvSpPr>
            <a:spLocks noGrp="1"/>
          </p:cNvSpPr>
          <p:nvPr>
            <p:ph idx="1"/>
          </p:nvPr>
        </p:nvSpPr>
        <p:spPr/>
        <p:txBody>
          <a:bodyPr>
            <a:normAutofit/>
          </a:bodyPr>
          <a:lstStyle/>
          <a:p>
            <a:pPr eaLnBrk="1" hangingPunct="1">
              <a:buClrTx/>
            </a:pPr>
            <a:r>
              <a:rPr lang="en-US" sz="2400" dirty="0"/>
              <a:t>In theory of compilation regular expressions are used to formalize the specification of tokens</a:t>
            </a:r>
          </a:p>
          <a:p>
            <a:pPr eaLnBrk="1" hangingPunct="1">
              <a:buClrTx/>
            </a:pPr>
            <a:r>
              <a:rPr lang="en-US" sz="2400" dirty="0"/>
              <a:t>Regular expressions are means for specifying regular languages</a:t>
            </a:r>
          </a:p>
          <a:p>
            <a:pPr eaLnBrk="1" hangingPunct="1">
              <a:buClrTx/>
            </a:pPr>
            <a:r>
              <a:rPr lang="en-US" sz="2400" dirty="0"/>
              <a:t>Example:</a:t>
            </a:r>
          </a:p>
          <a:p>
            <a:pPr lvl="2" eaLnBrk="1" hangingPunct="1">
              <a:buClrTx/>
            </a:pPr>
            <a:r>
              <a:rPr lang="en-US" sz="2400" dirty="0"/>
              <a:t>Letter(letter | digit)*</a:t>
            </a:r>
          </a:p>
          <a:p>
            <a:pPr eaLnBrk="1" hangingPunct="1">
              <a:buClrTx/>
            </a:pPr>
            <a:r>
              <a:rPr lang="en-US" sz="2400" dirty="0"/>
              <a:t>Each regular expression is a pattern specifying the form of strings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
        <p:nvSpPr>
          <p:cNvPr id="5" name="Footer Placeholder 4"/>
          <p:cNvSpPr>
            <a:spLocks noGrp="1"/>
          </p:cNvSpPr>
          <p:nvPr>
            <p:ph type="ftr" sz="quarter" idx="11"/>
          </p:nvPr>
        </p:nvSpPr>
        <p:spPr/>
        <p:txBody>
          <a:bodyPr/>
          <a:lstStyle/>
          <a:p>
            <a:r>
              <a:rPr lang="en-US"/>
              <a:t>Compiler Design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4"/>
          <p:cNvSpPr>
            <a:spLocks noGrp="1"/>
          </p:cNvSpPr>
          <p:nvPr>
            <p:ph type="title"/>
          </p:nvPr>
        </p:nvSpPr>
        <p:spPr/>
        <p:txBody>
          <a:bodyPr>
            <a:normAutofit/>
          </a:bodyPr>
          <a:lstStyle/>
          <a:p>
            <a:pPr eaLnBrk="1" hangingPunct="1"/>
            <a:r>
              <a:rPr lang="en-US" sz="4000" b="1" dirty="0">
                <a:solidFill>
                  <a:schemeClr val="tx1"/>
                </a:solidFill>
                <a:latin typeface="Times New Roman" pitchFamily="18" charset="0"/>
                <a:cs typeface="Times New Roman" pitchFamily="18" charset="0"/>
              </a:rPr>
              <a:t>Regular expressions</a:t>
            </a:r>
          </a:p>
        </p:txBody>
      </p:sp>
      <p:sp>
        <p:nvSpPr>
          <p:cNvPr id="17411" name="Content Placeholder 15"/>
          <p:cNvSpPr>
            <a:spLocks noGrp="1"/>
          </p:cNvSpPr>
          <p:nvPr>
            <p:ph idx="1"/>
          </p:nvPr>
        </p:nvSpPr>
        <p:spPr/>
        <p:txBody>
          <a:bodyPr>
            <a:normAutofit/>
          </a:bodyPr>
          <a:lstStyle/>
          <a:p>
            <a:pPr eaLnBrk="1" hangingPunct="1">
              <a:buClrTx/>
            </a:pPr>
            <a:r>
              <a:rPr lang="en-US" sz="2000" dirty="0">
                <a:latin typeface="MS Mincho" pitchFamily="49" charset="-128"/>
                <a:ea typeface="MS Mincho" pitchFamily="49" charset="-128"/>
              </a:rPr>
              <a:t>Ɛ</a:t>
            </a:r>
            <a:r>
              <a:rPr lang="en-US" sz="2000" dirty="0"/>
              <a:t> is a regular expression, L(</a:t>
            </a:r>
            <a:r>
              <a:rPr lang="en-US" sz="2000" dirty="0">
                <a:latin typeface="MS Mincho" pitchFamily="49" charset="-128"/>
                <a:ea typeface="MS Mincho" pitchFamily="49" charset="-128"/>
              </a:rPr>
              <a:t>Ɛ</a:t>
            </a:r>
            <a:r>
              <a:rPr lang="en-US" sz="2000" dirty="0"/>
              <a:t>) = {</a:t>
            </a:r>
            <a:r>
              <a:rPr lang="en-US" sz="2000" dirty="0">
                <a:latin typeface="MS Mincho" pitchFamily="49" charset="-128"/>
                <a:ea typeface="MS Mincho" pitchFamily="49" charset="-128"/>
              </a:rPr>
              <a:t>Ɛ</a:t>
            </a:r>
            <a:r>
              <a:rPr lang="en-US" sz="2000" dirty="0"/>
              <a:t>}</a:t>
            </a:r>
          </a:p>
          <a:p>
            <a:pPr eaLnBrk="1" hangingPunct="1">
              <a:buClrTx/>
            </a:pPr>
            <a:r>
              <a:rPr lang="en-US" sz="2000" dirty="0"/>
              <a:t>If a is a symbol in </a:t>
            </a:r>
            <a:r>
              <a:rPr lang="en-US" sz="2000" dirty="0">
                <a:latin typeface="MS Mincho" pitchFamily="49" charset="-128"/>
                <a:ea typeface="MS Mincho" pitchFamily="49" charset="-128"/>
              </a:rPr>
              <a:t>∑</a:t>
            </a:r>
            <a:r>
              <a:rPr lang="en-US" sz="2000" dirty="0">
                <a:ea typeface="MS Mincho" pitchFamily="49" charset="-128"/>
              </a:rPr>
              <a:t>then a is a regular expression, L(a) = {a}</a:t>
            </a:r>
          </a:p>
          <a:p>
            <a:pPr eaLnBrk="1" hangingPunct="1">
              <a:buClrTx/>
            </a:pPr>
            <a:r>
              <a:rPr lang="en-US" sz="2000" dirty="0">
                <a:ea typeface="MS Mincho" pitchFamily="49" charset="-128"/>
              </a:rPr>
              <a:t>(r) | (s) is a regular expression denoting the language L(r) </a:t>
            </a:r>
            <a:r>
              <a:rPr lang="en-US" sz="2000" dirty="0">
                <a:latin typeface="MS Mincho" pitchFamily="49" charset="-128"/>
                <a:ea typeface="MS Mincho" pitchFamily="49" charset="-128"/>
              </a:rPr>
              <a:t>∪ </a:t>
            </a:r>
            <a:r>
              <a:rPr lang="en-US" sz="2000" dirty="0">
                <a:ea typeface="MS Mincho" pitchFamily="49" charset="-128"/>
              </a:rPr>
              <a:t>L(s)</a:t>
            </a:r>
          </a:p>
          <a:p>
            <a:pPr eaLnBrk="1" hangingPunct="1">
              <a:buClrTx/>
            </a:pPr>
            <a:r>
              <a:rPr lang="en-US" sz="2000" dirty="0">
                <a:ea typeface="MS Mincho" pitchFamily="49" charset="-128"/>
              </a:rPr>
              <a:t> (r)(s) is a regular expression denoting the language L(r)L(s)</a:t>
            </a:r>
          </a:p>
          <a:p>
            <a:pPr eaLnBrk="1" hangingPunct="1">
              <a:buClrTx/>
            </a:pPr>
            <a:r>
              <a:rPr lang="en-US" sz="2000" dirty="0">
                <a:ea typeface="MS Mincho" pitchFamily="49" charset="-128"/>
              </a:rPr>
              <a:t>(r)* is a regular expression denoting (L(r))*</a:t>
            </a:r>
          </a:p>
          <a:p>
            <a:pPr eaLnBrk="1" hangingPunct="1">
              <a:buClrTx/>
            </a:pPr>
            <a:r>
              <a:rPr lang="en-US" sz="2000" dirty="0">
                <a:ea typeface="MS Mincho" pitchFamily="49" charset="-128"/>
              </a:rPr>
              <a:t>(r) is a regular expression denoting L(r)</a:t>
            </a:r>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
        <p:nvSpPr>
          <p:cNvPr id="5" name="Footer Placeholder 4"/>
          <p:cNvSpPr>
            <a:spLocks noGrp="1"/>
          </p:cNvSpPr>
          <p:nvPr>
            <p:ph type="ftr" sz="quarter" idx="11"/>
          </p:nvPr>
        </p:nvSpPr>
        <p:spPr/>
        <p:txBody>
          <a:bodyPr/>
          <a:lstStyle/>
          <a:p>
            <a:r>
              <a:rPr lang="en-US"/>
              <a:t>Compiler Design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1066800"/>
            <a:ext cx="8077200" cy="5078313"/>
          </a:xfrm>
          <a:prstGeom prst="rect">
            <a:avLst/>
          </a:prstGeom>
          <a:noFill/>
        </p:spPr>
        <p:txBody>
          <a:bodyPr wrap="square" rtlCol="0">
            <a:spAutoFit/>
          </a:bodyPr>
          <a:lstStyle/>
          <a:p>
            <a:pPr algn="just"/>
            <a:r>
              <a:rPr lang="en-US" b="1" dirty="0"/>
              <a:t>UNIT-IV: More powerful LR parsers</a:t>
            </a:r>
            <a:r>
              <a:rPr lang="en-US" dirty="0"/>
              <a:t>: construction of CLR (1), LALR Parsing tables, Comparison of all Bottom Up approaches. Semantic Analysis: Syntax Directed Definitions, Evaluation Orders for SDD’s, Applications of SDT. </a:t>
            </a:r>
          </a:p>
          <a:p>
            <a:pPr algn="just"/>
            <a:endParaRPr lang="en-US" dirty="0"/>
          </a:p>
          <a:p>
            <a:pPr algn="just"/>
            <a:r>
              <a:rPr lang="en-US" b="1" dirty="0"/>
              <a:t>UNIT-V: Intermediate Code Generation</a:t>
            </a:r>
            <a:r>
              <a:rPr lang="en-US" dirty="0"/>
              <a:t>: Variants of Syntax Trees, Three-Address Code, Control Flow, Back-patching. Run-Time Environments: Storage Organization, Stack Allocation of Space, Heap Management.</a:t>
            </a:r>
          </a:p>
          <a:p>
            <a:pPr algn="just"/>
            <a:endParaRPr lang="en-US" dirty="0"/>
          </a:p>
          <a:p>
            <a:pPr algn="just"/>
            <a:r>
              <a:rPr lang="en-US" dirty="0"/>
              <a:t> </a:t>
            </a:r>
            <a:r>
              <a:rPr lang="en-US" b="1" dirty="0"/>
              <a:t>UNIT-VI: Code Generation</a:t>
            </a:r>
            <a:r>
              <a:rPr lang="en-US" dirty="0"/>
              <a:t>: Basic Blocks and Flow Graphs, Optimization of Basic Blocks, Peephole Optimization, Register Allocation and Assignment. Machine-Independent optimizations: The Principal Sources of Optimizations, Introduction to Data-Flow Analysis. .</a:t>
            </a:r>
          </a:p>
          <a:p>
            <a:pPr algn="just"/>
            <a:endParaRPr lang="en-US" dirty="0"/>
          </a:p>
          <a:p>
            <a:pPr algn="just"/>
            <a:r>
              <a:rPr lang="en-US" b="1" dirty="0"/>
              <a:t>TEXT BOOKS</a:t>
            </a:r>
            <a:r>
              <a:rPr lang="en-US" dirty="0"/>
              <a:t>: 1. Compilers, Principles Techniques and Tools- Alfred V </a:t>
            </a:r>
            <a:r>
              <a:rPr lang="en-US" dirty="0" err="1"/>
              <a:t>Aho</a:t>
            </a:r>
            <a:r>
              <a:rPr lang="en-US" dirty="0"/>
              <a:t>, Monica S Lam, Ravi </a:t>
            </a:r>
            <a:r>
              <a:rPr lang="en-US" dirty="0" err="1"/>
              <a:t>Sethi</a:t>
            </a:r>
            <a:r>
              <a:rPr lang="en-US" dirty="0"/>
              <a:t>, Jeffrey D. Ullman,2nded, Pearson,2007</a:t>
            </a:r>
          </a:p>
          <a:p>
            <a:pPr algn="just"/>
            <a:endParaRPr lang="en-US" dirty="0"/>
          </a:p>
          <a:p>
            <a:pPr algn="just"/>
            <a:r>
              <a:rPr lang="en-US" dirty="0"/>
              <a:t> </a:t>
            </a:r>
            <a:r>
              <a:rPr lang="en-US" b="1" dirty="0"/>
              <a:t>REFERENCE BOOKS</a:t>
            </a:r>
            <a:r>
              <a:rPr lang="en-US" dirty="0"/>
              <a:t>: 1. Principles of compiler design, V. </a:t>
            </a:r>
            <a:r>
              <a:rPr lang="en-US" dirty="0" err="1"/>
              <a:t>Raghavan</a:t>
            </a:r>
            <a:r>
              <a:rPr lang="en-US" dirty="0"/>
              <a:t>, 2nd </a:t>
            </a:r>
            <a:r>
              <a:rPr lang="en-US" dirty="0" err="1"/>
              <a:t>ed</a:t>
            </a:r>
            <a:r>
              <a:rPr lang="en-US" dirty="0"/>
              <a:t>, TMH, 2011 2. Compiler Design, K. </a:t>
            </a:r>
            <a:r>
              <a:rPr lang="en-US" dirty="0" err="1"/>
              <a:t>Muneeswaran</a:t>
            </a:r>
            <a:r>
              <a:rPr lang="en-US" dirty="0"/>
              <a:t>, Oxford</a:t>
            </a:r>
          </a:p>
        </p:txBody>
      </p:sp>
      <p:sp>
        <p:nvSpPr>
          <p:cNvPr id="3" name="Slide Number Placeholder 2"/>
          <p:cNvSpPr>
            <a:spLocks noGrp="1"/>
          </p:cNvSpPr>
          <p:nvPr>
            <p:ph type="sldNum" sz="quarter" idx="12"/>
          </p:nvPr>
        </p:nvSpPr>
        <p:spPr/>
        <p:txBody>
          <a:bodyPr/>
          <a:lstStyle/>
          <a:p>
            <a:fld id="{B6F15528-21DE-4FAA-801E-634DDDAF4B2B}" type="slidenum">
              <a:rPr lang="en-US" smtClean="0"/>
              <a:pPr/>
              <a:t>3</a:t>
            </a:fld>
            <a:endParaRPr lang="en-US"/>
          </a:p>
        </p:txBody>
      </p:sp>
      <p:sp>
        <p:nvSpPr>
          <p:cNvPr id="4" name="Footer Placeholder 3"/>
          <p:cNvSpPr>
            <a:spLocks noGrp="1"/>
          </p:cNvSpPr>
          <p:nvPr>
            <p:ph type="ftr" sz="quarter" idx="11"/>
          </p:nvPr>
        </p:nvSpPr>
        <p:spPr/>
        <p:txBody>
          <a:bodyPr/>
          <a:lstStyle/>
          <a:p>
            <a:r>
              <a:rPr lang="en-US"/>
              <a:t>Compiler Design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4"/>
          <p:cNvSpPr>
            <a:spLocks noGrp="1"/>
          </p:cNvSpPr>
          <p:nvPr>
            <p:ph type="title"/>
          </p:nvPr>
        </p:nvSpPr>
        <p:spPr/>
        <p:txBody>
          <a:bodyPr>
            <a:normAutofit/>
          </a:bodyPr>
          <a:lstStyle/>
          <a:p>
            <a:pPr eaLnBrk="1" hangingPunct="1"/>
            <a:r>
              <a:rPr lang="en-US" sz="4000" b="1" dirty="0">
                <a:solidFill>
                  <a:schemeClr val="tx1"/>
                </a:solidFill>
                <a:latin typeface="Times New Roman" pitchFamily="18" charset="0"/>
                <a:cs typeface="Times New Roman" pitchFamily="18" charset="0"/>
              </a:rPr>
              <a:t>Regular definitions</a:t>
            </a:r>
          </a:p>
        </p:txBody>
      </p:sp>
      <p:sp>
        <p:nvSpPr>
          <p:cNvPr id="18435" name="Content Placeholder 15"/>
          <p:cNvSpPr>
            <a:spLocks noGrp="1"/>
          </p:cNvSpPr>
          <p:nvPr>
            <p:ph idx="1"/>
          </p:nvPr>
        </p:nvSpPr>
        <p:spPr/>
        <p:txBody>
          <a:bodyPr>
            <a:normAutofit/>
          </a:bodyPr>
          <a:lstStyle/>
          <a:p>
            <a:pPr marL="514350" indent="-514350" algn="just" eaLnBrk="1" hangingPunct="1">
              <a:buFont typeface="Wingdings 2" pitchFamily="18" charset="2"/>
              <a:buNone/>
            </a:pPr>
            <a:r>
              <a:rPr lang="en-US" dirty="0"/>
              <a:t>d1 -&gt; r1</a:t>
            </a:r>
          </a:p>
          <a:p>
            <a:pPr marL="514350" indent="-514350" algn="just" eaLnBrk="1" hangingPunct="1">
              <a:buFont typeface="Wingdings 2" pitchFamily="18" charset="2"/>
              <a:buNone/>
            </a:pPr>
            <a:r>
              <a:rPr lang="en-US" dirty="0"/>
              <a:t>d2 -&gt; r2</a:t>
            </a:r>
          </a:p>
          <a:p>
            <a:pPr marL="514350" indent="-514350" algn="just" eaLnBrk="1" hangingPunct="1">
              <a:buFont typeface="Wingdings 2" pitchFamily="18" charset="2"/>
              <a:buNone/>
            </a:pPr>
            <a:r>
              <a:rPr lang="en-US" dirty="0"/>
              <a:t>…</a:t>
            </a:r>
          </a:p>
          <a:p>
            <a:pPr marL="514350" indent="-514350" algn="just" eaLnBrk="1" hangingPunct="1">
              <a:buFont typeface="Wingdings 2" pitchFamily="18" charset="2"/>
              <a:buNone/>
            </a:pPr>
            <a:r>
              <a:rPr lang="en-US" dirty="0" err="1"/>
              <a:t>dn</a:t>
            </a:r>
            <a:r>
              <a:rPr lang="en-US" dirty="0"/>
              <a:t> -&gt; </a:t>
            </a:r>
            <a:r>
              <a:rPr lang="en-US" dirty="0" err="1"/>
              <a:t>rn</a:t>
            </a:r>
            <a:endParaRPr lang="en-US" dirty="0"/>
          </a:p>
          <a:p>
            <a:pPr marL="514350" indent="-514350" algn="just" eaLnBrk="1" hangingPunct="1">
              <a:buFont typeface="Wingdings 2" pitchFamily="18" charset="2"/>
              <a:buNone/>
            </a:pPr>
            <a:endParaRPr lang="en-US" dirty="0"/>
          </a:p>
          <a:p>
            <a:pPr marL="514350" indent="-514350" algn="just" eaLnBrk="1" hangingPunct="1">
              <a:buNone/>
            </a:pPr>
            <a:r>
              <a:rPr lang="en-US" dirty="0"/>
              <a:t>Example:</a:t>
            </a:r>
          </a:p>
          <a:p>
            <a:pPr marL="881063" lvl="1" indent="-514350" algn="just" eaLnBrk="1" hangingPunct="1">
              <a:buFont typeface="Wingdings 2" pitchFamily="18" charset="2"/>
              <a:buNone/>
            </a:pPr>
            <a:r>
              <a:rPr lang="en-US" dirty="0"/>
              <a:t>letter   -&gt; A | B | … | Z | a | b | … | Z | </a:t>
            </a:r>
          </a:p>
          <a:p>
            <a:pPr marL="881063" lvl="1" indent="-514350" algn="just" eaLnBrk="1" hangingPunct="1">
              <a:buFont typeface="Wingdings 2" pitchFamily="18" charset="2"/>
              <a:buNone/>
            </a:pPr>
            <a:r>
              <a:rPr lang="en-US" dirty="0"/>
              <a:t>digit     -&gt; 0 | 1 | … | 9</a:t>
            </a:r>
          </a:p>
          <a:p>
            <a:pPr marL="881063" lvl="1" indent="-514350" algn="just" eaLnBrk="1" hangingPunct="1">
              <a:buFont typeface="Wingdings 2" pitchFamily="18" charset="2"/>
              <a:buNone/>
            </a:pPr>
            <a:r>
              <a:rPr lang="en-US" dirty="0"/>
              <a:t>id          -&gt; letter (letter| digit)*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
        <p:nvSpPr>
          <p:cNvPr id="5" name="Footer Placeholder 4"/>
          <p:cNvSpPr>
            <a:spLocks noGrp="1"/>
          </p:cNvSpPr>
          <p:nvPr>
            <p:ph type="ftr" sz="quarter" idx="11"/>
          </p:nvPr>
        </p:nvSpPr>
        <p:spPr/>
        <p:txBody>
          <a:bodyPr/>
          <a:lstStyle/>
          <a:p>
            <a:r>
              <a:rPr lang="en-US" dirty="0"/>
              <a:t>Compiler Design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3"/>
          <p:cNvSpPr>
            <a:spLocks noGrp="1"/>
          </p:cNvSpPr>
          <p:nvPr>
            <p:ph type="title"/>
          </p:nvPr>
        </p:nvSpPr>
        <p:spPr/>
        <p:txBody>
          <a:bodyPr>
            <a:normAutofit/>
          </a:bodyPr>
          <a:lstStyle/>
          <a:p>
            <a:pPr eaLnBrk="1" hangingPunct="1"/>
            <a:r>
              <a:rPr lang="en-US" sz="4000" b="1" dirty="0">
                <a:solidFill>
                  <a:schemeClr val="tx1"/>
                </a:solidFill>
                <a:latin typeface="Times New Roman" pitchFamily="18" charset="0"/>
                <a:cs typeface="Times New Roman" pitchFamily="18" charset="0"/>
              </a:rPr>
              <a:t>Extensions</a:t>
            </a:r>
          </a:p>
        </p:txBody>
      </p:sp>
      <p:sp>
        <p:nvSpPr>
          <p:cNvPr id="19459" name="Content Placeholder 4"/>
          <p:cNvSpPr>
            <a:spLocks noGrp="1"/>
          </p:cNvSpPr>
          <p:nvPr>
            <p:ph idx="1"/>
          </p:nvPr>
        </p:nvSpPr>
        <p:spPr/>
        <p:txBody>
          <a:bodyPr/>
          <a:lstStyle/>
          <a:p>
            <a:pPr eaLnBrk="1" hangingPunct="1">
              <a:buClrTx/>
            </a:pPr>
            <a:r>
              <a:rPr lang="en-US" dirty="0"/>
              <a:t>One or more instances: (r)+</a:t>
            </a:r>
          </a:p>
          <a:p>
            <a:pPr eaLnBrk="1" hangingPunct="1">
              <a:buClrTx/>
            </a:pPr>
            <a:r>
              <a:rPr lang="en-US" dirty="0"/>
              <a:t>Zero of one instances: r?</a:t>
            </a:r>
          </a:p>
          <a:p>
            <a:pPr eaLnBrk="1" hangingPunct="1">
              <a:buClrTx/>
            </a:pPr>
            <a:r>
              <a:rPr lang="en-US" dirty="0"/>
              <a:t>Character classes: [</a:t>
            </a:r>
            <a:r>
              <a:rPr lang="en-US" dirty="0" err="1"/>
              <a:t>abc</a:t>
            </a:r>
            <a:r>
              <a:rPr lang="en-US" dirty="0"/>
              <a:t>]</a:t>
            </a:r>
          </a:p>
          <a:p>
            <a:pPr eaLnBrk="1" hangingPunct="1">
              <a:buClrTx/>
            </a:pPr>
            <a:endParaRPr lang="en-US" dirty="0"/>
          </a:p>
          <a:p>
            <a:pPr eaLnBrk="1" hangingPunct="1">
              <a:buClrTx/>
            </a:pPr>
            <a:r>
              <a:rPr lang="en-US" dirty="0"/>
              <a:t>Example:</a:t>
            </a:r>
          </a:p>
          <a:p>
            <a:pPr lvl="1" eaLnBrk="1" hangingPunct="1">
              <a:buClrTx/>
            </a:pPr>
            <a:r>
              <a:rPr lang="en-US" dirty="0"/>
              <a:t>letter_  -&gt; [A-</a:t>
            </a:r>
            <a:r>
              <a:rPr lang="en-US" dirty="0" err="1"/>
              <a:t>Za</a:t>
            </a:r>
            <a:r>
              <a:rPr lang="en-US" dirty="0"/>
              <a:t>-z_]</a:t>
            </a:r>
          </a:p>
          <a:p>
            <a:pPr lvl="1" eaLnBrk="1" hangingPunct="1">
              <a:buClrTx/>
            </a:pPr>
            <a:r>
              <a:rPr lang="en-US" dirty="0"/>
              <a:t>digit     -&gt; [0-9]</a:t>
            </a:r>
          </a:p>
          <a:p>
            <a:pPr lvl="1" eaLnBrk="1" hangingPunct="1">
              <a:buClrTx/>
            </a:pPr>
            <a:r>
              <a:rPr lang="en-US" dirty="0"/>
              <a:t>id          -&gt; letter(</a:t>
            </a:r>
            <a:r>
              <a:rPr lang="en-US" dirty="0" err="1"/>
              <a:t>letter|digit</a:t>
            </a:r>
            <a:r>
              <a:rPr lang="en-US"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
        <p:nvSpPr>
          <p:cNvPr id="5" name="Footer Placeholder 4"/>
          <p:cNvSpPr>
            <a:spLocks noGrp="1"/>
          </p:cNvSpPr>
          <p:nvPr>
            <p:ph type="ftr" sz="quarter" idx="11"/>
          </p:nvPr>
        </p:nvSpPr>
        <p:spPr/>
        <p:txBody>
          <a:bodyPr/>
          <a:lstStyle/>
          <a:p>
            <a:r>
              <a:rPr lang="en-US"/>
              <a:t>Compiler Design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4"/>
          <p:cNvSpPr>
            <a:spLocks noGrp="1"/>
          </p:cNvSpPr>
          <p:nvPr>
            <p:ph type="title"/>
          </p:nvPr>
        </p:nvSpPr>
        <p:spPr/>
        <p:txBody>
          <a:bodyPr>
            <a:normAutofit/>
          </a:bodyPr>
          <a:lstStyle/>
          <a:p>
            <a:pPr eaLnBrk="1" hangingPunct="1"/>
            <a:r>
              <a:rPr lang="en-US" sz="3600" b="1" dirty="0">
                <a:solidFill>
                  <a:schemeClr val="tx1"/>
                </a:solidFill>
                <a:latin typeface="Times New Roman" pitchFamily="18" charset="0"/>
                <a:cs typeface="Times New Roman" pitchFamily="18" charset="0"/>
              </a:rPr>
              <a:t>Recognition of tokens</a:t>
            </a:r>
          </a:p>
        </p:txBody>
      </p:sp>
      <p:sp>
        <p:nvSpPr>
          <p:cNvPr id="20483" name="Content Placeholder 5"/>
          <p:cNvSpPr>
            <a:spLocks noGrp="1"/>
          </p:cNvSpPr>
          <p:nvPr>
            <p:ph idx="1"/>
          </p:nvPr>
        </p:nvSpPr>
        <p:spPr/>
        <p:txBody>
          <a:bodyPr>
            <a:normAutofit/>
          </a:bodyPr>
          <a:lstStyle/>
          <a:p>
            <a:pPr eaLnBrk="1" hangingPunct="1">
              <a:buNone/>
            </a:pPr>
            <a:r>
              <a:rPr lang="en-US" sz="2000" dirty="0"/>
              <a:t>Starting point is the language grammar to understand the tokens:</a:t>
            </a:r>
          </a:p>
          <a:p>
            <a:pPr lvl="1" eaLnBrk="1" hangingPunct="1">
              <a:buFont typeface="Wingdings 2" pitchFamily="18" charset="2"/>
              <a:buNone/>
            </a:pPr>
            <a:r>
              <a:rPr lang="en-US" sz="2000" dirty="0"/>
              <a:t>stmt -&gt; </a:t>
            </a:r>
            <a:r>
              <a:rPr lang="en-US" sz="2000" b="1" dirty="0"/>
              <a:t>if</a:t>
            </a:r>
            <a:r>
              <a:rPr lang="en-US" sz="2000" dirty="0"/>
              <a:t> </a:t>
            </a:r>
            <a:r>
              <a:rPr lang="en-US" sz="2000" dirty="0" err="1"/>
              <a:t>expr</a:t>
            </a:r>
            <a:r>
              <a:rPr lang="en-US" sz="2000" dirty="0"/>
              <a:t> </a:t>
            </a:r>
            <a:r>
              <a:rPr lang="en-US" sz="2000" b="1" dirty="0"/>
              <a:t>then</a:t>
            </a:r>
            <a:r>
              <a:rPr lang="en-US" sz="2000" dirty="0"/>
              <a:t> stmt</a:t>
            </a:r>
          </a:p>
          <a:p>
            <a:pPr lvl="1" eaLnBrk="1" hangingPunct="1">
              <a:buFont typeface="Wingdings 2" pitchFamily="18" charset="2"/>
              <a:buNone/>
            </a:pPr>
            <a:r>
              <a:rPr lang="en-US" sz="2000" dirty="0"/>
              <a:t>           |  </a:t>
            </a:r>
            <a:r>
              <a:rPr lang="en-US" sz="2000" b="1" dirty="0"/>
              <a:t>if</a:t>
            </a:r>
            <a:r>
              <a:rPr lang="en-US" sz="2000" dirty="0"/>
              <a:t> </a:t>
            </a:r>
            <a:r>
              <a:rPr lang="en-US" sz="2000" dirty="0" err="1"/>
              <a:t>expr</a:t>
            </a:r>
            <a:r>
              <a:rPr lang="en-US" sz="2000" dirty="0"/>
              <a:t> </a:t>
            </a:r>
            <a:r>
              <a:rPr lang="en-US" sz="2000" b="1" dirty="0"/>
              <a:t>then</a:t>
            </a:r>
            <a:r>
              <a:rPr lang="en-US" sz="2000" dirty="0"/>
              <a:t> stmt </a:t>
            </a:r>
            <a:r>
              <a:rPr lang="en-US" sz="2000" b="1" dirty="0"/>
              <a:t>else</a:t>
            </a:r>
            <a:r>
              <a:rPr lang="en-US" sz="2000" dirty="0"/>
              <a:t> stmt</a:t>
            </a:r>
          </a:p>
          <a:p>
            <a:pPr lvl="1" eaLnBrk="1" hangingPunct="1">
              <a:buFont typeface="Wingdings 2" pitchFamily="18" charset="2"/>
              <a:buNone/>
            </a:pPr>
            <a:r>
              <a:rPr lang="en-US" sz="2000" dirty="0"/>
              <a:t>           | </a:t>
            </a:r>
            <a:r>
              <a:rPr lang="en-US" sz="2000" dirty="0">
                <a:latin typeface="MS Mincho" pitchFamily="49" charset="-128"/>
                <a:ea typeface="MS Mincho" pitchFamily="49" charset="-128"/>
              </a:rPr>
              <a:t>Ɛ</a:t>
            </a:r>
            <a:endParaRPr lang="en-US" sz="2000" dirty="0"/>
          </a:p>
          <a:p>
            <a:pPr lvl="1" eaLnBrk="1" hangingPunct="1">
              <a:buFont typeface="Wingdings 2" pitchFamily="18" charset="2"/>
              <a:buNone/>
            </a:pPr>
            <a:r>
              <a:rPr lang="en-US" sz="2000" dirty="0" err="1"/>
              <a:t>expr</a:t>
            </a:r>
            <a:r>
              <a:rPr lang="en-US" sz="2000" dirty="0"/>
              <a:t> -&gt; term </a:t>
            </a:r>
            <a:r>
              <a:rPr lang="en-US" sz="2000" b="1" dirty="0" err="1"/>
              <a:t>relop</a:t>
            </a:r>
            <a:r>
              <a:rPr lang="en-US" sz="2000" dirty="0"/>
              <a:t> term</a:t>
            </a:r>
          </a:p>
          <a:p>
            <a:pPr lvl="1" eaLnBrk="1" hangingPunct="1">
              <a:buFont typeface="Wingdings 2" pitchFamily="18" charset="2"/>
              <a:buNone/>
            </a:pPr>
            <a:r>
              <a:rPr lang="en-US" sz="2000" dirty="0"/>
              <a:t>           |  term</a:t>
            </a:r>
          </a:p>
          <a:p>
            <a:pPr lvl="1" eaLnBrk="1" hangingPunct="1">
              <a:buFont typeface="Wingdings 2" pitchFamily="18" charset="2"/>
              <a:buNone/>
            </a:pPr>
            <a:r>
              <a:rPr lang="en-US" sz="2000" dirty="0"/>
              <a:t>term -&gt; </a:t>
            </a:r>
            <a:r>
              <a:rPr lang="en-US" sz="2000" b="1" dirty="0"/>
              <a:t>id</a:t>
            </a:r>
          </a:p>
          <a:p>
            <a:pPr lvl="1" eaLnBrk="1" hangingPunct="1">
              <a:buFont typeface="Wingdings 2" pitchFamily="18" charset="2"/>
              <a:buNone/>
            </a:pPr>
            <a:r>
              <a:rPr lang="en-US" sz="2000" dirty="0"/>
              <a:t>           |  </a:t>
            </a:r>
            <a:r>
              <a:rPr lang="en-US" sz="2000" b="1" dirty="0"/>
              <a:t>number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
        <p:nvSpPr>
          <p:cNvPr id="5" name="Footer Placeholder 4"/>
          <p:cNvSpPr>
            <a:spLocks noGrp="1"/>
          </p:cNvSpPr>
          <p:nvPr>
            <p:ph type="ftr" sz="quarter" idx="11"/>
          </p:nvPr>
        </p:nvSpPr>
        <p:spPr/>
        <p:txBody>
          <a:bodyPr/>
          <a:lstStyle/>
          <a:p>
            <a:r>
              <a:rPr lang="en-US"/>
              <a:t>Compiler Design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4"/>
          <p:cNvSpPr>
            <a:spLocks noGrp="1"/>
          </p:cNvSpPr>
          <p:nvPr>
            <p:ph type="title"/>
          </p:nvPr>
        </p:nvSpPr>
        <p:spPr/>
        <p:txBody>
          <a:bodyPr>
            <a:normAutofit/>
          </a:bodyPr>
          <a:lstStyle/>
          <a:p>
            <a:r>
              <a:rPr lang="en-US" sz="3600" b="1" dirty="0">
                <a:solidFill>
                  <a:schemeClr val="tx1"/>
                </a:solidFill>
                <a:latin typeface="Times New Roman" pitchFamily="18" charset="0"/>
                <a:cs typeface="Times New Roman" pitchFamily="18" charset="0"/>
              </a:rPr>
              <a:t>Recognition of tokens (cont.)</a:t>
            </a:r>
          </a:p>
        </p:txBody>
      </p:sp>
      <p:sp>
        <p:nvSpPr>
          <p:cNvPr id="21507" name="Content Placeholder 5"/>
          <p:cNvSpPr>
            <a:spLocks noGrp="1"/>
          </p:cNvSpPr>
          <p:nvPr>
            <p:ph idx="1"/>
          </p:nvPr>
        </p:nvSpPr>
        <p:spPr>
          <a:xfrm>
            <a:off x="457200" y="1967230"/>
            <a:ext cx="8229600" cy="4389120"/>
          </a:xfrm>
        </p:spPr>
        <p:txBody>
          <a:bodyPr>
            <a:normAutofit/>
          </a:bodyPr>
          <a:lstStyle/>
          <a:p>
            <a:pPr eaLnBrk="1" hangingPunct="1">
              <a:buClrTx/>
            </a:pPr>
            <a:r>
              <a:rPr lang="en-US" sz="1800" dirty="0"/>
              <a:t>The next step is to formalize the patterns:</a:t>
            </a:r>
          </a:p>
          <a:p>
            <a:pPr lvl="1" eaLnBrk="1" hangingPunct="1">
              <a:buClrTx/>
              <a:buFont typeface="Wingdings 2" pitchFamily="18" charset="2"/>
              <a:buNone/>
            </a:pPr>
            <a:r>
              <a:rPr lang="en-US" sz="1800" i="1" dirty="0"/>
              <a:t>digit</a:t>
            </a:r>
            <a:r>
              <a:rPr lang="en-US" sz="1800" dirty="0"/>
              <a:t>     -&gt; [0-9]</a:t>
            </a:r>
          </a:p>
          <a:p>
            <a:pPr lvl="1" eaLnBrk="1" hangingPunct="1">
              <a:buClrTx/>
              <a:buFont typeface="Wingdings 2" pitchFamily="18" charset="2"/>
              <a:buNone/>
            </a:pPr>
            <a:r>
              <a:rPr lang="en-US" sz="1800" i="1" dirty="0"/>
              <a:t>digits</a:t>
            </a:r>
            <a:r>
              <a:rPr lang="en-US" sz="1800" dirty="0"/>
              <a:t>   -&gt; digit+</a:t>
            </a:r>
          </a:p>
          <a:p>
            <a:pPr lvl="1" eaLnBrk="1" hangingPunct="1">
              <a:buClrTx/>
              <a:buFont typeface="Wingdings 2" pitchFamily="18" charset="2"/>
              <a:buNone/>
            </a:pPr>
            <a:r>
              <a:rPr lang="en-US" sz="1800" i="1" dirty="0"/>
              <a:t>number</a:t>
            </a:r>
            <a:r>
              <a:rPr lang="en-US" sz="1800" dirty="0"/>
              <a:t> -&gt; digit(.digits)? (E[+-]? digit)?</a:t>
            </a:r>
          </a:p>
          <a:p>
            <a:pPr lvl="1" eaLnBrk="1" hangingPunct="1">
              <a:buClrTx/>
              <a:buFont typeface="Wingdings 2" pitchFamily="18" charset="2"/>
              <a:buNone/>
            </a:pPr>
            <a:r>
              <a:rPr lang="en-US" sz="1800" i="1" dirty="0"/>
              <a:t>letter  </a:t>
            </a:r>
            <a:r>
              <a:rPr lang="en-US" sz="1800" dirty="0"/>
              <a:t>-&gt; [A-</a:t>
            </a:r>
            <a:r>
              <a:rPr lang="en-US" sz="1800" dirty="0" err="1"/>
              <a:t>Za</a:t>
            </a:r>
            <a:r>
              <a:rPr lang="en-US" sz="1800" dirty="0"/>
              <a:t>-z_]</a:t>
            </a:r>
          </a:p>
          <a:p>
            <a:pPr lvl="1" eaLnBrk="1" hangingPunct="1">
              <a:buClrTx/>
              <a:buFont typeface="Wingdings 2" pitchFamily="18" charset="2"/>
              <a:buNone/>
            </a:pPr>
            <a:r>
              <a:rPr lang="en-US" sz="1800" i="1" dirty="0"/>
              <a:t>id</a:t>
            </a:r>
            <a:r>
              <a:rPr lang="en-US" sz="1800" dirty="0"/>
              <a:t>          -&gt; letter (</a:t>
            </a:r>
            <a:r>
              <a:rPr lang="en-US" sz="1800" dirty="0" err="1"/>
              <a:t>letter|digit</a:t>
            </a:r>
            <a:r>
              <a:rPr lang="en-US" sz="1800" dirty="0"/>
              <a:t>)*</a:t>
            </a:r>
          </a:p>
          <a:p>
            <a:pPr lvl="1" eaLnBrk="1" hangingPunct="1">
              <a:buClrTx/>
              <a:buFont typeface="Wingdings 2" pitchFamily="18" charset="2"/>
              <a:buNone/>
            </a:pPr>
            <a:r>
              <a:rPr lang="en-US" sz="1800" i="1" dirty="0"/>
              <a:t>If</a:t>
            </a:r>
            <a:r>
              <a:rPr lang="en-US" sz="1800" dirty="0"/>
              <a:t>           -&gt; if</a:t>
            </a:r>
          </a:p>
          <a:p>
            <a:pPr lvl="1" eaLnBrk="1" hangingPunct="1">
              <a:buClrTx/>
              <a:buFont typeface="Wingdings 2" pitchFamily="18" charset="2"/>
              <a:buNone/>
            </a:pPr>
            <a:r>
              <a:rPr lang="en-US" sz="1800" i="1" dirty="0"/>
              <a:t>Then</a:t>
            </a:r>
            <a:r>
              <a:rPr lang="en-US" sz="1800" dirty="0"/>
              <a:t>     -&gt; then</a:t>
            </a:r>
          </a:p>
          <a:p>
            <a:pPr lvl="1" eaLnBrk="1" hangingPunct="1">
              <a:buClrTx/>
              <a:buFont typeface="Wingdings 2" pitchFamily="18" charset="2"/>
              <a:buNone/>
            </a:pPr>
            <a:r>
              <a:rPr lang="en-US" sz="1800" i="1" dirty="0"/>
              <a:t>Else</a:t>
            </a:r>
            <a:r>
              <a:rPr lang="en-US" sz="1800" dirty="0"/>
              <a:t>       -&gt; else</a:t>
            </a:r>
          </a:p>
          <a:p>
            <a:pPr lvl="1" eaLnBrk="1" hangingPunct="1">
              <a:buClrTx/>
              <a:buFont typeface="Wingdings 2" pitchFamily="18" charset="2"/>
              <a:buNone/>
            </a:pPr>
            <a:r>
              <a:rPr lang="en-US" sz="1800" i="1" dirty="0" err="1"/>
              <a:t>Relop</a:t>
            </a:r>
            <a:r>
              <a:rPr lang="en-US" sz="1800" dirty="0"/>
              <a:t>    -&gt; &lt; | &gt; | &lt;= | &gt;= | = | &lt;&gt;</a:t>
            </a:r>
          </a:p>
          <a:p>
            <a:pPr eaLnBrk="1" hangingPunct="1">
              <a:buClrTx/>
            </a:pPr>
            <a:r>
              <a:rPr lang="en-US" sz="1800" dirty="0"/>
              <a:t>We also need to handle whitespaces:</a:t>
            </a:r>
          </a:p>
          <a:p>
            <a:pPr lvl="1" eaLnBrk="1" hangingPunct="1">
              <a:buClrTx/>
              <a:buFont typeface="Wingdings 2" pitchFamily="18" charset="2"/>
              <a:buNone/>
            </a:pPr>
            <a:r>
              <a:rPr lang="en-US" sz="1800" i="1" dirty="0" err="1"/>
              <a:t>ws</a:t>
            </a:r>
            <a:r>
              <a:rPr lang="en-US" sz="1800" dirty="0"/>
              <a:t> -&gt; (blank | tab | newline)+</a:t>
            </a:r>
          </a:p>
          <a:p>
            <a:pPr lvl="1" eaLnBrk="1" hangingPunct="1">
              <a:buClrTx/>
            </a:pPr>
            <a:endParaRPr lang="en-US" sz="1800" dirty="0"/>
          </a:p>
          <a:p>
            <a:pPr lvl="1" eaLnBrk="1" hangingPunct="1">
              <a:buClrTx/>
              <a:buFont typeface="Wingdings 2" pitchFamily="18" charset="2"/>
              <a:buNone/>
            </a:pPr>
            <a:endParaRPr lang="en-US" sz="1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
        <p:nvSpPr>
          <p:cNvPr id="5" name="Footer Placeholder 4"/>
          <p:cNvSpPr>
            <a:spLocks noGrp="1"/>
          </p:cNvSpPr>
          <p:nvPr>
            <p:ph type="ftr" sz="quarter" idx="11"/>
          </p:nvPr>
        </p:nvSpPr>
        <p:spPr/>
        <p:txBody>
          <a:bodyPr/>
          <a:lstStyle/>
          <a:p>
            <a:r>
              <a:rPr lang="en-US" dirty="0"/>
              <a:t>Compiler Design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3"/>
          <p:cNvSpPr>
            <a:spLocks noGrp="1"/>
          </p:cNvSpPr>
          <p:nvPr>
            <p:ph type="title"/>
          </p:nvPr>
        </p:nvSpPr>
        <p:spPr/>
        <p:txBody>
          <a:bodyPr>
            <a:normAutofit/>
          </a:bodyPr>
          <a:lstStyle/>
          <a:p>
            <a:r>
              <a:rPr lang="en-US" sz="3600" b="1" dirty="0">
                <a:solidFill>
                  <a:schemeClr val="tx1"/>
                </a:solidFill>
                <a:latin typeface="Times New Roman" pitchFamily="18" charset="0"/>
                <a:cs typeface="Times New Roman" pitchFamily="18" charset="0"/>
              </a:rPr>
              <a:t>Transition diagrams</a:t>
            </a:r>
          </a:p>
        </p:txBody>
      </p:sp>
      <p:sp>
        <p:nvSpPr>
          <p:cNvPr id="22531" name="Content Placeholder 14"/>
          <p:cNvSpPr>
            <a:spLocks noGrp="1"/>
          </p:cNvSpPr>
          <p:nvPr>
            <p:ph idx="1"/>
          </p:nvPr>
        </p:nvSpPr>
        <p:spPr/>
        <p:txBody>
          <a:bodyPr/>
          <a:lstStyle/>
          <a:p>
            <a:pPr eaLnBrk="1" hangingPunct="1">
              <a:buNone/>
            </a:pPr>
            <a:r>
              <a:rPr lang="en-US" dirty="0"/>
              <a:t>Transition diagram for </a:t>
            </a:r>
            <a:r>
              <a:rPr lang="en-US" dirty="0" err="1"/>
              <a:t>relop</a:t>
            </a:r>
            <a:endParaRPr lang="en-US" dirty="0"/>
          </a:p>
          <a:p>
            <a:pPr>
              <a:buNone/>
            </a:pPr>
            <a:r>
              <a:rPr lang="en-US" sz="2800" i="1" dirty="0" err="1"/>
              <a:t>Relop</a:t>
            </a:r>
            <a:r>
              <a:rPr lang="en-US" sz="2800" dirty="0"/>
              <a:t>    -&gt; &lt; | &gt; | &lt;= | &gt;= | = | &lt;&gt;</a:t>
            </a:r>
          </a:p>
          <a:p>
            <a:pPr eaLnBrk="1" hangingPunct="1">
              <a:buNone/>
            </a:pPr>
            <a:endParaRPr lang="en-US" dirty="0"/>
          </a:p>
        </p:txBody>
      </p:sp>
      <p:pic>
        <p:nvPicPr>
          <p:cNvPr id="22532" name="Picture 5"/>
          <p:cNvPicPr>
            <a:picLocks noChangeAspect="1" noChangeArrowheads="1"/>
          </p:cNvPicPr>
          <p:nvPr/>
        </p:nvPicPr>
        <p:blipFill>
          <a:blip r:embed="rId2"/>
          <a:srcRect/>
          <a:stretch>
            <a:fillRect/>
          </a:stretch>
        </p:blipFill>
        <p:spPr bwMode="auto">
          <a:xfrm>
            <a:off x="1619250" y="2945503"/>
            <a:ext cx="5353050" cy="348615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B6F15528-21DE-4FAA-801E-634DDDAF4B2B}" type="slidenum">
              <a:rPr lang="en-US" smtClean="0"/>
              <a:pPr/>
              <a:t>34</a:t>
            </a:fld>
            <a:endParaRPr lang="en-US"/>
          </a:p>
        </p:txBody>
      </p:sp>
      <p:sp>
        <p:nvSpPr>
          <p:cNvPr id="6" name="Footer Placeholder 5"/>
          <p:cNvSpPr>
            <a:spLocks noGrp="1"/>
          </p:cNvSpPr>
          <p:nvPr>
            <p:ph type="ftr" sz="quarter" idx="11"/>
          </p:nvPr>
        </p:nvSpPr>
        <p:spPr/>
        <p:txBody>
          <a:bodyPr/>
          <a:lstStyle/>
          <a:p>
            <a:r>
              <a:rPr lang="en-US"/>
              <a:t>Compiler Design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3"/>
          <p:cNvSpPr>
            <a:spLocks noGrp="1"/>
          </p:cNvSpPr>
          <p:nvPr>
            <p:ph type="title"/>
          </p:nvPr>
        </p:nvSpPr>
        <p:spPr/>
        <p:txBody>
          <a:bodyPr>
            <a:normAutofit/>
          </a:bodyPr>
          <a:lstStyle/>
          <a:p>
            <a:r>
              <a:rPr lang="en-US" sz="3600" b="1" dirty="0">
                <a:solidFill>
                  <a:schemeClr val="tx1"/>
                </a:solidFill>
                <a:latin typeface="Times New Roman" pitchFamily="18" charset="0"/>
                <a:cs typeface="Times New Roman" pitchFamily="18" charset="0"/>
              </a:rPr>
              <a:t>Transition diagrams (cont.)</a:t>
            </a:r>
          </a:p>
        </p:txBody>
      </p:sp>
      <p:sp>
        <p:nvSpPr>
          <p:cNvPr id="23555" name="Content Placeholder 14"/>
          <p:cNvSpPr>
            <a:spLocks noGrp="1"/>
          </p:cNvSpPr>
          <p:nvPr>
            <p:ph idx="1"/>
          </p:nvPr>
        </p:nvSpPr>
        <p:spPr/>
        <p:txBody>
          <a:bodyPr/>
          <a:lstStyle/>
          <a:p>
            <a:pPr eaLnBrk="1" hangingPunct="1">
              <a:buNone/>
            </a:pPr>
            <a:r>
              <a:rPr lang="en-US" dirty="0"/>
              <a:t>Transition diagram for reserved words and identifiers</a:t>
            </a:r>
          </a:p>
          <a:p>
            <a:pPr>
              <a:buNone/>
            </a:pPr>
            <a:r>
              <a:rPr lang="en-US" sz="2800" i="1" dirty="0"/>
              <a:t>id</a:t>
            </a:r>
            <a:r>
              <a:rPr lang="en-US" sz="2800" dirty="0"/>
              <a:t>   -&gt; letter (</a:t>
            </a:r>
            <a:r>
              <a:rPr lang="en-US" sz="2800" dirty="0" err="1"/>
              <a:t>letter|digit</a:t>
            </a:r>
            <a:r>
              <a:rPr lang="en-US" sz="2800" dirty="0"/>
              <a:t>)*</a:t>
            </a:r>
          </a:p>
          <a:p>
            <a:pPr eaLnBrk="1" hangingPunct="1">
              <a:buNone/>
            </a:pPr>
            <a:endParaRPr lang="en-US" dirty="0"/>
          </a:p>
        </p:txBody>
      </p:sp>
      <p:pic>
        <p:nvPicPr>
          <p:cNvPr id="23556" name="Picture 4"/>
          <p:cNvPicPr>
            <a:picLocks noChangeAspect="1" noChangeArrowheads="1"/>
          </p:cNvPicPr>
          <p:nvPr/>
        </p:nvPicPr>
        <p:blipFill>
          <a:blip r:embed="rId2"/>
          <a:srcRect/>
          <a:stretch>
            <a:fillRect/>
          </a:stretch>
        </p:blipFill>
        <p:spPr bwMode="auto">
          <a:xfrm>
            <a:off x="1238250" y="2881313"/>
            <a:ext cx="6667500" cy="109537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B6F15528-21DE-4FAA-801E-634DDDAF4B2B}" type="slidenum">
              <a:rPr lang="en-US" smtClean="0"/>
              <a:pPr/>
              <a:t>35</a:t>
            </a:fld>
            <a:endParaRPr lang="en-US"/>
          </a:p>
        </p:txBody>
      </p:sp>
      <p:sp>
        <p:nvSpPr>
          <p:cNvPr id="6" name="Footer Placeholder 5"/>
          <p:cNvSpPr>
            <a:spLocks noGrp="1"/>
          </p:cNvSpPr>
          <p:nvPr>
            <p:ph type="ftr" sz="quarter" idx="11"/>
          </p:nvPr>
        </p:nvSpPr>
        <p:spPr/>
        <p:txBody>
          <a:bodyPr/>
          <a:lstStyle/>
          <a:p>
            <a:r>
              <a:rPr lang="en-US"/>
              <a:t>Compiler Design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3"/>
          <p:cNvSpPr>
            <a:spLocks noGrp="1"/>
          </p:cNvSpPr>
          <p:nvPr>
            <p:ph type="title"/>
          </p:nvPr>
        </p:nvSpPr>
        <p:spPr>
          <a:xfrm>
            <a:off x="457200" y="699018"/>
            <a:ext cx="8229600" cy="1143000"/>
          </a:xfrm>
        </p:spPr>
        <p:txBody>
          <a:bodyPr>
            <a:normAutofit/>
          </a:bodyPr>
          <a:lstStyle/>
          <a:p>
            <a:r>
              <a:rPr lang="en-US" sz="3600" b="1" dirty="0">
                <a:solidFill>
                  <a:schemeClr val="tx1"/>
                </a:solidFill>
                <a:latin typeface="Times New Roman" pitchFamily="18" charset="0"/>
                <a:cs typeface="Times New Roman" pitchFamily="18" charset="0"/>
              </a:rPr>
              <a:t>Transition diagrams (cont.)</a:t>
            </a:r>
          </a:p>
        </p:txBody>
      </p:sp>
      <p:sp>
        <p:nvSpPr>
          <p:cNvPr id="24579" name="Content Placeholder 14"/>
          <p:cNvSpPr>
            <a:spLocks noGrp="1"/>
          </p:cNvSpPr>
          <p:nvPr>
            <p:ph idx="1"/>
          </p:nvPr>
        </p:nvSpPr>
        <p:spPr>
          <a:xfrm>
            <a:off x="457200" y="1981200"/>
            <a:ext cx="8229600" cy="4389120"/>
          </a:xfrm>
        </p:spPr>
        <p:txBody>
          <a:bodyPr/>
          <a:lstStyle/>
          <a:p>
            <a:pPr eaLnBrk="1" hangingPunct="1">
              <a:buNone/>
            </a:pPr>
            <a:r>
              <a:rPr lang="en-US" dirty="0"/>
              <a:t>Transition diagram for unsigned numbers</a:t>
            </a:r>
          </a:p>
          <a:p>
            <a:pPr>
              <a:buNone/>
            </a:pPr>
            <a:r>
              <a:rPr lang="en-US" sz="2800" i="1" dirty="0"/>
              <a:t>number</a:t>
            </a:r>
            <a:r>
              <a:rPr lang="en-US" sz="2800" dirty="0"/>
              <a:t> -&gt; digit(.digits)? (E[+-]? digit)?</a:t>
            </a:r>
          </a:p>
          <a:p>
            <a:pPr eaLnBrk="1" hangingPunct="1">
              <a:buNone/>
            </a:pP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36</a:t>
            </a:fld>
            <a:endParaRPr lang="en-US"/>
          </a:p>
        </p:txBody>
      </p:sp>
      <p:sp>
        <p:nvSpPr>
          <p:cNvPr id="6" name="Footer Placeholder 5"/>
          <p:cNvSpPr>
            <a:spLocks noGrp="1"/>
          </p:cNvSpPr>
          <p:nvPr>
            <p:ph type="ftr" sz="quarter" idx="11"/>
          </p:nvPr>
        </p:nvSpPr>
        <p:spPr/>
        <p:txBody>
          <a:bodyPr/>
          <a:lstStyle/>
          <a:p>
            <a:r>
              <a:rPr lang="en-US"/>
              <a:t>Compiler Design</a:t>
            </a:r>
          </a:p>
        </p:txBody>
      </p:sp>
      <p:pic>
        <p:nvPicPr>
          <p:cNvPr id="7" name="Picture 6">
            <a:extLst>
              <a:ext uri="{FF2B5EF4-FFF2-40B4-BE49-F238E27FC236}">
                <a16:creationId xmlns:a16="http://schemas.microsoft.com/office/drawing/2014/main" id="{A3B6B72E-BB0F-46F0-AE20-BB05ECD05AC7}"/>
              </a:ext>
            </a:extLst>
          </p:cNvPr>
          <p:cNvPicPr>
            <a:picLocks noChangeAspect="1"/>
          </p:cNvPicPr>
          <p:nvPr/>
        </p:nvPicPr>
        <p:blipFill>
          <a:blip r:embed="rId2"/>
          <a:stretch>
            <a:fillRect/>
          </a:stretch>
        </p:blipFill>
        <p:spPr>
          <a:xfrm>
            <a:off x="733425" y="3261995"/>
            <a:ext cx="7677150" cy="27432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8"/>
          <p:cNvSpPr>
            <a:spLocks noGrp="1"/>
          </p:cNvSpPr>
          <p:nvPr>
            <p:ph type="title"/>
          </p:nvPr>
        </p:nvSpPr>
        <p:spPr/>
        <p:txBody>
          <a:bodyPr>
            <a:normAutofit/>
          </a:bodyPr>
          <a:lstStyle/>
          <a:p>
            <a:pPr eaLnBrk="1" hangingPunct="1"/>
            <a:r>
              <a:rPr lang="en-US" sz="2800" b="1" dirty="0">
                <a:solidFill>
                  <a:schemeClr val="tx1"/>
                </a:solidFill>
                <a:latin typeface="Times New Roman" pitchFamily="18" charset="0"/>
                <a:cs typeface="Times New Roman" pitchFamily="18" charset="0"/>
              </a:rPr>
              <a:t>Transition diagrams (cont.)</a:t>
            </a:r>
          </a:p>
        </p:txBody>
      </p:sp>
      <p:sp>
        <p:nvSpPr>
          <p:cNvPr id="25603" name="Content Placeholder 19"/>
          <p:cNvSpPr>
            <a:spLocks noGrp="1"/>
          </p:cNvSpPr>
          <p:nvPr>
            <p:ph idx="1"/>
          </p:nvPr>
        </p:nvSpPr>
        <p:spPr/>
        <p:txBody>
          <a:bodyPr>
            <a:normAutofit/>
          </a:bodyPr>
          <a:lstStyle/>
          <a:p>
            <a:pPr eaLnBrk="1" hangingPunct="1">
              <a:buClrTx/>
            </a:pPr>
            <a:r>
              <a:rPr lang="en-US" sz="2000" dirty="0"/>
              <a:t>Transition diagram for whitespace</a:t>
            </a:r>
          </a:p>
          <a:p>
            <a:pPr marL="0" indent="0">
              <a:buClrTx/>
              <a:buNone/>
            </a:pPr>
            <a:r>
              <a:rPr lang="en-US" sz="2000" dirty="0"/>
              <a:t>      </a:t>
            </a:r>
            <a:r>
              <a:rPr lang="en-US" sz="2000" i="1" dirty="0" err="1"/>
              <a:t>ws</a:t>
            </a:r>
            <a:r>
              <a:rPr lang="en-US" sz="2000" dirty="0"/>
              <a:t> -&gt; (blank | tab | newline)+</a:t>
            </a:r>
          </a:p>
          <a:p>
            <a:pPr marL="0" indent="0" eaLnBrk="1" hangingPunct="1">
              <a:buClrTx/>
              <a:buNone/>
            </a:pPr>
            <a:endParaRPr lang="en-US" sz="2000" dirty="0"/>
          </a:p>
        </p:txBody>
      </p:sp>
      <p:pic>
        <p:nvPicPr>
          <p:cNvPr id="25604" name="Picture 4"/>
          <p:cNvPicPr>
            <a:picLocks noChangeAspect="1" noChangeArrowheads="1"/>
          </p:cNvPicPr>
          <p:nvPr/>
        </p:nvPicPr>
        <p:blipFill>
          <a:blip r:embed="rId2"/>
          <a:srcRect/>
          <a:stretch>
            <a:fillRect/>
          </a:stretch>
        </p:blipFill>
        <p:spPr bwMode="auto">
          <a:xfrm>
            <a:off x="2957513" y="2895600"/>
            <a:ext cx="3228975" cy="10668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B6F15528-21DE-4FAA-801E-634DDDAF4B2B}" type="slidenum">
              <a:rPr lang="en-US" smtClean="0"/>
              <a:pPr/>
              <a:t>37</a:t>
            </a:fld>
            <a:endParaRPr lang="en-US"/>
          </a:p>
        </p:txBody>
      </p:sp>
      <p:sp>
        <p:nvSpPr>
          <p:cNvPr id="6" name="Footer Placeholder 5"/>
          <p:cNvSpPr>
            <a:spLocks noGrp="1"/>
          </p:cNvSpPr>
          <p:nvPr>
            <p:ph type="ftr" sz="quarter" idx="11"/>
          </p:nvPr>
        </p:nvSpPr>
        <p:spPr/>
        <p:txBody>
          <a:bodyPr/>
          <a:lstStyle/>
          <a:p>
            <a:r>
              <a:rPr lang="en-US"/>
              <a:t>Compiler Design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905000"/>
            <a:ext cx="7924800" cy="2274982"/>
          </a:xfrm>
          <a:prstGeom prst="rect">
            <a:avLst/>
          </a:prstGeom>
        </p:spPr>
        <p:txBody>
          <a:bodyPr wrap="square">
            <a:spAutoFit/>
          </a:bodyPr>
          <a:lstStyle/>
          <a:p>
            <a:pPr marL="285115" marR="5080" indent="-273050" algn="just">
              <a:lnSpc>
                <a:spcPct val="100000"/>
              </a:lnSpc>
              <a:spcBef>
                <a:spcPts val="105"/>
              </a:spcBef>
              <a:buSzPct val="94230"/>
              <a:buFont typeface="Wingdings 2"/>
              <a:buChar char=""/>
              <a:tabLst>
                <a:tab pos="285750" algn="l"/>
              </a:tabLst>
            </a:pPr>
            <a:r>
              <a:rPr lang="en-US" dirty="0">
                <a:cs typeface="Constantia"/>
              </a:rPr>
              <a:t>LEX</a:t>
            </a:r>
            <a:r>
              <a:rPr lang="en-US" spc="5" dirty="0">
                <a:cs typeface="Constantia"/>
              </a:rPr>
              <a:t> </a:t>
            </a:r>
            <a:r>
              <a:rPr lang="en-US" spc="-5" dirty="0">
                <a:cs typeface="Constantia"/>
              </a:rPr>
              <a:t>is</a:t>
            </a:r>
            <a:r>
              <a:rPr lang="en-US" dirty="0">
                <a:cs typeface="Constantia"/>
              </a:rPr>
              <a:t> a</a:t>
            </a:r>
            <a:r>
              <a:rPr lang="en-US" spc="5" dirty="0">
                <a:cs typeface="Constantia"/>
              </a:rPr>
              <a:t> </a:t>
            </a:r>
            <a:r>
              <a:rPr lang="en-US" spc="-15" dirty="0">
                <a:cs typeface="Constantia"/>
              </a:rPr>
              <a:t>tool</a:t>
            </a:r>
            <a:r>
              <a:rPr lang="en-US" spc="-10" dirty="0">
                <a:cs typeface="Constantia"/>
              </a:rPr>
              <a:t> </a:t>
            </a:r>
            <a:r>
              <a:rPr lang="en-US" spc="-5" dirty="0">
                <a:cs typeface="Constantia"/>
              </a:rPr>
              <a:t>that</a:t>
            </a:r>
            <a:r>
              <a:rPr lang="en-US" dirty="0">
                <a:cs typeface="Constantia"/>
              </a:rPr>
              <a:t> </a:t>
            </a:r>
            <a:r>
              <a:rPr lang="en-US" spc="-15" dirty="0">
                <a:cs typeface="Constantia"/>
              </a:rPr>
              <a:t>allows</a:t>
            </a:r>
            <a:r>
              <a:rPr lang="en-US" spc="-10" dirty="0">
                <a:cs typeface="Constantia"/>
              </a:rPr>
              <a:t> </a:t>
            </a:r>
            <a:r>
              <a:rPr lang="en-US" spc="-5" dirty="0">
                <a:cs typeface="Constantia"/>
              </a:rPr>
              <a:t>one</a:t>
            </a:r>
            <a:r>
              <a:rPr lang="en-US" dirty="0">
                <a:cs typeface="Constantia"/>
              </a:rPr>
              <a:t> </a:t>
            </a:r>
            <a:r>
              <a:rPr lang="en-US" spc="-20" dirty="0">
                <a:cs typeface="Constantia"/>
              </a:rPr>
              <a:t>to</a:t>
            </a:r>
            <a:r>
              <a:rPr lang="en-US" spc="-15" dirty="0">
                <a:cs typeface="Constantia"/>
              </a:rPr>
              <a:t> </a:t>
            </a:r>
            <a:r>
              <a:rPr lang="en-US" spc="10" dirty="0">
                <a:cs typeface="Constantia"/>
              </a:rPr>
              <a:t>specify</a:t>
            </a:r>
            <a:r>
              <a:rPr lang="en-US" spc="15" dirty="0">
                <a:cs typeface="Constantia"/>
              </a:rPr>
              <a:t> </a:t>
            </a:r>
            <a:r>
              <a:rPr lang="en-US" dirty="0">
                <a:cs typeface="Constantia"/>
              </a:rPr>
              <a:t>a</a:t>
            </a:r>
            <a:r>
              <a:rPr lang="en-US" spc="5" dirty="0">
                <a:cs typeface="Constantia"/>
              </a:rPr>
              <a:t> </a:t>
            </a:r>
            <a:r>
              <a:rPr lang="en-US" dirty="0">
                <a:cs typeface="Constantia"/>
              </a:rPr>
              <a:t>Lexical </a:t>
            </a:r>
            <a:r>
              <a:rPr lang="en-US" spc="5" dirty="0">
                <a:cs typeface="Constantia"/>
              </a:rPr>
              <a:t> </a:t>
            </a:r>
            <a:r>
              <a:rPr lang="en-US" spc="-10" dirty="0">
                <a:cs typeface="Constantia"/>
              </a:rPr>
              <a:t>Analyzer</a:t>
            </a:r>
            <a:r>
              <a:rPr lang="en-US" spc="-5" dirty="0">
                <a:cs typeface="Constantia"/>
              </a:rPr>
              <a:t> </a:t>
            </a:r>
            <a:r>
              <a:rPr lang="en-US" spc="-15" dirty="0">
                <a:cs typeface="Constantia"/>
              </a:rPr>
              <a:t>by</a:t>
            </a:r>
            <a:r>
              <a:rPr lang="en-US" spc="-10" dirty="0">
                <a:cs typeface="Constantia"/>
              </a:rPr>
              <a:t> </a:t>
            </a:r>
            <a:r>
              <a:rPr lang="en-US" spc="5" dirty="0">
                <a:cs typeface="Constantia"/>
              </a:rPr>
              <a:t>specifying</a:t>
            </a:r>
            <a:r>
              <a:rPr lang="en-US" spc="10" dirty="0">
                <a:cs typeface="Constantia"/>
              </a:rPr>
              <a:t> </a:t>
            </a:r>
            <a:r>
              <a:rPr lang="en-US" dirty="0">
                <a:cs typeface="Constantia"/>
              </a:rPr>
              <a:t>RE</a:t>
            </a:r>
            <a:r>
              <a:rPr lang="en-US" spc="5" dirty="0">
                <a:cs typeface="Constantia"/>
              </a:rPr>
              <a:t> </a:t>
            </a:r>
            <a:r>
              <a:rPr lang="en-US" spc="-25" dirty="0">
                <a:cs typeface="Constantia"/>
              </a:rPr>
              <a:t>to</a:t>
            </a:r>
            <a:r>
              <a:rPr lang="en-US" spc="-20" dirty="0">
                <a:cs typeface="Constantia"/>
              </a:rPr>
              <a:t> </a:t>
            </a:r>
            <a:r>
              <a:rPr lang="en-US" spc="-5" dirty="0">
                <a:cs typeface="Constantia"/>
              </a:rPr>
              <a:t>describe</a:t>
            </a:r>
            <a:r>
              <a:rPr lang="en-US" dirty="0">
                <a:cs typeface="Constantia"/>
              </a:rPr>
              <a:t> </a:t>
            </a:r>
            <a:r>
              <a:rPr lang="en-US" spc="-15" dirty="0">
                <a:cs typeface="Constantia"/>
              </a:rPr>
              <a:t>patterns</a:t>
            </a:r>
            <a:r>
              <a:rPr lang="en-US" spc="-10" dirty="0">
                <a:cs typeface="Constantia"/>
              </a:rPr>
              <a:t> for </a:t>
            </a:r>
            <a:r>
              <a:rPr lang="en-US" spc="-5" dirty="0">
                <a:cs typeface="Constantia"/>
              </a:rPr>
              <a:t> </a:t>
            </a:r>
            <a:r>
              <a:rPr lang="en-US" spc="-20" dirty="0">
                <a:cs typeface="Constantia"/>
              </a:rPr>
              <a:t>tokens.</a:t>
            </a:r>
          </a:p>
          <a:p>
            <a:pPr marL="285115" marR="5080" indent="-273050" algn="just">
              <a:lnSpc>
                <a:spcPct val="100000"/>
              </a:lnSpc>
              <a:spcBef>
                <a:spcPts val="105"/>
              </a:spcBef>
              <a:buSzPct val="94230"/>
              <a:buFont typeface="Wingdings 2"/>
              <a:buChar char=""/>
              <a:tabLst>
                <a:tab pos="285750" algn="l"/>
              </a:tabLst>
            </a:pPr>
            <a:endParaRPr lang="en-US" dirty="0">
              <a:cs typeface="Constantia"/>
            </a:endParaRPr>
          </a:p>
          <a:p>
            <a:pPr marL="285115" indent="-273050" algn="just">
              <a:lnSpc>
                <a:spcPct val="100000"/>
              </a:lnSpc>
              <a:spcBef>
                <a:spcPts val="625"/>
              </a:spcBef>
              <a:buSzPct val="94230"/>
              <a:buFont typeface="Wingdings 2"/>
              <a:buChar char=""/>
              <a:tabLst>
                <a:tab pos="285750" algn="l"/>
              </a:tabLst>
            </a:pPr>
            <a:r>
              <a:rPr lang="en-US" dirty="0">
                <a:cs typeface="Constantia"/>
              </a:rPr>
              <a:t>Input</a:t>
            </a:r>
            <a:r>
              <a:rPr lang="en-US" spc="-90" dirty="0">
                <a:cs typeface="Constantia"/>
              </a:rPr>
              <a:t> </a:t>
            </a:r>
            <a:r>
              <a:rPr lang="en-US" dirty="0">
                <a:cs typeface="Constantia"/>
              </a:rPr>
              <a:t>Notation-</a:t>
            </a:r>
            <a:r>
              <a:rPr lang="en-US" dirty="0" err="1">
                <a:cs typeface="Constantia"/>
              </a:rPr>
              <a:t>Lex</a:t>
            </a:r>
            <a:r>
              <a:rPr lang="en-US" spc="-95" dirty="0">
                <a:cs typeface="Constantia"/>
              </a:rPr>
              <a:t> </a:t>
            </a:r>
            <a:r>
              <a:rPr lang="en-US" spc="-5" dirty="0">
                <a:cs typeface="Constantia"/>
              </a:rPr>
              <a:t>language(Specification)</a:t>
            </a:r>
          </a:p>
          <a:p>
            <a:pPr marL="285115" indent="-273050" algn="just">
              <a:lnSpc>
                <a:spcPct val="100000"/>
              </a:lnSpc>
              <a:spcBef>
                <a:spcPts val="625"/>
              </a:spcBef>
              <a:buSzPct val="94230"/>
              <a:buFont typeface="Wingdings 2"/>
              <a:buChar char=""/>
              <a:tabLst>
                <a:tab pos="285750" algn="l"/>
              </a:tabLst>
            </a:pPr>
            <a:endParaRPr lang="en-US" dirty="0">
              <a:cs typeface="Constantia"/>
            </a:endParaRPr>
          </a:p>
          <a:p>
            <a:pPr marL="285115" marR="8890" indent="-273050" algn="just">
              <a:lnSpc>
                <a:spcPct val="100000"/>
              </a:lnSpc>
              <a:spcBef>
                <a:spcPts val="630"/>
              </a:spcBef>
              <a:buSzPct val="94230"/>
              <a:buFont typeface="Wingdings 2"/>
              <a:buChar char=""/>
              <a:tabLst>
                <a:tab pos="285750" algn="l"/>
              </a:tabLst>
            </a:pPr>
            <a:r>
              <a:rPr lang="en-US" spc="10" dirty="0" err="1">
                <a:cs typeface="Constantia"/>
              </a:rPr>
              <a:t>Lex</a:t>
            </a:r>
            <a:r>
              <a:rPr lang="en-US" spc="675" dirty="0">
                <a:cs typeface="Constantia"/>
              </a:rPr>
              <a:t> </a:t>
            </a:r>
            <a:r>
              <a:rPr lang="en-US" spc="-15" dirty="0">
                <a:cs typeface="Constantia"/>
              </a:rPr>
              <a:t>Compiler-Transforms</a:t>
            </a:r>
            <a:r>
              <a:rPr lang="en-US" spc="625" dirty="0">
                <a:cs typeface="Constantia"/>
              </a:rPr>
              <a:t> </a:t>
            </a:r>
            <a:r>
              <a:rPr lang="en-US" spc="-5" dirty="0">
                <a:cs typeface="Constantia"/>
              </a:rPr>
              <a:t>Input</a:t>
            </a:r>
            <a:r>
              <a:rPr lang="en-US" dirty="0">
                <a:cs typeface="Constantia"/>
              </a:rPr>
              <a:t> </a:t>
            </a:r>
            <a:r>
              <a:rPr lang="en-US" spc="-15" dirty="0">
                <a:cs typeface="Constantia"/>
              </a:rPr>
              <a:t>patterns</a:t>
            </a:r>
            <a:r>
              <a:rPr lang="en-US" spc="625" dirty="0">
                <a:cs typeface="Constantia"/>
              </a:rPr>
              <a:t> </a:t>
            </a:r>
            <a:r>
              <a:rPr lang="en-US" spc="-15" dirty="0">
                <a:cs typeface="Constantia"/>
              </a:rPr>
              <a:t>into</a:t>
            </a:r>
            <a:r>
              <a:rPr lang="en-US" spc="625" dirty="0">
                <a:cs typeface="Constantia"/>
              </a:rPr>
              <a:t> </a:t>
            </a:r>
            <a:r>
              <a:rPr lang="en-US" dirty="0">
                <a:cs typeface="Constantia"/>
              </a:rPr>
              <a:t>a </a:t>
            </a:r>
            <a:r>
              <a:rPr lang="en-US" spc="5" dirty="0">
                <a:cs typeface="Constantia"/>
              </a:rPr>
              <a:t> </a:t>
            </a:r>
            <a:r>
              <a:rPr lang="en-US" spc="-25" dirty="0">
                <a:cs typeface="Constantia"/>
              </a:rPr>
              <a:t>Transition </a:t>
            </a:r>
            <a:r>
              <a:rPr lang="en-US" spc="-10" dirty="0">
                <a:cs typeface="Constantia"/>
              </a:rPr>
              <a:t>diagram </a:t>
            </a:r>
            <a:r>
              <a:rPr lang="en-US" dirty="0">
                <a:cs typeface="Constantia"/>
              </a:rPr>
              <a:t>and </a:t>
            </a:r>
            <a:r>
              <a:rPr lang="en-US" spc="-20" dirty="0">
                <a:cs typeface="Constantia"/>
              </a:rPr>
              <a:t>generates </a:t>
            </a:r>
            <a:r>
              <a:rPr lang="en-US" spc="-15" dirty="0">
                <a:cs typeface="Constantia"/>
              </a:rPr>
              <a:t>code </a:t>
            </a:r>
            <a:r>
              <a:rPr lang="en-US" spc="-5" dirty="0">
                <a:cs typeface="Constantia"/>
              </a:rPr>
              <a:t>in </a:t>
            </a:r>
            <a:r>
              <a:rPr lang="en-US" dirty="0">
                <a:cs typeface="Constantia"/>
              </a:rPr>
              <a:t>a </a:t>
            </a:r>
            <a:r>
              <a:rPr lang="en-US" spc="10" dirty="0">
                <a:cs typeface="Constantia"/>
              </a:rPr>
              <a:t>file </a:t>
            </a:r>
            <a:r>
              <a:rPr lang="en-US" spc="-5" dirty="0">
                <a:cs typeface="Constantia"/>
              </a:rPr>
              <a:t>called </a:t>
            </a:r>
            <a:r>
              <a:rPr lang="en-US" dirty="0">
                <a:cs typeface="Constantia"/>
              </a:rPr>
              <a:t> </a:t>
            </a:r>
            <a:r>
              <a:rPr lang="en-US" spc="-25" dirty="0" err="1">
                <a:cs typeface="Constantia"/>
              </a:rPr>
              <a:t>lex.yy.c</a:t>
            </a:r>
            <a:endParaRPr lang="en-US" dirty="0">
              <a:cs typeface="Constantia"/>
            </a:endParaRPr>
          </a:p>
        </p:txBody>
      </p:sp>
      <p:sp>
        <p:nvSpPr>
          <p:cNvPr id="3" name="Rectangle 2"/>
          <p:cNvSpPr/>
          <p:nvPr/>
        </p:nvSpPr>
        <p:spPr>
          <a:xfrm>
            <a:off x="838200" y="838200"/>
            <a:ext cx="4857868" cy="461665"/>
          </a:xfrm>
          <a:prstGeom prst="rect">
            <a:avLst/>
          </a:prstGeom>
        </p:spPr>
        <p:txBody>
          <a:bodyPr wrap="none">
            <a:spAutoFit/>
          </a:bodyPr>
          <a:lstStyle/>
          <a:p>
            <a:r>
              <a:rPr lang="en-US" sz="2400" b="1" dirty="0"/>
              <a:t>Lexical Analyzer Generator - </a:t>
            </a:r>
            <a:r>
              <a:rPr lang="en-US" sz="2400" b="1" dirty="0" err="1"/>
              <a:t>Lex</a:t>
            </a:r>
            <a:endParaRPr lang="en-US" sz="2400"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sp>
        <p:nvSpPr>
          <p:cNvPr id="5" name="Footer Placeholder 4"/>
          <p:cNvSpPr>
            <a:spLocks noGrp="1"/>
          </p:cNvSpPr>
          <p:nvPr>
            <p:ph type="ftr" sz="quarter" idx="11"/>
          </p:nvPr>
        </p:nvSpPr>
        <p:spPr/>
        <p:txBody>
          <a:bodyPr/>
          <a:lstStyle/>
          <a:p>
            <a:r>
              <a:rPr lang="en-US"/>
              <a:t>Compiler Design</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381000" y="762000"/>
            <a:ext cx="8229600" cy="551688"/>
          </a:xfrm>
        </p:spPr>
        <p:txBody>
          <a:bodyPr>
            <a:normAutofit/>
          </a:bodyPr>
          <a:lstStyle/>
          <a:p>
            <a:r>
              <a:rPr lang="en-US" sz="2800" b="1" dirty="0">
                <a:solidFill>
                  <a:schemeClr val="tx1"/>
                </a:solidFill>
                <a:latin typeface="Times New Roman" pitchFamily="18" charset="0"/>
                <a:cs typeface="Times New Roman" pitchFamily="18" charset="0"/>
              </a:rPr>
              <a:t>Lexical analyzer with LEX</a:t>
            </a:r>
          </a:p>
        </p:txBody>
      </p:sp>
      <p:sp>
        <p:nvSpPr>
          <p:cNvPr id="4" name="Rounded Rectangle 3"/>
          <p:cNvSpPr/>
          <p:nvPr/>
        </p:nvSpPr>
        <p:spPr>
          <a:xfrm>
            <a:off x="3657600" y="2362200"/>
            <a:ext cx="2057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Lexical Compiler</a:t>
            </a:r>
          </a:p>
        </p:txBody>
      </p:sp>
      <p:cxnSp>
        <p:nvCxnSpPr>
          <p:cNvPr id="5" name="Straight Arrow Connector 4"/>
          <p:cNvCxnSpPr>
            <a:endCxn id="4" idx="1"/>
          </p:cNvCxnSpPr>
          <p:nvPr/>
        </p:nvCxnSpPr>
        <p:spPr>
          <a:xfrm>
            <a:off x="2514600" y="2819400"/>
            <a:ext cx="1143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653" name="TextBox 12"/>
          <p:cNvSpPr txBox="1">
            <a:spLocks noChangeArrowheads="1"/>
          </p:cNvSpPr>
          <p:nvPr/>
        </p:nvSpPr>
        <p:spPr bwMode="auto">
          <a:xfrm>
            <a:off x="533400" y="2416175"/>
            <a:ext cx="2271713" cy="646331"/>
          </a:xfrm>
          <a:prstGeom prst="rect">
            <a:avLst/>
          </a:prstGeom>
          <a:noFill/>
          <a:ln w="9525">
            <a:noFill/>
            <a:miter lim="800000"/>
            <a:headEnd/>
            <a:tailEnd/>
          </a:ln>
        </p:spPr>
        <p:txBody>
          <a:bodyPr>
            <a:spAutoFit/>
          </a:bodyPr>
          <a:lstStyle/>
          <a:p>
            <a:r>
              <a:rPr lang="en-US">
                <a:latin typeface="Times New Roman" pitchFamily="18" charset="0"/>
                <a:cs typeface="Times New Roman" pitchFamily="18" charset="0"/>
              </a:rPr>
              <a:t>Lex Source program</a:t>
            </a:r>
          </a:p>
          <a:p>
            <a:r>
              <a:rPr lang="en-US">
                <a:latin typeface="Times New Roman" pitchFamily="18" charset="0"/>
                <a:cs typeface="Times New Roman" pitchFamily="18" charset="0"/>
              </a:rPr>
              <a:t>lex.l</a:t>
            </a:r>
          </a:p>
        </p:txBody>
      </p:sp>
      <p:cxnSp>
        <p:nvCxnSpPr>
          <p:cNvPr id="8" name="Straight Arrow Connector 7"/>
          <p:cNvCxnSpPr/>
          <p:nvPr/>
        </p:nvCxnSpPr>
        <p:spPr>
          <a:xfrm>
            <a:off x="5715000" y="2819400"/>
            <a:ext cx="1143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655" name="TextBox 12"/>
          <p:cNvSpPr txBox="1">
            <a:spLocks noChangeArrowheads="1"/>
          </p:cNvSpPr>
          <p:nvPr/>
        </p:nvSpPr>
        <p:spPr bwMode="auto">
          <a:xfrm>
            <a:off x="7024688" y="2590800"/>
            <a:ext cx="1281112" cy="369332"/>
          </a:xfrm>
          <a:prstGeom prst="rect">
            <a:avLst/>
          </a:prstGeom>
          <a:noFill/>
          <a:ln w="9525">
            <a:noFill/>
            <a:miter lim="800000"/>
            <a:headEnd/>
            <a:tailEnd/>
          </a:ln>
        </p:spPr>
        <p:txBody>
          <a:bodyPr>
            <a:spAutoFit/>
          </a:bodyPr>
          <a:lstStyle/>
          <a:p>
            <a:r>
              <a:rPr lang="en-US">
                <a:latin typeface="Times New Roman" pitchFamily="18" charset="0"/>
                <a:cs typeface="Times New Roman" pitchFamily="18" charset="0"/>
              </a:rPr>
              <a:t>lex.yy.c</a:t>
            </a:r>
          </a:p>
        </p:txBody>
      </p:sp>
      <p:sp>
        <p:nvSpPr>
          <p:cNvPr id="10" name="Rounded Rectangle 9"/>
          <p:cNvSpPr/>
          <p:nvPr/>
        </p:nvSpPr>
        <p:spPr>
          <a:xfrm>
            <a:off x="3657600" y="3581400"/>
            <a:ext cx="2057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rgbClr val="FFFFFF"/>
                </a:solidFill>
                <a:latin typeface="Times New Roman" pitchFamily="18" charset="0"/>
                <a:cs typeface="Times New Roman" pitchFamily="18" charset="0"/>
              </a:rPr>
              <a:t>C</a:t>
            </a:r>
          </a:p>
          <a:p>
            <a:pPr algn="ctr"/>
            <a:r>
              <a:rPr lang="en-US">
                <a:solidFill>
                  <a:srgbClr val="FFFFFF"/>
                </a:solidFill>
                <a:latin typeface="Times New Roman" pitchFamily="18" charset="0"/>
                <a:cs typeface="Times New Roman" pitchFamily="18" charset="0"/>
              </a:rPr>
              <a:t>compiler</a:t>
            </a:r>
          </a:p>
        </p:txBody>
      </p:sp>
      <p:cxnSp>
        <p:nvCxnSpPr>
          <p:cNvPr id="11" name="Straight Arrow Connector 10"/>
          <p:cNvCxnSpPr>
            <a:endCxn id="10" idx="1"/>
          </p:cNvCxnSpPr>
          <p:nvPr/>
        </p:nvCxnSpPr>
        <p:spPr>
          <a:xfrm>
            <a:off x="2514600" y="4038600"/>
            <a:ext cx="1143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658" name="TextBox 12"/>
          <p:cNvSpPr txBox="1">
            <a:spLocks noChangeArrowheads="1"/>
          </p:cNvSpPr>
          <p:nvPr/>
        </p:nvSpPr>
        <p:spPr bwMode="auto">
          <a:xfrm>
            <a:off x="1066800" y="3810000"/>
            <a:ext cx="1585913" cy="369332"/>
          </a:xfrm>
          <a:prstGeom prst="rect">
            <a:avLst/>
          </a:prstGeom>
          <a:noFill/>
          <a:ln w="9525">
            <a:noFill/>
            <a:miter lim="800000"/>
            <a:headEnd/>
            <a:tailEnd/>
          </a:ln>
        </p:spPr>
        <p:txBody>
          <a:bodyPr>
            <a:spAutoFit/>
          </a:bodyPr>
          <a:lstStyle/>
          <a:p>
            <a:r>
              <a:rPr lang="en-US">
                <a:latin typeface="Times New Roman" pitchFamily="18" charset="0"/>
                <a:cs typeface="Times New Roman" pitchFamily="18" charset="0"/>
              </a:rPr>
              <a:t>lex.yy.c</a:t>
            </a:r>
          </a:p>
        </p:txBody>
      </p:sp>
      <p:cxnSp>
        <p:nvCxnSpPr>
          <p:cNvPr id="13" name="Straight Arrow Connector 12"/>
          <p:cNvCxnSpPr/>
          <p:nvPr/>
        </p:nvCxnSpPr>
        <p:spPr>
          <a:xfrm>
            <a:off x="5715000" y="4038600"/>
            <a:ext cx="1143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660" name="TextBox 12"/>
          <p:cNvSpPr txBox="1">
            <a:spLocks noChangeArrowheads="1"/>
          </p:cNvSpPr>
          <p:nvPr/>
        </p:nvSpPr>
        <p:spPr bwMode="auto">
          <a:xfrm>
            <a:off x="7024688" y="3810000"/>
            <a:ext cx="1281112" cy="369332"/>
          </a:xfrm>
          <a:prstGeom prst="rect">
            <a:avLst/>
          </a:prstGeom>
          <a:noFill/>
          <a:ln w="9525">
            <a:noFill/>
            <a:miter lim="800000"/>
            <a:headEnd/>
            <a:tailEnd/>
          </a:ln>
        </p:spPr>
        <p:txBody>
          <a:bodyPr>
            <a:spAutoFit/>
          </a:bodyPr>
          <a:lstStyle/>
          <a:p>
            <a:r>
              <a:rPr lang="en-US">
                <a:latin typeface="Times New Roman" pitchFamily="18" charset="0"/>
                <a:cs typeface="Times New Roman" pitchFamily="18" charset="0"/>
              </a:rPr>
              <a:t>a.out</a:t>
            </a:r>
          </a:p>
        </p:txBody>
      </p:sp>
      <p:sp>
        <p:nvSpPr>
          <p:cNvPr id="15" name="Rounded Rectangle 14"/>
          <p:cNvSpPr/>
          <p:nvPr/>
        </p:nvSpPr>
        <p:spPr>
          <a:xfrm>
            <a:off x="3657600" y="4724400"/>
            <a:ext cx="2057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a:latin typeface="Times New Roman" pitchFamily="18" charset="0"/>
                <a:cs typeface="Times New Roman" pitchFamily="18" charset="0"/>
              </a:rPr>
              <a:t>a.out</a:t>
            </a:r>
            <a:endParaRPr lang="en-US" dirty="0">
              <a:latin typeface="Times New Roman" pitchFamily="18" charset="0"/>
              <a:cs typeface="Times New Roman" pitchFamily="18" charset="0"/>
            </a:endParaRPr>
          </a:p>
        </p:txBody>
      </p:sp>
      <p:cxnSp>
        <p:nvCxnSpPr>
          <p:cNvPr id="16" name="Straight Arrow Connector 15"/>
          <p:cNvCxnSpPr>
            <a:endCxn id="15" idx="1"/>
          </p:cNvCxnSpPr>
          <p:nvPr/>
        </p:nvCxnSpPr>
        <p:spPr>
          <a:xfrm>
            <a:off x="2514600" y="5181600"/>
            <a:ext cx="1143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663" name="TextBox 12"/>
          <p:cNvSpPr txBox="1">
            <a:spLocks noChangeArrowheads="1"/>
          </p:cNvSpPr>
          <p:nvPr/>
        </p:nvSpPr>
        <p:spPr bwMode="auto">
          <a:xfrm>
            <a:off x="990600" y="4953000"/>
            <a:ext cx="1585913" cy="369332"/>
          </a:xfrm>
          <a:prstGeom prst="rect">
            <a:avLst/>
          </a:prstGeom>
          <a:noFill/>
          <a:ln w="9525">
            <a:noFill/>
            <a:miter lim="800000"/>
            <a:headEnd/>
            <a:tailEnd/>
          </a:ln>
        </p:spPr>
        <p:txBody>
          <a:bodyPr>
            <a:spAutoFit/>
          </a:bodyPr>
          <a:lstStyle/>
          <a:p>
            <a:r>
              <a:rPr lang="en-US">
                <a:latin typeface="Times New Roman" pitchFamily="18" charset="0"/>
                <a:cs typeface="Times New Roman" pitchFamily="18" charset="0"/>
              </a:rPr>
              <a:t>Input stream</a:t>
            </a:r>
          </a:p>
        </p:txBody>
      </p:sp>
      <p:cxnSp>
        <p:nvCxnSpPr>
          <p:cNvPr id="18" name="Straight Arrow Connector 17"/>
          <p:cNvCxnSpPr/>
          <p:nvPr/>
        </p:nvCxnSpPr>
        <p:spPr>
          <a:xfrm>
            <a:off x="5715000" y="5181600"/>
            <a:ext cx="1143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665" name="TextBox 12"/>
          <p:cNvSpPr txBox="1">
            <a:spLocks noChangeArrowheads="1"/>
          </p:cNvSpPr>
          <p:nvPr/>
        </p:nvSpPr>
        <p:spPr bwMode="auto">
          <a:xfrm>
            <a:off x="7024688" y="4854575"/>
            <a:ext cx="1281112" cy="646331"/>
          </a:xfrm>
          <a:prstGeom prst="rect">
            <a:avLst/>
          </a:prstGeom>
          <a:noFill/>
          <a:ln w="9525">
            <a:noFill/>
            <a:miter lim="800000"/>
            <a:headEnd/>
            <a:tailEnd/>
          </a:ln>
        </p:spPr>
        <p:txBody>
          <a:bodyPr>
            <a:spAutoFit/>
          </a:bodyPr>
          <a:lstStyle/>
          <a:p>
            <a:r>
              <a:rPr lang="en-US">
                <a:latin typeface="Times New Roman" pitchFamily="18" charset="0"/>
                <a:cs typeface="Times New Roman" pitchFamily="18" charset="0"/>
              </a:rPr>
              <a:t>Sequence of tokens</a:t>
            </a:r>
          </a:p>
        </p:txBody>
      </p:sp>
      <p:sp>
        <p:nvSpPr>
          <p:cNvPr id="22" name="Slide Number Placeholder 21"/>
          <p:cNvSpPr>
            <a:spLocks noGrp="1"/>
          </p:cNvSpPr>
          <p:nvPr>
            <p:ph type="sldNum" sz="quarter" idx="12"/>
          </p:nvPr>
        </p:nvSpPr>
        <p:spPr/>
        <p:txBody>
          <a:bodyPr/>
          <a:lstStyle/>
          <a:p>
            <a:fld id="{B6F15528-21DE-4FAA-801E-634DDDAF4B2B}" type="slidenum">
              <a:rPr lang="en-US" smtClean="0"/>
              <a:pPr/>
              <a:t>39</a:t>
            </a:fld>
            <a:endParaRPr lang="en-US"/>
          </a:p>
        </p:txBody>
      </p:sp>
      <p:sp>
        <p:nvSpPr>
          <p:cNvPr id="23" name="Footer Placeholder 22"/>
          <p:cNvSpPr>
            <a:spLocks noGrp="1"/>
          </p:cNvSpPr>
          <p:nvPr>
            <p:ph type="ftr" sz="quarter" idx="11"/>
          </p:nvPr>
        </p:nvSpPr>
        <p:spPr/>
        <p:txBody>
          <a:bodyPr/>
          <a:lstStyle/>
          <a:p>
            <a:r>
              <a:rPr lang="en-US"/>
              <a:t>Compiler Design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066800" y="914400"/>
          <a:ext cx="7772401" cy="4848120"/>
        </p:xfrm>
        <a:graphic>
          <a:graphicData uri="http://schemas.openxmlformats.org/drawingml/2006/table">
            <a:tbl>
              <a:tblPr/>
              <a:tblGrid>
                <a:gridCol w="1334655">
                  <a:extLst>
                    <a:ext uri="{9D8B030D-6E8A-4147-A177-3AD203B41FA5}">
                      <a16:colId xmlns:a16="http://schemas.microsoft.com/office/drawing/2014/main" val="20000"/>
                    </a:ext>
                  </a:extLst>
                </a:gridCol>
                <a:gridCol w="4761345">
                  <a:extLst>
                    <a:ext uri="{9D8B030D-6E8A-4147-A177-3AD203B41FA5}">
                      <a16:colId xmlns:a16="http://schemas.microsoft.com/office/drawing/2014/main" val="20001"/>
                    </a:ext>
                  </a:extLst>
                </a:gridCol>
                <a:gridCol w="1676401">
                  <a:extLst>
                    <a:ext uri="{9D8B030D-6E8A-4147-A177-3AD203B41FA5}">
                      <a16:colId xmlns:a16="http://schemas.microsoft.com/office/drawing/2014/main" val="20002"/>
                    </a:ext>
                  </a:extLst>
                </a:gridCol>
              </a:tblGrid>
              <a:tr h="914400">
                <a:tc>
                  <a:txBody>
                    <a:bodyPr/>
                    <a:lstStyle/>
                    <a:p>
                      <a:pPr marL="457200" algn="just" rtl="0" eaLnBrk="1" latinLnBrk="0" hangingPunct="1">
                        <a:lnSpc>
                          <a:spcPct val="150000"/>
                        </a:lnSpc>
                        <a:spcAft>
                          <a:spcPts val="0"/>
                        </a:spcAft>
                      </a:pPr>
                      <a:r>
                        <a:rPr kumimoji="0" lang="en-US" sz="2000" b="1" kern="1200" dirty="0" err="1">
                          <a:solidFill>
                            <a:srgbClr val="00000A"/>
                          </a:solidFill>
                          <a:latin typeface="Times New Roman"/>
                          <a:ea typeface="Times New Roman"/>
                          <a:cs typeface="Times New Roman"/>
                        </a:rPr>
                        <a:t>S.No</a:t>
                      </a:r>
                      <a:r>
                        <a:rPr kumimoji="0" lang="en-US" sz="2000" b="1" kern="1200" dirty="0">
                          <a:solidFill>
                            <a:srgbClr val="00000A"/>
                          </a:solidFill>
                          <a:latin typeface="Times New Roman"/>
                          <a:ea typeface="Times New Roman"/>
                          <a:cs typeface="Times New Roman"/>
                        </a:rPr>
                        <a:t>.</a:t>
                      </a:r>
                    </a:p>
                  </a:txBody>
                  <a:tcPr marL="52356" marR="523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000" b="1" dirty="0">
                          <a:solidFill>
                            <a:srgbClr val="00000A"/>
                          </a:solidFill>
                          <a:latin typeface="Times New Roman"/>
                          <a:ea typeface="Times New Roman"/>
                          <a:cs typeface="Times New Roman"/>
                        </a:rPr>
                        <a:t>COURSE OUTCOMES</a:t>
                      </a:r>
                    </a:p>
                    <a:p>
                      <a:pPr algn="ctr">
                        <a:lnSpc>
                          <a:spcPct val="115000"/>
                        </a:lnSpc>
                        <a:spcAft>
                          <a:spcPts val="0"/>
                        </a:spcAft>
                      </a:pPr>
                      <a:r>
                        <a:rPr lang="en-US" sz="2000" b="1" dirty="0">
                          <a:solidFill>
                            <a:srgbClr val="00000A"/>
                          </a:solidFill>
                          <a:latin typeface="Times New Roman"/>
                          <a:ea typeface="Times New Roman"/>
                          <a:cs typeface="Times New Roman"/>
                        </a:rPr>
                        <a:t>(After completion of the course, The Learner is able to)</a:t>
                      </a:r>
                    </a:p>
                  </a:txBody>
                  <a:tcPr marL="52356" marR="523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000" b="1">
                          <a:solidFill>
                            <a:srgbClr val="00000A"/>
                          </a:solidFill>
                          <a:latin typeface="Times New Roman"/>
                          <a:ea typeface="Times New Roman"/>
                          <a:cs typeface="Times New Roman"/>
                        </a:rPr>
                        <a:t>KNOWLEDGE LEVEL</a:t>
                      </a:r>
                    </a:p>
                  </a:txBody>
                  <a:tcPr marL="52356" marR="523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803005">
                <a:tc>
                  <a:txBody>
                    <a:bodyPr/>
                    <a:lstStyle/>
                    <a:p>
                      <a:pPr marL="457200" algn="just">
                        <a:lnSpc>
                          <a:spcPct val="150000"/>
                        </a:lnSpc>
                        <a:spcAft>
                          <a:spcPts val="0"/>
                        </a:spcAft>
                      </a:pPr>
                      <a:r>
                        <a:rPr lang="en-US" sz="2000" b="0" dirty="0">
                          <a:solidFill>
                            <a:srgbClr val="00000A"/>
                          </a:solidFill>
                          <a:latin typeface="Times New Roman"/>
                          <a:ea typeface="Times New Roman"/>
                          <a:cs typeface="Times New Roman"/>
                        </a:rPr>
                        <a:t>CO1</a:t>
                      </a:r>
                    </a:p>
                  </a:txBody>
                  <a:tcPr marL="52356" marR="523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2000" b="0" dirty="0">
                          <a:solidFill>
                            <a:srgbClr val="00000A"/>
                          </a:solidFill>
                          <a:latin typeface="Times New Roman"/>
                          <a:ea typeface="Times New Roman"/>
                          <a:cs typeface="Times New Roman"/>
                        </a:rPr>
                        <a:t>Describe the compilation process and lexical analyzer</a:t>
                      </a:r>
                    </a:p>
                  </a:txBody>
                  <a:tcPr marL="52356" marR="523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000" b="0">
                          <a:solidFill>
                            <a:srgbClr val="00000A"/>
                          </a:solidFill>
                          <a:latin typeface="Times New Roman"/>
                          <a:ea typeface="Times New Roman"/>
                          <a:cs typeface="Times New Roman"/>
                        </a:rPr>
                        <a:t>K2</a:t>
                      </a:r>
                    </a:p>
                  </a:txBody>
                  <a:tcPr marL="52356" marR="523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55108">
                <a:tc>
                  <a:txBody>
                    <a:bodyPr/>
                    <a:lstStyle/>
                    <a:p>
                      <a:pPr marL="457200" algn="just">
                        <a:lnSpc>
                          <a:spcPct val="150000"/>
                        </a:lnSpc>
                        <a:spcAft>
                          <a:spcPts val="0"/>
                        </a:spcAft>
                      </a:pPr>
                      <a:r>
                        <a:rPr lang="en-US" sz="2000" b="0">
                          <a:solidFill>
                            <a:srgbClr val="00000A"/>
                          </a:solidFill>
                          <a:latin typeface="Times New Roman"/>
                          <a:ea typeface="Times New Roman"/>
                          <a:cs typeface="Times New Roman"/>
                        </a:rPr>
                        <a:t>CO2</a:t>
                      </a:r>
                    </a:p>
                  </a:txBody>
                  <a:tcPr marL="52356" marR="523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2000" b="0" dirty="0">
                          <a:solidFill>
                            <a:srgbClr val="00000A"/>
                          </a:solidFill>
                          <a:latin typeface="Times New Roman"/>
                          <a:ea typeface="Times New Roman"/>
                          <a:cs typeface="Times New Roman"/>
                        </a:rPr>
                        <a:t>Construct top down parsing Techniques</a:t>
                      </a:r>
                    </a:p>
                  </a:txBody>
                  <a:tcPr marL="52356" marR="523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000" b="0">
                          <a:solidFill>
                            <a:srgbClr val="00000A"/>
                          </a:solidFill>
                          <a:latin typeface="Times New Roman"/>
                          <a:ea typeface="Times New Roman"/>
                          <a:cs typeface="Times New Roman"/>
                        </a:rPr>
                        <a:t>K3</a:t>
                      </a:r>
                    </a:p>
                  </a:txBody>
                  <a:tcPr marL="52356" marR="523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55108">
                <a:tc>
                  <a:txBody>
                    <a:bodyPr/>
                    <a:lstStyle/>
                    <a:p>
                      <a:pPr marL="457200" algn="just">
                        <a:lnSpc>
                          <a:spcPct val="150000"/>
                        </a:lnSpc>
                        <a:spcAft>
                          <a:spcPts val="0"/>
                        </a:spcAft>
                      </a:pPr>
                      <a:r>
                        <a:rPr lang="en-US" sz="2000" b="0">
                          <a:solidFill>
                            <a:srgbClr val="00000A"/>
                          </a:solidFill>
                          <a:latin typeface="Times New Roman"/>
                          <a:ea typeface="Times New Roman"/>
                          <a:cs typeface="Times New Roman"/>
                        </a:rPr>
                        <a:t>CO3</a:t>
                      </a:r>
                    </a:p>
                  </a:txBody>
                  <a:tcPr marL="52356" marR="523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2000" b="0" dirty="0">
                          <a:solidFill>
                            <a:srgbClr val="00000A"/>
                          </a:solidFill>
                          <a:latin typeface="Times New Roman"/>
                          <a:ea typeface="Times New Roman"/>
                          <a:cs typeface="Times New Roman"/>
                        </a:rPr>
                        <a:t>Construct bottom up parsing techniques</a:t>
                      </a:r>
                    </a:p>
                  </a:txBody>
                  <a:tcPr marL="52356" marR="523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000" b="0" dirty="0">
                          <a:solidFill>
                            <a:srgbClr val="00000A"/>
                          </a:solidFill>
                          <a:latin typeface="Times New Roman"/>
                          <a:ea typeface="Times New Roman"/>
                          <a:cs typeface="Times New Roman"/>
                        </a:rPr>
                        <a:t>K3</a:t>
                      </a:r>
                    </a:p>
                  </a:txBody>
                  <a:tcPr marL="52356" marR="523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55108">
                <a:tc>
                  <a:txBody>
                    <a:bodyPr/>
                    <a:lstStyle/>
                    <a:p>
                      <a:pPr marL="457200" algn="just">
                        <a:lnSpc>
                          <a:spcPct val="150000"/>
                        </a:lnSpc>
                        <a:spcAft>
                          <a:spcPts val="0"/>
                        </a:spcAft>
                      </a:pPr>
                      <a:r>
                        <a:rPr lang="en-US" sz="2000" b="0">
                          <a:solidFill>
                            <a:srgbClr val="00000A"/>
                          </a:solidFill>
                          <a:latin typeface="Times New Roman"/>
                          <a:ea typeface="Times New Roman"/>
                          <a:cs typeface="Times New Roman"/>
                        </a:rPr>
                        <a:t>CO4</a:t>
                      </a:r>
                    </a:p>
                  </a:txBody>
                  <a:tcPr marL="52356" marR="523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2000" b="0" dirty="0">
                          <a:solidFill>
                            <a:srgbClr val="00000A"/>
                          </a:solidFill>
                          <a:latin typeface="Times New Roman"/>
                          <a:ea typeface="Times New Roman"/>
                          <a:cs typeface="Times New Roman"/>
                        </a:rPr>
                        <a:t>Construct syntax directed translation</a:t>
                      </a:r>
                    </a:p>
                  </a:txBody>
                  <a:tcPr marL="52356" marR="523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000" b="0" dirty="0">
                          <a:solidFill>
                            <a:srgbClr val="00000A"/>
                          </a:solidFill>
                          <a:latin typeface="Times New Roman"/>
                          <a:ea typeface="Times New Roman"/>
                          <a:cs typeface="Times New Roman"/>
                        </a:rPr>
                        <a:t>K3</a:t>
                      </a:r>
                    </a:p>
                  </a:txBody>
                  <a:tcPr marL="52356" marR="523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832662">
                <a:tc>
                  <a:txBody>
                    <a:bodyPr/>
                    <a:lstStyle/>
                    <a:p>
                      <a:pPr marL="457200" algn="just">
                        <a:lnSpc>
                          <a:spcPct val="150000"/>
                        </a:lnSpc>
                        <a:spcAft>
                          <a:spcPts val="0"/>
                        </a:spcAft>
                      </a:pPr>
                      <a:r>
                        <a:rPr lang="en-US" sz="2000" b="0">
                          <a:solidFill>
                            <a:srgbClr val="00000A"/>
                          </a:solidFill>
                          <a:latin typeface="Times New Roman"/>
                          <a:ea typeface="Times New Roman"/>
                          <a:cs typeface="Times New Roman"/>
                        </a:rPr>
                        <a:t>CO5</a:t>
                      </a:r>
                    </a:p>
                  </a:txBody>
                  <a:tcPr marL="52356" marR="523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2000" b="0">
                          <a:solidFill>
                            <a:srgbClr val="00000A"/>
                          </a:solidFill>
                          <a:latin typeface="Times New Roman"/>
                          <a:ea typeface="Times New Roman"/>
                          <a:cs typeface="Times New Roman"/>
                        </a:rPr>
                        <a:t>Produce intermediate code generation process and run time environments</a:t>
                      </a:r>
                    </a:p>
                  </a:txBody>
                  <a:tcPr marL="52356" marR="523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000" b="0" dirty="0">
                          <a:solidFill>
                            <a:srgbClr val="00000A"/>
                          </a:solidFill>
                          <a:latin typeface="Times New Roman"/>
                          <a:ea typeface="Times New Roman"/>
                          <a:cs typeface="Times New Roman"/>
                        </a:rPr>
                        <a:t>K3</a:t>
                      </a:r>
                    </a:p>
                  </a:txBody>
                  <a:tcPr marL="52356" marR="523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523699">
                <a:tc>
                  <a:txBody>
                    <a:bodyPr/>
                    <a:lstStyle/>
                    <a:p>
                      <a:pPr marL="457200" algn="just">
                        <a:lnSpc>
                          <a:spcPct val="150000"/>
                        </a:lnSpc>
                        <a:spcAft>
                          <a:spcPts val="0"/>
                        </a:spcAft>
                      </a:pPr>
                      <a:r>
                        <a:rPr lang="en-US" sz="2000" b="0">
                          <a:solidFill>
                            <a:srgbClr val="00000A"/>
                          </a:solidFill>
                          <a:latin typeface="Times New Roman"/>
                          <a:ea typeface="Times New Roman"/>
                          <a:cs typeface="Times New Roman"/>
                        </a:rPr>
                        <a:t>CO6</a:t>
                      </a:r>
                    </a:p>
                  </a:txBody>
                  <a:tcPr marL="52356" marR="523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2000" b="0" dirty="0">
                          <a:solidFill>
                            <a:srgbClr val="00000A"/>
                          </a:solidFill>
                          <a:latin typeface="Times New Roman"/>
                          <a:ea typeface="Times New Roman"/>
                          <a:cs typeface="Times New Roman"/>
                        </a:rPr>
                        <a:t>Explain the code generation process.</a:t>
                      </a:r>
                    </a:p>
                  </a:txBody>
                  <a:tcPr marL="52356" marR="523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000" b="0" dirty="0">
                          <a:solidFill>
                            <a:srgbClr val="00000A"/>
                          </a:solidFill>
                          <a:latin typeface="Times New Roman"/>
                          <a:ea typeface="Times New Roman"/>
                          <a:cs typeface="Times New Roman"/>
                        </a:rPr>
                        <a:t>K2</a:t>
                      </a:r>
                    </a:p>
                  </a:txBody>
                  <a:tcPr marL="52356" marR="523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3" name="Slide Number Placeholder 2"/>
          <p:cNvSpPr>
            <a:spLocks noGrp="1"/>
          </p:cNvSpPr>
          <p:nvPr>
            <p:ph type="sldNum" sz="quarter" idx="12"/>
          </p:nvPr>
        </p:nvSpPr>
        <p:spPr/>
        <p:txBody>
          <a:bodyPr/>
          <a:lstStyle/>
          <a:p>
            <a:fld id="{B6F15528-21DE-4FAA-801E-634DDDAF4B2B}" type="slidenum">
              <a:rPr lang="en-US" smtClean="0"/>
              <a:pPr/>
              <a:t>4</a:t>
            </a:fld>
            <a:endParaRPr lang="en-US"/>
          </a:p>
        </p:txBody>
      </p:sp>
      <p:sp>
        <p:nvSpPr>
          <p:cNvPr id="5" name="Footer Placeholder 4"/>
          <p:cNvSpPr>
            <a:spLocks noGrp="1"/>
          </p:cNvSpPr>
          <p:nvPr>
            <p:ph type="ftr" sz="quarter" idx="11"/>
          </p:nvPr>
        </p:nvSpPr>
        <p:spPr/>
        <p:txBody>
          <a:bodyPr/>
          <a:lstStyle/>
          <a:p>
            <a:r>
              <a:rPr lang="en-US"/>
              <a:t>Compiler Design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a:spLocks noChangeArrowheads="1"/>
          </p:cNvSpPr>
          <p:nvPr/>
        </p:nvSpPr>
        <p:spPr bwMode="auto">
          <a:xfrm>
            <a:off x="685800" y="2667000"/>
            <a:ext cx="2497138" cy="1938338"/>
          </a:xfrm>
          <a:prstGeom prst="rect">
            <a:avLst/>
          </a:prstGeom>
          <a:noFill/>
          <a:ln w="9525">
            <a:noFill/>
            <a:miter lim="800000"/>
            <a:headEnd/>
            <a:tailEnd/>
          </a:ln>
        </p:spPr>
        <p:txBody>
          <a:bodyPr wrap="none">
            <a:spAutoFit/>
          </a:bodyPr>
          <a:lstStyle/>
          <a:p>
            <a:r>
              <a:rPr lang="en-US" dirty="0"/>
              <a:t>declarations</a:t>
            </a:r>
          </a:p>
          <a:p>
            <a:r>
              <a:rPr lang="en-US" dirty="0"/>
              <a:t>%%</a:t>
            </a:r>
          </a:p>
          <a:p>
            <a:r>
              <a:rPr lang="en-US" dirty="0"/>
              <a:t>translation rules</a:t>
            </a:r>
          </a:p>
          <a:p>
            <a:r>
              <a:rPr lang="en-US" dirty="0"/>
              <a:t>%%</a:t>
            </a:r>
          </a:p>
          <a:p>
            <a:r>
              <a:rPr lang="en-US" dirty="0"/>
              <a:t>auxiliary functions</a:t>
            </a:r>
          </a:p>
        </p:txBody>
      </p:sp>
      <p:sp>
        <p:nvSpPr>
          <p:cNvPr id="25" name="object 8"/>
          <p:cNvSpPr txBox="1">
            <a:spLocks/>
          </p:cNvSpPr>
          <p:nvPr/>
        </p:nvSpPr>
        <p:spPr>
          <a:xfrm>
            <a:off x="381000" y="914400"/>
            <a:ext cx="6677025" cy="443711"/>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lang="en-US" sz="2800" b="1" i="0" u="none" strike="noStrike" kern="1200" cap="none" spc="-10" normalizeH="0" baseline="0" noProof="0" dirty="0">
                <a:ln>
                  <a:noFill/>
                </a:ln>
                <a:effectLst/>
                <a:uLnTx/>
                <a:uFillTx/>
                <a:latin typeface="Times New Roman" pitchFamily="18" charset="0"/>
                <a:ea typeface="+mj-ea"/>
                <a:cs typeface="Times New Roman" pitchFamily="18" charset="0"/>
              </a:rPr>
              <a:t>Structure</a:t>
            </a:r>
            <a:r>
              <a:rPr kumimoji="0" lang="en-US" sz="2800" b="1" i="0" u="none" strike="noStrike" kern="1200" cap="none" spc="-55" normalizeH="0" baseline="0" noProof="0" dirty="0">
                <a:ln>
                  <a:noFill/>
                </a:ln>
                <a:effectLst/>
                <a:uLnTx/>
                <a:uFillTx/>
                <a:latin typeface="Times New Roman" pitchFamily="18" charset="0"/>
                <a:ea typeface="+mj-ea"/>
                <a:cs typeface="Times New Roman" pitchFamily="18" charset="0"/>
              </a:rPr>
              <a:t> </a:t>
            </a:r>
            <a:r>
              <a:rPr kumimoji="0" lang="en-US" sz="2800" b="1" i="0" u="none" strike="noStrike" kern="1200" cap="none" spc="-5" normalizeH="0" baseline="0" noProof="0" dirty="0">
                <a:ln>
                  <a:noFill/>
                </a:ln>
                <a:effectLst/>
                <a:uLnTx/>
                <a:uFillTx/>
                <a:latin typeface="Times New Roman" pitchFamily="18" charset="0"/>
                <a:ea typeface="+mj-ea"/>
                <a:cs typeface="Times New Roman" pitchFamily="18" charset="0"/>
              </a:rPr>
              <a:t>of</a:t>
            </a:r>
            <a:r>
              <a:rPr kumimoji="0" lang="en-US" sz="2800" b="1" i="0" u="none" strike="noStrike" kern="1200" cap="none" spc="-15" normalizeH="0" baseline="0" noProof="0" dirty="0">
                <a:ln>
                  <a:noFill/>
                </a:ln>
                <a:effectLst/>
                <a:uLnTx/>
                <a:uFillTx/>
                <a:latin typeface="Times New Roman" pitchFamily="18" charset="0"/>
                <a:ea typeface="+mj-ea"/>
                <a:cs typeface="Times New Roman" pitchFamily="18" charset="0"/>
              </a:rPr>
              <a:t> </a:t>
            </a:r>
            <a:r>
              <a:rPr kumimoji="0" lang="en-US" sz="2800" b="1" i="0" u="none" strike="noStrike" kern="1200" cap="none" spc="-30" normalizeH="0" baseline="0" noProof="0" dirty="0" err="1">
                <a:ln>
                  <a:noFill/>
                </a:ln>
                <a:effectLst/>
                <a:uLnTx/>
                <a:uFillTx/>
                <a:latin typeface="Times New Roman" pitchFamily="18" charset="0"/>
                <a:ea typeface="+mj-ea"/>
                <a:cs typeface="Times New Roman" pitchFamily="18" charset="0"/>
              </a:rPr>
              <a:t>Lex</a:t>
            </a:r>
            <a:r>
              <a:rPr kumimoji="0" lang="en-US" sz="2800" b="1" i="0" u="none" strike="noStrike" kern="1200" cap="none" spc="-25" normalizeH="0" baseline="0" noProof="0" dirty="0">
                <a:ln>
                  <a:noFill/>
                </a:ln>
                <a:effectLst/>
                <a:uLnTx/>
                <a:uFillTx/>
                <a:latin typeface="Times New Roman" pitchFamily="18" charset="0"/>
                <a:ea typeface="+mj-ea"/>
                <a:cs typeface="Times New Roman" pitchFamily="18" charset="0"/>
              </a:rPr>
              <a:t> </a:t>
            </a:r>
            <a:r>
              <a:rPr kumimoji="0" lang="en-US" sz="2800" b="1" i="0" u="none" strike="noStrike" kern="1200" cap="none" spc="-30" normalizeH="0" baseline="0" noProof="0" dirty="0">
                <a:ln>
                  <a:noFill/>
                </a:ln>
                <a:effectLst/>
                <a:uLnTx/>
                <a:uFillTx/>
                <a:latin typeface="Times New Roman" pitchFamily="18" charset="0"/>
                <a:ea typeface="+mj-ea"/>
                <a:cs typeface="Times New Roman" pitchFamily="18" charset="0"/>
              </a:rPr>
              <a:t>programs :</a:t>
            </a:r>
          </a:p>
        </p:txBody>
      </p:sp>
      <p:sp>
        <p:nvSpPr>
          <p:cNvPr id="29" name="object 9"/>
          <p:cNvSpPr txBox="1"/>
          <p:nvPr/>
        </p:nvSpPr>
        <p:spPr>
          <a:xfrm>
            <a:off x="533400" y="1828800"/>
            <a:ext cx="5181600" cy="382797"/>
          </a:xfrm>
          <a:prstGeom prst="rect">
            <a:avLst/>
          </a:prstGeom>
        </p:spPr>
        <p:txBody>
          <a:bodyPr vert="horz" wrap="square" lIns="0" tIns="13335" rIns="0" bIns="0" rtlCol="0">
            <a:spAutoFit/>
          </a:bodyPr>
          <a:lstStyle/>
          <a:p>
            <a:pPr marL="12700">
              <a:lnSpc>
                <a:spcPct val="100000"/>
              </a:lnSpc>
              <a:spcBef>
                <a:spcPts val="105"/>
              </a:spcBef>
            </a:pPr>
            <a:r>
              <a:rPr sz="2400" spc="10" dirty="0">
                <a:latin typeface="Constantia"/>
                <a:cs typeface="Constantia"/>
              </a:rPr>
              <a:t>Lex</a:t>
            </a:r>
            <a:r>
              <a:rPr sz="2400" spc="-90" dirty="0">
                <a:latin typeface="Constantia"/>
                <a:cs typeface="Constantia"/>
              </a:rPr>
              <a:t> </a:t>
            </a:r>
            <a:r>
              <a:rPr sz="2400" spc="-15" dirty="0">
                <a:latin typeface="Constantia"/>
                <a:cs typeface="Constantia"/>
              </a:rPr>
              <a:t>program</a:t>
            </a:r>
            <a:r>
              <a:rPr sz="2400" spc="-50" dirty="0">
                <a:latin typeface="Constantia"/>
                <a:cs typeface="Constantia"/>
              </a:rPr>
              <a:t> </a:t>
            </a:r>
            <a:r>
              <a:rPr sz="2400" dirty="0">
                <a:latin typeface="Constantia"/>
                <a:cs typeface="Constantia"/>
              </a:rPr>
              <a:t>has</a:t>
            </a:r>
            <a:r>
              <a:rPr sz="2400" spc="-100" dirty="0">
                <a:latin typeface="Constantia"/>
                <a:cs typeface="Constantia"/>
              </a:rPr>
              <a:t> </a:t>
            </a:r>
            <a:r>
              <a:rPr sz="2400" spc="-5" dirty="0">
                <a:latin typeface="Constantia"/>
                <a:cs typeface="Constantia"/>
              </a:rPr>
              <a:t>the</a:t>
            </a:r>
            <a:r>
              <a:rPr sz="2400" spc="-75" dirty="0">
                <a:latin typeface="Constantia"/>
                <a:cs typeface="Constantia"/>
              </a:rPr>
              <a:t> </a:t>
            </a:r>
            <a:r>
              <a:rPr sz="2400" spc="-10" dirty="0">
                <a:latin typeface="Constantia"/>
                <a:cs typeface="Constantia"/>
              </a:rPr>
              <a:t>following</a:t>
            </a:r>
            <a:r>
              <a:rPr sz="2400" spc="-60" dirty="0">
                <a:latin typeface="Constantia"/>
                <a:cs typeface="Constantia"/>
              </a:rPr>
              <a:t> </a:t>
            </a:r>
            <a:r>
              <a:rPr sz="2400" spc="-5" dirty="0">
                <a:latin typeface="Constantia"/>
                <a:cs typeface="Constantia"/>
              </a:rPr>
              <a:t>form:</a:t>
            </a:r>
            <a:endParaRPr sz="2400">
              <a:latin typeface="Constantia"/>
              <a:cs typeface="Constantia"/>
            </a:endParaRPr>
          </a:p>
        </p:txBody>
      </p:sp>
      <p:sp>
        <p:nvSpPr>
          <p:cNvPr id="30" name="Rectangle 29"/>
          <p:cNvSpPr/>
          <p:nvPr/>
        </p:nvSpPr>
        <p:spPr>
          <a:xfrm>
            <a:off x="685800" y="4648200"/>
            <a:ext cx="7239000" cy="923330"/>
          </a:xfrm>
          <a:prstGeom prst="rect">
            <a:avLst/>
          </a:prstGeom>
        </p:spPr>
        <p:txBody>
          <a:bodyPr wrap="square">
            <a:spAutoFit/>
          </a:bodyPr>
          <a:lstStyle/>
          <a:p>
            <a:pPr>
              <a:buSzPct val="137000"/>
              <a:buFont typeface="Arial" pitchFamily="34" charset="0"/>
              <a:buChar char="•"/>
            </a:pPr>
            <a:r>
              <a:rPr lang="en-US" dirty="0"/>
              <a:t>The translation rules each have the form</a:t>
            </a:r>
          </a:p>
          <a:p>
            <a:r>
              <a:rPr lang="en-US" dirty="0"/>
              <a:t>         Pattern   {Action}</a:t>
            </a:r>
          </a:p>
          <a:p>
            <a:endParaRPr lang="en-US" dirty="0"/>
          </a:p>
        </p:txBody>
      </p:sp>
      <p:sp>
        <p:nvSpPr>
          <p:cNvPr id="31" name="Slide Number Placeholder 30"/>
          <p:cNvSpPr>
            <a:spLocks noGrp="1"/>
          </p:cNvSpPr>
          <p:nvPr>
            <p:ph type="sldNum" sz="quarter" idx="12"/>
          </p:nvPr>
        </p:nvSpPr>
        <p:spPr/>
        <p:txBody>
          <a:bodyPr/>
          <a:lstStyle/>
          <a:p>
            <a:fld id="{B6F15528-21DE-4FAA-801E-634DDDAF4B2B}" type="slidenum">
              <a:rPr lang="en-US" smtClean="0"/>
              <a:pPr/>
              <a:t>40</a:t>
            </a:fld>
            <a:endParaRPr lang="en-US"/>
          </a:p>
        </p:txBody>
      </p:sp>
      <p:sp>
        <p:nvSpPr>
          <p:cNvPr id="32" name="Footer Placeholder 31"/>
          <p:cNvSpPr>
            <a:spLocks noGrp="1"/>
          </p:cNvSpPr>
          <p:nvPr>
            <p:ph type="ftr" sz="quarter" idx="11"/>
          </p:nvPr>
        </p:nvSpPr>
        <p:spPr/>
        <p:txBody>
          <a:bodyPr/>
          <a:lstStyle/>
          <a:p>
            <a:r>
              <a:rPr lang="en-US"/>
              <a:t>Compiler Design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762000"/>
            <a:ext cx="8458200" cy="4080604"/>
          </a:xfrm>
          <a:prstGeom prst="rect">
            <a:avLst/>
          </a:prstGeom>
        </p:spPr>
        <p:txBody>
          <a:bodyPr wrap="square">
            <a:spAutoFit/>
          </a:bodyPr>
          <a:lstStyle/>
          <a:p>
            <a:pPr marL="285115" marR="394970" indent="-273050">
              <a:lnSpc>
                <a:spcPct val="100000"/>
              </a:lnSpc>
              <a:spcBef>
                <a:spcPts val="105"/>
              </a:spcBef>
              <a:buSzPct val="140000"/>
              <a:buFont typeface="Arial" pitchFamily="34" charset="0"/>
              <a:buChar char="•"/>
              <a:tabLst>
                <a:tab pos="285750" algn="l"/>
              </a:tabLst>
            </a:pPr>
            <a:r>
              <a:rPr lang="en-US" sz="2000" spc="-5" dirty="0">
                <a:latin typeface="Times New Roman" pitchFamily="18" charset="0"/>
                <a:cs typeface="Times New Roman" pitchFamily="18" charset="0"/>
              </a:rPr>
              <a:t>The </a:t>
            </a:r>
            <a:r>
              <a:rPr lang="en-US" sz="2000" spc="-10" dirty="0">
                <a:latin typeface="Times New Roman" pitchFamily="18" charset="0"/>
                <a:cs typeface="Times New Roman" pitchFamily="18" charset="0"/>
              </a:rPr>
              <a:t>declarations </a:t>
            </a:r>
            <a:r>
              <a:rPr lang="en-US" sz="2000" dirty="0">
                <a:latin typeface="Times New Roman" pitchFamily="18" charset="0"/>
                <a:cs typeface="Times New Roman" pitchFamily="18" charset="0"/>
              </a:rPr>
              <a:t>section </a:t>
            </a:r>
            <a:r>
              <a:rPr lang="en-US" sz="2000" spc="-5" dirty="0">
                <a:latin typeface="Times New Roman" pitchFamily="18" charset="0"/>
                <a:cs typeface="Times New Roman" pitchFamily="18" charset="0"/>
              </a:rPr>
              <a:t>includes </a:t>
            </a:r>
            <a:r>
              <a:rPr lang="en-US" sz="2000" spc="-10" dirty="0">
                <a:latin typeface="Times New Roman" pitchFamily="18" charset="0"/>
                <a:cs typeface="Times New Roman" pitchFamily="18" charset="0"/>
              </a:rPr>
              <a:t>declarations </a:t>
            </a:r>
            <a:r>
              <a:rPr lang="en-US" sz="2000" dirty="0">
                <a:latin typeface="Times New Roman" pitchFamily="18" charset="0"/>
                <a:cs typeface="Times New Roman" pitchFamily="18" charset="0"/>
              </a:rPr>
              <a:t>of </a:t>
            </a:r>
            <a:r>
              <a:rPr lang="en-US" sz="2000" spc="5" dirty="0">
                <a:latin typeface="Times New Roman" pitchFamily="18" charset="0"/>
                <a:cs typeface="Times New Roman" pitchFamily="18" charset="0"/>
              </a:rPr>
              <a:t> </a:t>
            </a:r>
            <a:r>
              <a:rPr lang="en-US" sz="2000" spc="-5" dirty="0">
                <a:latin typeface="Times New Roman" pitchFamily="18" charset="0"/>
                <a:cs typeface="Times New Roman" pitchFamily="18" charset="0"/>
              </a:rPr>
              <a:t>variables, </a:t>
            </a:r>
            <a:r>
              <a:rPr lang="en-US" sz="2000" i="1" spc="-5" dirty="0">
                <a:latin typeface="Times New Roman" pitchFamily="18" charset="0"/>
                <a:cs typeface="Times New Roman" pitchFamily="18" charset="0"/>
              </a:rPr>
              <a:t>manifest </a:t>
            </a:r>
            <a:r>
              <a:rPr lang="en-US" sz="2000" i="1" spc="-10" dirty="0">
                <a:latin typeface="Times New Roman" pitchFamily="18" charset="0"/>
                <a:cs typeface="Times New Roman" pitchFamily="18" charset="0"/>
              </a:rPr>
              <a:t>constants </a:t>
            </a:r>
            <a:r>
              <a:rPr lang="en-US" sz="2000" dirty="0">
                <a:latin typeface="Times New Roman" pitchFamily="18" charset="0"/>
                <a:cs typeface="Times New Roman" pitchFamily="18" charset="0"/>
              </a:rPr>
              <a:t>(identifiers </a:t>
            </a:r>
            <a:r>
              <a:rPr lang="en-US" sz="2000" spc="-10" dirty="0">
                <a:latin typeface="Times New Roman" pitchFamily="18" charset="0"/>
                <a:cs typeface="Times New Roman" pitchFamily="18" charset="0"/>
              </a:rPr>
              <a:t>declared </a:t>
            </a:r>
            <a:r>
              <a:rPr lang="en-US" sz="2000" spc="-15" dirty="0">
                <a:latin typeface="Times New Roman" pitchFamily="18" charset="0"/>
                <a:cs typeface="Times New Roman" pitchFamily="18" charset="0"/>
              </a:rPr>
              <a:t>to </a:t>
            </a:r>
            <a:r>
              <a:rPr lang="en-US" sz="2000" spc="-640" dirty="0">
                <a:latin typeface="Times New Roman" pitchFamily="18" charset="0"/>
                <a:cs typeface="Times New Roman" pitchFamily="18" charset="0"/>
              </a:rPr>
              <a:t> </a:t>
            </a:r>
            <a:r>
              <a:rPr lang="en-US" sz="2000" dirty="0">
                <a:latin typeface="Times New Roman" pitchFamily="18" charset="0"/>
                <a:cs typeface="Times New Roman" pitchFamily="18" charset="0"/>
              </a:rPr>
              <a:t>stand </a:t>
            </a:r>
            <a:r>
              <a:rPr lang="en-US" sz="2000" spc="-10" dirty="0">
                <a:latin typeface="Times New Roman" pitchFamily="18" charset="0"/>
                <a:cs typeface="Times New Roman" pitchFamily="18" charset="0"/>
              </a:rPr>
              <a:t>for </a:t>
            </a:r>
            <a:r>
              <a:rPr lang="en-US" sz="2000" dirty="0">
                <a:latin typeface="Times New Roman" pitchFamily="18" charset="0"/>
                <a:cs typeface="Times New Roman" pitchFamily="18" charset="0"/>
              </a:rPr>
              <a:t>a </a:t>
            </a:r>
            <a:r>
              <a:rPr lang="en-US" sz="2000" spc="-10" dirty="0">
                <a:latin typeface="Times New Roman" pitchFamily="18" charset="0"/>
                <a:cs typeface="Times New Roman" pitchFamily="18" charset="0"/>
              </a:rPr>
              <a:t>constant, </a:t>
            </a:r>
            <a:r>
              <a:rPr lang="en-US" sz="2000" spc="-15" dirty="0">
                <a:latin typeface="Times New Roman" pitchFamily="18" charset="0"/>
                <a:cs typeface="Times New Roman" pitchFamily="18" charset="0"/>
              </a:rPr>
              <a:t>e.g., </a:t>
            </a:r>
            <a:r>
              <a:rPr lang="en-US" sz="2000" spc="-5" dirty="0">
                <a:latin typeface="Times New Roman" pitchFamily="18" charset="0"/>
                <a:cs typeface="Times New Roman" pitchFamily="18" charset="0"/>
              </a:rPr>
              <a:t>the name </a:t>
            </a:r>
            <a:r>
              <a:rPr lang="en-US" sz="2000" dirty="0">
                <a:latin typeface="Times New Roman" pitchFamily="18" charset="0"/>
                <a:cs typeface="Times New Roman" pitchFamily="18" charset="0"/>
              </a:rPr>
              <a:t>of a </a:t>
            </a:r>
            <a:r>
              <a:rPr lang="en-US" sz="2000" spc="-15" dirty="0">
                <a:latin typeface="Times New Roman" pitchFamily="18" charset="0"/>
                <a:cs typeface="Times New Roman" pitchFamily="18" charset="0"/>
              </a:rPr>
              <a:t>token), </a:t>
            </a:r>
            <a:r>
              <a:rPr lang="en-US" sz="2000" dirty="0">
                <a:latin typeface="Times New Roman" pitchFamily="18" charset="0"/>
                <a:cs typeface="Times New Roman" pitchFamily="18" charset="0"/>
              </a:rPr>
              <a:t>and </a:t>
            </a:r>
            <a:r>
              <a:rPr lang="en-US" sz="2000" spc="5" dirty="0">
                <a:latin typeface="Times New Roman" pitchFamily="18" charset="0"/>
                <a:cs typeface="Times New Roman" pitchFamily="18" charset="0"/>
              </a:rPr>
              <a:t> </a:t>
            </a:r>
            <a:r>
              <a:rPr lang="en-US" sz="2000" spc="-40" dirty="0">
                <a:latin typeface="Times New Roman" pitchFamily="18" charset="0"/>
                <a:cs typeface="Times New Roman" pitchFamily="18" charset="0"/>
              </a:rPr>
              <a:t>r</a:t>
            </a:r>
            <a:r>
              <a:rPr lang="en-US" sz="2000" dirty="0">
                <a:latin typeface="Times New Roman" pitchFamily="18" charset="0"/>
                <a:cs typeface="Times New Roman" pitchFamily="18" charset="0"/>
              </a:rPr>
              <a:t>egular</a:t>
            </a:r>
            <a:r>
              <a:rPr lang="en-US" sz="2000" spc="-165" dirty="0">
                <a:latin typeface="Times New Roman" pitchFamily="18" charset="0"/>
                <a:cs typeface="Times New Roman" pitchFamily="18" charset="0"/>
              </a:rPr>
              <a:t> </a:t>
            </a:r>
            <a:r>
              <a:rPr lang="en-US" sz="2000" spc="-5" dirty="0">
                <a:latin typeface="Times New Roman" pitchFamily="18" charset="0"/>
                <a:cs typeface="Times New Roman" pitchFamily="18" charset="0"/>
              </a:rPr>
              <a:t>de</a:t>
            </a:r>
            <a:r>
              <a:rPr lang="en-US" sz="2000" spc="50" dirty="0">
                <a:latin typeface="Times New Roman" pitchFamily="18" charset="0"/>
                <a:cs typeface="Times New Roman" pitchFamily="18" charset="0"/>
              </a:rPr>
              <a:t>f</a:t>
            </a:r>
            <a:r>
              <a:rPr lang="en-US" sz="2000" spc="-5" dirty="0">
                <a:latin typeface="Times New Roman" pitchFamily="18" charset="0"/>
                <a:cs typeface="Times New Roman" pitchFamily="18" charset="0"/>
              </a:rPr>
              <a:t>i</a:t>
            </a:r>
            <a:r>
              <a:rPr lang="en-US" sz="2000" spc="-10" dirty="0">
                <a:latin typeface="Times New Roman" pitchFamily="18" charset="0"/>
                <a:cs typeface="Times New Roman" pitchFamily="18" charset="0"/>
              </a:rPr>
              <a:t>n</a:t>
            </a:r>
            <a:r>
              <a:rPr lang="en-US" sz="2000" spc="-5" dirty="0">
                <a:latin typeface="Times New Roman" pitchFamily="18" charset="0"/>
                <a:cs typeface="Times New Roman" pitchFamily="18" charset="0"/>
              </a:rPr>
              <a:t>iti</a:t>
            </a:r>
            <a:r>
              <a:rPr lang="en-US" sz="2000" spc="-15" dirty="0">
                <a:latin typeface="Times New Roman" pitchFamily="18" charset="0"/>
                <a:cs typeface="Times New Roman" pitchFamily="18" charset="0"/>
              </a:rPr>
              <a:t>o</a:t>
            </a:r>
            <a:r>
              <a:rPr lang="en-US" sz="2000" spc="-5" dirty="0">
                <a:latin typeface="Times New Roman" pitchFamily="18" charset="0"/>
                <a:cs typeface="Times New Roman" pitchFamily="18" charset="0"/>
              </a:rPr>
              <a:t>n</a:t>
            </a:r>
            <a:r>
              <a:rPr lang="en-US" sz="2000" spc="-40" dirty="0">
                <a:latin typeface="Times New Roman" pitchFamily="18" charset="0"/>
                <a:cs typeface="Times New Roman" pitchFamily="18" charset="0"/>
              </a:rPr>
              <a:t>s</a:t>
            </a:r>
            <a:r>
              <a:rPr lang="en-US" sz="2000" dirty="0">
                <a:latin typeface="Times New Roman" pitchFamily="18" charset="0"/>
                <a:cs typeface="Times New Roman" pitchFamily="18" charset="0"/>
              </a:rPr>
              <a:t>.</a:t>
            </a:r>
          </a:p>
          <a:p>
            <a:pPr marL="285115" indent="-273050">
              <a:lnSpc>
                <a:spcPct val="100000"/>
              </a:lnSpc>
              <a:spcBef>
                <a:spcPts val="625"/>
              </a:spcBef>
              <a:buSzPct val="140000"/>
              <a:buFont typeface="Arial" pitchFamily="34" charset="0"/>
              <a:buChar char="•"/>
              <a:tabLst>
                <a:tab pos="285750" algn="l"/>
              </a:tabLst>
            </a:pPr>
            <a:r>
              <a:rPr lang="en-US" sz="2000" spc="-5" dirty="0">
                <a:latin typeface="Times New Roman" pitchFamily="18" charset="0"/>
                <a:cs typeface="Times New Roman" pitchFamily="18" charset="0"/>
              </a:rPr>
              <a:t>The</a:t>
            </a:r>
            <a:r>
              <a:rPr lang="en-US" sz="2000" spc="-95" dirty="0">
                <a:latin typeface="Times New Roman" pitchFamily="18" charset="0"/>
                <a:cs typeface="Times New Roman" pitchFamily="18" charset="0"/>
              </a:rPr>
              <a:t> </a:t>
            </a:r>
            <a:r>
              <a:rPr lang="en-US" sz="2000" spc="-5" dirty="0">
                <a:latin typeface="Times New Roman" pitchFamily="18" charset="0"/>
                <a:cs typeface="Times New Roman" pitchFamily="18" charset="0"/>
              </a:rPr>
              <a:t>translation</a:t>
            </a:r>
            <a:r>
              <a:rPr lang="en-US" sz="2000" spc="-110" dirty="0">
                <a:latin typeface="Times New Roman" pitchFamily="18" charset="0"/>
                <a:cs typeface="Times New Roman" pitchFamily="18" charset="0"/>
              </a:rPr>
              <a:t> </a:t>
            </a:r>
            <a:r>
              <a:rPr lang="en-US" sz="2000" spc="-5" dirty="0">
                <a:latin typeface="Times New Roman" pitchFamily="18" charset="0"/>
                <a:cs typeface="Times New Roman" pitchFamily="18" charset="0"/>
              </a:rPr>
              <a:t>rules</a:t>
            </a:r>
            <a:r>
              <a:rPr lang="en-US" sz="2000" spc="-135" dirty="0">
                <a:latin typeface="Times New Roman" pitchFamily="18" charset="0"/>
                <a:cs typeface="Times New Roman" pitchFamily="18" charset="0"/>
              </a:rPr>
              <a:t> </a:t>
            </a:r>
            <a:r>
              <a:rPr lang="en-US" sz="2000" dirty="0">
                <a:latin typeface="Times New Roman" pitchFamily="18" charset="0"/>
                <a:cs typeface="Times New Roman" pitchFamily="18" charset="0"/>
              </a:rPr>
              <a:t>each</a:t>
            </a:r>
            <a:r>
              <a:rPr lang="en-US" sz="2000" spc="-45" dirty="0">
                <a:latin typeface="Times New Roman" pitchFamily="18" charset="0"/>
                <a:cs typeface="Times New Roman" pitchFamily="18" charset="0"/>
              </a:rPr>
              <a:t> </a:t>
            </a:r>
            <a:r>
              <a:rPr lang="en-US" sz="2000" spc="-30" dirty="0">
                <a:latin typeface="Times New Roman" pitchFamily="18" charset="0"/>
                <a:cs typeface="Times New Roman" pitchFamily="18" charset="0"/>
              </a:rPr>
              <a:t>have</a:t>
            </a:r>
            <a:r>
              <a:rPr lang="en-US" sz="2000" spc="-120" dirty="0">
                <a:latin typeface="Times New Roman" pitchFamily="18" charset="0"/>
                <a:cs typeface="Times New Roman" pitchFamily="18" charset="0"/>
              </a:rPr>
              <a:t> </a:t>
            </a:r>
            <a:r>
              <a:rPr lang="en-US" sz="2000" spc="-5" dirty="0">
                <a:latin typeface="Times New Roman" pitchFamily="18" charset="0"/>
                <a:cs typeface="Times New Roman" pitchFamily="18" charset="0"/>
              </a:rPr>
              <a:t>the</a:t>
            </a:r>
            <a:r>
              <a:rPr lang="en-US" sz="2000" spc="-85" dirty="0">
                <a:latin typeface="Times New Roman" pitchFamily="18" charset="0"/>
                <a:cs typeface="Times New Roman" pitchFamily="18" charset="0"/>
              </a:rPr>
              <a:t> </a:t>
            </a:r>
            <a:r>
              <a:rPr lang="en-US" sz="2000" spc="-5" dirty="0">
                <a:latin typeface="Times New Roman" pitchFamily="18" charset="0"/>
                <a:cs typeface="Times New Roman" pitchFamily="18" charset="0"/>
              </a:rPr>
              <a:t>form</a:t>
            </a:r>
            <a:endParaRPr lang="en-US" sz="2000" dirty="0">
              <a:latin typeface="Times New Roman" pitchFamily="18" charset="0"/>
              <a:cs typeface="Times New Roman" pitchFamily="18" charset="0"/>
            </a:endParaRPr>
          </a:p>
          <a:p>
            <a:pPr marL="927100" lvl="1" indent="-247650">
              <a:lnSpc>
                <a:spcPct val="100000"/>
              </a:lnSpc>
              <a:spcBef>
                <a:spcPts val="535"/>
              </a:spcBef>
              <a:buSzPct val="140000"/>
              <a:buFont typeface="Arial" pitchFamily="34" charset="0"/>
              <a:buChar char="•"/>
              <a:tabLst>
                <a:tab pos="927100" algn="l"/>
                <a:tab pos="927735" algn="l"/>
              </a:tabLst>
            </a:pPr>
            <a:r>
              <a:rPr lang="en-US" sz="2000" spc="-15" dirty="0">
                <a:latin typeface="Times New Roman" pitchFamily="18" charset="0"/>
                <a:cs typeface="Times New Roman" pitchFamily="18" charset="0"/>
              </a:rPr>
              <a:t>Pattern</a:t>
            </a:r>
            <a:r>
              <a:rPr lang="en-US" sz="2000" spc="-70" dirty="0">
                <a:latin typeface="Times New Roman" pitchFamily="18" charset="0"/>
                <a:cs typeface="Times New Roman" pitchFamily="18" charset="0"/>
              </a:rPr>
              <a:t> </a:t>
            </a:r>
            <a:r>
              <a:rPr lang="en-US" sz="2000" dirty="0">
                <a:latin typeface="Times New Roman" pitchFamily="18" charset="0"/>
                <a:cs typeface="Times New Roman" pitchFamily="18" charset="0"/>
              </a:rPr>
              <a:t>{</a:t>
            </a:r>
            <a:r>
              <a:rPr lang="en-US" sz="2000" spc="-50" dirty="0">
                <a:latin typeface="Times New Roman" pitchFamily="18" charset="0"/>
                <a:cs typeface="Times New Roman" pitchFamily="18" charset="0"/>
              </a:rPr>
              <a:t> </a:t>
            </a:r>
            <a:r>
              <a:rPr lang="en-US" sz="2000" spc="-5" dirty="0">
                <a:latin typeface="Times New Roman" pitchFamily="18" charset="0"/>
                <a:cs typeface="Times New Roman" pitchFamily="18" charset="0"/>
              </a:rPr>
              <a:t>Action</a:t>
            </a:r>
            <a:r>
              <a:rPr lang="en-US" sz="2000" spc="-50" dirty="0">
                <a:latin typeface="Times New Roman" pitchFamily="18" charset="0"/>
                <a:cs typeface="Times New Roman" pitchFamily="18" charset="0"/>
              </a:rPr>
              <a:t> </a:t>
            </a:r>
            <a:r>
              <a:rPr lang="en-US" sz="2000" dirty="0">
                <a:latin typeface="Times New Roman" pitchFamily="18" charset="0"/>
                <a:cs typeface="Times New Roman" pitchFamily="18" charset="0"/>
              </a:rPr>
              <a:t>}</a:t>
            </a:r>
          </a:p>
          <a:p>
            <a:pPr lvl="1">
              <a:lnSpc>
                <a:spcPct val="100000"/>
              </a:lnSpc>
              <a:spcBef>
                <a:spcPts val="50"/>
              </a:spcBef>
              <a:buSzPct val="140000"/>
              <a:buFont typeface="Arial" pitchFamily="34" charset="0"/>
              <a:buChar char="•"/>
            </a:pPr>
            <a:endParaRPr lang="en-US" sz="2000" dirty="0">
              <a:latin typeface="Times New Roman" pitchFamily="18" charset="0"/>
              <a:cs typeface="Times New Roman" pitchFamily="18" charset="0"/>
            </a:endParaRPr>
          </a:p>
          <a:p>
            <a:pPr marL="277495" indent="-177165">
              <a:lnSpc>
                <a:spcPct val="100000"/>
              </a:lnSpc>
              <a:buSzPct val="140000"/>
              <a:buFont typeface="Arial" pitchFamily="34" charset="0"/>
              <a:buChar char="•"/>
              <a:tabLst>
                <a:tab pos="278130" algn="l"/>
              </a:tabLst>
            </a:pPr>
            <a:r>
              <a:rPr lang="en-US" sz="2000" dirty="0">
                <a:latin typeface="Times New Roman" pitchFamily="18" charset="0"/>
                <a:cs typeface="Times New Roman" pitchFamily="18" charset="0"/>
              </a:rPr>
              <a:t>pa</a:t>
            </a:r>
            <a:r>
              <a:rPr lang="en-US" sz="2000" spc="-35" dirty="0">
                <a:latin typeface="Times New Roman" pitchFamily="18" charset="0"/>
                <a:cs typeface="Times New Roman" pitchFamily="18" charset="0"/>
              </a:rPr>
              <a:t>tt</a:t>
            </a:r>
            <a:r>
              <a:rPr lang="en-US" sz="2000" dirty="0">
                <a:latin typeface="Times New Roman" pitchFamily="18" charset="0"/>
                <a:cs typeface="Times New Roman" pitchFamily="18" charset="0"/>
              </a:rPr>
              <a:t>ern</a:t>
            </a:r>
            <a:r>
              <a:rPr lang="en-US" sz="2000" spc="-45" dirty="0">
                <a:latin typeface="Times New Roman" pitchFamily="18" charset="0"/>
                <a:cs typeface="Times New Roman" pitchFamily="18" charset="0"/>
              </a:rPr>
              <a:t> </a:t>
            </a:r>
            <a:r>
              <a:rPr lang="en-US" sz="2000" spc="-5" dirty="0">
                <a:latin typeface="Times New Roman" pitchFamily="18" charset="0"/>
                <a:cs typeface="Times New Roman" pitchFamily="18" charset="0"/>
              </a:rPr>
              <a:t>i</a:t>
            </a:r>
            <a:r>
              <a:rPr lang="en-US" sz="2000" dirty="0">
                <a:latin typeface="Times New Roman" pitchFamily="18" charset="0"/>
                <a:cs typeface="Times New Roman" pitchFamily="18" charset="0"/>
              </a:rPr>
              <a:t>s</a:t>
            </a:r>
            <a:r>
              <a:rPr lang="en-US" sz="2000" spc="-90" dirty="0">
                <a:latin typeface="Times New Roman" pitchFamily="18" charset="0"/>
                <a:cs typeface="Times New Roman" pitchFamily="18" charset="0"/>
              </a:rPr>
              <a:t> </a:t>
            </a:r>
            <a:r>
              <a:rPr lang="en-US" sz="2000" dirty="0">
                <a:latin typeface="Times New Roman" pitchFamily="18" charset="0"/>
                <a:cs typeface="Times New Roman" pitchFamily="18" charset="0"/>
              </a:rPr>
              <a:t>a</a:t>
            </a:r>
            <a:r>
              <a:rPr lang="en-US" sz="2000" spc="-85" dirty="0">
                <a:latin typeface="Times New Roman" pitchFamily="18" charset="0"/>
                <a:cs typeface="Times New Roman" pitchFamily="18" charset="0"/>
              </a:rPr>
              <a:t> </a:t>
            </a:r>
            <a:r>
              <a:rPr lang="en-US" sz="2000" spc="-40" dirty="0">
                <a:latin typeface="Times New Roman" pitchFamily="18" charset="0"/>
                <a:cs typeface="Times New Roman" pitchFamily="18" charset="0"/>
              </a:rPr>
              <a:t>r</a:t>
            </a:r>
            <a:r>
              <a:rPr lang="en-US" sz="2000" dirty="0">
                <a:latin typeface="Times New Roman" pitchFamily="18" charset="0"/>
                <a:cs typeface="Times New Roman" pitchFamily="18" charset="0"/>
              </a:rPr>
              <a:t>eg</a:t>
            </a:r>
            <a:r>
              <a:rPr lang="en-US" sz="2000" spc="5" dirty="0">
                <a:latin typeface="Times New Roman" pitchFamily="18" charset="0"/>
                <a:cs typeface="Times New Roman" pitchFamily="18" charset="0"/>
              </a:rPr>
              <a:t>u</a:t>
            </a:r>
            <a:r>
              <a:rPr lang="en-US" sz="2000" dirty="0">
                <a:latin typeface="Times New Roman" pitchFamily="18" charset="0"/>
                <a:cs typeface="Times New Roman" pitchFamily="18" charset="0"/>
              </a:rPr>
              <a:t>lar</a:t>
            </a:r>
            <a:r>
              <a:rPr lang="en-US" sz="2000" spc="-135" dirty="0">
                <a:latin typeface="Times New Roman" pitchFamily="18" charset="0"/>
                <a:cs typeface="Times New Roman" pitchFamily="18" charset="0"/>
              </a:rPr>
              <a:t> </a:t>
            </a:r>
            <a:r>
              <a:rPr lang="en-US" sz="2000" dirty="0">
                <a:latin typeface="Times New Roman" pitchFamily="18" charset="0"/>
                <a:cs typeface="Times New Roman" pitchFamily="18" charset="0"/>
              </a:rPr>
              <a:t>e</a:t>
            </a:r>
            <a:r>
              <a:rPr lang="en-US" sz="2000" spc="-25" dirty="0">
                <a:latin typeface="Times New Roman" pitchFamily="18" charset="0"/>
                <a:cs typeface="Times New Roman" pitchFamily="18" charset="0"/>
              </a:rPr>
              <a:t>x</a:t>
            </a:r>
            <a:r>
              <a:rPr lang="en-US" sz="2000" dirty="0">
                <a:latin typeface="Times New Roman" pitchFamily="18" charset="0"/>
                <a:cs typeface="Times New Roman" pitchFamily="18" charset="0"/>
              </a:rPr>
              <a:t>p</a:t>
            </a:r>
            <a:r>
              <a:rPr lang="en-US" sz="2000" spc="-35" dirty="0">
                <a:latin typeface="Times New Roman" pitchFamily="18" charset="0"/>
                <a:cs typeface="Times New Roman" pitchFamily="18" charset="0"/>
              </a:rPr>
              <a:t>r</a:t>
            </a:r>
            <a:r>
              <a:rPr lang="en-US" sz="2000" dirty="0">
                <a:latin typeface="Times New Roman" pitchFamily="18" charset="0"/>
                <a:cs typeface="Times New Roman" pitchFamily="18" charset="0"/>
              </a:rPr>
              <a:t>ess</a:t>
            </a:r>
            <a:r>
              <a:rPr lang="en-US" sz="2000" spc="5" dirty="0">
                <a:latin typeface="Times New Roman" pitchFamily="18" charset="0"/>
                <a:cs typeface="Times New Roman" pitchFamily="18" charset="0"/>
              </a:rPr>
              <a:t>i</a:t>
            </a:r>
            <a:r>
              <a:rPr lang="en-US" sz="2000" dirty="0">
                <a:latin typeface="Times New Roman" pitchFamily="18" charset="0"/>
                <a:cs typeface="Times New Roman" pitchFamily="18" charset="0"/>
              </a:rPr>
              <a:t>on</a:t>
            </a:r>
          </a:p>
          <a:p>
            <a:pPr marL="277495" indent="-177165">
              <a:lnSpc>
                <a:spcPct val="100000"/>
              </a:lnSpc>
              <a:spcBef>
                <a:spcPts val="505"/>
              </a:spcBef>
              <a:buSzPct val="140000"/>
              <a:buFont typeface="Arial" pitchFamily="34" charset="0"/>
              <a:buChar char="•"/>
              <a:tabLst>
                <a:tab pos="278130" algn="l"/>
              </a:tabLst>
            </a:pPr>
            <a:r>
              <a:rPr lang="en-US" sz="2000" spc="-25" dirty="0">
                <a:latin typeface="Times New Roman" pitchFamily="18" charset="0"/>
                <a:cs typeface="Times New Roman" pitchFamily="18" charset="0"/>
              </a:rPr>
              <a:t>A</a:t>
            </a:r>
            <a:r>
              <a:rPr lang="en-US" sz="2000" spc="-5" dirty="0">
                <a:latin typeface="Times New Roman" pitchFamily="18" charset="0"/>
                <a:cs typeface="Times New Roman" pitchFamily="18" charset="0"/>
              </a:rPr>
              <a:t>c</a:t>
            </a:r>
            <a:r>
              <a:rPr lang="en-US" sz="2000" dirty="0">
                <a:latin typeface="Times New Roman" pitchFamily="18" charset="0"/>
                <a:cs typeface="Times New Roman" pitchFamily="18" charset="0"/>
              </a:rPr>
              <a:t>t</a:t>
            </a:r>
            <a:r>
              <a:rPr lang="en-US" sz="2000" spc="-5" dirty="0">
                <a:latin typeface="Times New Roman" pitchFamily="18" charset="0"/>
                <a:cs typeface="Times New Roman" pitchFamily="18" charset="0"/>
              </a:rPr>
              <a:t>i</a:t>
            </a:r>
            <a:r>
              <a:rPr lang="en-US" sz="2000" spc="5" dirty="0">
                <a:latin typeface="Times New Roman" pitchFamily="18" charset="0"/>
                <a:cs typeface="Times New Roman" pitchFamily="18" charset="0"/>
              </a:rPr>
              <a:t>on</a:t>
            </a:r>
            <a:r>
              <a:rPr lang="en-US" sz="2000" dirty="0">
                <a:latin typeface="Times New Roman" pitchFamily="18" charset="0"/>
                <a:cs typeface="Times New Roman" pitchFamily="18" charset="0"/>
              </a:rPr>
              <a:t>-</a:t>
            </a:r>
            <a:r>
              <a:rPr lang="en-US" sz="2000" spc="-55" dirty="0">
                <a:latin typeface="Times New Roman" pitchFamily="18" charset="0"/>
                <a:cs typeface="Times New Roman" pitchFamily="18" charset="0"/>
              </a:rPr>
              <a:t>F</a:t>
            </a:r>
            <a:r>
              <a:rPr lang="en-US" sz="2000" spc="-40" dirty="0">
                <a:latin typeface="Times New Roman" pitchFamily="18" charset="0"/>
                <a:cs typeface="Times New Roman" pitchFamily="18" charset="0"/>
              </a:rPr>
              <a:t>r</a:t>
            </a:r>
            <a:r>
              <a:rPr lang="en-US" sz="2000" dirty="0">
                <a:latin typeface="Times New Roman" pitchFamily="18" charset="0"/>
                <a:cs typeface="Times New Roman" pitchFamily="18" charset="0"/>
              </a:rPr>
              <a:t>agment</a:t>
            </a:r>
            <a:r>
              <a:rPr lang="en-US" sz="2000" spc="-114" dirty="0">
                <a:latin typeface="Times New Roman" pitchFamily="18" charset="0"/>
                <a:cs typeface="Times New Roman" pitchFamily="18" charset="0"/>
              </a:rPr>
              <a:t> </a:t>
            </a:r>
            <a:r>
              <a:rPr lang="en-US" sz="2000" dirty="0">
                <a:latin typeface="Times New Roman" pitchFamily="18" charset="0"/>
                <a:cs typeface="Times New Roman" pitchFamily="18" charset="0"/>
              </a:rPr>
              <a:t>of</a:t>
            </a:r>
            <a:r>
              <a:rPr lang="en-US" sz="2000" spc="-15" dirty="0">
                <a:latin typeface="Times New Roman" pitchFamily="18" charset="0"/>
                <a:cs typeface="Times New Roman" pitchFamily="18" charset="0"/>
              </a:rPr>
              <a:t> </a:t>
            </a:r>
            <a:r>
              <a:rPr lang="en-US" sz="2000" spc="-35" dirty="0">
                <a:latin typeface="Times New Roman" pitchFamily="18" charset="0"/>
                <a:cs typeface="Times New Roman" pitchFamily="18" charset="0"/>
              </a:rPr>
              <a:t>c</a:t>
            </a:r>
            <a:r>
              <a:rPr lang="en-US" sz="2000" dirty="0">
                <a:latin typeface="Times New Roman" pitchFamily="18" charset="0"/>
                <a:cs typeface="Times New Roman" pitchFamily="18" charset="0"/>
              </a:rPr>
              <a:t>ode</a:t>
            </a:r>
            <a:r>
              <a:rPr lang="en-US" sz="2000" spc="-105" dirty="0">
                <a:latin typeface="Times New Roman" pitchFamily="18" charset="0"/>
                <a:cs typeface="Times New Roman" pitchFamily="18" charset="0"/>
              </a:rPr>
              <a:t> </a:t>
            </a:r>
            <a:r>
              <a:rPr lang="en-US" sz="2000" dirty="0">
                <a:latin typeface="Times New Roman" pitchFamily="18" charset="0"/>
                <a:cs typeface="Times New Roman" pitchFamily="18" charset="0"/>
              </a:rPr>
              <a:t>wri</a:t>
            </a:r>
            <a:r>
              <a:rPr lang="en-US" sz="2000" spc="-30" dirty="0">
                <a:latin typeface="Times New Roman" pitchFamily="18" charset="0"/>
                <a:cs typeface="Times New Roman" pitchFamily="18" charset="0"/>
              </a:rPr>
              <a:t>t</a:t>
            </a:r>
            <a:r>
              <a:rPr lang="en-US" sz="2000" spc="-35" dirty="0">
                <a:latin typeface="Times New Roman" pitchFamily="18" charset="0"/>
                <a:cs typeface="Times New Roman" pitchFamily="18" charset="0"/>
              </a:rPr>
              <a:t>t</a:t>
            </a:r>
            <a:r>
              <a:rPr lang="en-US" sz="2000" dirty="0">
                <a:latin typeface="Times New Roman" pitchFamily="18" charset="0"/>
                <a:cs typeface="Times New Roman" pitchFamily="18" charset="0"/>
              </a:rPr>
              <a:t>en</a:t>
            </a:r>
            <a:r>
              <a:rPr lang="en-US" sz="2000" spc="-45" dirty="0">
                <a:latin typeface="Times New Roman" pitchFamily="18" charset="0"/>
                <a:cs typeface="Times New Roman" pitchFamily="18" charset="0"/>
              </a:rPr>
              <a:t> </a:t>
            </a:r>
            <a:r>
              <a:rPr lang="en-US" sz="2000" spc="-5" dirty="0">
                <a:latin typeface="Times New Roman" pitchFamily="18" charset="0"/>
                <a:cs typeface="Times New Roman" pitchFamily="18" charset="0"/>
              </a:rPr>
              <a:t>i</a:t>
            </a:r>
            <a:r>
              <a:rPr lang="en-US" sz="2000" dirty="0">
                <a:latin typeface="Times New Roman" pitchFamily="18" charset="0"/>
                <a:cs typeface="Times New Roman" pitchFamily="18" charset="0"/>
              </a:rPr>
              <a:t>n</a:t>
            </a:r>
            <a:r>
              <a:rPr lang="en-US" sz="2000" spc="-30" dirty="0">
                <a:latin typeface="Times New Roman" pitchFamily="18" charset="0"/>
                <a:cs typeface="Times New Roman" pitchFamily="18" charset="0"/>
              </a:rPr>
              <a:t> </a:t>
            </a:r>
            <a:r>
              <a:rPr lang="en-US" sz="2000" spc="-5" dirty="0">
                <a:latin typeface="Times New Roman" pitchFamily="18" charset="0"/>
                <a:cs typeface="Times New Roman" pitchFamily="18" charset="0"/>
              </a:rPr>
              <a:t>C.</a:t>
            </a:r>
            <a:endParaRPr lang="en-US" sz="2000" dirty="0">
              <a:latin typeface="Times New Roman" pitchFamily="18" charset="0"/>
              <a:cs typeface="Times New Roman" pitchFamily="18" charset="0"/>
            </a:endParaRPr>
          </a:p>
          <a:p>
            <a:pPr>
              <a:lnSpc>
                <a:spcPct val="100000"/>
              </a:lnSpc>
              <a:spcBef>
                <a:spcPts val="50"/>
              </a:spcBef>
              <a:buSzPct val="140000"/>
              <a:buFont typeface="Arial" pitchFamily="34" charset="0"/>
              <a:buChar char="•"/>
            </a:pPr>
            <a:endParaRPr lang="en-US" sz="2000" dirty="0">
              <a:latin typeface="Times New Roman" pitchFamily="18" charset="0"/>
              <a:cs typeface="Times New Roman" pitchFamily="18" charset="0"/>
            </a:endParaRPr>
          </a:p>
          <a:p>
            <a:pPr marL="277495" marR="309880" indent="-177165">
              <a:lnSpc>
                <a:spcPct val="100000"/>
              </a:lnSpc>
              <a:buSzPct val="140000"/>
              <a:buFont typeface="Arial" pitchFamily="34" charset="0"/>
              <a:buChar char="•"/>
              <a:tabLst>
                <a:tab pos="278130" algn="l"/>
              </a:tabLst>
            </a:pPr>
            <a:r>
              <a:rPr lang="en-US" sz="2000" spc="-5" dirty="0">
                <a:latin typeface="Times New Roman" pitchFamily="18" charset="0"/>
                <a:cs typeface="Times New Roman" pitchFamily="18" charset="0"/>
              </a:rPr>
              <a:t>T</a:t>
            </a:r>
            <a:r>
              <a:rPr lang="en-US" sz="2000" spc="-10" dirty="0">
                <a:latin typeface="Times New Roman" pitchFamily="18" charset="0"/>
                <a:cs typeface="Times New Roman" pitchFamily="18" charset="0"/>
              </a:rPr>
              <a:t>h</a:t>
            </a:r>
            <a:r>
              <a:rPr lang="en-US" sz="2000" spc="-5" dirty="0">
                <a:latin typeface="Times New Roman" pitchFamily="18" charset="0"/>
                <a:cs typeface="Times New Roman" pitchFamily="18" charset="0"/>
              </a:rPr>
              <a:t>i</a:t>
            </a:r>
            <a:r>
              <a:rPr lang="en-US" sz="2000" spc="-35" dirty="0">
                <a:latin typeface="Times New Roman" pitchFamily="18" charset="0"/>
                <a:cs typeface="Times New Roman" pitchFamily="18" charset="0"/>
              </a:rPr>
              <a:t>r</a:t>
            </a:r>
            <a:r>
              <a:rPr lang="en-US" sz="2000" dirty="0">
                <a:latin typeface="Times New Roman" pitchFamily="18" charset="0"/>
                <a:cs typeface="Times New Roman" pitchFamily="18" charset="0"/>
              </a:rPr>
              <a:t>d</a:t>
            </a:r>
            <a:r>
              <a:rPr lang="en-US" sz="2000" spc="-5" dirty="0">
                <a:latin typeface="Times New Roman" pitchFamily="18" charset="0"/>
                <a:cs typeface="Times New Roman" pitchFamily="18" charset="0"/>
              </a:rPr>
              <a:t> </a:t>
            </a:r>
            <a:r>
              <a:rPr lang="en-US" sz="2000" dirty="0">
                <a:latin typeface="Times New Roman" pitchFamily="18" charset="0"/>
                <a:cs typeface="Times New Roman" pitchFamily="18" charset="0"/>
              </a:rPr>
              <a:t>Sect</a:t>
            </a:r>
            <a:r>
              <a:rPr lang="en-US" sz="2000" spc="5" dirty="0">
                <a:latin typeface="Times New Roman" pitchFamily="18" charset="0"/>
                <a:cs typeface="Times New Roman" pitchFamily="18" charset="0"/>
              </a:rPr>
              <a:t>i</a:t>
            </a:r>
            <a:r>
              <a:rPr lang="en-US" sz="2000" dirty="0">
                <a:latin typeface="Times New Roman" pitchFamily="18" charset="0"/>
                <a:cs typeface="Times New Roman" pitchFamily="18" charset="0"/>
              </a:rPr>
              <a:t>o</a:t>
            </a:r>
            <a:r>
              <a:rPr lang="en-US" sz="2000" spc="5" dirty="0">
                <a:latin typeface="Times New Roman" pitchFamily="18" charset="0"/>
                <a:cs typeface="Times New Roman" pitchFamily="18" charset="0"/>
              </a:rPr>
              <a:t>n</a:t>
            </a:r>
            <a:r>
              <a:rPr lang="en-US" sz="2000" dirty="0">
                <a:latin typeface="Times New Roman" pitchFamily="18" charset="0"/>
                <a:cs typeface="Times New Roman" pitchFamily="18" charset="0"/>
              </a:rPr>
              <a:t>-hol</a:t>
            </a:r>
            <a:r>
              <a:rPr lang="en-US" sz="2000" spc="-10" dirty="0">
                <a:latin typeface="Times New Roman" pitchFamily="18" charset="0"/>
                <a:cs typeface="Times New Roman" pitchFamily="18" charset="0"/>
              </a:rPr>
              <a:t>d</a:t>
            </a:r>
            <a:r>
              <a:rPr lang="en-US" sz="2000" dirty="0">
                <a:latin typeface="Times New Roman" pitchFamily="18" charset="0"/>
                <a:cs typeface="Times New Roman" pitchFamily="18" charset="0"/>
              </a:rPr>
              <a:t>s</a:t>
            </a:r>
            <a:r>
              <a:rPr lang="en-US" sz="2000" spc="-105" dirty="0">
                <a:latin typeface="Times New Roman" pitchFamily="18" charset="0"/>
                <a:cs typeface="Times New Roman" pitchFamily="18" charset="0"/>
              </a:rPr>
              <a:t> </a:t>
            </a:r>
            <a:r>
              <a:rPr lang="en-US" sz="2000" spc="-30" dirty="0">
                <a:latin typeface="Times New Roman" pitchFamily="18" charset="0"/>
                <a:cs typeface="Times New Roman" pitchFamily="18" charset="0"/>
              </a:rPr>
              <a:t>w</a:t>
            </a:r>
            <a:r>
              <a:rPr lang="en-US" sz="2000" dirty="0">
                <a:latin typeface="Times New Roman" pitchFamily="18" charset="0"/>
                <a:cs typeface="Times New Roman" pitchFamily="18" charset="0"/>
              </a:rPr>
              <a:t>ha</a:t>
            </a:r>
            <a:r>
              <a:rPr lang="en-US" sz="2000" spc="-40" dirty="0">
                <a:latin typeface="Times New Roman" pitchFamily="18" charset="0"/>
                <a:cs typeface="Times New Roman" pitchFamily="18" charset="0"/>
              </a:rPr>
              <a:t>t</a:t>
            </a:r>
            <a:r>
              <a:rPr lang="en-US" sz="2000" dirty="0">
                <a:latin typeface="Times New Roman" pitchFamily="18" charset="0"/>
                <a:cs typeface="Times New Roman" pitchFamily="18" charset="0"/>
              </a:rPr>
              <a:t>e</a:t>
            </a:r>
            <a:r>
              <a:rPr lang="en-US" sz="2000" spc="-40" dirty="0">
                <a:latin typeface="Times New Roman" pitchFamily="18" charset="0"/>
                <a:cs typeface="Times New Roman" pitchFamily="18" charset="0"/>
              </a:rPr>
              <a:t>v</a:t>
            </a:r>
            <a:r>
              <a:rPr lang="en-US" sz="2000" dirty="0">
                <a:latin typeface="Times New Roman" pitchFamily="18" charset="0"/>
                <a:cs typeface="Times New Roman" pitchFamily="18" charset="0"/>
              </a:rPr>
              <a:t>er</a:t>
            </a:r>
            <a:r>
              <a:rPr lang="en-US" sz="2000" spc="-160" dirty="0">
                <a:latin typeface="Times New Roman" pitchFamily="18" charset="0"/>
                <a:cs typeface="Times New Roman" pitchFamily="18" charset="0"/>
              </a:rPr>
              <a:t> </a:t>
            </a:r>
            <a:r>
              <a:rPr lang="en-US" sz="2000" dirty="0">
                <a:latin typeface="Times New Roman" pitchFamily="18" charset="0"/>
                <a:cs typeface="Times New Roman" pitchFamily="18" charset="0"/>
              </a:rPr>
              <a:t>addit</a:t>
            </a:r>
            <a:r>
              <a:rPr lang="en-US" sz="2000" spc="5" dirty="0">
                <a:latin typeface="Times New Roman" pitchFamily="18" charset="0"/>
                <a:cs typeface="Times New Roman" pitchFamily="18" charset="0"/>
              </a:rPr>
              <a:t>i</a:t>
            </a:r>
            <a:r>
              <a:rPr lang="en-US" sz="2000" dirty="0">
                <a:latin typeface="Times New Roman" pitchFamily="18" charset="0"/>
                <a:cs typeface="Times New Roman" pitchFamily="18" charset="0"/>
              </a:rPr>
              <a:t>onal</a:t>
            </a:r>
            <a:r>
              <a:rPr lang="en-US" sz="2000" spc="-10" dirty="0">
                <a:latin typeface="Times New Roman" pitchFamily="18" charset="0"/>
                <a:cs typeface="Times New Roman" pitchFamily="18" charset="0"/>
              </a:rPr>
              <a:t> </a:t>
            </a:r>
            <a:r>
              <a:rPr lang="en-US" sz="2000" dirty="0">
                <a:latin typeface="Times New Roman" pitchFamily="18" charset="0"/>
                <a:cs typeface="Times New Roman" pitchFamily="18" charset="0"/>
              </a:rPr>
              <a:t>fun</a:t>
            </a:r>
            <a:r>
              <a:rPr lang="en-US" sz="2000" spc="5" dirty="0">
                <a:latin typeface="Times New Roman" pitchFamily="18" charset="0"/>
                <a:cs typeface="Times New Roman" pitchFamily="18" charset="0"/>
              </a:rPr>
              <a:t>c</a:t>
            </a:r>
            <a:r>
              <a:rPr lang="en-US" sz="2000" spc="-5" dirty="0">
                <a:latin typeface="Times New Roman" pitchFamily="18" charset="0"/>
                <a:cs typeface="Times New Roman" pitchFamily="18" charset="0"/>
              </a:rPr>
              <a:t>t</a:t>
            </a:r>
            <a:r>
              <a:rPr lang="en-US" sz="2000" spc="5" dirty="0">
                <a:latin typeface="Times New Roman" pitchFamily="18" charset="0"/>
                <a:cs typeface="Times New Roman" pitchFamily="18" charset="0"/>
              </a:rPr>
              <a:t>i</a:t>
            </a:r>
            <a:r>
              <a:rPr lang="en-US" sz="2000" dirty="0">
                <a:latin typeface="Times New Roman" pitchFamily="18" charset="0"/>
                <a:cs typeface="Times New Roman" pitchFamily="18" charset="0"/>
              </a:rPr>
              <a:t>ons</a:t>
            </a:r>
            <a:r>
              <a:rPr lang="en-US" sz="2000" spc="-95" dirty="0">
                <a:latin typeface="Times New Roman" pitchFamily="18" charset="0"/>
                <a:cs typeface="Times New Roman" pitchFamily="18" charset="0"/>
              </a:rPr>
              <a:t> </a:t>
            </a:r>
            <a:r>
              <a:rPr lang="en-US" sz="2000" dirty="0">
                <a:latin typeface="Times New Roman" pitchFamily="18" charset="0"/>
                <a:cs typeface="Times New Roman" pitchFamily="18" charset="0"/>
              </a:rPr>
              <a:t>a</a:t>
            </a:r>
            <a:r>
              <a:rPr lang="en-US" sz="2000" spc="-40" dirty="0">
                <a:latin typeface="Times New Roman" pitchFamily="18" charset="0"/>
                <a:cs typeface="Times New Roman" pitchFamily="18" charset="0"/>
              </a:rPr>
              <a:t>r</a:t>
            </a:r>
            <a:r>
              <a:rPr lang="en-US" sz="2000" dirty="0">
                <a:latin typeface="Times New Roman" pitchFamily="18" charset="0"/>
                <a:cs typeface="Times New Roman" pitchFamily="18" charset="0"/>
              </a:rPr>
              <a:t>e</a:t>
            </a:r>
            <a:r>
              <a:rPr lang="en-US" sz="2000" spc="-85" dirty="0">
                <a:latin typeface="Times New Roman" pitchFamily="18" charset="0"/>
                <a:cs typeface="Times New Roman" pitchFamily="18" charset="0"/>
              </a:rPr>
              <a:t> </a:t>
            </a:r>
            <a:r>
              <a:rPr lang="en-US" sz="2000" spc="-5" dirty="0">
                <a:latin typeface="Times New Roman" pitchFamily="18" charset="0"/>
                <a:cs typeface="Times New Roman" pitchFamily="18" charset="0"/>
              </a:rPr>
              <a:t>u</a:t>
            </a:r>
            <a:r>
              <a:rPr lang="en-US" sz="2000" dirty="0">
                <a:latin typeface="Times New Roman" pitchFamily="18" charset="0"/>
                <a:cs typeface="Times New Roman" pitchFamily="18" charset="0"/>
              </a:rPr>
              <a:t>sed</a:t>
            </a:r>
            <a:r>
              <a:rPr lang="en-US" sz="2000" spc="-25" dirty="0">
                <a:latin typeface="Times New Roman" pitchFamily="18" charset="0"/>
                <a:cs typeface="Times New Roman" pitchFamily="18" charset="0"/>
              </a:rPr>
              <a:t> </a:t>
            </a:r>
            <a:r>
              <a:rPr lang="en-US" sz="2000" spc="-5" dirty="0">
                <a:latin typeface="Times New Roman" pitchFamily="18" charset="0"/>
                <a:cs typeface="Times New Roman" pitchFamily="18" charset="0"/>
              </a:rPr>
              <a:t>i</a:t>
            </a:r>
            <a:r>
              <a:rPr lang="en-US" sz="2000" dirty="0">
                <a:latin typeface="Times New Roman" pitchFamily="18" charset="0"/>
                <a:cs typeface="Times New Roman" pitchFamily="18" charset="0"/>
              </a:rPr>
              <a:t>n</a:t>
            </a:r>
            <a:r>
              <a:rPr lang="en-US" sz="2000" spc="-45" dirty="0">
                <a:latin typeface="Times New Roman" pitchFamily="18" charset="0"/>
                <a:cs typeface="Times New Roman" pitchFamily="18" charset="0"/>
              </a:rPr>
              <a:t> </a:t>
            </a:r>
            <a:r>
              <a:rPr lang="en-US" sz="2000" spc="-5" dirty="0">
                <a:latin typeface="Times New Roman" pitchFamily="18" charset="0"/>
                <a:cs typeface="Times New Roman" pitchFamily="18" charset="0"/>
              </a:rPr>
              <a:t>the  actions.</a:t>
            </a:r>
            <a:endParaRPr lang="en-US" sz="2000" dirty="0">
              <a:latin typeface="Times New Roman" pitchFamily="18" charset="0"/>
              <a:cs typeface="Times New Roman" pitchFamily="18" charset="0"/>
            </a:endParaRPr>
          </a:p>
          <a:p>
            <a:pPr marL="277495" indent="-177165">
              <a:lnSpc>
                <a:spcPct val="100000"/>
              </a:lnSpc>
              <a:spcBef>
                <a:spcPts val="505"/>
              </a:spcBef>
              <a:buSzPct val="140000"/>
              <a:buFont typeface="Arial" pitchFamily="34" charset="0"/>
              <a:buChar char="•"/>
              <a:tabLst>
                <a:tab pos="278130" algn="l"/>
              </a:tabLst>
            </a:pPr>
            <a:r>
              <a:rPr lang="en-US" sz="2000" spc="-25" dirty="0">
                <a:latin typeface="Times New Roman" pitchFamily="18" charset="0"/>
                <a:cs typeface="Times New Roman" pitchFamily="18" charset="0"/>
              </a:rPr>
              <a:t>Alternatively,</a:t>
            </a:r>
            <a:r>
              <a:rPr lang="en-US" sz="2000" spc="-70" dirty="0">
                <a:latin typeface="Times New Roman" pitchFamily="18" charset="0"/>
                <a:cs typeface="Times New Roman" pitchFamily="18" charset="0"/>
              </a:rPr>
              <a:t> </a:t>
            </a:r>
            <a:r>
              <a:rPr lang="en-US" sz="2000" spc="-5" dirty="0">
                <a:latin typeface="Times New Roman" pitchFamily="18" charset="0"/>
                <a:cs typeface="Times New Roman" pitchFamily="18" charset="0"/>
              </a:rPr>
              <a:t>these</a:t>
            </a:r>
            <a:r>
              <a:rPr lang="en-US" sz="2000" spc="-90" dirty="0">
                <a:latin typeface="Times New Roman" pitchFamily="18" charset="0"/>
                <a:cs typeface="Times New Roman" pitchFamily="18" charset="0"/>
              </a:rPr>
              <a:t> </a:t>
            </a:r>
            <a:r>
              <a:rPr lang="en-US" sz="2000" dirty="0">
                <a:latin typeface="Times New Roman" pitchFamily="18" charset="0"/>
                <a:cs typeface="Times New Roman" pitchFamily="18" charset="0"/>
              </a:rPr>
              <a:t>functions</a:t>
            </a:r>
            <a:r>
              <a:rPr lang="en-US" sz="2000" spc="-95" dirty="0">
                <a:latin typeface="Times New Roman" pitchFamily="18" charset="0"/>
                <a:cs typeface="Times New Roman" pitchFamily="18" charset="0"/>
              </a:rPr>
              <a:t> </a:t>
            </a:r>
            <a:r>
              <a:rPr lang="en-US" sz="2000" spc="-5" dirty="0">
                <a:latin typeface="Times New Roman" pitchFamily="18" charset="0"/>
                <a:cs typeface="Times New Roman" pitchFamily="18" charset="0"/>
              </a:rPr>
              <a:t>can</a:t>
            </a:r>
            <a:r>
              <a:rPr lang="en-US" sz="2000" spc="-40" dirty="0">
                <a:latin typeface="Times New Roman" pitchFamily="18" charset="0"/>
                <a:cs typeface="Times New Roman" pitchFamily="18" charset="0"/>
              </a:rPr>
              <a:t> </a:t>
            </a:r>
            <a:r>
              <a:rPr lang="en-US" sz="2000" dirty="0">
                <a:latin typeface="Times New Roman" pitchFamily="18" charset="0"/>
                <a:cs typeface="Times New Roman" pitchFamily="18" charset="0"/>
              </a:rPr>
              <a:t>be</a:t>
            </a:r>
            <a:r>
              <a:rPr lang="en-US" sz="2000" spc="-110" dirty="0">
                <a:latin typeface="Times New Roman" pitchFamily="18" charset="0"/>
                <a:cs typeface="Times New Roman" pitchFamily="18" charset="0"/>
              </a:rPr>
              <a:t> </a:t>
            </a:r>
            <a:r>
              <a:rPr lang="en-US" sz="2000" spc="-5" dirty="0">
                <a:latin typeface="Times New Roman" pitchFamily="18" charset="0"/>
                <a:cs typeface="Times New Roman" pitchFamily="18" charset="0"/>
              </a:rPr>
              <a:t>compiled</a:t>
            </a:r>
            <a:r>
              <a:rPr lang="en-US" sz="2000" spc="-60" dirty="0">
                <a:latin typeface="Times New Roman" pitchFamily="18" charset="0"/>
                <a:cs typeface="Times New Roman" pitchFamily="18" charset="0"/>
              </a:rPr>
              <a:t> </a:t>
            </a:r>
            <a:r>
              <a:rPr lang="en-US" sz="2000" spc="-10" dirty="0">
                <a:latin typeface="Times New Roman" pitchFamily="18" charset="0"/>
                <a:cs typeface="Times New Roman" pitchFamily="18" charset="0"/>
              </a:rPr>
              <a:t>separately</a:t>
            </a:r>
            <a:r>
              <a:rPr lang="en-US" sz="2000" spc="-120" dirty="0">
                <a:latin typeface="Times New Roman" pitchFamily="18" charset="0"/>
                <a:cs typeface="Times New Roman" pitchFamily="18" charset="0"/>
              </a:rPr>
              <a:t> </a:t>
            </a:r>
            <a:r>
              <a:rPr lang="en-US" sz="2000" dirty="0">
                <a:latin typeface="Times New Roman" pitchFamily="18" charset="0"/>
                <a:cs typeface="Times New Roman" pitchFamily="18" charset="0"/>
              </a:rPr>
              <a:t>and</a:t>
            </a:r>
            <a:r>
              <a:rPr lang="en-US" sz="2000" spc="-5" dirty="0">
                <a:latin typeface="Times New Roman" pitchFamily="18" charset="0"/>
                <a:cs typeface="Times New Roman" pitchFamily="18" charset="0"/>
              </a:rPr>
              <a:t> </a:t>
            </a:r>
            <a:r>
              <a:rPr lang="en-US" sz="2000" dirty="0">
                <a:latin typeface="Times New Roman" pitchFamily="18" charset="0"/>
                <a:cs typeface="Times New Roman" pitchFamily="18" charset="0"/>
              </a:rPr>
              <a:t>loaded with</a:t>
            </a:r>
            <a:r>
              <a:rPr lang="en-US" sz="2000" spc="-75" dirty="0">
                <a:latin typeface="Times New Roman" pitchFamily="18" charset="0"/>
                <a:cs typeface="Times New Roman" pitchFamily="18" charset="0"/>
              </a:rPr>
              <a:t> </a:t>
            </a:r>
            <a:r>
              <a:rPr lang="en-US" sz="2000" spc="-5" dirty="0">
                <a:latin typeface="Times New Roman" pitchFamily="18" charset="0"/>
                <a:cs typeface="Times New Roman" pitchFamily="18" charset="0"/>
              </a:rPr>
              <a:t>the</a:t>
            </a:r>
            <a:r>
              <a:rPr lang="en-US" sz="2000" spc="-90" dirty="0">
                <a:latin typeface="Times New Roman" pitchFamily="18" charset="0"/>
                <a:cs typeface="Times New Roman" pitchFamily="18" charset="0"/>
              </a:rPr>
              <a:t> </a:t>
            </a:r>
            <a:r>
              <a:rPr lang="en-US" sz="2000" dirty="0">
                <a:latin typeface="Times New Roman" pitchFamily="18" charset="0"/>
                <a:cs typeface="Times New Roman" pitchFamily="18" charset="0"/>
              </a:rPr>
              <a:t>lexical</a:t>
            </a:r>
            <a:r>
              <a:rPr lang="en-US" sz="2000" spc="-65" dirty="0">
                <a:latin typeface="Times New Roman" pitchFamily="18" charset="0"/>
                <a:cs typeface="Times New Roman" pitchFamily="18" charset="0"/>
              </a:rPr>
              <a:t> </a:t>
            </a:r>
            <a:r>
              <a:rPr lang="en-US" sz="2000" spc="-30" dirty="0" err="1">
                <a:latin typeface="Times New Roman" pitchFamily="18" charset="0"/>
                <a:cs typeface="Times New Roman" pitchFamily="18" charset="0"/>
              </a:rPr>
              <a:t>analyser</a:t>
            </a:r>
            <a:endParaRPr lang="en-US" sz="20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41</a:t>
            </a:fld>
            <a:endParaRPr lang="en-US"/>
          </a:p>
        </p:txBody>
      </p:sp>
      <p:sp>
        <p:nvSpPr>
          <p:cNvPr id="4" name="Footer Placeholder 3"/>
          <p:cNvSpPr>
            <a:spLocks noGrp="1"/>
          </p:cNvSpPr>
          <p:nvPr>
            <p:ph type="ftr" sz="quarter" idx="11"/>
          </p:nvPr>
        </p:nvSpPr>
        <p:spPr/>
        <p:txBody>
          <a:bodyPr/>
          <a:lstStyle/>
          <a:p>
            <a:r>
              <a:rPr lang="en-US"/>
              <a:t>Compiler Design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8"/>
          <p:cNvSpPr txBox="1"/>
          <p:nvPr/>
        </p:nvSpPr>
        <p:spPr>
          <a:xfrm>
            <a:off x="381000" y="990600"/>
            <a:ext cx="8458200" cy="3200876"/>
          </a:xfrm>
          <a:prstGeom prst="rect">
            <a:avLst/>
          </a:prstGeom>
        </p:spPr>
        <p:txBody>
          <a:bodyPr vert="horz" wrap="square" lIns="0" tIns="91440" rIns="0" bIns="0" rtlCol="0">
            <a:spAutoFit/>
          </a:bodyPr>
          <a:lstStyle/>
          <a:p>
            <a:pPr marL="285115" indent="-273050">
              <a:lnSpc>
                <a:spcPct val="100000"/>
              </a:lnSpc>
              <a:spcBef>
                <a:spcPts val="720"/>
              </a:spcBef>
              <a:buSzPct val="108000"/>
              <a:tabLst>
                <a:tab pos="285750" algn="l"/>
              </a:tabLst>
            </a:pPr>
            <a:r>
              <a:rPr sz="2400" b="1" spc="20" dirty="0">
                <a:latin typeface="Times New Roman" pitchFamily="18" charset="0"/>
                <a:cs typeface="Times New Roman" pitchFamily="18" charset="0"/>
              </a:rPr>
              <a:t>Conflict</a:t>
            </a:r>
            <a:r>
              <a:rPr sz="2400" b="1" spc="-90" dirty="0">
                <a:latin typeface="Times New Roman" pitchFamily="18" charset="0"/>
                <a:cs typeface="Times New Roman" pitchFamily="18" charset="0"/>
              </a:rPr>
              <a:t> </a:t>
            </a:r>
            <a:r>
              <a:rPr sz="2400" b="1" spc="-5" dirty="0">
                <a:latin typeface="Times New Roman" pitchFamily="18" charset="0"/>
                <a:cs typeface="Times New Roman" pitchFamily="18" charset="0"/>
              </a:rPr>
              <a:t>Resolution</a:t>
            </a:r>
            <a:r>
              <a:rPr sz="2400" b="1" spc="-70" dirty="0">
                <a:latin typeface="Times New Roman" pitchFamily="18" charset="0"/>
                <a:cs typeface="Times New Roman" pitchFamily="18" charset="0"/>
              </a:rPr>
              <a:t> </a:t>
            </a:r>
            <a:r>
              <a:rPr sz="2400" b="1" dirty="0">
                <a:latin typeface="Times New Roman" pitchFamily="18" charset="0"/>
                <a:cs typeface="Times New Roman" pitchFamily="18" charset="0"/>
              </a:rPr>
              <a:t>in</a:t>
            </a:r>
            <a:r>
              <a:rPr sz="2400" b="1" spc="-55" dirty="0">
                <a:latin typeface="Times New Roman" pitchFamily="18" charset="0"/>
                <a:cs typeface="Times New Roman" pitchFamily="18" charset="0"/>
              </a:rPr>
              <a:t> </a:t>
            </a:r>
            <a:r>
              <a:rPr sz="2400" b="1" spc="10" dirty="0">
                <a:latin typeface="Times New Roman" pitchFamily="18" charset="0"/>
                <a:cs typeface="Times New Roman" pitchFamily="18" charset="0"/>
              </a:rPr>
              <a:t>Lex</a:t>
            </a:r>
            <a:endParaRPr sz="2400">
              <a:latin typeface="Times New Roman" pitchFamily="18" charset="0"/>
              <a:cs typeface="Times New Roman" pitchFamily="18" charset="0"/>
            </a:endParaRPr>
          </a:p>
          <a:p>
            <a:pPr marL="285115" marR="37465" indent="-273050" algn="just">
              <a:lnSpc>
                <a:spcPct val="100000"/>
              </a:lnSpc>
              <a:spcBef>
                <a:spcPts val="625"/>
              </a:spcBef>
              <a:buSzPct val="108000"/>
              <a:tabLst>
                <a:tab pos="285750" algn="l"/>
              </a:tabLst>
            </a:pPr>
            <a:r>
              <a:rPr lang="en-US" sz="2400" spc="-10" dirty="0">
                <a:latin typeface="Times New Roman" pitchFamily="18" charset="0"/>
                <a:cs typeface="Times New Roman" pitchFamily="18" charset="0"/>
              </a:rPr>
              <a:t> </a:t>
            </a:r>
            <a:r>
              <a:rPr sz="2400" spc="-10">
                <a:latin typeface="Times New Roman" pitchFamily="18" charset="0"/>
                <a:cs typeface="Times New Roman" pitchFamily="18" charset="0"/>
              </a:rPr>
              <a:t>There </a:t>
            </a:r>
            <a:r>
              <a:rPr sz="2400" spc="-15" dirty="0">
                <a:latin typeface="Times New Roman" pitchFamily="18" charset="0"/>
                <a:cs typeface="Times New Roman" pitchFamily="18" charset="0"/>
              </a:rPr>
              <a:t>are </a:t>
            </a:r>
            <a:r>
              <a:rPr sz="2400" spc="-20" dirty="0">
                <a:latin typeface="Times New Roman" pitchFamily="18" charset="0"/>
                <a:cs typeface="Times New Roman" pitchFamily="18" charset="0"/>
              </a:rPr>
              <a:t>two </a:t>
            </a:r>
            <a:r>
              <a:rPr sz="2400" spc="-5" dirty="0">
                <a:latin typeface="Times New Roman" pitchFamily="18" charset="0"/>
                <a:cs typeface="Times New Roman" pitchFamily="18" charset="0"/>
              </a:rPr>
              <a:t>rules that </a:t>
            </a:r>
            <a:r>
              <a:rPr sz="2400" spc="10" dirty="0">
                <a:latin typeface="Times New Roman" pitchFamily="18" charset="0"/>
                <a:cs typeface="Times New Roman" pitchFamily="18" charset="0"/>
              </a:rPr>
              <a:t>Lex </a:t>
            </a:r>
            <a:r>
              <a:rPr sz="2400" spc="-5" dirty="0">
                <a:latin typeface="Times New Roman" pitchFamily="18" charset="0"/>
                <a:cs typeface="Times New Roman" pitchFamily="18" charset="0"/>
              </a:rPr>
              <a:t>uses </a:t>
            </a:r>
            <a:r>
              <a:rPr sz="2400" spc="-20" dirty="0">
                <a:latin typeface="Times New Roman" pitchFamily="18" charset="0"/>
                <a:cs typeface="Times New Roman" pitchFamily="18" charset="0"/>
              </a:rPr>
              <a:t>to </a:t>
            </a:r>
            <a:r>
              <a:rPr sz="2400" spc="-5" dirty="0">
                <a:latin typeface="Times New Roman" pitchFamily="18" charset="0"/>
                <a:cs typeface="Times New Roman" pitchFamily="18" charset="0"/>
              </a:rPr>
              <a:t>decide </a:t>
            </a:r>
            <a:r>
              <a:rPr sz="2400" dirty="0">
                <a:latin typeface="Times New Roman" pitchFamily="18" charset="0"/>
                <a:cs typeface="Times New Roman" pitchFamily="18" charset="0"/>
              </a:rPr>
              <a:t>on </a:t>
            </a:r>
            <a:r>
              <a:rPr sz="2400" spc="-5">
                <a:latin typeface="Times New Roman" pitchFamily="18" charset="0"/>
                <a:cs typeface="Times New Roman" pitchFamily="18" charset="0"/>
              </a:rPr>
              <a:t>the </a:t>
            </a:r>
            <a:r>
              <a:rPr sz="2400">
                <a:latin typeface="Times New Roman" pitchFamily="18" charset="0"/>
                <a:cs typeface="Times New Roman" pitchFamily="18" charset="0"/>
              </a:rPr>
              <a:t> p</a:t>
            </a:r>
            <a:r>
              <a:rPr sz="2400" spc="-45">
                <a:latin typeface="Times New Roman" pitchFamily="18" charset="0"/>
                <a:cs typeface="Times New Roman" pitchFamily="18" charset="0"/>
              </a:rPr>
              <a:t>r</a:t>
            </a:r>
            <a:r>
              <a:rPr sz="2400">
                <a:latin typeface="Times New Roman" pitchFamily="18" charset="0"/>
                <a:cs typeface="Times New Roman" pitchFamily="18" charset="0"/>
              </a:rPr>
              <a:t>o</a:t>
            </a:r>
            <a:r>
              <a:rPr sz="2400" spc="-10">
                <a:latin typeface="Times New Roman" pitchFamily="18" charset="0"/>
                <a:cs typeface="Times New Roman" pitchFamily="18" charset="0"/>
              </a:rPr>
              <a:t>p</a:t>
            </a:r>
            <a:r>
              <a:rPr sz="2400">
                <a:latin typeface="Times New Roman" pitchFamily="18" charset="0"/>
                <a:cs typeface="Times New Roman" pitchFamily="18" charset="0"/>
              </a:rPr>
              <a:t>er</a:t>
            </a:r>
            <a:r>
              <a:rPr sz="2400" spc="-85">
                <a:latin typeface="Times New Roman" pitchFamily="18" charset="0"/>
                <a:cs typeface="Times New Roman" pitchFamily="18" charset="0"/>
              </a:rPr>
              <a:t> </a:t>
            </a:r>
            <a:r>
              <a:rPr sz="2400">
                <a:latin typeface="Times New Roman" pitchFamily="18" charset="0"/>
                <a:cs typeface="Times New Roman" pitchFamily="18" charset="0"/>
              </a:rPr>
              <a:t>le</a:t>
            </a:r>
            <a:r>
              <a:rPr sz="2400" spc="-70">
                <a:latin typeface="Times New Roman" pitchFamily="18" charset="0"/>
                <a:cs typeface="Times New Roman" pitchFamily="18" charset="0"/>
              </a:rPr>
              <a:t>x</a:t>
            </a:r>
            <a:r>
              <a:rPr sz="2400">
                <a:latin typeface="Times New Roman" pitchFamily="18" charset="0"/>
                <a:cs typeface="Times New Roman" pitchFamily="18" charset="0"/>
              </a:rPr>
              <a:t>eme</a:t>
            </a:r>
            <a:r>
              <a:rPr sz="2400" spc="-100">
                <a:latin typeface="Times New Roman" pitchFamily="18" charset="0"/>
                <a:cs typeface="Times New Roman" pitchFamily="18" charset="0"/>
              </a:rPr>
              <a:t> </a:t>
            </a:r>
            <a:r>
              <a:rPr sz="2400" spc="-35" dirty="0">
                <a:latin typeface="Times New Roman" pitchFamily="18" charset="0"/>
                <a:cs typeface="Times New Roman" pitchFamily="18" charset="0"/>
              </a:rPr>
              <a:t>t</a:t>
            </a:r>
            <a:r>
              <a:rPr sz="2400" dirty="0">
                <a:latin typeface="Times New Roman" pitchFamily="18" charset="0"/>
                <a:cs typeface="Times New Roman" pitchFamily="18" charset="0"/>
              </a:rPr>
              <a:t>o</a:t>
            </a:r>
            <a:r>
              <a:rPr sz="2400" spc="-145" dirty="0">
                <a:latin typeface="Times New Roman" pitchFamily="18" charset="0"/>
                <a:cs typeface="Times New Roman" pitchFamily="18" charset="0"/>
              </a:rPr>
              <a:t> </a:t>
            </a:r>
            <a:r>
              <a:rPr sz="2400" dirty="0">
                <a:latin typeface="Times New Roman" pitchFamily="18" charset="0"/>
                <a:cs typeface="Times New Roman" pitchFamily="18" charset="0"/>
              </a:rPr>
              <a:t>select,</a:t>
            </a:r>
            <a:r>
              <a:rPr sz="2400" spc="-90" dirty="0">
                <a:latin typeface="Times New Roman" pitchFamily="18" charset="0"/>
                <a:cs typeface="Times New Roman" pitchFamily="18" charset="0"/>
              </a:rPr>
              <a:t> </a:t>
            </a:r>
            <a:r>
              <a:rPr sz="2400" spc="-25" dirty="0">
                <a:latin typeface="Times New Roman" pitchFamily="18" charset="0"/>
                <a:cs typeface="Times New Roman" pitchFamily="18" charset="0"/>
              </a:rPr>
              <a:t>w</a:t>
            </a:r>
            <a:r>
              <a:rPr sz="2400" dirty="0">
                <a:latin typeface="Times New Roman" pitchFamily="18" charset="0"/>
                <a:cs typeface="Times New Roman" pitchFamily="18" charset="0"/>
              </a:rPr>
              <a:t>hen</a:t>
            </a:r>
            <a:r>
              <a:rPr sz="2400" spc="-90" dirty="0">
                <a:latin typeface="Times New Roman" pitchFamily="18" charset="0"/>
                <a:cs typeface="Times New Roman" pitchFamily="18" charset="0"/>
              </a:rPr>
              <a:t> </a:t>
            </a:r>
            <a:r>
              <a:rPr sz="2400" dirty="0">
                <a:latin typeface="Times New Roman" pitchFamily="18" charset="0"/>
                <a:cs typeface="Times New Roman" pitchFamily="18" charset="0"/>
              </a:rPr>
              <a:t>se</a:t>
            </a:r>
            <a:r>
              <a:rPr sz="2400" spc="-55" dirty="0">
                <a:latin typeface="Times New Roman" pitchFamily="18" charset="0"/>
                <a:cs typeface="Times New Roman" pitchFamily="18" charset="0"/>
              </a:rPr>
              <a:t>v</a:t>
            </a:r>
            <a:r>
              <a:rPr sz="2400" dirty="0">
                <a:latin typeface="Times New Roman" pitchFamily="18" charset="0"/>
                <a:cs typeface="Times New Roman" pitchFamily="18" charset="0"/>
              </a:rPr>
              <a:t>e</a:t>
            </a:r>
            <a:r>
              <a:rPr sz="2400" spc="-50" dirty="0">
                <a:latin typeface="Times New Roman" pitchFamily="18" charset="0"/>
                <a:cs typeface="Times New Roman" pitchFamily="18" charset="0"/>
              </a:rPr>
              <a:t>r</a:t>
            </a:r>
            <a:r>
              <a:rPr sz="2400" dirty="0">
                <a:latin typeface="Times New Roman" pitchFamily="18" charset="0"/>
                <a:cs typeface="Times New Roman" pitchFamily="18" charset="0"/>
              </a:rPr>
              <a:t>al</a:t>
            </a:r>
            <a:r>
              <a:rPr sz="2400" spc="-70" dirty="0">
                <a:latin typeface="Times New Roman" pitchFamily="18" charset="0"/>
                <a:cs typeface="Times New Roman" pitchFamily="18" charset="0"/>
              </a:rPr>
              <a:t> </a:t>
            </a:r>
            <a:r>
              <a:rPr sz="2400" dirty="0">
                <a:latin typeface="Times New Roman" pitchFamily="18" charset="0"/>
                <a:cs typeface="Times New Roman" pitchFamily="18" charset="0"/>
              </a:rPr>
              <a:t>p</a:t>
            </a:r>
            <a:r>
              <a:rPr sz="2400" spc="-45" dirty="0">
                <a:latin typeface="Times New Roman" pitchFamily="18" charset="0"/>
                <a:cs typeface="Times New Roman" pitchFamily="18" charset="0"/>
              </a:rPr>
              <a:t>r</a:t>
            </a:r>
            <a:r>
              <a:rPr sz="2400" dirty="0">
                <a:latin typeface="Times New Roman" pitchFamily="18" charset="0"/>
                <a:cs typeface="Times New Roman" pitchFamily="18" charset="0"/>
              </a:rPr>
              <a:t>e</a:t>
            </a:r>
            <a:r>
              <a:rPr sz="2400" spc="50" dirty="0">
                <a:latin typeface="Times New Roman" pitchFamily="18" charset="0"/>
                <a:cs typeface="Times New Roman" pitchFamily="18" charset="0"/>
              </a:rPr>
              <a:t>f</a:t>
            </a:r>
            <a:r>
              <a:rPr sz="2400" spc="-5" dirty="0">
                <a:latin typeface="Times New Roman" pitchFamily="18" charset="0"/>
                <a:cs typeface="Times New Roman" pitchFamily="18" charset="0"/>
              </a:rPr>
              <a:t>i</a:t>
            </a:r>
            <a:r>
              <a:rPr sz="2400" spc="-70" dirty="0">
                <a:latin typeface="Times New Roman" pitchFamily="18" charset="0"/>
                <a:cs typeface="Times New Roman" pitchFamily="18" charset="0"/>
              </a:rPr>
              <a:t>x</a:t>
            </a:r>
            <a:r>
              <a:rPr sz="2400" dirty="0">
                <a:latin typeface="Times New Roman" pitchFamily="18" charset="0"/>
                <a:cs typeface="Times New Roman" pitchFamily="18" charset="0"/>
              </a:rPr>
              <a:t>es</a:t>
            </a:r>
            <a:r>
              <a:rPr sz="2400" spc="-114" dirty="0">
                <a:latin typeface="Times New Roman" pitchFamily="18" charset="0"/>
                <a:cs typeface="Times New Roman" pitchFamily="18" charset="0"/>
              </a:rPr>
              <a:t> </a:t>
            </a:r>
            <a:r>
              <a:rPr sz="2400" dirty="0">
                <a:latin typeface="Times New Roman" pitchFamily="18" charset="0"/>
                <a:cs typeface="Times New Roman" pitchFamily="18" charset="0"/>
              </a:rPr>
              <a:t>of</a:t>
            </a:r>
            <a:r>
              <a:rPr sz="2400" spc="20" dirty="0">
                <a:latin typeface="Times New Roman" pitchFamily="18" charset="0"/>
                <a:cs typeface="Times New Roman" pitchFamily="18" charset="0"/>
              </a:rPr>
              <a:t> </a:t>
            </a:r>
            <a:r>
              <a:rPr sz="2400" spc="-5" dirty="0">
                <a:latin typeface="Times New Roman" pitchFamily="18" charset="0"/>
                <a:cs typeface="Times New Roman" pitchFamily="18" charset="0"/>
              </a:rPr>
              <a:t>the  input</a:t>
            </a:r>
            <a:r>
              <a:rPr sz="2400" spc="-90" dirty="0">
                <a:latin typeface="Times New Roman" pitchFamily="18" charset="0"/>
                <a:cs typeface="Times New Roman" pitchFamily="18" charset="0"/>
              </a:rPr>
              <a:t> </a:t>
            </a:r>
            <a:r>
              <a:rPr sz="2400" spc="-10" dirty="0">
                <a:latin typeface="Times New Roman" pitchFamily="18" charset="0"/>
                <a:cs typeface="Times New Roman" pitchFamily="18" charset="0"/>
              </a:rPr>
              <a:t>match</a:t>
            </a:r>
            <a:r>
              <a:rPr sz="2400" spc="-125" dirty="0">
                <a:latin typeface="Times New Roman" pitchFamily="18" charset="0"/>
                <a:cs typeface="Times New Roman" pitchFamily="18" charset="0"/>
              </a:rPr>
              <a:t> </a:t>
            </a:r>
            <a:r>
              <a:rPr sz="2400" spc="-5" dirty="0">
                <a:latin typeface="Times New Roman" pitchFamily="18" charset="0"/>
                <a:cs typeface="Times New Roman" pitchFamily="18" charset="0"/>
              </a:rPr>
              <a:t>one</a:t>
            </a:r>
            <a:r>
              <a:rPr sz="2400" spc="-125" dirty="0">
                <a:latin typeface="Times New Roman" pitchFamily="18" charset="0"/>
                <a:cs typeface="Times New Roman" pitchFamily="18" charset="0"/>
              </a:rPr>
              <a:t> </a:t>
            </a:r>
            <a:r>
              <a:rPr sz="2400" dirty="0">
                <a:latin typeface="Times New Roman" pitchFamily="18" charset="0"/>
                <a:cs typeface="Times New Roman" pitchFamily="18" charset="0"/>
              </a:rPr>
              <a:t>or</a:t>
            </a:r>
            <a:r>
              <a:rPr sz="2400" spc="-90" dirty="0">
                <a:latin typeface="Times New Roman" pitchFamily="18" charset="0"/>
                <a:cs typeface="Times New Roman" pitchFamily="18" charset="0"/>
              </a:rPr>
              <a:t> </a:t>
            </a:r>
            <a:r>
              <a:rPr sz="2400" spc="-15" dirty="0">
                <a:latin typeface="Times New Roman" pitchFamily="18" charset="0"/>
                <a:cs typeface="Times New Roman" pitchFamily="18" charset="0"/>
              </a:rPr>
              <a:t>more</a:t>
            </a:r>
            <a:r>
              <a:rPr sz="2400" spc="-114" dirty="0">
                <a:latin typeface="Times New Roman" pitchFamily="18" charset="0"/>
                <a:cs typeface="Times New Roman" pitchFamily="18" charset="0"/>
              </a:rPr>
              <a:t> </a:t>
            </a:r>
            <a:r>
              <a:rPr sz="2400" spc="-10" dirty="0">
                <a:latin typeface="Times New Roman" pitchFamily="18" charset="0"/>
                <a:cs typeface="Times New Roman" pitchFamily="18" charset="0"/>
              </a:rPr>
              <a:t>patterns:</a:t>
            </a:r>
            <a:endParaRPr sz="2400">
              <a:latin typeface="Times New Roman" pitchFamily="18" charset="0"/>
              <a:cs typeface="Times New Roman" pitchFamily="18" charset="0"/>
            </a:endParaRPr>
          </a:p>
          <a:p>
            <a:pPr>
              <a:lnSpc>
                <a:spcPct val="100000"/>
              </a:lnSpc>
              <a:spcBef>
                <a:spcPts val="35"/>
              </a:spcBef>
              <a:buSzPct val="108000"/>
              <a:buFont typeface="Wingdings 2"/>
              <a:buChar char=""/>
            </a:pPr>
            <a:endParaRPr sz="2400">
              <a:latin typeface="Times New Roman" pitchFamily="18" charset="0"/>
              <a:cs typeface="Times New Roman" pitchFamily="18" charset="0"/>
            </a:endParaRPr>
          </a:p>
          <a:p>
            <a:pPr marL="285115" indent="-273050">
              <a:lnSpc>
                <a:spcPct val="100000"/>
              </a:lnSpc>
              <a:spcBef>
                <a:spcPts val="5"/>
              </a:spcBef>
              <a:buSzPct val="108000"/>
              <a:tabLst>
                <a:tab pos="285750" algn="l"/>
              </a:tabLst>
            </a:pPr>
            <a:r>
              <a:rPr lang="en-US" sz="2400" dirty="0">
                <a:latin typeface="Times New Roman" pitchFamily="18" charset="0"/>
                <a:cs typeface="Times New Roman" pitchFamily="18" charset="0"/>
              </a:rPr>
              <a:t>    </a:t>
            </a:r>
            <a:r>
              <a:rPr sz="2400">
                <a:latin typeface="Times New Roman" pitchFamily="18" charset="0"/>
                <a:cs typeface="Times New Roman" pitchFamily="18" charset="0"/>
              </a:rPr>
              <a:t>1.</a:t>
            </a:r>
            <a:r>
              <a:rPr sz="2400" spc="-50">
                <a:latin typeface="Times New Roman" pitchFamily="18" charset="0"/>
                <a:cs typeface="Times New Roman" pitchFamily="18" charset="0"/>
              </a:rPr>
              <a:t> </a:t>
            </a:r>
            <a:r>
              <a:rPr sz="2400" spc="-25" dirty="0">
                <a:latin typeface="Times New Roman" pitchFamily="18" charset="0"/>
                <a:cs typeface="Times New Roman" pitchFamily="18" charset="0"/>
              </a:rPr>
              <a:t>Always</a:t>
            </a:r>
            <a:r>
              <a:rPr sz="2400" spc="-125" dirty="0">
                <a:latin typeface="Times New Roman" pitchFamily="18" charset="0"/>
                <a:cs typeface="Times New Roman" pitchFamily="18" charset="0"/>
              </a:rPr>
              <a:t> </a:t>
            </a:r>
            <a:r>
              <a:rPr sz="2400" spc="-15" dirty="0">
                <a:latin typeface="Times New Roman" pitchFamily="18" charset="0"/>
                <a:cs typeface="Times New Roman" pitchFamily="18" charset="0"/>
              </a:rPr>
              <a:t>prefer</a:t>
            </a:r>
            <a:r>
              <a:rPr sz="2400" spc="-140" dirty="0">
                <a:latin typeface="Times New Roman" pitchFamily="18" charset="0"/>
                <a:cs typeface="Times New Roman" pitchFamily="18" charset="0"/>
              </a:rPr>
              <a:t> </a:t>
            </a:r>
            <a:r>
              <a:rPr sz="2400" dirty="0">
                <a:latin typeface="Times New Roman" pitchFamily="18" charset="0"/>
                <a:cs typeface="Times New Roman" pitchFamily="18" charset="0"/>
              </a:rPr>
              <a:t>a</a:t>
            </a:r>
            <a:r>
              <a:rPr sz="2400" spc="-65" dirty="0">
                <a:latin typeface="Times New Roman" pitchFamily="18" charset="0"/>
                <a:cs typeface="Times New Roman" pitchFamily="18" charset="0"/>
              </a:rPr>
              <a:t> </a:t>
            </a:r>
            <a:r>
              <a:rPr sz="2400" spc="-15" dirty="0">
                <a:latin typeface="Times New Roman" pitchFamily="18" charset="0"/>
                <a:cs typeface="Times New Roman" pitchFamily="18" charset="0"/>
              </a:rPr>
              <a:t>longer</a:t>
            </a:r>
            <a:r>
              <a:rPr sz="2400" spc="-140" dirty="0">
                <a:latin typeface="Times New Roman" pitchFamily="18" charset="0"/>
                <a:cs typeface="Times New Roman" pitchFamily="18" charset="0"/>
              </a:rPr>
              <a:t> </a:t>
            </a:r>
            <a:r>
              <a:rPr sz="2400" dirty="0">
                <a:latin typeface="Times New Roman" pitchFamily="18" charset="0"/>
                <a:cs typeface="Times New Roman" pitchFamily="18" charset="0"/>
              </a:rPr>
              <a:t>prefix</a:t>
            </a:r>
            <a:r>
              <a:rPr sz="2400" spc="-75" dirty="0">
                <a:latin typeface="Times New Roman" pitchFamily="18" charset="0"/>
                <a:cs typeface="Times New Roman" pitchFamily="18" charset="0"/>
              </a:rPr>
              <a:t> </a:t>
            </a:r>
            <a:r>
              <a:rPr sz="2400" spc="-20" dirty="0">
                <a:latin typeface="Times New Roman" pitchFamily="18" charset="0"/>
                <a:cs typeface="Times New Roman" pitchFamily="18" charset="0"/>
              </a:rPr>
              <a:t>to</a:t>
            </a:r>
            <a:r>
              <a:rPr sz="2400" spc="-155" dirty="0">
                <a:latin typeface="Times New Roman" pitchFamily="18" charset="0"/>
                <a:cs typeface="Times New Roman" pitchFamily="18" charset="0"/>
              </a:rPr>
              <a:t> </a:t>
            </a:r>
            <a:r>
              <a:rPr sz="2400" dirty="0">
                <a:latin typeface="Times New Roman" pitchFamily="18" charset="0"/>
                <a:cs typeface="Times New Roman" pitchFamily="18" charset="0"/>
              </a:rPr>
              <a:t>a</a:t>
            </a:r>
            <a:r>
              <a:rPr sz="2400" spc="-120" dirty="0">
                <a:latin typeface="Times New Roman" pitchFamily="18" charset="0"/>
                <a:cs typeface="Times New Roman" pitchFamily="18" charset="0"/>
              </a:rPr>
              <a:t> </a:t>
            </a:r>
            <a:r>
              <a:rPr sz="2400" spc="-5" dirty="0">
                <a:latin typeface="Times New Roman" pitchFamily="18" charset="0"/>
                <a:cs typeface="Times New Roman" pitchFamily="18" charset="0"/>
              </a:rPr>
              <a:t>shorter</a:t>
            </a:r>
            <a:r>
              <a:rPr sz="2400" spc="-150" dirty="0">
                <a:latin typeface="Times New Roman" pitchFamily="18" charset="0"/>
                <a:cs typeface="Times New Roman" pitchFamily="18" charset="0"/>
              </a:rPr>
              <a:t> </a:t>
            </a:r>
            <a:r>
              <a:rPr sz="2400" dirty="0">
                <a:latin typeface="Times New Roman" pitchFamily="18" charset="0"/>
                <a:cs typeface="Times New Roman" pitchFamily="18" charset="0"/>
              </a:rPr>
              <a:t>prefix.</a:t>
            </a:r>
            <a:endParaRPr sz="2400">
              <a:latin typeface="Times New Roman" pitchFamily="18" charset="0"/>
              <a:cs typeface="Times New Roman" pitchFamily="18" charset="0"/>
            </a:endParaRPr>
          </a:p>
          <a:p>
            <a:pPr marL="285115" marR="5080" indent="-273050">
              <a:lnSpc>
                <a:spcPct val="100000"/>
              </a:lnSpc>
              <a:spcBef>
                <a:spcPts val="620"/>
              </a:spcBef>
              <a:buSzPct val="108000"/>
              <a:tabLst>
                <a:tab pos="285750" algn="l"/>
              </a:tabLst>
            </a:pPr>
            <a:r>
              <a:rPr lang="en-US" sz="2400" spc="-5" dirty="0">
                <a:latin typeface="Times New Roman" pitchFamily="18" charset="0"/>
                <a:cs typeface="Times New Roman" pitchFamily="18" charset="0"/>
              </a:rPr>
              <a:t>    </a:t>
            </a:r>
            <a:r>
              <a:rPr sz="2400" spc="-5">
                <a:latin typeface="Times New Roman" pitchFamily="18" charset="0"/>
                <a:cs typeface="Times New Roman" pitchFamily="18" charset="0"/>
              </a:rPr>
              <a:t>2</a:t>
            </a:r>
            <a:r>
              <a:rPr sz="2400">
                <a:latin typeface="Times New Roman" pitchFamily="18" charset="0"/>
                <a:cs typeface="Times New Roman" pitchFamily="18" charset="0"/>
              </a:rPr>
              <a:t>.</a:t>
            </a:r>
            <a:r>
              <a:rPr sz="2400" spc="-5">
                <a:latin typeface="Times New Roman" pitchFamily="18" charset="0"/>
                <a:cs typeface="Times New Roman" pitchFamily="18" charset="0"/>
              </a:rPr>
              <a:t> </a:t>
            </a:r>
            <a:r>
              <a:rPr sz="2400" dirty="0">
                <a:latin typeface="Times New Roman" pitchFamily="18" charset="0"/>
                <a:cs typeface="Times New Roman" pitchFamily="18" charset="0"/>
              </a:rPr>
              <a:t>If</a:t>
            </a:r>
            <a:r>
              <a:rPr sz="2400" spc="20" dirty="0">
                <a:latin typeface="Times New Roman" pitchFamily="18" charset="0"/>
                <a:cs typeface="Times New Roman" pitchFamily="18" charset="0"/>
              </a:rPr>
              <a:t> </a:t>
            </a:r>
            <a:r>
              <a:rPr sz="2400" spc="-5" dirty="0">
                <a:latin typeface="Times New Roman" pitchFamily="18" charset="0"/>
                <a:cs typeface="Times New Roman" pitchFamily="18" charset="0"/>
              </a:rPr>
              <a:t>th</a:t>
            </a:r>
            <a:r>
              <a:rPr sz="2400" dirty="0">
                <a:latin typeface="Times New Roman" pitchFamily="18" charset="0"/>
                <a:cs typeface="Times New Roman" pitchFamily="18" charset="0"/>
              </a:rPr>
              <a:t>e</a:t>
            </a:r>
            <a:r>
              <a:rPr sz="2400" spc="-75" dirty="0">
                <a:latin typeface="Times New Roman" pitchFamily="18" charset="0"/>
                <a:cs typeface="Times New Roman" pitchFamily="18" charset="0"/>
              </a:rPr>
              <a:t> </a:t>
            </a:r>
            <a:r>
              <a:rPr sz="2400" dirty="0">
                <a:latin typeface="Times New Roman" pitchFamily="18" charset="0"/>
                <a:cs typeface="Times New Roman" pitchFamily="18" charset="0"/>
              </a:rPr>
              <a:t>lo</a:t>
            </a:r>
            <a:r>
              <a:rPr sz="2400" spc="-10" dirty="0">
                <a:latin typeface="Times New Roman" pitchFamily="18" charset="0"/>
                <a:cs typeface="Times New Roman" pitchFamily="18" charset="0"/>
              </a:rPr>
              <a:t>n</a:t>
            </a:r>
            <a:r>
              <a:rPr sz="2400" spc="-65" dirty="0">
                <a:latin typeface="Times New Roman" pitchFamily="18" charset="0"/>
                <a:cs typeface="Times New Roman" pitchFamily="18" charset="0"/>
              </a:rPr>
              <a:t>g</a:t>
            </a:r>
            <a:r>
              <a:rPr sz="2400" dirty="0">
                <a:latin typeface="Times New Roman" pitchFamily="18" charset="0"/>
                <a:cs typeface="Times New Roman" pitchFamily="18" charset="0"/>
              </a:rPr>
              <a:t>est</a:t>
            </a:r>
            <a:r>
              <a:rPr sz="2400" spc="-135" dirty="0">
                <a:latin typeface="Times New Roman" pitchFamily="18" charset="0"/>
                <a:cs typeface="Times New Roman" pitchFamily="18" charset="0"/>
              </a:rPr>
              <a:t> </a:t>
            </a:r>
            <a:r>
              <a:rPr sz="2400" dirty="0">
                <a:latin typeface="Times New Roman" pitchFamily="18" charset="0"/>
                <a:cs typeface="Times New Roman" pitchFamily="18" charset="0"/>
              </a:rPr>
              <a:t>p</a:t>
            </a:r>
            <a:r>
              <a:rPr sz="2400" spc="-15" dirty="0">
                <a:latin typeface="Times New Roman" pitchFamily="18" charset="0"/>
                <a:cs typeface="Times New Roman" pitchFamily="18" charset="0"/>
              </a:rPr>
              <a:t>o</a:t>
            </a:r>
            <a:r>
              <a:rPr sz="2400" dirty="0">
                <a:latin typeface="Times New Roman" pitchFamily="18" charset="0"/>
                <a:cs typeface="Times New Roman" pitchFamily="18" charset="0"/>
              </a:rPr>
              <a:t>ssible</a:t>
            </a:r>
            <a:r>
              <a:rPr sz="2400" spc="-130" dirty="0">
                <a:latin typeface="Times New Roman" pitchFamily="18" charset="0"/>
                <a:cs typeface="Times New Roman" pitchFamily="18" charset="0"/>
              </a:rPr>
              <a:t> </a:t>
            </a:r>
            <a:r>
              <a:rPr sz="2400" dirty="0">
                <a:latin typeface="Times New Roman" pitchFamily="18" charset="0"/>
                <a:cs typeface="Times New Roman" pitchFamily="18" charset="0"/>
              </a:rPr>
              <a:t>p</a:t>
            </a:r>
            <a:r>
              <a:rPr sz="2400" spc="-50" dirty="0">
                <a:latin typeface="Times New Roman" pitchFamily="18" charset="0"/>
                <a:cs typeface="Times New Roman" pitchFamily="18" charset="0"/>
              </a:rPr>
              <a:t>r</a:t>
            </a:r>
            <a:r>
              <a:rPr sz="2400" dirty="0">
                <a:latin typeface="Times New Roman" pitchFamily="18" charset="0"/>
                <a:cs typeface="Times New Roman" pitchFamily="18" charset="0"/>
              </a:rPr>
              <a:t>e</a:t>
            </a:r>
            <a:r>
              <a:rPr sz="2400" spc="50" dirty="0">
                <a:latin typeface="Times New Roman" pitchFamily="18" charset="0"/>
                <a:cs typeface="Times New Roman" pitchFamily="18" charset="0"/>
              </a:rPr>
              <a:t>f</a:t>
            </a:r>
            <a:r>
              <a:rPr sz="2400" spc="-5" dirty="0">
                <a:latin typeface="Times New Roman" pitchFamily="18" charset="0"/>
                <a:cs typeface="Times New Roman" pitchFamily="18" charset="0"/>
              </a:rPr>
              <a:t>i</a:t>
            </a:r>
            <a:r>
              <a:rPr sz="2400" dirty="0">
                <a:latin typeface="Times New Roman" pitchFamily="18" charset="0"/>
                <a:cs typeface="Times New Roman" pitchFamily="18" charset="0"/>
              </a:rPr>
              <a:t>x</a:t>
            </a:r>
            <a:r>
              <a:rPr sz="2400" spc="-60" dirty="0">
                <a:latin typeface="Times New Roman" pitchFamily="18" charset="0"/>
                <a:cs typeface="Times New Roman" pitchFamily="18" charset="0"/>
              </a:rPr>
              <a:t> </a:t>
            </a:r>
            <a:r>
              <a:rPr sz="2400" spc="-5" dirty="0">
                <a:latin typeface="Times New Roman" pitchFamily="18" charset="0"/>
                <a:cs typeface="Times New Roman" pitchFamily="18" charset="0"/>
              </a:rPr>
              <a:t>ma</a:t>
            </a:r>
            <a:r>
              <a:rPr sz="2400" spc="-30" dirty="0">
                <a:latin typeface="Times New Roman" pitchFamily="18" charset="0"/>
                <a:cs typeface="Times New Roman" pitchFamily="18" charset="0"/>
              </a:rPr>
              <a:t>t</a:t>
            </a:r>
            <a:r>
              <a:rPr sz="2400" spc="-5" dirty="0">
                <a:latin typeface="Times New Roman" pitchFamily="18" charset="0"/>
                <a:cs typeface="Times New Roman" pitchFamily="18" charset="0"/>
              </a:rPr>
              <a:t>che</a:t>
            </a:r>
            <a:r>
              <a:rPr sz="2400" dirty="0">
                <a:latin typeface="Times New Roman" pitchFamily="18" charset="0"/>
                <a:cs typeface="Times New Roman" pitchFamily="18" charset="0"/>
              </a:rPr>
              <a:t>s</a:t>
            </a:r>
            <a:r>
              <a:rPr sz="2400" spc="-105" dirty="0">
                <a:latin typeface="Times New Roman" pitchFamily="18" charset="0"/>
                <a:cs typeface="Times New Roman" pitchFamily="18" charset="0"/>
              </a:rPr>
              <a:t> </a:t>
            </a:r>
            <a:r>
              <a:rPr sz="2400" spc="-5" dirty="0">
                <a:latin typeface="Times New Roman" pitchFamily="18" charset="0"/>
                <a:cs typeface="Times New Roman" pitchFamily="18" charset="0"/>
              </a:rPr>
              <a:t>t</a:t>
            </a:r>
            <a:r>
              <a:rPr sz="2400" spc="-55" dirty="0">
                <a:latin typeface="Times New Roman" pitchFamily="18" charset="0"/>
                <a:cs typeface="Times New Roman" pitchFamily="18" charset="0"/>
              </a:rPr>
              <a:t>w</a:t>
            </a:r>
            <a:r>
              <a:rPr sz="2400" dirty="0">
                <a:latin typeface="Times New Roman" pitchFamily="18" charset="0"/>
                <a:cs typeface="Times New Roman" pitchFamily="18" charset="0"/>
              </a:rPr>
              <a:t>o</a:t>
            </a:r>
            <a:r>
              <a:rPr sz="2400" spc="-165" dirty="0">
                <a:latin typeface="Times New Roman" pitchFamily="18" charset="0"/>
                <a:cs typeface="Times New Roman" pitchFamily="18" charset="0"/>
              </a:rPr>
              <a:t> </a:t>
            </a:r>
            <a:r>
              <a:rPr sz="2400" dirty="0">
                <a:latin typeface="Times New Roman" pitchFamily="18" charset="0"/>
                <a:cs typeface="Times New Roman" pitchFamily="18" charset="0"/>
              </a:rPr>
              <a:t>or</a:t>
            </a:r>
            <a:r>
              <a:rPr sz="2400" spc="-90" dirty="0">
                <a:latin typeface="Times New Roman" pitchFamily="18" charset="0"/>
                <a:cs typeface="Times New Roman" pitchFamily="18" charset="0"/>
              </a:rPr>
              <a:t> </a:t>
            </a:r>
            <a:r>
              <a:rPr sz="2400">
                <a:latin typeface="Times New Roman" pitchFamily="18" charset="0"/>
                <a:cs typeface="Times New Roman" pitchFamily="18" charset="0"/>
              </a:rPr>
              <a:t>m</a:t>
            </a:r>
            <a:r>
              <a:rPr sz="2400" spc="-15">
                <a:latin typeface="Times New Roman" pitchFamily="18" charset="0"/>
                <a:cs typeface="Times New Roman" pitchFamily="18" charset="0"/>
              </a:rPr>
              <a:t>o</a:t>
            </a:r>
            <a:r>
              <a:rPr sz="2400" spc="-40">
                <a:latin typeface="Times New Roman" pitchFamily="18" charset="0"/>
                <a:cs typeface="Times New Roman" pitchFamily="18" charset="0"/>
              </a:rPr>
              <a:t>r</a:t>
            </a:r>
            <a:r>
              <a:rPr sz="2400">
                <a:latin typeface="Times New Roman" pitchFamily="18" charset="0"/>
                <a:cs typeface="Times New Roman" pitchFamily="18" charset="0"/>
              </a:rPr>
              <a:t>e  </a:t>
            </a:r>
            <a:r>
              <a:rPr lang="en-US" sz="2400" dirty="0">
                <a:latin typeface="Times New Roman" pitchFamily="18" charset="0"/>
                <a:cs typeface="Times New Roman" pitchFamily="18" charset="0"/>
              </a:rPr>
              <a:t>                  </a:t>
            </a:r>
            <a:r>
              <a:rPr sz="2400" spc="-15">
                <a:latin typeface="Times New Roman" pitchFamily="18" charset="0"/>
                <a:cs typeface="Times New Roman" pitchFamily="18" charset="0"/>
              </a:rPr>
              <a:t>patterns</a:t>
            </a:r>
            <a:r>
              <a:rPr sz="2400" spc="-15" dirty="0">
                <a:latin typeface="Times New Roman" pitchFamily="18" charset="0"/>
                <a:cs typeface="Times New Roman" pitchFamily="18" charset="0"/>
              </a:rPr>
              <a:t>, prefer </a:t>
            </a:r>
            <a:r>
              <a:rPr sz="2400" spc="-5" dirty="0">
                <a:latin typeface="Times New Roman" pitchFamily="18" charset="0"/>
                <a:cs typeface="Times New Roman" pitchFamily="18" charset="0"/>
              </a:rPr>
              <a:t>the </a:t>
            </a:r>
            <a:r>
              <a:rPr sz="2400" spc="-10" dirty="0">
                <a:latin typeface="Times New Roman" pitchFamily="18" charset="0"/>
                <a:cs typeface="Times New Roman" pitchFamily="18" charset="0"/>
              </a:rPr>
              <a:t>pattern </a:t>
            </a:r>
            <a:r>
              <a:rPr sz="2400" spc="-5" dirty="0">
                <a:latin typeface="Times New Roman" pitchFamily="18" charset="0"/>
                <a:cs typeface="Times New Roman" pitchFamily="18" charset="0"/>
              </a:rPr>
              <a:t>listed </a:t>
            </a:r>
            <a:r>
              <a:rPr sz="2400" spc="5" dirty="0">
                <a:latin typeface="Times New Roman" pitchFamily="18" charset="0"/>
                <a:cs typeface="Times New Roman" pitchFamily="18" charset="0"/>
              </a:rPr>
              <a:t>first </a:t>
            </a:r>
            <a:r>
              <a:rPr sz="2400" spc="-5" dirty="0">
                <a:latin typeface="Times New Roman" pitchFamily="18" charset="0"/>
                <a:cs typeface="Times New Roman" pitchFamily="18" charset="0"/>
              </a:rPr>
              <a:t>in the </a:t>
            </a:r>
            <a:r>
              <a:rPr sz="2400" spc="10" dirty="0">
                <a:latin typeface="Times New Roman" pitchFamily="18" charset="0"/>
                <a:cs typeface="Times New Roman" pitchFamily="18" charset="0"/>
              </a:rPr>
              <a:t>Lex </a:t>
            </a:r>
            <a:r>
              <a:rPr sz="2400" spc="15" dirty="0">
                <a:latin typeface="Times New Roman" pitchFamily="18" charset="0"/>
                <a:cs typeface="Times New Roman" pitchFamily="18" charset="0"/>
              </a:rPr>
              <a:t> </a:t>
            </a:r>
            <a:r>
              <a:rPr sz="2400" spc="-15" dirty="0">
                <a:latin typeface="Times New Roman" pitchFamily="18" charset="0"/>
                <a:cs typeface="Times New Roman" pitchFamily="18" charset="0"/>
              </a:rPr>
              <a:t>program.</a:t>
            </a:r>
            <a:endParaRPr sz="240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42</a:t>
            </a:fld>
            <a:endParaRPr lang="en-US"/>
          </a:p>
        </p:txBody>
      </p:sp>
      <p:sp>
        <p:nvSpPr>
          <p:cNvPr id="4" name="Footer Placeholder 3"/>
          <p:cNvSpPr>
            <a:spLocks noGrp="1"/>
          </p:cNvSpPr>
          <p:nvPr>
            <p:ph type="ftr" sz="quarter" idx="11"/>
          </p:nvPr>
        </p:nvSpPr>
        <p:spPr/>
        <p:txBody>
          <a:bodyPr/>
          <a:lstStyle/>
          <a:p>
            <a:r>
              <a:rPr lang="en-US"/>
              <a:t>Compiler Design</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9"/>
          <p:cNvSpPr txBox="1"/>
          <p:nvPr/>
        </p:nvSpPr>
        <p:spPr>
          <a:xfrm>
            <a:off x="535940" y="920622"/>
            <a:ext cx="8455660" cy="3642664"/>
          </a:xfrm>
          <a:prstGeom prst="rect">
            <a:avLst/>
          </a:prstGeom>
        </p:spPr>
        <p:txBody>
          <a:bodyPr vert="horz" wrap="square" lIns="0" tIns="13335" rIns="0" bIns="0" rtlCol="0">
            <a:spAutoFit/>
          </a:bodyPr>
          <a:lstStyle/>
          <a:p>
            <a:pPr marL="285115" marR="344170" indent="-273050" algn="just">
              <a:lnSpc>
                <a:spcPct val="100000"/>
              </a:lnSpc>
              <a:spcBef>
                <a:spcPts val="105"/>
              </a:spcBef>
              <a:buSzPct val="94230"/>
              <a:buFont typeface="Wingdings 2"/>
              <a:buChar char=""/>
              <a:tabLst>
                <a:tab pos="285750" algn="l"/>
              </a:tabLst>
            </a:pPr>
            <a:r>
              <a:rPr sz="2000" spc="10" dirty="0">
                <a:latin typeface="Times New Roman" pitchFamily="18" charset="0"/>
                <a:cs typeface="Times New Roman" pitchFamily="18" charset="0"/>
              </a:rPr>
              <a:t>Lex</a:t>
            </a:r>
            <a:r>
              <a:rPr sz="2000" spc="-130" dirty="0">
                <a:latin typeface="Times New Roman" pitchFamily="18" charset="0"/>
                <a:cs typeface="Times New Roman" pitchFamily="18" charset="0"/>
              </a:rPr>
              <a:t> </a:t>
            </a:r>
            <a:r>
              <a:rPr sz="2000" spc="-5" dirty="0">
                <a:latin typeface="Times New Roman" pitchFamily="18" charset="0"/>
                <a:cs typeface="Times New Roman" pitchFamily="18" charset="0"/>
              </a:rPr>
              <a:t>automatically</a:t>
            </a:r>
            <a:r>
              <a:rPr sz="2000" spc="-145" dirty="0">
                <a:latin typeface="Times New Roman" pitchFamily="18" charset="0"/>
                <a:cs typeface="Times New Roman" pitchFamily="18" charset="0"/>
              </a:rPr>
              <a:t> </a:t>
            </a:r>
            <a:r>
              <a:rPr sz="2000" spc="-10" dirty="0">
                <a:latin typeface="Times New Roman" pitchFamily="18" charset="0"/>
                <a:cs typeface="Times New Roman" pitchFamily="18" charset="0"/>
              </a:rPr>
              <a:t>reads</a:t>
            </a:r>
            <a:r>
              <a:rPr sz="2000" spc="-120" dirty="0">
                <a:latin typeface="Times New Roman" pitchFamily="18" charset="0"/>
                <a:cs typeface="Times New Roman" pitchFamily="18" charset="0"/>
              </a:rPr>
              <a:t> </a:t>
            </a:r>
            <a:r>
              <a:rPr sz="2000" spc="-5" dirty="0">
                <a:latin typeface="Times New Roman" pitchFamily="18" charset="0"/>
                <a:cs typeface="Times New Roman" pitchFamily="18" charset="0"/>
              </a:rPr>
              <a:t>one</a:t>
            </a:r>
            <a:r>
              <a:rPr sz="2000" spc="-140" dirty="0">
                <a:latin typeface="Times New Roman" pitchFamily="18" charset="0"/>
                <a:cs typeface="Times New Roman" pitchFamily="18" charset="0"/>
              </a:rPr>
              <a:t> </a:t>
            </a:r>
            <a:r>
              <a:rPr sz="2000" spc="-10" dirty="0">
                <a:latin typeface="Times New Roman" pitchFamily="18" charset="0"/>
                <a:cs typeface="Times New Roman" pitchFamily="18" charset="0"/>
              </a:rPr>
              <a:t>character</a:t>
            </a:r>
            <a:r>
              <a:rPr sz="2000" spc="-150" dirty="0">
                <a:latin typeface="Times New Roman" pitchFamily="18" charset="0"/>
                <a:cs typeface="Times New Roman" pitchFamily="18" charset="0"/>
              </a:rPr>
              <a:t> </a:t>
            </a:r>
            <a:r>
              <a:rPr sz="2000" dirty="0">
                <a:latin typeface="Times New Roman" pitchFamily="18" charset="0"/>
                <a:cs typeface="Times New Roman" pitchFamily="18" charset="0"/>
              </a:rPr>
              <a:t>ahead</a:t>
            </a:r>
            <a:r>
              <a:rPr sz="2000" spc="-75" dirty="0">
                <a:latin typeface="Times New Roman" pitchFamily="18" charset="0"/>
                <a:cs typeface="Times New Roman" pitchFamily="18" charset="0"/>
              </a:rPr>
              <a:t> </a:t>
            </a:r>
            <a:r>
              <a:rPr sz="2000" dirty="0">
                <a:latin typeface="Times New Roman" pitchFamily="18" charset="0"/>
                <a:cs typeface="Times New Roman" pitchFamily="18" charset="0"/>
              </a:rPr>
              <a:t>of</a:t>
            </a:r>
            <a:r>
              <a:rPr sz="2000" spc="20" dirty="0">
                <a:latin typeface="Times New Roman" pitchFamily="18" charset="0"/>
                <a:cs typeface="Times New Roman" pitchFamily="18" charset="0"/>
              </a:rPr>
              <a:t> </a:t>
            </a:r>
            <a:r>
              <a:rPr sz="2000" spc="-5" dirty="0">
                <a:latin typeface="Times New Roman" pitchFamily="18" charset="0"/>
                <a:cs typeface="Times New Roman" pitchFamily="18" charset="0"/>
              </a:rPr>
              <a:t>the</a:t>
            </a:r>
            <a:r>
              <a:rPr sz="2000" spc="-75" dirty="0">
                <a:latin typeface="Times New Roman" pitchFamily="18" charset="0"/>
                <a:cs typeface="Times New Roman" pitchFamily="18" charset="0"/>
              </a:rPr>
              <a:t> </a:t>
            </a:r>
            <a:r>
              <a:rPr sz="2000" dirty="0">
                <a:latin typeface="Times New Roman" pitchFamily="18" charset="0"/>
                <a:cs typeface="Times New Roman" pitchFamily="18" charset="0"/>
              </a:rPr>
              <a:t>last </a:t>
            </a:r>
            <a:r>
              <a:rPr sz="2000" spc="-635" dirty="0">
                <a:latin typeface="Times New Roman" pitchFamily="18" charset="0"/>
                <a:cs typeface="Times New Roman" pitchFamily="18" charset="0"/>
              </a:rPr>
              <a:t> </a:t>
            </a:r>
            <a:r>
              <a:rPr sz="2000" spc="-10" dirty="0">
                <a:latin typeface="Times New Roman" pitchFamily="18" charset="0"/>
                <a:cs typeface="Times New Roman" pitchFamily="18" charset="0"/>
              </a:rPr>
              <a:t>character </a:t>
            </a:r>
            <a:r>
              <a:rPr sz="2000" spc="-5" dirty="0">
                <a:latin typeface="Times New Roman" pitchFamily="18" charset="0"/>
                <a:cs typeface="Times New Roman" pitchFamily="18" charset="0"/>
              </a:rPr>
              <a:t>that </a:t>
            </a:r>
            <a:r>
              <a:rPr sz="2000" spc="-10" dirty="0">
                <a:latin typeface="Times New Roman" pitchFamily="18" charset="0"/>
                <a:cs typeface="Times New Roman" pitchFamily="18" charset="0"/>
              </a:rPr>
              <a:t>forms </a:t>
            </a:r>
            <a:r>
              <a:rPr sz="2000" spc="-5" dirty="0">
                <a:latin typeface="Times New Roman" pitchFamily="18" charset="0"/>
                <a:cs typeface="Times New Roman" pitchFamily="18" charset="0"/>
              </a:rPr>
              <a:t>the selected </a:t>
            </a:r>
            <a:r>
              <a:rPr sz="2000" spc="-10" dirty="0">
                <a:latin typeface="Times New Roman" pitchFamily="18" charset="0"/>
                <a:cs typeface="Times New Roman" pitchFamily="18" charset="0"/>
              </a:rPr>
              <a:t>lexeme, </a:t>
            </a:r>
            <a:r>
              <a:rPr sz="2000" dirty="0">
                <a:latin typeface="Times New Roman" pitchFamily="18" charset="0"/>
                <a:cs typeface="Times New Roman" pitchFamily="18" charset="0"/>
              </a:rPr>
              <a:t>and </a:t>
            </a:r>
            <a:r>
              <a:rPr sz="2000" spc="-5" dirty="0">
                <a:latin typeface="Times New Roman" pitchFamily="18" charset="0"/>
                <a:cs typeface="Times New Roman" pitchFamily="18" charset="0"/>
              </a:rPr>
              <a:t>then </a:t>
            </a:r>
            <a:r>
              <a:rPr sz="2000" dirty="0">
                <a:latin typeface="Times New Roman" pitchFamily="18" charset="0"/>
                <a:cs typeface="Times New Roman" pitchFamily="18" charset="0"/>
              </a:rPr>
              <a:t> </a:t>
            </a:r>
            <a:r>
              <a:rPr sz="2000" spc="-10" dirty="0">
                <a:latin typeface="Times New Roman" pitchFamily="18" charset="0"/>
                <a:cs typeface="Times New Roman" pitchFamily="18" charset="0"/>
              </a:rPr>
              <a:t>retracts</a:t>
            </a:r>
            <a:r>
              <a:rPr sz="2000" spc="-100" dirty="0">
                <a:latin typeface="Times New Roman" pitchFamily="18" charset="0"/>
                <a:cs typeface="Times New Roman" pitchFamily="18" charset="0"/>
              </a:rPr>
              <a:t> </a:t>
            </a:r>
            <a:r>
              <a:rPr sz="2000" spc="-5" dirty="0">
                <a:latin typeface="Times New Roman" pitchFamily="18" charset="0"/>
                <a:cs typeface="Times New Roman" pitchFamily="18" charset="0"/>
              </a:rPr>
              <a:t>the</a:t>
            </a:r>
            <a:r>
              <a:rPr sz="2000" spc="-50" dirty="0">
                <a:latin typeface="Times New Roman" pitchFamily="18" charset="0"/>
                <a:cs typeface="Times New Roman" pitchFamily="18" charset="0"/>
              </a:rPr>
              <a:t> </a:t>
            </a:r>
            <a:r>
              <a:rPr sz="2000" spc="-10" dirty="0">
                <a:latin typeface="Times New Roman" pitchFamily="18" charset="0"/>
                <a:cs typeface="Times New Roman" pitchFamily="18" charset="0"/>
              </a:rPr>
              <a:t>input</a:t>
            </a:r>
            <a:r>
              <a:rPr sz="2000" spc="-130" dirty="0">
                <a:latin typeface="Times New Roman" pitchFamily="18" charset="0"/>
                <a:cs typeface="Times New Roman" pitchFamily="18" charset="0"/>
              </a:rPr>
              <a:t> </a:t>
            </a:r>
            <a:r>
              <a:rPr sz="2000" dirty="0">
                <a:latin typeface="Times New Roman" pitchFamily="18" charset="0"/>
                <a:cs typeface="Times New Roman" pitchFamily="18" charset="0"/>
              </a:rPr>
              <a:t>so</a:t>
            </a:r>
            <a:r>
              <a:rPr sz="2000" spc="-145" dirty="0">
                <a:latin typeface="Times New Roman" pitchFamily="18" charset="0"/>
                <a:cs typeface="Times New Roman" pitchFamily="18" charset="0"/>
              </a:rPr>
              <a:t> </a:t>
            </a:r>
            <a:r>
              <a:rPr sz="2000" spc="-10" dirty="0">
                <a:latin typeface="Times New Roman" pitchFamily="18" charset="0"/>
                <a:cs typeface="Times New Roman" pitchFamily="18" charset="0"/>
              </a:rPr>
              <a:t>only</a:t>
            </a:r>
            <a:r>
              <a:rPr sz="2000" spc="-110" dirty="0">
                <a:latin typeface="Times New Roman" pitchFamily="18" charset="0"/>
                <a:cs typeface="Times New Roman" pitchFamily="18" charset="0"/>
              </a:rPr>
              <a:t> </a:t>
            </a:r>
            <a:r>
              <a:rPr sz="2000" spc="-5" dirty="0">
                <a:latin typeface="Times New Roman" pitchFamily="18" charset="0"/>
                <a:cs typeface="Times New Roman" pitchFamily="18" charset="0"/>
              </a:rPr>
              <a:t>the</a:t>
            </a:r>
            <a:r>
              <a:rPr sz="2000" spc="-65" dirty="0">
                <a:latin typeface="Times New Roman" pitchFamily="18" charset="0"/>
                <a:cs typeface="Times New Roman" pitchFamily="18" charset="0"/>
              </a:rPr>
              <a:t> </a:t>
            </a:r>
            <a:r>
              <a:rPr sz="2000" spc="-10" dirty="0">
                <a:latin typeface="Times New Roman" pitchFamily="18" charset="0"/>
                <a:cs typeface="Times New Roman" pitchFamily="18" charset="0"/>
              </a:rPr>
              <a:t>lexeme</a:t>
            </a:r>
            <a:r>
              <a:rPr sz="2000" spc="-55" dirty="0">
                <a:latin typeface="Times New Roman" pitchFamily="18" charset="0"/>
                <a:cs typeface="Times New Roman" pitchFamily="18" charset="0"/>
              </a:rPr>
              <a:t> </a:t>
            </a:r>
            <a:r>
              <a:rPr sz="2000" spc="-5" dirty="0">
                <a:latin typeface="Times New Roman" pitchFamily="18" charset="0"/>
                <a:cs typeface="Times New Roman" pitchFamily="18" charset="0"/>
              </a:rPr>
              <a:t>itself</a:t>
            </a:r>
            <a:r>
              <a:rPr sz="2000" spc="35" dirty="0">
                <a:latin typeface="Times New Roman" pitchFamily="18" charset="0"/>
                <a:cs typeface="Times New Roman" pitchFamily="18" charset="0"/>
              </a:rPr>
              <a:t> </a:t>
            </a:r>
            <a:r>
              <a:rPr sz="2000" spc="-5" dirty="0">
                <a:latin typeface="Times New Roman" pitchFamily="18" charset="0"/>
                <a:cs typeface="Times New Roman" pitchFamily="18" charset="0"/>
              </a:rPr>
              <a:t>is</a:t>
            </a:r>
            <a:r>
              <a:rPr sz="2000" spc="-114" dirty="0">
                <a:latin typeface="Times New Roman" pitchFamily="18" charset="0"/>
                <a:cs typeface="Times New Roman" pitchFamily="18" charset="0"/>
              </a:rPr>
              <a:t> </a:t>
            </a:r>
            <a:r>
              <a:rPr sz="2000" spc="-10" dirty="0">
                <a:latin typeface="Times New Roman" pitchFamily="18" charset="0"/>
                <a:cs typeface="Times New Roman" pitchFamily="18" charset="0"/>
              </a:rPr>
              <a:t>consumed </a:t>
            </a:r>
            <a:r>
              <a:rPr sz="2000" spc="-640" dirty="0">
                <a:latin typeface="Times New Roman" pitchFamily="18" charset="0"/>
                <a:cs typeface="Times New Roman" pitchFamily="18" charset="0"/>
              </a:rPr>
              <a:t> </a:t>
            </a:r>
            <a:r>
              <a:rPr sz="2000" spc="-10" dirty="0">
                <a:latin typeface="Times New Roman" pitchFamily="18" charset="0"/>
                <a:cs typeface="Times New Roman" pitchFamily="18" charset="0"/>
              </a:rPr>
              <a:t>from</a:t>
            </a:r>
            <a:r>
              <a:rPr sz="2000" spc="-85" dirty="0">
                <a:latin typeface="Times New Roman" pitchFamily="18" charset="0"/>
                <a:cs typeface="Times New Roman" pitchFamily="18" charset="0"/>
              </a:rPr>
              <a:t> </a:t>
            </a:r>
            <a:r>
              <a:rPr sz="2000" spc="-5" dirty="0">
                <a:latin typeface="Times New Roman" pitchFamily="18" charset="0"/>
                <a:cs typeface="Times New Roman" pitchFamily="18" charset="0"/>
              </a:rPr>
              <a:t>the</a:t>
            </a:r>
            <a:r>
              <a:rPr sz="2000" spc="-70" dirty="0">
                <a:latin typeface="Times New Roman" pitchFamily="18" charset="0"/>
                <a:cs typeface="Times New Roman" pitchFamily="18" charset="0"/>
              </a:rPr>
              <a:t> </a:t>
            </a:r>
            <a:r>
              <a:rPr sz="2000" spc="-5">
                <a:latin typeface="Times New Roman" pitchFamily="18" charset="0"/>
                <a:cs typeface="Times New Roman" pitchFamily="18" charset="0"/>
              </a:rPr>
              <a:t>input.</a:t>
            </a:r>
            <a:endParaRPr lang="en-US" sz="2000" spc="-5" dirty="0">
              <a:latin typeface="Times New Roman" pitchFamily="18" charset="0"/>
              <a:cs typeface="Times New Roman" pitchFamily="18" charset="0"/>
            </a:endParaRPr>
          </a:p>
          <a:p>
            <a:pPr marL="285115" marR="344170" indent="-273050" algn="just">
              <a:lnSpc>
                <a:spcPct val="100000"/>
              </a:lnSpc>
              <a:spcBef>
                <a:spcPts val="105"/>
              </a:spcBef>
              <a:buSzPct val="94230"/>
              <a:buFont typeface="Wingdings 2"/>
              <a:buChar char=""/>
              <a:tabLst>
                <a:tab pos="285750" algn="l"/>
              </a:tabLst>
            </a:pPr>
            <a:endParaRPr sz="2000">
              <a:latin typeface="Times New Roman" pitchFamily="18" charset="0"/>
              <a:cs typeface="Times New Roman" pitchFamily="18" charset="0"/>
            </a:endParaRPr>
          </a:p>
          <a:p>
            <a:pPr marL="285115" marR="5080" indent="-273050" algn="just">
              <a:lnSpc>
                <a:spcPct val="100000"/>
              </a:lnSpc>
              <a:spcBef>
                <a:spcPts val="625"/>
              </a:spcBef>
              <a:buSzPct val="94230"/>
              <a:buFont typeface="Wingdings 2"/>
              <a:buChar char=""/>
              <a:tabLst>
                <a:tab pos="285750" algn="l"/>
              </a:tabLst>
            </a:pPr>
            <a:r>
              <a:rPr sz="2000" spc="-55" dirty="0">
                <a:latin typeface="Times New Roman" pitchFamily="18" charset="0"/>
                <a:cs typeface="Times New Roman" pitchFamily="18" charset="0"/>
              </a:rPr>
              <a:t>However, </a:t>
            </a:r>
            <a:r>
              <a:rPr sz="2000" spc="-5" dirty="0">
                <a:latin typeface="Times New Roman" pitchFamily="18" charset="0"/>
                <a:cs typeface="Times New Roman" pitchFamily="18" charset="0"/>
              </a:rPr>
              <a:t>sometimes, </a:t>
            </a:r>
            <a:r>
              <a:rPr sz="2000" spc="-30" dirty="0">
                <a:latin typeface="Times New Roman" pitchFamily="18" charset="0"/>
                <a:cs typeface="Times New Roman" pitchFamily="18" charset="0"/>
              </a:rPr>
              <a:t>we </a:t>
            </a:r>
            <a:r>
              <a:rPr sz="2000" spc="-5" dirty="0">
                <a:latin typeface="Times New Roman" pitchFamily="18" charset="0"/>
                <a:cs typeface="Times New Roman" pitchFamily="18" charset="0"/>
              </a:rPr>
              <a:t>want </a:t>
            </a:r>
            <a:r>
              <a:rPr sz="2000" dirty="0">
                <a:latin typeface="Times New Roman" pitchFamily="18" charset="0"/>
                <a:cs typeface="Times New Roman" pitchFamily="18" charset="0"/>
              </a:rPr>
              <a:t>a </a:t>
            </a:r>
            <a:r>
              <a:rPr sz="2000" spc="-10" dirty="0">
                <a:latin typeface="Times New Roman" pitchFamily="18" charset="0"/>
                <a:cs typeface="Times New Roman" pitchFamily="18" charset="0"/>
              </a:rPr>
              <a:t>certain pattern </a:t>
            </a:r>
            <a:r>
              <a:rPr sz="2000" spc="-20" dirty="0">
                <a:latin typeface="Times New Roman" pitchFamily="18" charset="0"/>
                <a:cs typeface="Times New Roman" pitchFamily="18" charset="0"/>
              </a:rPr>
              <a:t>to </a:t>
            </a:r>
            <a:r>
              <a:rPr sz="2000" spc="-5" dirty="0">
                <a:latin typeface="Times New Roman" pitchFamily="18" charset="0"/>
                <a:cs typeface="Times New Roman" pitchFamily="18" charset="0"/>
              </a:rPr>
              <a:t>be </a:t>
            </a:r>
            <a:r>
              <a:rPr sz="2000" dirty="0">
                <a:latin typeface="Times New Roman" pitchFamily="18" charset="0"/>
                <a:cs typeface="Times New Roman" pitchFamily="18" charset="0"/>
              </a:rPr>
              <a:t> </a:t>
            </a:r>
            <a:r>
              <a:rPr sz="2000" spc="-10" dirty="0">
                <a:latin typeface="Times New Roman" pitchFamily="18" charset="0"/>
                <a:cs typeface="Times New Roman" pitchFamily="18" charset="0"/>
              </a:rPr>
              <a:t>matched</a:t>
            </a:r>
            <a:r>
              <a:rPr sz="2000" spc="-40" dirty="0">
                <a:latin typeface="Times New Roman" pitchFamily="18" charset="0"/>
                <a:cs typeface="Times New Roman" pitchFamily="18" charset="0"/>
              </a:rPr>
              <a:t> </a:t>
            </a:r>
            <a:r>
              <a:rPr sz="2000" spc="-20" dirty="0">
                <a:latin typeface="Times New Roman" pitchFamily="18" charset="0"/>
                <a:cs typeface="Times New Roman" pitchFamily="18" charset="0"/>
              </a:rPr>
              <a:t>to</a:t>
            </a:r>
            <a:r>
              <a:rPr sz="2000" spc="-114" dirty="0">
                <a:latin typeface="Times New Roman" pitchFamily="18" charset="0"/>
                <a:cs typeface="Times New Roman" pitchFamily="18" charset="0"/>
              </a:rPr>
              <a:t> </a:t>
            </a:r>
            <a:r>
              <a:rPr sz="2000" spc="-5" dirty="0">
                <a:latin typeface="Times New Roman" pitchFamily="18" charset="0"/>
                <a:cs typeface="Times New Roman" pitchFamily="18" charset="0"/>
              </a:rPr>
              <a:t>the</a:t>
            </a:r>
            <a:r>
              <a:rPr sz="2000" spc="-65" dirty="0">
                <a:latin typeface="Times New Roman" pitchFamily="18" charset="0"/>
                <a:cs typeface="Times New Roman" pitchFamily="18" charset="0"/>
              </a:rPr>
              <a:t> </a:t>
            </a:r>
            <a:r>
              <a:rPr sz="2000" spc="-5" dirty="0">
                <a:latin typeface="Times New Roman" pitchFamily="18" charset="0"/>
                <a:cs typeface="Times New Roman" pitchFamily="18" charset="0"/>
              </a:rPr>
              <a:t>input</a:t>
            </a:r>
            <a:r>
              <a:rPr sz="2000" spc="-140" dirty="0">
                <a:latin typeface="Times New Roman" pitchFamily="18" charset="0"/>
                <a:cs typeface="Times New Roman" pitchFamily="18" charset="0"/>
              </a:rPr>
              <a:t> </a:t>
            </a:r>
            <a:r>
              <a:rPr sz="2000" spc="-10" dirty="0">
                <a:latin typeface="Times New Roman" pitchFamily="18" charset="0"/>
                <a:cs typeface="Times New Roman" pitchFamily="18" charset="0"/>
              </a:rPr>
              <a:t>only</a:t>
            </a:r>
            <a:r>
              <a:rPr sz="2000" spc="-135" dirty="0">
                <a:latin typeface="Times New Roman" pitchFamily="18" charset="0"/>
                <a:cs typeface="Times New Roman" pitchFamily="18" charset="0"/>
              </a:rPr>
              <a:t> </a:t>
            </a:r>
            <a:r>
              <a:rPr sz="2000" spc="-5" dirty="0">
                <a:latin typeface="Times New Roman" pitchFamily="18" charset="0"/>
                <a:cs typeface="Times New Roman" pitchFamily="18" charset="0"/>
              </a:rPr>
              <a:t>when</a:t>
            </a:r>
            <a:r>
              <a:rPr sz="2000" spc="-50" dirty="0">
                <a:latin typeface="Times New Roman" pitchFamily="18" charset="0"/>
                <a:cs typeface="Times New Roman" pitchFamily="18" charset="0"/>
              </a:rPr>
              <a:t> </a:t>
            </a:r>
            <a:r>
              <a:rPr sz="2000" spc="-5" dirty="0">
                <a:latin typeface="Times New Roman" pitchFamily="18" charset="0"/>
                <a:cs typeface="Times New Roman" pitchFamily="18" charset="0"/>
              </a:rPr>
              <a:t>it</a:t>
            </a:r>
            <a:r>
              <a:rPr sz="2000" spc="-55" dirty="0">
                <a:latin typeface="Times New Roman" pitchFamily="18" charset="0"/>
                <a:cs typeface="Times New Roman" pitchFamily="18" charset="0"/>
              </a:rPr>
              <a:t> </a:t>
            </a:r>
            <a:r>
              <a:rPr sz="2000" spc="-10" dirty="0">
                <a:latin typeface="Times New Roman" pitchFamily="18" charset="0"/>
                <a:cs typeface="Times New Roman" pitchFamily="18" charset="0"/>
              </a:rPr>
              <a:t>is</a:t>
            </a:r>
            <a:r>
              <a:rPr sz="2000" spc="-70" dirty="0">
                <a:latin typeface="Times New Roman" pitchFamily="18" charset="0"/>
                <a:cs typeface="Times New Roman" pitchFamily="18" charset="0"/>
              </a:rPr>
              <a:t> </a:t>
            </a:r>
            <a:r>
              <a:rPr sz="2000" spc="-20" dirty="0">
                <a:latin typeface="Times New Roman" pitchFamily="18" charset="0"/>
                <a:cs typeface="Times New Roman" pitchFamily="18" charset="0"/>
              </a:rPr>
              <a:t>followed </a:t>
            </a:r>
            <a:r>
              <a:rPr sz="2000" spc="-15" dirty="0">
                <a:latin typeface="Times New Roman" pitchFamily="18" charset="0"/>
                <a:cs typeface="Times New Roman" pitchFamily="18" charset="0"/>
              </a:rPr>
              <a:t>by</a:t>
            </a:r>
            <a:r>
              <a:rPr sz="2000" spc="-140" dirty="0">
                <a:latin typeface="Times New Roman" pitchFamily="18" charset="0"/>
                <a:cs typeface="Times New Roman" pitchFamily="18" charset="0"/>
              </a:rPr>
              <a:t> </a:t>
            </a:r>
            <a:r>
              <a:rPr sz="2000" dirty="0">
                <a:latin typeface="Times New Roman" pitchFamily="18" charset="0"/>
                <a:cs typeface="Times New Roman" pitchFamily="18" charset="0"/>
              </a:rPr>
              <a:t>a</a:t>
            </a:r>
            <a:r>
              <a:rPr sz="2000" spc="-125" dirty="0">
                <a:latin typeface="Times New Roman" pitchFamily="18" charset="0"/>
                <a:cs typeface="Times New Roman" pitchFamily="18" charset="0"/>
              </a:rPr>
              <a:t> </a:t>
            </a:r>
            <a:r>
              <a:rPr sz="2000" spc="-10" dirty="0">
                <a:latin typeface="Times New Roman" pitchFamily="18" charset="0"/>
                <a:cs typeface="Times New Roman" pitchFamily="18" charset="0"/>
              </a:rPr>
              <a:t>certain </a:t>
            </a:r>
            <a:r>
              <a:rPr sz="2000" spc="-635" dirty="0">
                <a:latin typeface="Times New Roman" pitchFamily="18" charset="0"/>
                <a:cs typeface="Times New Roman" pitchFamily="18" charset="0"/>
              </a:rPr>
              <a:t> </a:t>
            </a:r>
            <a:r>
              <a:rPr sz="2000" dirty="0">
                <a:latin typeface="Times New Roman" pitchFamily="18" charset="0"/>
                <a:cs typeface="Times New Roman" pitchFamily="18" charset="0"/>
              </a:rPr>
              <a:t>other </a:t>
            </a:r>
            <a:r>
              <a:rPr sz="2000" spc="-15" dirty="0">
                <a:latin typeface="Times New Roman" pitchFamily="18" charset="0"/>
                <a:cs typeface="Times New Roman" pitchFamily="18" charset="0"/>
              </a:rPr>
              <a:t>characters. </a:t>
            </a:r>
            <a:r>
              <a:rPr sz="2000" dirty="0">
                <a:latin typeface="Times New Roman" pitchFamily="18" charset="0"/>
                <a:cs typeface="Times New Roman" pitchFamily="18" charset="0"/>
              </a:rPr>
              <a:t>If </a:t>
            </a:r>
            <a:r>
              <a:rPr sz="2000" spc="-25" dirty="0">
                <a:latin typeface="Times New Roman" pitchFamily="18" charset="0"/>
                <a:cs typeface="Times New Roman" pitchFamily="18" charset="0"/>
              </a:rPr>
              <a:t>so, </a:t>
            </a:r>
            <a:r>
              <a:rPr sz="2000" spc="-30" dirty="0">
                <a:latin typeface="Times New Roman" pitchFamily="18" charset="0"/>
                <a:cs typeface="Times New Roman" pitchFamily="18" charset="0"/>
              </a:rPr>
              <a:t>we </a:t>
            </a:r>
            <a:r>
              <a:rPr sz="2000" spc="-20" dirty="0">
                <a:latin typeface="Times New Roman" pitchFamily="18" charset="0"/>
                <a:cs typeface="Times New Roman" pitchFamily="18" charset="0"/>
              </a:rPr>
              <a:t>may </a:t>
            </a:r>
            <a:r>
              <a:rPr sz="2000" spc="-5" dirty="0">
                <a:latin typeface="Times New Roman" pitchFamily="18" charset="0"/>
                <a:cs typeface="Times New Roman" pitchFamily="18" charset="0"/>
              </a:rPr>
              <a:t>use the </a:t>
            </a:r>
            <a:r>
              <a:rPr sz="2000" b="1" spc="-5" dirty="0">
                <a:latin typeface="Times New Roman" pitchFamily="18" charset="0"/>
                <a:cs typeface="Times New Roman" pitchFamily="18" charset="0"/>
              </a:rPr>
              <a:t>slash </a:t>
            </a:r>
            <a:r>
              <a:rPr sz="2000" spc="-5" dirty="0">
                <a:latin typeface="Times New Roman" pitchFamily="18" charset="0"/>
                <a:cs typeface="Times New Roman" pitchFamily="18" charset="0"/>
              </a:rPr>
              <a:t>in </a:t>
            </a:r>
            <a:r>
              <a:rPr sz="2000" dirty="0">
                <a:latin typeface="Times New Roman" pitchFamily="18" charset="0"/>
                <a:cs typeface="Times New Roman" pitchFamily="18" charset="0"/>
              </a:rPr>
              <a:t>a </a:t>
            </a:r>
            <a:r>
              <a:rPr sz="2000" spc="-10" dirty="0">
                <a:latin typeface="Times New Roman" pitchFamily="18" charset="0"/>
                <a:cs typeface="Times New Roman" pitchFamily="18" charset="0"/>
              </a:rPr>
              <a:t>pattern </a:t>
            </a:r>
            <a:r>
              <a:rPr sz="2000" spc="-5" dirty="0">
                <a:latin typeface="Times New Roman" pitchFamily="18" charset="0"/>
                <a:cs typeface="Times New Roman" pitchFamily="18" charset="0"/>
              </a:rPr>
              <a:t> </a:t>
            </a:r>
            <a:r>
              <a:rPr sz="2000" spc="-20" dirty="0">
                <a:latin typeface="Times New Roman" pitchFamily="18" charset="0"/>
                <a:cs typeface="Times New Roman" pitchFamily="18" charset="0"/>
              </a:rPr>
              <a:t>to </a:t>
            </a:r>
            <a:r>
              <a:rPr sz="2000" spc="-10" dirty="0">
                <a:latin typeface="Times New Roman" pitchFamily="18" charset="0"/>
                <a:cs typeface="Times New Roman" pitchFamily="18" charset="0"/>
              </a:rPr>
              <a:t>indicate </a:t>
            </a:r>
            <a:r>
              <a:rPr sz="2000" spc="-5" dirty="0">
                <a:latin typeface="Times New Roman" pitchFamily="18" charset="0"/>
                <a:cs typeface="Times New Roman" pitchFamily="18" charset="0"/>
              </a:rPr>
              <a:t>the </a:t>
            </a:r>
            <a:r>
              <a:rPr sz="2000" dirty="0">
                <a:latin typeface="Times New Roman" pitchFamily="18" charset="0"/>
                <a:cs typeface="Times New Roman" pitchFamily="18" charset="0"/>
              </a:rPr>
              <a:t>end of </a:t>
            </a:r>
            <a:r>
              <a:rPr sz="2000" spc="-5" dirty="0">
                <a:latin typeface="Times New Roman" pitchFamily="18" charset="0"/>
                <a:cs typeface="Times New Roman" pitchFamily="18" charset="0"/>
              </a:rPr>
              <a:t>the part </a:t>
            </a:r>
            <a:r>
              <a:rPr sz="2000" dirty="0">
                <a:latin typeface="Times New Roman" pitchFamily="18" charset="0"/>
                <a:cs typeface="Times New Roman" pitchFamily="18" charset="0"/>
              </a:rPr>
              <a:t>of </a:t>
            </a:r>
            <a:r>
              <a:rPr sz="2000" spc="-5" dirty="0">
                <a:latin typeface="Times New Roman" pitchFamily="18" charset="0"/>
                <a:cs typeface="Times New Roman" pitchFamily="18" charset="0"/>
              </a:rPr>
              <a:t>the </a:t>
            </a:r>
            <a:r>
              <a:rPr sz="2000" spc="-10" dirty="0">
                <a:latin typeface="Times New Roman" pitchFamily="18" charset="0"/>
                <a:cs typeface="Times New Roman" pitchFamily="18" charset="0"/>
              </a:rPr>
              <a:t>pattern </a:t>
            </a:r>
            <a:r>
              <a:rPr sz="2000" spc="-5" dirty="0">
                <a:latin typeface="Times New Roman" pitchFamily="18" charset="0"/>
                <a:cs typeface="Times New Roman" pitchFamily="18" charset="0"/>
              </a:rPr>
              <a:t>that </a:t>
            </a:r>
            <a:r>
              <a:rPr sz="2000" dirty="0">
                <a:latin typeface="Times New Roman" pitchFamily="18" charset="0"/>
                <a:cs typeface="Times New Roman" pitchFamily="18" charset="0"/>
              </a:rPr>
              <a:t> </a:t>
            </a:r>
            <a:r>
              <a:rPr sz="2000" spc="-10" dirty="0">
                <a:latin typeface="Times New Roman" pitchFamily="18" charset="0"/>
                <a:cs typeface="Times New Roman" pitchFamily="18" charset="0"/>
              </a:rPr>
              <a:t>matches</a:t>
            </a:r>
            <a:r>
              <a:rPr sz="2000" spc="-105" dirty="0">
                <a:latin typeface="Times New Roman" pitchFamily="18" charset="0"/>
                <a:cs typeface="Times New Roman" pitchFamily="18" charset="0"/>
              </a:rPr>
              <a:t> </a:t>
            </a:r>
            <a:r>
              <a:rPr sz="2000" spc="-5" dirty="0">
                <a:latin typeface="Times New Roman" pitchFamily="18" charset="0"/>
                <a:cs typeface="Times New Roman" pitchFamily="18" charset="0"/>
              </a:rPr>
              <a:t>the</a:t>
            </a:r>
            <a:r>
              <a:rPr sz="2000" spc="-70" dirty="0">
                <a:latin typeface="Times New Roman" pitchFamily="18" charset="0"/>
                <a:cs typeface="Times New Roman" pitchFamily="18" charset="0"/>
              </a:rPr>
              <a:t> </a:t>
            </a:r>
            <a:r>
              <a:rPr sz="2000" spc="-10">
                <a:latin typeface="Times New Roman" pitchFamily="18" charset="0"/>
                <a:cs typeface="Times New Roman" pitchFamily="18" charset="0"/>
              </a:rPr>
              <a:t>lexeme.</a:t>
            </a:r>
            <a:endParaRPr lang="en-US" sz="2000" spc="-10" dirty="0">
              <a:latin typeface="Times New Roman" pitchFamily="18" charset="0"/>
              <a:cs typeface="Times New Roman" pitchFamily="18" charset="0"/>
            </a:endParaRPr>
          </a:p>
          <a:p>
            <a:pPr marL="285115" marR="5080" indent="-273050" algn="just">
              <a:lnSpc>
                <a:spcPct val="100000"/>
              </a:lnSpc>
              <a:spcBef>
                <a:spcPts val="625"/>
              </a:spcBef>
              <a:buSzPct val="94230"/>
              <a:buFont typeface="Wingdings 2"/>
              <a:buChar char=""/>
              <a:tabLst>
                <a:tab pos="285750" algn="l"/>
              </a:tabLst>
            </a:pPr>
            <a:endParaRPr sz="2000">
              <a:latin typeface="Times New Roman" pitchFamily="18" charset="0"/>
              <a:cs typeface="Times New Roman" pitchFamily="18" charset="0"/>
            </a:endParaRPr>
          </a:p>
          <a:p>
            <a:pPr marL="285115" marR="104775" indent="-273050" algn="just">
              <a:lnSpc>
                <a:spcPct val="100000"/>
              </a:lnSpc>
              <a:spcBef>
                <a:spcPts val="630"/>
              </a:spcBef>
              <a:buSzPct val="94230"/>
              <a:buFont typeface="Wingdings 2"/>
              <a:buChar char=""/>
              <a:tabLst>
                <a:tab pos="285750" algn="l"/>
              </a:tabLst>
            </a:pPr>
            <a:r>
              <a:rPr sz="2000" dirty="0">
                <a:latin typeface="Times New Roman" pitchFamily="18" charset="0"/>
                <a:cs typeface="Times New Roman" pitchFamily="18" charset="0"/>
              </a:rPr>
              <a:t>What </a:t>
            </a:r>
            <a:r>
              <a:rPr sz="2000" spc="-15" dirty="0">
                <a:latin typeface="Times New Roman" pitchFamily="18" charset="0"/>
                <a:cs typeface="Times New Roman" pitchFamily="18" charset="0"/>
              </a:rPr>
              <a:t>follows </a:t>
            </a:r>
            <a:r>
              <a:rPr sz="2000" dirty="0">
                <a:latin typeface="Times New Roman" pitchFamily="18" charset="0"/>
                <a:cs typeface="Times New Roman" pitchFamily="18" charset="0"/>
              </a:rPr>
              <a:t>/ </a:t>
            </a:r>
            <a:r>
              <a:rPr sz="2000" spc="-5" dirty="0">
                <a:latin typeface="Times New Roman" pitchFamily="18" charset="0"/>
                <a:cs typeface="Times New Roman" pitchFamily="18" charset="0"/>
              </a:rPr>
              <a:t>is additional </a:t>
            </a:r>
            <a:r>
              <a:rPr sz="2000" spc="-10" dirty="0">
                <a:latin typeface="Times New Roman" pitchFamily="18" charset="0"/>
                <a:cs typeface="Times New Roman" pitchFamily="18" charset="0"/>
              </a:rPr>
              <a:t>pattern </a:t>
            </a:r>
            <a:r>
              <a:rPr sz="2000" spc="-5" dirty="0">
                <a:latin typeface="Times New Roman" pitchFamily="18" charset="0"/>
                <a:cs typeface="Times New Roman" pitchFamily="18" charset="0"/>
              </a:rPr>
              <a:t>that must be </a:t>
            </a:r>
            <a:r>
              <a:rPr sz="2000" dirty="0">
                <a:latin typeface="Times New Roman" pitchFamily="18" charset="0"/>
                <a:cs typeface="Times New Roman" pitchFamily="18" charset="0"/>
              </a:rPr>
              <a:t> </a:t>
            </a:r>
            <a:r>
              <a:rPr sz="2000" spc="-10" dirty="0">
                <a:latin typeface="Times New Roman" pitchFamily="18" charset="0"/>
                <a:cs typeface="Times New Roman" pitchFamily="18" charset="0"/>
              </a:rPr>
              <a:t>matched</a:t>
            </a:r>
            <a:r>
              <a:rPr sz="2000" spc="-20" dirty="0">
                <a:latin typeface="Times New Roman" pitchFamily="18" charset="0"/>
                <a:cs typeface="Times New Roman" pitchFamily="18" charset="0"/>
              </a:rPr>
              <a:t> </a:t>
            </a:r>
            <a:r>
              <a:rPr sz="2000" spc="-15" dirty="0">
                <a:latin typeface="Times New Roman" pitchFamily="18" charset="0"/>
                <a:cs typeface="Times New Roman" pitchFamily="18" charset="0"/>
              </a:rPr>
              <a:t>before</a:t>
            </a:r>
            <a:r>
              <a:rPr sz="2000" spc="-120" dirty="0">
                <a:latin typeface="Times New Roman" pitchFamily="18" charset="0"/>
                <a:cs typeface="Times New Roman" pitchFamily="18" charset="0"/>
              </a:rPr>
              <a:t> </a:t>
            </a:r>
            <a:r>
              <a:rPr sz="2000" spc="-30" dirty="0">
                <a:latin typeface="Times New Roman" pitchFamily="18" charset="0"/>
                <a:cs typeface="Times New Roman" pitchFamily="18" charset="0"/>
              </a:rPr>
              <a:t>we</a:t>
            </a:r>
            <a:r>
              <a:rPr sz="2000" spc="-145" dirty="0">
                <a:latin typeface="Times New Roman" pitchFamily="18" charset="0"/>
                <a:cs typeface="Times New Roman" pitchFamily="18" charset="0"/>
              </a:rPr>
              <a:t> </a:t>
            </a:r>
            <a:r>
              <a:rPr sz="2000" spc="-5" dirty="0">
                <a:latin typeface="Times New Roman" pitchFamily="18" charset="0"/>
                <a:cs typeface="Times New Roman" pitchFamily="18" charset="0"/>
              </a:rPr>
              <a:t>can</a:t>
            </a:r>
            <a:r>
              <a:rPr sz="2000" spc="-105" dirty="0">
                <a:latin typeface="Times New Roman" pitchFamily="18" charset="0"/>
                <a:cs typeface="Times New Roman" pitchFamily="18" charset="0"/>
              </a:rPr>
              <a:t> </a:t>
            </a:r>
            <a:r>
              <a:rPr sz="2000" spc="-5" dirty="0">
                <a:latin typeface="Times New Roman" pitchFamily="18" charset="0"/>
                <a:cs typeface="Times New Roman" pitchFamily="18" charset="0"/>
              </a:rPr>
              <a:t>decide</a:t>
            </a:r>
            <a:r>
              <a:rPr sz="2000" spc="-80" dirty="0">
                <a:latin typeface="Times New Roman" pitchFamily="18" charset="0"/>
                <a:cs typeface="Times New Roman" pitchFamily="18" charset="0"/>
              </a:rPr>
              <a:t> </a:t>
            </a:r>
            <a:r>
              <a:rPr sz="2000" spc="-5" dirty="0">
                <a:latin typeface="Times New Roman" pitchFamily="18" charset="0"/>
                <a:cs typeface="Times New Roman" pitchFamily="18" charset="0"/>
              </a:rPr>
              <a:t>that</a:t>
            </a:r>
            <a:r>
              <a:rPr sz="2000" spc="-100" dirty="0">
                <a:latin typeface="Times New Roman" pitchFamily="18" charset="0"/>
                <a:cs typeface="Times New Roman" pitchFamily="18" charset="0"/>
              </a:rPr>
              <a:t> </a:t>
            </a:r>
            <a:r>
              <a:rPr sz="2000" spc="-5" dirty="0">
                <a:latin typeface="Times New Roman" pitchFamily="18" charset="0"/>
                <a:cs typeface="Times New Roman" pitchFamily="18" charset="0"/>
              </a:rPr>
              <a:t>the</a:t>
            </a:r>
            <a:r>
              <a:rPr sz="2000" spc="-95" dirty="0">
                <a:latin typeface="Times New Roman" pitchFamily="18" charset="0"/>
                <a:cs typeface="Times New Roman" pitchFamily="18" charset="0"/>
              </a:rPr>
              <a:t> </a:t>
            </a:r>
            <a:r>
              <a:rPr sz="2000" spc="-20" dirty="0">
                <a:latin typeface="Times New Roman" pitchFamily="18" charset="0"/>
                <a:cs typeface="Times New Roman" pitchFamily="18" charset="0"/>
              </a:rPr>
              <a:t>token</a:t>
            </a:r>
            <a:r>
              <a:rPr sz="2000" spc="-65" dirty="0">
                <a:latin typeface="Times New Roman" pitchFamily="18" charset="0"/>
                <a:cs typeface="Times New Roman" pitchFamily="18" charset="0"/>
              </a:rPr>
              <a:t> </a:t>
            </a:r>
            <a:r>
              <a:rPr sz="2000" spc="-5" dirty="0">
                <a:latin typeface="Times New Roman" pitchFamily="18" charset="0"/>
                <a:cs typeface="Times New Roman" pitchFamily="18" charset="0"/>
              </a:rPr>
              <a:t>in</a:t>
            </a:r>
            <a:r>
              <a:rPr sz="2000" spc="-105" dirty="0">
                <a:latin typeface="Times New Roman" pitchFamily="18" charset="0"/>
                <a:cs typeface="Times New Roman" pitchFamily="18" charset="0"/>
              </a:rPr>
              <a:t> </a:t>
            </a:r>
            <a:r>
              <a:rPr sz="2000" spc="-5" dirty="0">
                <a:latin typeface="Times New Roman" pitchFamily="18" charset="0"/>
                <a:cs typeface="Times New Roman" pitchFamily="18" charset="0"/>
              </a:rPr>
              <a:t>question </a:t>
            </a:r>
            <a:r>
              <a:rPr sz="2000" spc="-635" dirty="0">
                <a:latin typeface="Times New Roman" pitchFamily="18" charset="0"/>
                <a:cs typeface="Times New Roman" pitchFamily="18" charset="0"/>
              </a:rPr>
              <a:t> </a:t>
            </a:r>
            <a:r>
              <a:rPr sz="2000" spc="-10" dirty="0">
                <a:latin typeface="Times New Roman" pitchFamily="18" charset="0"/>
                <a:cs typeface="Times New Roman" pitchFamily="18" charset="0"/>
              </a:rPr>
              <a:t>was </a:t>
            </a:r>
            <a:r>
              <a:rPr sz="2000" dirty="0">
                <a:latin typeface="Times New Roman" pitchFamily="18" charset="0"/>
                <a:cs typeface="Times New Roman" pitchFamily="18" charset="0"/>
              </a:rPr>
              <a:t>seen, but </a:t>
            </a:r>
            <a:r>
              <a:rPr sz="2000" spc="-5" dirty="0">
                <a:latin typeface="Times New Roman" pitchFamily="18" charset="0"/>
                <a:cs typeface="Times New Roman" pitchFamily="18" charset="0"/>
              </a:rPr>
              <a:t>what </a:t>
            </a:r>
            <a:r>
              <a:rPr sz="2000" spc="-10" dirty="0">
                <a:latin typeface="Times New Roman" pitchFamily="18" charset="0"/>
                <a:cs typeface="Times New Roman" pitchFamily="18" charset="0"/>
              </a:rPr>
              <a:t>matches </a:t>
            </a:r>
            <a:r>
              <a:rPr sz="2000" spc="-5" dirty="0">
                <a:latin typeface="Times New Roman" pitchFamily="18" charset="0"/>
                <a:cs typeface="Times New Roman" pitchFamily="18" charset="0"/>
              </a:rPr>
              <a:t>this </a:t>
            </a:r>
            <a:r>
              <a:rPr sz="2000" spc="-10" dirty="0">
                <a:latin typeface="Times New Roman" pitchFamily="18" charset="0"/>
                <a:cs typeface="Times New Roman" pitchFamily="18" charset="0"/>
              </a:rPr>
              <a:t>second pattern </a:t>
            </a:r>
            <a:r>
              <a:rPr sz="2000" spc="-5" dirty="0">
                <a:latin typeface="Times New Roman" pitchFamily="18" charset="0"/>
                <a:cs typeface="Times New Roman" pitchFamily="18" charset="0"/>
              </a:rPr>
              <a:t>is not </a:t>
            </a:r>
            <a:r>
              <a:rPr sz="2000" dirty="0">
                <a:latin typeface="Times New Roman" pitchFamily="18" charset="0"/>
                <a:cs typeface="Times New Roman" pitchFamily="18" charset="0"/>
              </a:rPr>
              <a:t> </a:t>
            </a:r>
            <a:r>
              <a:rPr sz="2000" spc="-5" dirty="0">
                <a:latin typeface="Times New Roman" pitchFamily="18" charset="0"/>
                <a:cs typeface="Times New Roman" pitchFamily="18" charset="0"/>
              </a:rPr>
              <a:t>part</a:t>
            </a:r>
            <a:r>
              <a:rPr sz="2000" spc="-140" dirty="0">
                <a:latin typeface="Times New Roman" pitchFamily="18" charset="0"/>
                <a:cs typeface="Times New Roman" pitchFamily="18" charset="0"/>
              </a:rPr>
              <a:t> </a:t>
            </a:r>
            <a:r>
              <a:rPr sz="2000" dirty="0">
                <a:latin typeface="Times New Roman" pitchFamily="18" charset="0"/>
                <a:cs typeface="Times New Roman" pitchFamily="18" charset="0"/>
              </a:rPr>
              <a:t>of</a:t>
            </a:r>
            <a:r>
              <a:rPr sz="2000" spc="15" dirty="0">
                <a:latin typeface="Times New Roman" pitchFamily="18" charset="0"/>
                <a:cs typeface="Times New Roman" pitchFamily="18" charset="0"/>
              </a:rPr>
              <a:t> </a:t>
            </a:r>
            <a:r>
              <a:rPr sz="2000" spc="-5" dirty="0">
                <a:latin typeface="Times New Roman" pitchFamily="18" charset="0"/>
                <a:cs typeface="Times New Roman" pitchFamily="18" charset="0"/>
              </a:rPr>
              <a:t>the</a:t>
            </a:r>
            <a:r>
              <a:rPr sz="2000" spc="-75" dirty="0">
                <a:latin typeface="Times New Roman" pitchFamily="18" charset="0"/>
                <a:cs typeface="Times New Roman" pitchFamily="18" charset="0"/>
              </a:rPr>
              <a:t> </a:t>
            </a:r>
            <a:r>
              <a:rPr sz="2000" spc="-10" dirty="0">
                <a:latin typeface="Times New Roman" pitchFamily="18" charset="0"/>
                <a:cs typeface="Times New Roman" pitchFamily="18" charset="0"/>
              </a:rPr>
              <a:t>lexeme.</a:t>
            </a:r>
            <a:endParaRPr sz="2000">
              <a:latin typeface="Times New Roman" pitchFamily="18" charset="0"/>
              <a:cs typeface="Times New Roman" pitchFamily="18" charset="0"/>
            </a:endParaRPr>
          </a:p>
        </p:txBody>
      </p:sp>
      <p:sp>
        <p:nvSpPr>
          <p:cNvPr id="3" name="Rectangle 2"/>
          <p:cNvSpPr/>
          <p:nvPr/>
        </p:nvSpPr>
        <p:spPr>
          <a:xfrm>
            <a:off x="609600" y="381000"/>
            <a:ext cx="4062331" cy="523220"/>
          </a:xfrm>
          <a:prstGeom prst="rect">
            <a:avLst/>
          </a:prstGeom>
        </p:spPr>
        <p:txBody>
          <a:bodyPr wrap="none">
            <a:spAutoFit/>
          </a:bodyPr>
          <a:lstStyle/>
          <a:p>
            <a:r>
              <a:rPr lang="en-US" sz="2800" b="1" spc="-5" dirty="0">
                <a:latin typeface="Times New Roman" pitchFamily="18" charset="0"/>
                <a:cs typeface="Times New Roman" pitchFamily="18" charset="0"/>
              </a:rPr>
              <a:t>The</a:t>
            </a:r>
            <a:r>
              <a:rPr lang="en-US" sz="2800" b="1" spc="-25" dirty="0">
                <a:latin typeface="Times New Roman" pitchFamily="18" charset="0"/>
                <a:cs typeface="Times New Roman" pitchFamily="18" charset="0"/>
              </a:rPr>
              <a:t> </a:t>
            </a:r>
            <a:r>
              <a:rPr lang="en-US" sz="2800" b="1" spc="-10" dirty="0" err="1">
                <a:latin typeface="Times New Roman" pitchFamily="18" charset="0"/>
                <a:cs typeface="Times New Roman" pitchFamily="18" charset="0"/>
              </a:rPr>
              <a:t>Lookahead</a:t>
            </a:r>
            <a:r>
              <a:rPr lang="en-US" sz="2800" b="1" spc="-30" dirty="0">
                <a:latin typeface="Times New Roman" pitchFamily="18" charset="0"/>
                <a:cs typeface="Times New Roman" pitchFamily="18" charset="0"/>
              </a:rPr>
              <a:t> Operator</a:t>
            </a:r>
            <a:endParaRPr lang="en-US"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a:p>
        </p:txBody>
      </p:sp>
      <p:sp>
        <p:nvSpPr>
          <p:cNvPr id="5" name="Footer Placeholder 4"/>
          <p:cNvSpPr>
            <a:spLocks noGrp="1"/>
          </p:cNvSpPr>
          <p:nvPr>
            <p:ph type="ftr" sz="quarter" idx="11"/>
          </p:nvPr>
        </p:nvSpPr>
        <p:spPr/>
        <p:txBody>
          <a:bodyPr/>
          <a:lstStyle/>
          <a:p>
            <a:r>
              <a:rPr lang="en-US"/>
              <a:t>Compiler Design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2600" y="2667000"/>
            <a:ext cx="5181600" cy="1107996"/>
          </a:xfrm>
          <a:prstGeom prst="rect">
            <a:avLst/>
          </a:prstGeom>
          <a:noFill/>
        </p:spPr>
        <p:txBody>
          <a:bodyPr wrap="square" rtlCol="0">
            <a:spAutoFit/>
          </a:bodyPr>
          <a:lstStyle/>
          <a:p>
            <a:pPr algn="ctr"/>
            <a:r>
              <a:rPr lang="en-US" sz="6600" dirty="0">
                <a:solidFill>
                  <a:schemeClr val="accent2"/>
                </a:solidFill>
              </a:rPr>
              <a:t>Thank you</a:t>
            </a:r>
          </a:p>
        </p:txBody>
      </p:sp>
      <p:sp>
        <p:nvSpPr>
          <p:cNvPr id="3" name="Slide Number Placeholder 2"/>
          <p:cNvSpPr>
            <a:spLocks noGrp="1"/>
          </p:cNvSpPr>
          <p:nvPr>
            <p:ph type="sldNum" sz="quarter" idx="12"/>
          </p:nvPr>
        </p:nvSpPr>
        <p:spPr/>
        <p:txBody>
          <a:bodyPr/>
          <a:lstStyle/>
          <a:p>
            <a:fld id="{B6F15528-21DE-4FAA-801E-634DDDAF4B2B}" type="slidenum">
              <a:rPr lang="en-US" smtClean="0"/>
              <a:pPr/>
              <a:t>44</a:t>
            </a:fld>
            <a:endParaRPr lang="en-US"/>
          </a:p>
        </p:txBody>
      </p:sp>
      <p:sp>
        <p:nvSpPr>
          <p:cNvPr id="4" name="Footer Placeholder 3"/>
          <p:cNvSpPr>
            <a:spLocks noGrp="1"/>
          </p:cNvSpPr>
          <p:nvPr>
            <p:ph type="ftr" sz="quarter" idx="11"/>
          </p:nvPr>
        </p:nvSpPr>
        <p:spPr/>
        <p:txBody>
          <a:bodyPr/>
          <a:lstStyle/>
          <a:p>
            <a:r>
              <a:rPr lang="en-US"/>
              <a:t>Compiler Design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1295400"/>
            <a:ext cx="7696200" cy="4124206"/>
          </a:xfrm>
          <a:prstGeom prst="rect">
            <a:avLst/>
          </a:prstGeom>
          <a:noFill/>
        </p:spPr>
        <p:txBody>
          <a:bodyPr wrap="square" rtlCol="0">
            <a:spAutoFit/>
          </a:bodyPr>
          <a:lstStyle/>
          <a:p>
            <a:r>
              <a:rPr lang="en-US" sz="2800" b="1" dirty="0"/>
              <a:t>UNIT-I: Introduction</a:t>
            </a:r>
            <a:r>
              <a:rPr lang="en-US" sz="2800" dirty="0"/>
              <a:t>:</a:t>
            </a:r>
            <a:r>
              <a:rPr lang="en-US" dirty="0"/>
              <a:t> </a:t>
            </a:r>
          </a:p>
          <a:p>
            <a:pPr>
              <a:lnSpc>
                <a:spcPct val="150000"/>
              </a:lnSpc>
              <a:buFont typeface="Wingdings" pitchFamily="2" charset="2"/>
              <a:buChar char="Ø"/>
            </a:pPr>
            <a:r>
              <a:rPr lang="en-US" sz="2400" dirty="0"/>
              <a:t>Language Processors</a:t>
            </a:r>
          </a:p>
          <a:p>
            <a:pPr>
              <a:lnSpc>
                <a:spcPct val="150000"/>
              </a:lnSpc>
              <a:buFont typeface="Wingdings" pitchFamily="2" charset="2"/>
              <a:buChar char="Ø"/>
            </a:pPr>
            <a:r>
              <a:rPr lang="en-US" sz="2400" dirty="0"/>
              <a:t>The Structure of a Compiler</a:t>
            </a:r>
          </a:p>
          <a:p>
            <a:pPr>
              <a:lnSpc>
                <a:spcPct val="150000"/>
              </a:lnSpc>
              <a:buFont typeface="Wingdings" pitchFamily="2" charset="2"/>
              <a:buChar char="Ø"/>
            </a:pPr>
            <a:r>
              <a:rPr lang="en-US" sz="2400" dirty="0"/>
              <a:t> Lexical Analysis: The Role of the Lexical Analyzer</a:t>
            </a:r>
          </a:p>
          <a:p>
            <a:pPr>
              <a:lnSpc>
                <a:spcPct val="150000"/>
              </a:lnSpc>
              <a:buFont typeface="Wingdings" pitchFamily="2" charset="2"/>
              <a:buChar char="Ø"/>
            </a:pPr>
            <a:r>
              <a:rPr lang="en-US" sz="2400" dirty="0"/>
              <a:t>Specification of Tokens</a:t>
            </a:r>
          </a:p>
          <a:p>
            <a:pPr>
              <a:lnSpc>
                <a:spcPct val="150000"/>
              </a:lnSpc>
              <a:buFont typeface="Wingdings" pitchFamily="2" charset="2"/>
              <a:buChar char="Ø"/>
            </a:pPr>
            <a:r>
              <a:rPr lang="en-US" sz="2400" dirty="0"/>
              <a:t> Recognition of Tokens </a:t>
            </a:r>
          </a:p>
          <a:p>
            <a:pPr>
              <a:lnSpc>
                <a:spcPct val="150000"/>
              </a:lnSpc>
              <a:buFont typeface="Wingdings" pitchFamily="2" charset="2"/>
              <a:buChar char="Ø"/>
            </a:pPr>
            <a:r>
              <a:rPr lang="en-US" sz="2400" dirty="0"/>
              <a:t> The Lexical-Analyzer Generator </a:t>
            </a:r>
            <a:r>
              <a:rPr lang="en-US" sz="2400" dirty="0" err="1"/>
              <a:t>Lex</a:t>
            </a:r>
            <a:r>
              <a:rPr lang="en-US" sz="2400" dirty="0"/>
              <a:t>.</a:t>
            </a:r>
          </a:p>
          <a:p>
            <a:r>
              <a:rPr lang="en-US" dirty="0"/>
              <a:t>   </a:t>
            </a:r>
          </a:p>
        </p:txBody>
      </p:sp>
      <p:sp>
        <p:nvSpPr>
          <p:cNvPr id="3" name="Slide Number Placeholder 2"/>
          <p:cNvSpPr>
            <a:spLocks noGrp="1"/>
          </p:cNvSpPr>
          <p:nvPr>
            <p:ph type="sldNum" sz="quarter" idx="12"/>
          </p:nvPr>
        </p:nvSpPr>
        <p:spPr/>
        <p:txBody>
          <a:bodyPr/>
          <a:lstStyle/>
          <a:p>
            <a:fld id="{B6F15528-21DE-4FAA-801E-634DDDAF4B2B}" type="slidenum">
              <a:rPr lang="en-US" smtClean="0"/>
              <a:pPr/>
              <a:t>5</a:t>
            </a:fld>
            <a:endParaRPr lang="en-US"/>
          </a:p>
        </p:txBody>
      </p:sp>
      <p:sp>
        <p:nvSpPr>
          <p:cNvPr id="4" name="Footer Placeholder 3"/>
          <p:cNvSpPr>
            <a:spLocks noGrp="1"/>
          </p:cNvSpPr>
          <p:nvPr>
            <p:ph type="ftr" sz="quarter" idx="11"/>
          </p:nvPr>
        </p:nvSpPr>
        <p:spPr/>
        <p:txBody>
          <a:bodyPr/>
          <a:lstStyle/>
          <a:p>
            <a:r>
              <a:rPr lang="en-US"/>
              <a:t>Compiler Design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2000" y="1600200"/>
            <a:ext cx="8001000" cy="1477328"/>
          </a:xfrm>
          <a:prstGeom prst="rect">
            <a:avLst/>
          </a:prstGeom>
          <a:noFill/>
        </p:spPr>
        <p:txBody>
          <a:bodyPr wrap="square" rtlCol="0">
            <a:spAutoFit/>
          </a:bodyPr>
          <a:lstStyle/>
          <a:p>
            <a:pPr algn="just">
              <a:lnSpc>
                <a:spcPct val="150000"/>
              </a:lnSpc>
            </a:pPr>
            <a:r>
              <a:rPr lang="en-US" sz="2000" dirty="0"/>
              <a:t>A compiler is a program that can read a program in one language i.e.  source language and translate it into an equivalent program in another language i.e.  target language</a:t>
            </a:r>
          </a:p>
        </p:txBody>
      </p:sp>
      <p:pic>
        <p:nvPicPr>
          <p:cNvPr id="12" name="Picture 2" descr="1.1 Compilers: "/>
          <p:cNvPicPr>
            <a:picLocks noChangeAspect="1" noChangeArrowheads="1"/>
          </p:cNvPicPr>
          <p:nvPr/>
        </p:nvPicPr>
        <p:blipFill>
          <a:blip r:embed="rId2"/>
          <a:srcRect l="17241" t="37768" r="2299" b="24464"/>
          <a:stretch>
            <a:fillRect/>
          </a:stretch>
        </p:blipFill>
        <p:spPr bwMode="auto">
          <a:xfrm>
            <a:off x="1676400" y="3200400"/>
            <a:ext cx="5334000" cy="1600200"/>
          </a:xfrm>
          <a:prstGeom prst="rect">
            <a:avLst/>
          </a:prstGeom>
          <a:noFill/>
        </p:spPr>
      </p:pic>
      <p:sp>
        <p:nvSpPr>
          <p:cNvPr id="14" name="TextBox 13"/>
          <p:cNvSpPr txBox="1"/>
          <p:nvPr/>
        </p:nvSpPr>
        <p:spPr>
          <a:xfrm>
            <a:off x="762000" y="914400"/>
            <a:ext cx="2971800" cy="523220"/>
          </a:xfrm>
          <a:prstGeom prst="rect">
            <a:avLst/>
          </a:prstGeom>
          <a:noFill/>
        </p:spPr>
        <p:txBody>
          <a:bodyPr wrap="square" rtlCol="0">
            <a:spAutoFit/>
          </a:bodyPr>
          <a:lstStyle/>
          <a:p>
            <a:r>
              <a:rPr lang="en-US" sz="2800" b="1" dirty="0">
                <a:latin typeface="Times New Roman" pitchFamily="18" charset="0"/>
                <a:cs typeface="Times New Roman" pitchFamily="18" charset="0"/>
              </a:rPr>
              <a:t>Compiler :</a:t>
            </a:r>
          </a:p>
        </p:txBody>
      </p:sp>
      <p:pic>
        <p:nvPicPr>
          <p:cNvPr id="15" name="Picture 2" descr=" The language to be translated: Source language&#10; Input code is called the Source code&#10; The language produced: Target la..."/>
          <p:cNvPicPr>
            <a:picLocks noChangeAspect="1" noChangeArrowheads="1"/>
          </p:cNvPicPr>
          <p:nvPr/>
        </p:nvPicPr>
        <p:blipFill>
          <a:blip r:embed="rId3"/>
          <a:srcRect t="63465"/>
          <a:stretch>
            <a:fillRect/>
          </a:stretch>
        </p:blipFill>
        <p:spPr bwMode="auto">
          <a:xfrm>
            <a:off x="1066800" y="4800600"/>
            <a:ext cx="6076950" cy="1666876"/>
          </a:xfrm>
          <a:prstGeom prst="rect">
            <a:avLst/>
          </a:prstGeom>
          <a:noFill/>
        </p:spPr>
      </p:pic>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
        <p:nvSpPr>
          <p:cNvPr id="7" name="Footer Placeholder 6"/>
          <p:cNvSpPr>
            <a:spLocks noGrp="1"/>
          </p:cNvSpPr>
          <p:nvPr>
            <p:ph type="ftr" sz="quarter" idx="11"/>
          </p:nvPr>
        </p:nvSpPr>
        <p:spPr/>
        <p:txBody>
          <a:bodyPr/>
          <a:lstStyle/>
          <a:p>
            <a:r>
              <a:rPr lang="en-US"/>
              <a:t>Compiler Design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143000"/>
            <a:ext cx="8077200" cy="707886"/>
          </a:xfrm>
          <a:prstGeom prst="rect">
            <a:avLst/>
          </a:prstGeom>
        </p:spPr>
        <p:txBody>
          <a:bodyPr wrap="square">
            <a:spAutoFit/>
          </a:bodyPr>
          <a:lstStyle/>
          <a:p>
            <a:pPr algn="just"/>
            <a:r>
              <a:rPr lang="en-US" sz="2000" dirty="0"/>
              <a:t>If the target program is an executable machine-language program, it can then be called by the user to process inputs and produce outputs</a:t>
            </a:r>
          </a:p>
        </p:txBody>
      </p:sp>
      <p:pic>
        <p:nvPicPr>
          <p:cNvPr id="23554" name="Picture 2" descr="Language Processors"/>
          <p:cNvPicPr>
            <a:picLocks noChangeAspect="1" noChangeArrowheads="1"/>
          </p:cNvPicPr>
          <p:nvPr/>
        </p:nvPicPr>
        <p:blipFill>
          <a:blip r:embed="rId2"/>
          <a:srcRect r="283" b="28358"/>
          <a:stretch>
            <a:fillRect/>
          </a:stretch>
        </p:blipFill>
        <p:spPr bwMode="auto">
          <a:xfrm>
            <a:off x="2209800" y="2209800"/>
            <a:ext cx="4114800" cy="1066800"/>
          </a:xfrm>
          <a:prstGeom prst="rect">
            <a:avLst/>
          </a:prstGeom>
          <a:noFill/>
        </p:spPr>
      </p:pic>
      <p:sp>
        <p:nvSpPr>
          <p:cNvPr id="4" name="Rectangle 3"/>
          <p:cNvSpPr/>
          <p:nvPr/>
        </p:nvSpPr>
        <p:spPr>
          <a:xfrm>
            <a:off x="609600" y="3429000"/>
            <a:ext cx="8077200" cy="1692771"/>
          </a:xfrm>
          <a:prstGeom prst="rect">
            <a:avLst/>
          </a:prstGeom>
        </p:spPr>
        <p:txBody>
          <a:bodyPr wrap="square">
            <a:spAutoFit/>
          </a:bodyPr>
          <a:lstStyle/>
          <a:p>
            <a:pPr algn="just"/>
            <a:r>
              <a:rPr lang="en-US" sz="2400" b="1" dirty="0"/>
              <a:t>Interpreter :</a:t>
            </a:r>
          </a:p>
          <a:p>
            <a:pPr algn="just"/>
            <a:r>
              <a:rPr lang="en-US" sz="2000" dirty="0"/>
              <a:t>An interpreter is another common kind of language processor. Instead of producing a target program as a translation, an interpreter appears to directly execute the operations specified in the source program on inputs supplied by the user</a:t>
            </a:r>
          </a:p>
        </p:txBody>
      </p:sp>
      <p:pic>
        <p:nvPicPr>
          <p:cNvPr id="23556" name="Picture 4" descr="Introduction to Compiler Construction"/>
          <p:cNvPicPr>
            <a:picLocks noChangeAspect="1" noChangeArrowheads="1"/>
          </p:cNvPicPr>
          <p:nvPr/>
        </p:nvPicPr>
        <p:blipFill>
          <a:blip r:embed="rId3"/>
          <a:srcRect t="65136" r="2194"/>
          <a:stretch>
            <a:fillRect/>
          </a:stretch>
        </p:blipFill>
        <p:spPr bwMode="auto">
          <a:xfrm>
            <a:off x="1828800" y="5105400"/>
            <a:ext cx="5943600" cy="1590676"/>
          </a:xfrm>
          <a:prstGeom prst="rect">
            <a:avLst/>
          </a:prstGeom>
          <a:noFill/>
        </p:spPr>
      </p:pic>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
        <p:nvSpPr>
          <p:cNvPr id="7" name="Footer Placeholder 6"/>
          <p:cNvSpPr>
            <a:spLocks noGrp="1"/>
          </p:cNvSpPr>
          <p:nvPr>
            <p:ph type="ftr" sz="quarter" idx="11"/>
          </p:nvPr>
        </p:nvSpPr>
        <p:spPr/>
        <p:txBody>
          <a:bodyPr/>
          <a:lstStyle/>
          <a:p>
            <a:r>
              <a:rPr lang="en-US"/>
              <a:t>Compiler Design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990600"/>
            <a:ext cx="8153400" cy="2031325"/>
          </a:xfrm>
          <a:prstGeom prst="rect">
            <a:avLst/>
          </a:prstGeom>
        </p:spPr>
        <p:txBody>
          <a:bodyPr wrap="square">
            <a:spAutoFit/>
          </a:bodyPr>
          <a:lstStyle/>
          <a:p>
            <a:r>
              <a:rPr lang="en-US" dirty="0"/>
              <a:t>For example Java language processors combine compilation and interpretation A Java source  program may first be compiled into an intermediate form called bytecodes</a:t>
            </a:r>
            <a:r>
              <a:rPr lang="en-US" i="1" dirty="0"/>
              <a:t>.</a:t>
            </a:r>
            <a:r>
              <a:rPr lang="en-US" dirty="0"/>
              <a:t> The bytecodes are then interpreted by a virtual machine. </a:t>
            </a:r>
          </a:p>
          <a:p>
            <a:endParaRPr lang="en-US" dirty="0"/>
          </a:p>
          <a:p>
            <a:r>
              <a:rPr lang="en-US" dirty="0"/>
              <a:t>A benefit of this arrangement is that bytecodes compiled on one machine can be interpreted on another machine, perhaps across a network. In order to achieve faster processing of inputs to outputs.</a:t>
            </a:r>
          </a:p>
        </p:txBody>
      </p:sp>
      <p:pic>
        <p:nvPicPr>
          <p:cNvPr id="3" name="Picture 2" descr="http://img.brainkart.com/extra/XzCpqno.jpg"/>
          <p:cNvPicPr>
            <a:picLocks noChangeAspect="1" noChangeArrowheads="1"/>
          </p:cNvPicPr>
          <p:nvPr/>
        </p:nvPicPr>
        <p:blipFill>
          <a:blip r:embed="rId2"/>
          <a:srcRect b="18367"/>
          <a:stretch>
            <a:fillRect/>
          </a:stretch>
        </p:blipFill>
        <p:spPr bwMode="auto">
          <a:xfrm>
            <a:off x="1905000" y="3429000"/>
            <a:ext cx="4781550" cy="2286000"/>
          </a:xfrm>
          <a:prstGeom prst="rect">
            <a:avLst/>
          </a:prstGeom>
          <a:noFill/>
        </p:spPr>
      </p:pic>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
        <p:nvSpPr>
          <p:cNvPr id="5" name="Footer Placeholder 4"/>
          <p:cNvSpPr>
            <a:spLocks noGrp="1"/>
          </p:cNvSpPr>
          <p:nvPr>
            <p:ph type="ftr" sz="quarter" idx="11"/>
          </p:nvPr>
        </p:nvSpPr>
        <p:spPr/>
        <p:txBody>
          <a:bodyPr/>
          <a:lstStyle/>
          <a:p>
            <a:r>
              <a:rPr lang="en-US"/>
              <a:t>Compiler Design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295400"/>
            <a:ext cx="8382000" cy="646331"/>
          </a:xfrm>
          <a:prstGeom prst="rect">
            <a:avLst/>
          </a:prstGeom>
        </p:spPr>
        <p:txBody>
          <a:bodyPr wrap="square">
            <a:spAutoFit/>
          </a:bodyPr>
          <a:lstStyle/>
          <a:p>
            <a:r>
              <a:rPr lang="en-US" dirty="0"/>
              <a:t>In addition to a compiler, several other programs may be required to create an executable target program as shown in Fig</a:t>
            </a:r>
          </a:p>
        </p:txBody>
      </p:sp>
      <p:pic>
        <p:nvPicPr>
          <p:cNvPr id="3" name="Picture 2" descr="Principles of compiler design"/>
          <p:cNvPicPr>
            <a:picLocks noChangeAspect="1" noChangeArrowheads="1"/>
          </p:cNvPicPr>
          <p:nvPr/>
        </p:nvPicPr>
        <p:blipFill>
          <a:blip r:embed="rId2"/>
          <a:srcRect t="17582" b="13553"/>
          <a:stretch>
            <a:fillRect/>
          </a:stretch>
        </p:blipFill>
        <p:spPr bwMode="auto">
          <a:xfrm>
            <a:off x="762000" y="2209800"/>
            <a:ext cx="7315200" cy="4114800"/>
          </a:xfrm>
          <a:prstGeom prst="rect">
            <a:avLst/>
          </a:prstGeom>
          <a:noFill/>
        </p:spPr>
      </p:pic>
      <p:sp>
        <p:nvSpPr>
          <p:cNvPr id="4" name="TextBox 3"/>
          <p:cNvSpPr txBox="1"/>
          <p:nvPr/>
        </p:nvSpPr>
        <p:spPr>
          <a:xfrm>
            <a:off x="457200" y="609600"/>
            <a:ext cx="7620000" cy="461665"/>
          </a:xfrm>
          <a:prstGeom prst="rect">
            <a:avLst/>
          </a:prstGeom>
          <a:noFill/>
        </p:spPr>
        <p:txBody>
          <a:bodyPr wrap="square" rtlCol="0">
            <a:spAutoFit/>
          </a:bodyPr>
          <a:lstStyle/>
          <a:p>
            <a:r>
              <a:rPr lang="en-US" sz="2400" b="1" dirty="0"/>
              <a:t>Language Processors: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
        <p:nvSpPr>
          <p:cNvPr id="6" name="Footer Placeholder 5"/>
          <p:cNvSpPr>
            <a:spLocks noGrp="1"/>
          </p:cNvSpPr>
          <p:nvPr>
            <p:ph type="ftr" sz="quarter" idx="11"/>
          </p:nvPr>
        </p:nvSpPr>
        <p:spPr/>
        <p:txBody>
          <a:bodyPr/>
          <a:lstStyle/>
          <a:p>
            <a:r>
              <a:rPr lang="en-US"/>
              <a:t>Compiler Design</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704</TotalTime>
  <Words>2728</Words>
  <Application>Microsoft Office PowerPoint</Application>
  <PresentationFormat>On-screen Show (4:3)</PresentationFormat>
  <Paragraphs>433</Paragraphs>
  <Slides>44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MS Mincho</vt:lpstr>
      <vt:lpstr>Arial</vt:lpstr>
      <vt:lpstr>Calibri</vt:lpstr>
      <vt:lpstr>Constantia</vt:lpstr>
      <vt:lpstr>Times New Roman</vt:lpstr>
      <vt:lpstr>Wingdings</vt:lpstr>
      <vt:lpstr>Wingdings 2</vt:lpstr>
      <vt:lpstr>Flow</vt:lpstr>
      <vt:lpstr>    COMPILER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role of lexical analyzer :</vt:lpstr>
      <vt:lpstr> Lexical Analysis Versus Parsing</vt:lpstr>
      <vt:lpstr>Tokens, Patterns and Lexemes</vt:lpstr>
      <vt:lpstr>Example:  In many programming languages, the following classes cover most or all of the tokens:</vt:lpstr>
      <vt:lpstr>Attributes for tokens</vt:lpstr>
      <vt:lpstr>Lexical errors</vt:lpstr>
      <vt:lpstr>Error recovery</vt:lpstr>
      <vt:lpstr>Specification of tokens</vt:lpstr>
      <vt:lpstr>Regular expressions</vt:lpstr>
      <vt:lpstr>Regular definitions</vt:lpstr>
      <vt:lpstr>Extensions</vt:lpstr>
      <vt:lpstr>Recognition of tokens</vt:lpstr>
      <vt:lpstr>Recognition of tokens (cont.)</vt:lpstr>
      <vt:lpstr>Transition diagrams</vt:lpstr>
      <vt:lpstr>Transition diagrams (cont.)</vt:lpstr>
      <vt:lpstr>Transition diagrams (cont.)</vt:lpstr>
      <vt:lpstr>Transition diagrams (cont.)</vt:lpstr>
      <vt:lpstr>PowerPoint Presentation</vt:lpstr>
      <vt:lpstr>Lexical analyzer with LEX</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COMPILER DESIGN</dc:title>
  <dc:creator>Lab</dc:creator>
  <cp:lastModifiedBy>DELL</cp:lastModifiedBy>
  <cp:revision>83</cp:revision>
  <dcterms:created xsi:type="dcterms:W3CDTF">2006-08-16T00:00:00Z</dcterms:created>
  <dcterms:modified xsi:type="dcterms:W3CDTF">2021-05-15T05:36:14Z</dcterms:modified>
</cp:coreProperties>
</file>