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7" r:id="rId2"/>
    <p:sldId id="258"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1" r:id="rId33"/>
    <p:sldId id="292" r:id="rId34"/>
    <p:sldId id="294" r:id="rId35"/>
    <p:sldId id="295" r:id="rId36"/>
    <p:sldId id="296" r:id="rId37"/>
    <p:sldId id="298" r:id="rId38"/>
    <p:sldId id="301" r:id="rId39"/>
    <p:sldId id="302" r:id="rId40"/>
    <p:sldId id="303" r:id="rId41"/>
    <p:sldId id="304" r:id="rId42"/>
    <p:sldId id="305" r:id="rId43"/>
    <p:sldId id="306" r:id="rId44"/>
    <p:sldId id="308" r:id="rId45"/>
    <p:sldId id="310" r:id="rId46"/>
    <p:sldId id="311" r:id="rId47"/>
    <p:sldId id="312" r:id="rId48"/>
    <p:sldId id="314" r:id="rId49"/>
    <p:sldId id="315" r:id="rId50"/>
    <p:sldId id="316" r:id="rId51"/>
    <p:sldId id="317" r:id="rId52"/>
    <p:sldId id="318" r:id="rId53"/>
    <p:sldId id="293" r:id="rId54"/>
    <p:sldId id="320" r:id="rId55"/>
    <p:sldId id="321"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510" autoAdjust="0"/>
  </p:normalViewPr>
  <p:slideViewPr>
    <p:cSldViewPr>
      <p:cViewPr varScale="1">
        <p:scale>
          <a:sx n="82" d="100"/>
          <a:sy n="82" d="100"/>
        </p:scale>
        <p:origin x="147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461C96-19E5-497E-B0E9-A88B47D0F8CE}" type="datetimeFigureOut">
              <a:rPr lang="en-IN" smtClean="0"/>
              <a:t>13-07-2021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693B09-58D4-46F7-B3E4-9E5C24F478DF}" type="slidenum">
              <a:rPr lang="en-IN" smtClean="0"/>
              <a:t>‹#›</a:t>
            </a:fld>
            <a:endParaRPr lang="en-IN"/>
          </a:p>
        </p:txBody>
      </p:sp>
    </p:spTree>
    <p:extLst>
      <p:ext uri="{BB962C8B-B14F-4D97-AF65-F5344CB8AC3E}">
        <p14:creationId xmlns:p14="http://schemas.microsoft.com/office/powerpoint/2010/main" val="959520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693B09-58D4-46F7-B3E4-9E5C24F478DF}" type="slidenum">
              <a:rPr lang="en-IN" smtClean="0"/>
              <a:t>54</a:t>
            </a:fld>
            <a:endParaRPr lang="en-IN"/>
          </a:p>
        </p:txBody>
      </p:sp>
    </p:spTree>
    <p:extLst>
      <p:ext uri="{BB962C8B-B14F-4D97-AF65-F5344CB8AC3E}">
        <p14:creationId xmlns:p14="http://schemas.microsoft.com/office/powerpoint/2010/main" val="2779261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DD24A6B-27BE-45D1-A80B-0E77303ED4D9}"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6D9A6-4672-41B1-B4E1-CE72B2AE18D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D24A6B-27BE-45D1-A80B-0E77303ED4D9}"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6D9A6-4672-41B1-B4E1-CE72B2AE18D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D24A6B-27BE-45D1-A80B-0E77303ED4D9}"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6D9A6-4672-41B1-B4E1-CE72B2AE18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D24A6B-27BE-45D1-A80B-0E77303ED4D9}"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6D9A6-4672-41B1-B4E1-CE72B2AE18D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D24A6B-27BE-45D1-A80B-0E77303ED4D9}"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6D9A6-4672-41B1-B4E1-CE72B2AE18D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DD24A6B-27BE-45D1-A80B-0E77303ED4D9}" type="datetimeFigureOut">
              <a:rPr lang="en-US" smtClean="0"/>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A6D9A6-4672-41B1-B4E1-CE72B2AE18D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DD24A6B-27BE-45D1-A80B-0E77303ED4D9}" type="datetimeFigureOut">
              <a:rPr lang="en-US" smtClean="0"/>
              <a:t>7/13/2021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A6D9A6-4672-41B1-B4E1-CE72B2AE18D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DD24A6B-27BE-45D1-A80B-0E77303ED4D9}" type="datetimeFigureOut">
              <a:rPr lang="en-US" smtClean="0"/>
              <a:t>7/13/2021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A6D9A6-4672-41B1-B4E1-CE72B2AE18D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D24A6B-27BE-45D1-A80B-0E77303ED4D9}" type="datetimeFigureOut">
              <a:rPr lang="en-US" smtClean="0"/>
              <a:t>7/13/2021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A6D9A6-4672-41B1-B4E1-CE72B2AE18D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D24A6B-27BE-45D1-A80B-0E77303ED4D9}" type="datetimeFigureOut">
              <a:rPr lang="en-US" smtClean="0"/>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A6D9A6-4672-41B1-B4E1-CE72B2AE18D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D24A6B-27BE-45D1-A80B-0E77303ED4D9}" type="datetimeFigureOut">
              <a:rPr lang="en-US" smtClean="0"/>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A6D9A6-4672-41B1-B4E1-CE72B2AE18D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D24A6B-27BE-45D1-A80B-0E77303ED4D9}" type="datetimeFigureOut">
              <a:rPr lang="en-US" smtClean="0"/>
              <a:t>7/13/2021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A6D9A6-4672-41B1-B4E1-CE72B2AE18D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685800" y="2873375"/>
            <a:ext cx="7772400" cy="1470025"/>
          </a:xfrm>
        </p:spPr>
        <p:txBody>
          <a:bodyPr>
            <a:normAutofit fontScale="90000"/>
          </a:bodyPr>
          <a:lstStyle/>
          <a:p>
            <a:pPr eaLnBrk="1" hangingPunct="1"/>
            <a:r>
              <a:rPr lang="en-US" sz="4800" dirty="0"/>
              <a:t>Code Generation</a:t>
            </a:r>
            <a:br>
              <a:rPr lang="en-US" sz="4800" dirty="0"/>
            </a:br>
            <a:endParaRPr lang="en-US" sz="4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b="1" dirty="0"/>
              <a:t>Flow Graphs</a:t>
            </a:r>
            <a:endParaRPr lang="en-US" dirty="0"/>
          </a:p>
        </p:txBody>
      </p:sp>
      <p:sp>
        <p:nvSpPr>
          <p:cNvPr id="54275" name="Content Placeholder 2"/>
          <p:cNvSpPr>
            <a:spLocks noGrp="1"/>
          </p:cNvSpPr>
          <p:nvPr>
            <p:ph idx="1"/>
          </p:nvPr>
        </p:nvSpPr>
        <p:spPr/>
        <p:txBody>
          <a:bodyPr>
            <a:normAutofit lnSpcReduction="10000"/>
          </a:bodyPr>
          <a:lstStyle/>
          <a:p>
            <a:pPr algn="just"/>
            <a:r>
              <a:rPr lang="en-US" sz="2400"/>
              <a:t>Once an </a:t>
            </a:r>
            <a:r>
              <a:rPr lang="en-US" sz="2400">
                <a:solidFill>
                  <a:srgbClr val="FF0000"/>
                </a:solidFill>
              </a:rPr>
              <a:t>intermediate-code program is partitioned into basic blocks</a:t>
            </a:r>
            <a:r>
              <a:rPr lang="en-US" sz="2400"/>
              <a:t>, we represent the </a:t>
            </a:r>
            <a:r>
              <a:rPr lang="en-US" sz="2400">
                <a:solidFill>
                  <a:srgbClr val="FF0000"/>
                </a:solidFill>
              </a:rPr>
              <a:t>flow of control </a:t>
            </a:r>
            <a:r>
              <a:rPr lang="en-US" sz="2400"/>
              <a:t>between them by a </a:t>
            </a:r>
            <a:r>
              <a:rPr lang="en-US" sz="2400">
                <a:solidFill>
                  <a:srgbClr val="FF0000"/>
                </a:solidFill>
              </a:rPr>
              <a:t>flow graph</a:t>
            </a:r>
            <a:r>
              <a:rPr lang="en-US" sz="2400"/>
              <a:t>.</a:t>
            </a:r>
          </a:p>
          <a:p>
            <a:pPr algn="just"/>
            <a:r>
              <a:rPr lang="en-US" sz="2400"/>
              <a:t>The </a:t>
            </a:r>
            <a:r>
              <a:rPr lang="en-US" sz="2400">
                <a:solidFill>
                  <a:srgbClr val="FF0000"/>
                </a:solidFill>
              </a:rPr>
              <a:t>nodes</a:t>
            </a:r>
            <a:r>
              <a:rPr lang="en-US" sz="2400"/>
              <a:t> of the flow graph are </a:t>
            </a:r>
            <a:r>
              <a:rPr lang="en-US" sz="2400">
                <a:solidFill>
                  <a:srgbClr val="FF0000"/>
                </a:solidFill>
              </a:rPr>
              <a:t>the basic blocks</a:t>
            </a:r>
            <a:r>
              <a:rPr lang="en-US" sz="2400"/>
              <a:t>.</a:t>
            </a:r>
          </a:p>
          <a:p>
            <a:pPr algn="just"/>
            <a:r>
              <a:rPr lang="en-US" sz="2400"/>
              <a:t>we add </a:t>
            </a:r>
            <a:r>
              <a:rPr lang="en-US" sz="2400">
                <a:solidFill>
                  <a:srgbClr val="FF0000"/>
                </a:solidFill>
              </a:rPr>
              <a:t>two nodes</a:t>
            </a:r>
            <a:r>
              <a:rPr lang="en-US" sz="2400"/>
              <a:t>, called the </a:t>
            </a:r>
            <a:r>
              <a:rPr lang="en-US" sz="2400">
                <a:solidFill>
                  <a:srgbClr val="FF0000"/>
                </a:solidFill>
              </a:rPr>
              <a:t>entry and exit</a:t>
            </a:r>
            <a:r>
              <a:rPr lang="en-US" sz="2400"/>
              <a:t>, that do not correspond to executable intermediate instructions.</a:t>
            </a:r>
          </a:p>
          <a:p>
            <a:pPr algn="just"/>
            <a:r>
              <a:rPr lang="en-US" sz="2400"/>
              <a:t> There is an edge from the </a:t>
            </a:r>
            <a:r>
              <a:rPr lang="en-US" sz="2400">
                <a:solidFill>
                  <a:srgbClr val="FF0000"/>
                </a:solidFill>
              </a:rPr>
              <a:t>entry</a:t>
            </a:r>
            <a:r>
              <a:rPr lang="en-US" sz="2400"/>
              <a:t> to the first executable node of the flow graph, that is, to the basic block that comes from the first instruction of the intermediate code.</a:t>
            </a:r>
          </a:p>
          <a:p>
            <a:pPr algn="just"/>
            <a:r>
              <a:rPr lang="en-US" sz="2400"/>
              <a:t> There is an edge to the </a:t>
            </a:r>
            <a:r>
              <a:rPr lang="en-US" sz="2400">
                <a:solidFill>
                  <a:srgbClr val="FF0000"/>
                </a:solidFill>
              </a:rPr>
              <a:t>exit </a:t>
            </a:r>
            <a:r>
              <a:rPr lang="en-US" sz="2400"/>
              <a:t>from any basic block that contains an instruction that could be the last executed instruction of the program.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b="1" dirty="0"/>
              <a:t>Flow Graphs</a:t>
            </a:r>
            <a:endParaRPr lang="en-US" dirty="0"/>
          </a:p>
        </p:txBody>
      </p:sp>
      <p:pic>
        <p:nvPicPr>
          <p:cNvPr id="55299" name="Picture 2"/>
          <p:cNvPicPr>
            <a:picLocks noGrp="1" noChangeAspect="1" noChangeArrowheads="1"/>
          </p:cNvPicPr>
          <p:nvPr>
            <p:ph idx="1"/>
          </p:nvPr>
        </p:nvPicPr>
        <p:blipFill>
          <a:blip r:embed="rId2"/>
          <a:srcRect/>
          <a:stretch>
            <a:fillRect/>
          </a:stretch>
        </p:blipFill>
        <p:spPr>
          <a:xfrm>
            <a:off x="1447800" y="1219200"/>
            <a:ext cx="6324600" cy="4906963"/>
          </a:xfr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b="1"/>
              <a:t>Representation of Flow Graphs</a:t>
            </a:r>
            <a:endParaRPr lang="en-US"/>
          </a:p>
        </p:txBody>
      </p:sp>
      <p:sp>
        <p:nvSpPr>
          <p:cNvPr id="56323" name="Content Placeholder 2"/>
          <p:cNvSpPr>
            <a:spLocks noGrp="1"/>
          </p:cNvSpPr>
          <p:nvPr>
            <p:ph idx="1"/>
          </p:nvPr>
        </p:nvSpPr>
        <p:spPr/>
        <p:txBody>
          <a:bodyPr/>
          <a:lstStyle/>
          <a:p>
            <a:r>
              <a:rPr lang="en-US"/>
              <a:t>Flow graphs, being quite ordinary graphs, can be represented by </a:t>
            </a:r>
            <a:r>
              <a:rPr lang="en-US">
                <a:solidFill>
                  <a:srgbClr val="FF0000"/>
                </a:solidFill>
              </a:rPr>
              <a:t>any of the data structures </a:t>
            </a:r>
            <a:r>
              <a:rPr lang="en-US"/>
              <a:t>appropriate for graphs.</a:t>
            </a:r>
          </a:p>
          <a:p>
            <a:r>
              <a:rPr lang="en-US"/>
              <a:t>It is likely to be more efficient to create a </a:t>
            </a:r>
            <a:r>
              <a:rPr lang="en-US">
                <a:solidFill>
                  <a:srgbClr val="FF0000"/>
                </a:solidFill>
              </a:rPr>
              <a:t>linked list </a:t>
            </a:r>
            <a:r>
              <a:rPr lang="en-US"/>
              <a:t>of instructions for each basic block.</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b="1" dirty="0"/>
              <a:t>Loops</a:t>
            </a:r>
            <a:endParaRPr lang="en-US" dirty="0"/>
          </a:p>
        </p:txBody>
      </p:sp>
      <p:sp>
        <p:nvSpPr>
          <p:cNvPr id="57347" name="Content Placeholder 2"/>
          <p:cNvSpPr>
            <a:spLocks noGrp="1"/>
          </p:cNvSpPr>
          <p:nvPr>
            <p:ph idx="1"/>
          </p:nvPr>
        </p:nvSpPr>
        <p:spPr/>
        <p:txBody>
          <a:bodyPr/>
          <a:lstStyle/>
          <a:p>
            <a:pPr algn="just"/>
            <a:r>
              <a:rPr lang="en-US"/>
              <a:t>Every program spends most of its time in executing its loops, it is especially important for a compiler to generate good code for loops.</a:t>
            </a:r>
          </a:p>
          <a:p>
            <a:r>
              <a:rPr lang="en-US"/>
              <a:t>Many code transformations depend upon the identification of "loops" in a flow graph.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b="1" dirty="0"/>
              <a:t>Loops</a:t>
            </a:r>
            <a:endParaRPr lang="en-US" dirty="0"/>
          </a:p>
        </p:txBody>
      </p:sp>
      <p:sp>
        <p:nvSpPr>
          <p:cNvPr id="58371" name="Content Placeholder 2"/>
          <p:cNvSpPr>
            <a:spLocks noGrp="1"/>
          </p:cNvSpPr>
          <p:nvPr>
            <p:ph idx="1"/>
          </p:nvPr>
        </p:nvSpPr>
        <p:spPr/>
        <p:txBody>
          <a:bodyPr/>
          <a:lstStyle/>
          <a:p>
            <a:r>
              <a:rPr lang="en-US" sz="2800"/>
              <a:t>We say that a set of nodes </a:t>
            </a:r>
            <a:r>
              <a:rPr lang="en-US" sz="2800" i="1"/>
              <a:t>L in a flow graph is a loop if</a:t>
            </a:r>
          </a:p>
          <a:p>
            <a:r>
              <a:rPr lang="en-US" sz="2800"/>
              <a:t>1. There is a node in L called the loop entry with the property that no other node in L has a predecessor outside L. That is, every path from the entry of the entire flow graph to any node in L goes through the loop entry.</a:t>
            </a:r>
          </a:p>
          <a:p>
            <a:r>
              <a:rPr lang="en-US" sz="2800"/>
              <a:t>2. Every node in L has a nonempty path, completely within L, to the entry of 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b="1" dirty="0"/>
              <a:t>Loops</a:t>
            </a:r>
            <a:endParaRPr lang="en-US" dirty="0"/>
          </a:p>
        </p:txBody>
      </p:sp>
      <p:sp>
        <p:nvSpPr>
          <p:cNvPr id="59395" name="Content Placeholder 2"/>
          <p:cNvSpPr>
            <a:spLocks noGrp="1"/>
          </p:cNvSpPr>
          <p:nvPr>
            <p:ph idx="1"/>
          </p:nvPr>
        </p:nvSpPr>
        <p:spPr/>
        <p:txBody>
          <a:bodyPr/>
          <a:lstStyle/>
          <a:p>
            <a:pPr marL="0" indent="0">
              <a:buNone/>
            </a:pPr>
            <a:r>
              <a:rPr lang="en-US" dirty="0"/>
              <a:t>Example: The flow graph  has three loops:</a:t>
            </a:r>
          </a:p>
          <a:p>
            <a:pPr marL="0" indent="0">
              <a:buNone/>
            </a:pPr>
            <a:r>
              <a:rPr lang="en-US" dirty="0"/>
              <a:t> 1. </a:t>
            </a:r>
            <a:r>
              <a:rPr lang="en-US" i="1" dirty="0"/>
              <a:t>B3 by itself.</a:t>
            </a:r>
          </a:p>
          <a:p>
            <a:pPr marL="0" indent="0">
              <a:buNone/>
            </a:pPr>
            <a:r>
              <a:rPr lang="en-US" dirty="0"/>
              <a:t> 2. </a:t>
            </a:r>
            <a:r>
              <a:rPr lang="en-US" i="1" dirty="0"/>
              <a:t>B6 by itself.</a:t>
            </a:r>
          </a:p>
          <a:p>
            <a:pPr marL="0" indent="0">
              <a:buNone/>
            </a:pPr>
            <a:r>
              <a:rPr lang="en-US" dirty="0"/>
              <a:t> 3. </a:t>
            </a:r>
            <a:r>
              <a:rPr lang="en-US" i="1" dirty="0"/>
              <a:t>{B2, B3, B4}.</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b="1" dirty="0"/>
              <a:t>Flow Graphs</a:t>
            </a:r>
            <a:endParaRPr lang="en-US" dirty="0"/>
          </a:p>
        </p:txBody>
      </p:sp>
      <p:sp>
        <p:nvSpPr>
          <p:cNvPr id="60419" name="Content Placeholder 2"/>
          <p:cNvSpPr>
            <a:spLocks noGrp="1"/>
          </p:cNvSpPr>
          <p:nvPr>
            <p:ph idx="1"/>
          </p:nvPr>
        </p:nvSpPr>
        <p:spPr/>
        <p:txBody>
          <a:bodyPr/>
          <a:lstStyle/>
          <a:p>
            <a:r>
              <a:rPr lang="en-US"/>
              <a:t>The successor of </a:t>
            </a:r>
            <a:r>
              <a:rPr lang="en-US" i="1"/>
              <a:t>B1 is B2.</a:t>
            </a:r>
          </a:p>
          <a:p>
            <a:r>
              <a:rPr lang="en-US"/>
              <a:t>The successor of </a:t>
            </a:r>
            <a:r>
              <a:rPr lang="en-US" i="1"/>
              <a:t>B3 is B3 and B4.</a:t>
            </a:r>
          </a:p>
          <a:p>
            <a:r>
              <a:rPr lang="en-US"/>
              <a:t>The successor of </a:t>
            </a:r>
            <a:r>
              <a:rPr lang="en-US" i="1"/>
              <a:t>B4 is B2,B3,B4 and B5.</a:t>
            </a:r>
          </a:p>
          <a:p>
            <a:r>
              <a:rPr lang="en-US"/>
              <a:t>The successor of </a:t>
            </a:r>
            <a:r>
              <a:rPr lang="en-US" i="1"/>
              <a:t>B5 is B6.</a:t>
            </a:r>
          </a:p>
          <a:p>
            <a:endParaRPr lang="en-US" i="1"/>
          </a:p>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b="1"/>
              <a:t>Next-Use Information</a:t>
            </a:r>
            <a:endParaRPr lang="en-US"/>
          </a:p>
        </p:txBody>
      </p:sp>
      <p:sp>
        <p:nvSpPr>
          <p:cNvPr id="61443" name="Content Placeholder 2"/>
          <p:cNvSpPr>
            <a:spLocks noGrp="1"/>
          </p:cNvSpPr>
          <p:nvPr>
            <p:ph idx="1"/>
          </p:nvPr>
        </p:nvSpPr>
        <p:spPr/>
        <p:txBody>
          <a:bodyPr/>
          <a:lstStyle/>
          <a:p>
            <a:pPr algn="just"/>
            <a:r>
              <a:rPr lang="en-US" sz="2400"/>
              <a:t>If the value of a variable that is currently in a register will never be referenced subsequently, then that register can be assigned to another variable.</a:t>
            </a:r>
          </a:p>
          <a:p>
            <a:pPr algn="just"/>
            <a:r>
              <a:rPr lang="en-US" sz="2400"/>
              <a:t>Suppose three-address statement </a:t>
            </a:r>
            <a:r>
              <a:rPr lang="en-US" sz="2400" i="1"/>
              <a:t>i assigns a value to x. If statement j has x as an </a:t>
            </a:r>
            <a:r>
              <a:rPr lang="en-US" sz="2400"/>
              <a:t>operand, and control can flow from statement </a:t>
            </a:r>
            <a:r>
              <a:rPr lang="en-US" sz="2400" i="1"/>
              <a:t>i to j along a path that has </a:t>
            </a:r>
            <a:r>
              <a:rPr lang="en-US" sz="2400"/>
              <a:t>no intervening assignments to </a:t>
            </a:r>
            <a:r>
              <a:rPr lang="en-US" sz="2400" i="1"/>
              <a:t>x, then we say statement j uses the value of x </a:t>
            </a:r>
            <a:r>
              <a:rPr lang="en-US" sz="2400"/>
              <a:t>computed at statement </a:t>
            </a:r>
            <a:r>
              <a:rPr lang="en-US" sz="2400" i="1"/>
              <a:t>i. We further say that x is live at statement i.</a:t>
            </a:r>
          </a:p>
          <a:p>
            <a:r>
              <a:rPr lang="en-US" sz="2400"/>
              <a:t>We wish to determine for each three-address statement </a:t>
            </a:r>
            <a:r>
              <a:rPr lang="en-US" sz="2400" i="1"/>
              <a:t>x = y + z what the </a:t>
            </a:r>
            <a:r>
              <a:rPr lang="en-US" sz="2400"/>
              <a:t>next uses of </a:t>
            </a:r>
            <a:r>
              <a:rPr lang="en-US" sz="2400" i="1"/>
              <a:t>x, y, and z are.</a:t>
            </a:r>
            <a:endParaRPr 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normAutofit fontScale="90000"/>
          </a:bodyPr>
          <a:lstStyle/>
          <a:p>
            <a:r>
              <a:rPr lang="en-US" sz="2800" b="1"/>
              <a:t>Next-Use Information</a:t>
            </a:r>
            <a:br>
              <a:rPr lang="en-US" sz="2800" b="1"/>
            </a:br>
            <a:r>
              <a:rPr lang="en-US" sz="2800"/>
              <a:t>Algorithm  to  determining the liveness and next-use information for each statement in a basic block.</a:t>
            </a:r>
          </a:p>
        </p:txBody>
      </p:sp>
      <p:sp>
        <p:nvSpPr>
          <p:cNvPr id="62467" name="Content Placeholder 2"/>
          <p:cNvSpPr>
            <a:spLocks noGrp="1"/>
          </p:cNvSpPr>
          <p:nvPr>
            <p:ph idx="1"/>
          </p:nvPr>
        </p:nvSpPr>
        <p:spPr/>
        <p:txBody>
          <a:bodyPr/>
          <a:lstStyle/>
          <a:p>
            <a:r>
              <a:rPr lang="en-US" sz="2000" b="1" dirty="0"/>
              <a:t>INPUT: </a:t>
            </a:r>
            <a:r>
              <a:rPr lang="en-US" sz="2000" dirty="0"/>
              <a:t>A basic block </a:t>
            </a:r>
            <a:r>
              <a:rPr lang="en-US" sz="2000" i="1" dirty="0"/>
              <a:t>B of three-address statements. We assume that the</a:t>
            </a:r>
          </a:p>
          <a:p>
            <a:r>
              <a:rPr lang="en-US" sz="2000" dirty="0"/>
              <a:t>symbol table initially shows all </a:t>
            </a:r>
            <a:r>
              <a:rPr lang="en-US" sz="2000" dirty="0" err="1"/>
              <a:t>nontemporary</a:t>
            </a:r>
            <a:r>
              <a:rPr lang="en-US" sz="2000" dirty="0"/>
              <a:t> variables in </a:t>
            </a:r>
            <a:r>
              <a:rPr lang="en-US" sz="2000" i="1" dirty="0"/>
              <a:t>B as being live on </a:t>
            </a:r>
            <a:r>
              <a:rPr lang="en-US" sz="2000" dirty="0"/>
              <a:t>exit.</a:t>
            </a:r>
          </a:p>
          <a:p>
            <a:r>
              <a:rPr lang="en-US" sz="2000" b="1" dirty="0"/>
              <a:t>OUTPUT: </a:t>
            </a:r>
            <a:r>
              <a:rPr lang="en-US" sz="2000" dirty="0"/>
              <a:t>At each statement </a:t>
            </a:r>
            <a:r>
              <a:rPr lang="en-US" sz="2000" i="1" dirty="0"/>
              <a:t>i: x = y + z in B, we attach to </a:t>
            </a:r>
            <a:r>
              <a:rPr lang="en-US" sz="2000" i="1" dirty="0" err="1"/>
              <a:t>i</a:t>
            </a:r>
            <a:r>
              <a:rPr lang="en-US" sz="2000" i="1" dirty="0"/>
              <a:t> the liveness and</a:t>
            </a:r>
          </a:p>
          <a:p>
            <a:r>
              <a:rPr lang="en-US" sz="2000" dirty="0"/>
              <a:t>next-use information of </a:t>
            </a:r>
            <a:r>
              <a:rPr lang="en-US" sz="2000" i="1" dirty="0"/>
              <a:t>x, y, and z.</a:t>
            </a:r>
          </a:p>
          <a:p>
            <a:r>
              <a:rPr lang="en-US" sz="2000" b="1" dirty="0"/>
              <a:t>METHOD: </a:t>
            </a:r>
            <a:r>
              <a:rPr lang="en-US" sz="2000" dirty="0"/>
              <a:t>We start at the last statement in </a:t>
            </a:r>
            <a:r>
              <a:rPr lang="en-US" sz="2000" i="1" dirty="0"/>
              <a:t>B and scan backwards to the</a:t>
            </a:r>
          </a:p>
          <a:p>
            <a:r>
              <a:rPr lang="en-US" sz="2000" dirty="0"/>
              <a:t>beginning of </a:t>
            </a:r>
            <a:r>
              <a:rPr lang="en-US" sz="2000" i="1" dirty="0"/>
              <a:t>B. At each statement i: x = y + z in B, we do the following:</a:t>
            </a:r>
          </a:p>
          <a:p>
            <a:pPr lvl="1"/>
            <a:r>
              <a:rPr lang="en-US" sz="1600" dirty="0"/>
              <a:t>1. Attach to statement </a:t>
            </a:r>
            <a:r>
              <a:rPr lang="en-US" sz="1600" i="1" dirty="0" err="1"/>
              <a:t>i</a:t>
            </a:r>
            <a:r>
              <a:rPr lang="en-US" sz="1600" i="1" dirty="0"/>
              <a:t> the information currently found in the symbol table </a:t>
            </a:r>
            <a:r>
              <a:rPr lang="en-US" sz="1600" dirty="0"/>
              <a:t>regarding the next use and liveness of </a:t>
            </a:r>
            <a:r>
              <a:rPr lang="en-US" sz="1600" i="1" dirty="0"/>
              <a:t>x, y, and y.</a:t>
            </a:r>
          </a:p>
          <a:p>
            <a:pPr lvl="1"/>
            <a:r>
              <a:rPr lang="en-US" sz="1600" dirty="0"/>
              <a:t>2. In the symbol table, set </a:t>
            </a:r>
            <a:r>
              <a:rPr lang="en-US" sz="1600" i="1" dirty="0"/>
              <a:t>x to "not live" and "no next use."</a:t>
            </a:r>
          </a:p>
          <a:p>
            <a:pPr lvl="1"/>
            <a:r>
              <a:rPr lang="en-US" sz="1600" dirty="0"/>
              <a:t>3. In the symbol table, set y and z </a:t>
            </a:r>
            <a:r>
              <a:rPr lang="en-US" sz="1600" i="1" dirty="0"/>
              <a:t>to "live" and  the  next uses of y and z to </a:t>
            </a:r>
            <a:r>
              <a:rPr lang="en-US" sz="1600" i="1" dirty="0" err="1"/>
              <a:t>i</a:t>
            </a:r>
            <a:r>
              <a:rPr lang="en-US" sz="1600" i="1" dirty="0"/>
              <a:t>.</a:t>
            </a:r>
            <a:endParaRPr lang="en-US" sz="1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b="1"/>
              <a:t>Next-Use Information</a:t>
            </a:r>
            <a:endParaRPr lang="en-US"/>
          </a:p>
        </p:txBody>
      </p:sp>
      <p:sp>
        <p:nvSpPr>
          <p:cNvPr id="63491" name="Content Placeholder 2"/>
          <p:cNvSpPr>
            <a:spLocks noGrp="1"/>
          </p:cNvSpPr>
          <p:nvPr>
            <p:ph idx="1"/>
          </p:nvPr>
        </p:nvSpPr>
        <p:spPr/>
        <p:txBody>
          <a:bodyPr/>
          <a:lstStyle/>
          <a:p>
            <a:pPr algn="just"/>
            <a:r>
              <a:rPr lang="en-US" sz="2400" dirty="0"/>
              <a:t>Here we have used + as a symbol representing any operator. If the three-address statement </a:t>
            </a:r>
            <a:r>
              <a:rPr lang="en-US" sz="2400" i="1" dirty="0" err="1"/>
              <a:t>i</a:t>
            </a:r>
            <a:r>
              <a:rPr lang="en-US" sz="2400" i="1" dirty="0"/>
              <a:t> is of the form x = + y or x = y, the steps are the same as above, </a:t>
            </a:r>
            <a:r>
              <a:rPr lang="en-US" sz="2400" dirty="0"/>
              <a:t>ignoring </a:t>
            </a:r>
            <a:r>
              <a:rPr lang="en-US" sz="2400" i="1" dirty="0"/>
              <a:t>z.</a:t>
            </a:r>
          </a:p>
          <a:p>
            <a:pPr algn="just">
              <a:buFont typeface="Arial" pitchFamily="34" charset="0"/>
              <a:buNone/>
            </a:pPr>
            <a:r>
              <a:rPr lang="en-US" sz="2400" i="1" dirty="0"/>
              <a:t> </a:t>
            </a:r>
          </a:p>
          <a:p>
            <a:pPr algn="just"/>
            <a:r>
              <a:rPr lang="en-US" sz="2400" i="1" dirty="0"/>
              <a:t>Note that the order of steps (2) and (3) may not be interchanged </a:t>
            </a:r>
            <a:r>
              <a:rPr lang="en-US" sz="2400" dirty="0"/>
              <a:t>because </a:t>
            </a:r>
            <a:r>
              <a:rPr lang="en-US" sz="2400" i="1" dirty="0"/>
              <a:t>x may be y or z.</a:t>
            </a:r>
            <a:endParaRPr lang="en-US" sz="2400" dirty="0"/>
          </a:p>
          <a:p>
            <a:r>
              <a:rPr lang="en-US" sz="2400" dirty="0"/>
              <a:t>For example :-quadruple</a:t>
            </a:r>
            <a:r>
              <a:rPr lang="en-US" sz="2400" dirty="0">
                <a:solidFill>
                  <a:srgbClr val="3366FF"/>
                </a:solidFill>
              </a:rPr>
              <a:t> i</a:t>
            </a:r>
            <a:r>
              <a:rPr lang="en-US" sz="2400" dirty="0"/>
              <a:t>:    x := y op z;</a:t>
            </a:r>
          </a:p>
          <a:p>
            <a:pPr lvl="1"/>
            <a:r>
              <a:rPr lang="en-US" sz="2000" dirty="0"/>
              <a:t>Record next uses of x, y ,z into quadruple</a:t>
            </a:r>
          </a:p>
          <a:p>
            <a:pPr lvl="1"/>
            <a:r>
              <a:rPr lang="en-US" sz="2000" dirty="0"/>
              <a:t>Mark x dead (previous value has no next use)</a:t>
            </a:r>
          </a:p>
          <a:p>
            <a:pPr lvl="1"/>
            <a:r>
              <a:rPr lang="en-US" sz="2000" dirty="0"/>
              <a:t>Next use of y is </a:t>
            </a:r>
            <a:r>
              <a:rPr lang="en-US" sz="2000" dirty="0" err="1">
                <a:solidFill>
                  <a:srgbClr val="3366FF"/>
                </a:solidFill>
              </a:rPr>
              <a:t>i</a:t>
            </a:r>
            <a:r>
              <a:rPr lang="en-US" sz="2000" dirty="0"/>
              <a:t>;   next use of z is </a:t>
            </a:r>
            <a:r>
              <a:rPr lang="en-US" sz="2000" dirty="0" err="1">
                <a:solidFill>
                  <a:srgbClr val="3366FF"/>
                </a:solidFill>
              </a:rPr>
              <a:t>i</a:t>
            </a:r>
            <a:r>
              <a:rPr lang="en-US" sz="2000" dirty="0"/>
              <a:t>;   y, z are live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6"/>
          <p:cNvSpPr>
            <a:spLocks noGrp="1" noChangeArrowheads="1"/>
          </p:cNvSpPr>
          <p:nvPr>
            <p:ph type="title"/>
          </p:nvPr>
        </p:nvSpPr>
        <p:spPr>
          <a:xfrm>
            <a:off x="685800" y="343678"/>
            <a:ext cx="7772400" cy="1143000"/>
          </a:xfrm>
        </p:spPr>
        <p:txBody>
          <a:bodyPr/>
          <a:lstStyle/>
          <a:p>
            <a:pPr eaLnBrk="1" hangingPunct="1"/>
            <a:r>
              <a:rPr lang="en-US" sz="3200" dirty="0"/>
              <a:t>Introduction</a:t>
            </a:r>
          </a:p>
        </p:txBody>
      </p:sp>
      <p:sp>
        <p:nvSpPr>
          <p:cNvPr id="3075" name="Rectangle 1029"/>
          <p:cNvSpPr>
            <a:spLocks noChangeArrowheads="1"/>
          </p:cNvSpPr>
          <p:nvPr/>
        </p:nvSpPr>
        <p:spPr bwMode="auto">
          <a:xfrm>
            <a:off x="1447800" y="2209800"/>
            <a:ext cx="1219200" cy="1143000"/>
          </a:xfrm>
          <a:prstGeom prst="rect">
            <a:avLst/>
          </a:prstGeom>
          <a:solidFill>
            <a:schemeClr val="hlink"/>
          </a:solidFill>
          <a:ln w="9525">
            <a:solidFill>
              <a:schemeClr val="tx1"/>
            </a:solidFill>
            <a:miter lim="800000"/>
            <a:headEnd/>
            <a:tailEnd/>
          </a:ln>
        </p:spPr>
        <p:txBody>
          <a:bodyPr wrap="none" anchor="ctr"/>
          <a:lstStyle/>
          <a:p>
            <a:pPr algn="ctr"/>
            <a:r>
              <a:rPr lang="en-US" sz="2400" dirty="0">
                <a:latin typeface="Calibri" pitchFamily="34" charset="0"/>
              </a:rPr>
              <a:t>Front</a:t>
            </a:r>
          </a:p>
          <a:p>
            <a:pPr algn="ctr"/>
            <a:r>
              <a:rPr lang="en-US" sz="2400" dirty="0">
                <a:latin typeface="Calibri" pitchFamily="34" charset="0"/>
              </a:rPr>
              <a:t>end</a:t>
            </a:r>
          </a:p>
        </p:txBody>
      </p:sp>
      <p:sp>
        <p:nvSpPr>
          <p:cNvPr id="3076" name="Rectangle 1031"/>
          <p:cNvSpPr>
            <a:spLocks noChangeArrowheads="1"/>
          </p:cNvSpPr>
          <p:nvPr/>
        </p:nvSpPr>
        <p:spPr bwMode="auto">
          <a:xfrm>
            <a:off x="6858000" y="2209800"/>
            <a:ext cx="1295400" cy="1143000"/>
          </a:xfrm>
          <a:prstGeom prst="rect">
            <a:avLst/>
          </a:prstGeom>
          <a:solidFill>
            <a:schemeClr val="hlink"/>
          </a:solidFill>
          <a:ln w="9525">
            <a:solidFill>
              <a:schemeClr val="tx1"/>
            </a:solidFill>
            <a:miter lim="800000"/>
            <a:headEnd/>
            <a:tailEnd/>
          </a:ln>
        </p:spPr>
        <p:txBody>
          <a:bodyPr wrap="none" anchor="ctr"/>
          <a:lstStyle/>
          <a:p>
            <a:pPr algn="ctr"/>
            <a:r>
              <a:rPr lang="en-US" sz="2400" dirty="0">
                <a:latin typeface="Calibri" pitchFamily="34" charset="0"/>
              </a:rPr>
              <a:t>Code </a:t>
            </a:r>
          </a:p>
          <a:p>
            <a:pPr algn="ctr"/>
            <a:r>
              <a:rPr lang="en-US" sz="2400" dirty="0">
                <a:latin typeface="Calibri" pitchFamily="34" charset="0"/>
              </a:rPr>
              <a:t>generator</a:t>
            </a:r>
          </a:p>
        </p:txBody>
      </p:sp>
      <p:sp>
        <p:nvSpPr>
          <p:cNvPr id="3077" name="Rectangle 1032"/>
          <p:cNvSpPr>
            <a:spLocks noChangeArrowheads="1"/>
          </p:cNvSpPr>
          <p:nvPr/>
        </p:nvSpPr>
        <p:spPr bwMode="auto">
          <a:xfrm>
            <a:off x="4267200" y="2209800"/>
            <a:ext cx="1295400" cy="1143000"/>
          </a:xfrm>
          <a:prstGeom prst="rect">
            <a:avLst/>
          </a:prstGeom>
          <a:solidFill>
            <a:schemeClr val="hlink"/>
          </a:solidFill>
          <a:ln w="9525">
            <a:noFill/>
            <a:miter lim="800000"/>
            <a:headEnd/>
            <a:tailEnd/>
          </a:ln>
        </p:spPr>
        <p:txBody>
          <a:bodyPr wrap="none" anchor="ctr"/>
          <a:lstStyle/>
          <a:p>
            <a:pPr algn="ctr"/>
            <a:r>
              <a:rPr lang="en-US" sz="2400" dirty="0">
                <a:latin typeface="Calibri" pitchFamily="34" charset="0"/>
              </a:rPr>
              <a:t>Code</a:t>
            </a:r>
          </a:p>
          <a:p>
            <a:pPr algn="ctr"/>
            <a:r>
              <a:rPr lang="en-US" sz="2400" dirty="0">
                <a:latin typeface="Calibri" pitchFamily="34" charset="0"/>
              </a:rPr>
              <a:t>Optimizer</a:t>
            </a:r>
          </a:p>
        </p:txBody>
      </p:sp>
      <p:sp>
        <p:nvSpPr>
          <p:cNvPr id="3078" name="Rectangle 1033"/>
          <p:cNvSpPr>
            <a:spLocks noChangeArrowheads="1"/>
          </p:cNvSpPr>
          <p:nvPr/>
        </p:nvSpPr>
        <p:spPr bwMode="auto">
          <a:xfrm>
            <a:off x="4191000" y="4572000"/>
            <a:ext cx="1295400" cy="1143000"/>
          </a:xfrm>
          <a:prstGeom prst="rect">
            <a:avLst/>
          </a:prstGeom>
          <a:solidFill>
            <a:schemeClr val="hlink"/>
          </a:solidFill>
          <a:ln w="9525">
            <a:noFill/>
            <a:miter lim="800000"/>
            <a:headEnd/>
            <a:tailEnd/>
          </a:ln>
        </p:spPr>
        <p:txBody>
          <a:bodyPr wrap="none" anchor="ctr"/>
          <a:lstStyle/>
          <a:p>
            <a:pPr algn="ctr"/>
            <a:r>
              <a:rPr lang="en-US" sz="2400" dirty="0">
                <a:latin typeface="Calibri" pitchFamily="34" charset="0"/>
              </a:rPr>
              <a:t>Symbol </a:t>
            </a:r>
          </a:p>
          <a:p>
            <a:pPr algn="ctr"/>
            <a:r>
              <a:rPr lang="en-US" sz="2400" dirty="0">
                <a:latin typeface="Calibri" pitchFamily="34" charset="0"/>
              </a:rPr>
              <a:t>table</a:t>
            </a:r>
          </a:p>
        </p:txBody>
      </p:sp>
      <p:sp>
        <p:nvSpPr>
          <p:cNvPr id="3079" name="Line 1034"/>
          <p:cNvSpPr>
            <a:spLocks noChangeShapeType="1"/>
          </p:cNvSpPr>
          <p:nvPr/>
        </p:nvSpPr>
        <p:spPr bwMode="auto">
          <a:xfrm>
            <a:off x="2667000" y="3352800"/>
            <a:ext cx="1524000" cy="1219200"/>
          </a:xfrm>
          <a:prstGeom prst="line">
            <a:avLst/>
          </a:prstGeom>
          <a:noFill/>
          <a:ln w="9525">
            <a:solidFill>
              <a:schemeClr val="tx1"/>
            </a:solidFill>
            <a:round/>
            <a:headEnd/>
            <a:tailEnd/>
          </a:ln>
        </p:spPr>
        <p:txBody>
          <a:bodyPr/>
          <a:lstStyle/>
          <a:p>
            <a:endParaRPr lang="en-US"/>
          </a:p>
        </p:txBody>
      </p:sp>
      <p:sp>
        <p:nvSpPr>
          <p:cNvPr id="3080" name="Line 1035"/>
          <p:cNvSpPr>
            <a:spLocks noChangeShapeType="1"/>
          </p:cNvSpPr>
          <p:nvPr/>
        </p:nvSpPr>
        <p:spPr bwMode="auto">
          <a:xfrm flipV="1">
            <a:off x="5486400" y="3352800"/>
            <a:ext cx="1371600" cy="1219200"/>
          </a:xfrm>
          <a:prstGeom prst="line">
            <a:avLst/>
          </a:prstGeom>
          <a:noFill/>
          <a:ln w="9525">
            <a:solidFill>
              <a:schemeClr val="tx1"/>
            </a:solidFill>
            <a:round/>
            <a:headEnd/>
            <a:tailEnd/>
          </a:ln>
        </p:spPr>
        <p:txBody>
          <a:bodyPr/>
          <a:lstStyle/>
          <a:p>
            <a:endParaRPr lang="en-US"/>
          </a:p>
        </p:txBody>
      </p:sp>
      <p:sp>
        <p:nvSpPr>
          <p:cNvPr id="3081" name="Line 1036"/>
          <p:cNvSpPr>
            <a:spLocks noChangeShapeType="1"/>
          </p:cNvSpPr>
          <p:nvPr/>
        </p:nvSpPr>
        <p:spPr bwMode="auto">
          <a:xfrm>
            <a:off x="2667000" y="2819400"/>
            <a:ext cx="1600200" cy="0"/>
          </a:xfrm>
          <a:prstGeom prst="line">
            <a:avLst/>
          </a:prstGeom>
          <a:noFill/>
          <a:ln w="57150">
            <a:solidFill>
              <a:schemeClr val="tx1"/>
            </a:solidFill>
            <a:round/>
            <a:headEnd/>
            <a:tailEnd type="triangle" w="med" len="med"/>
          </a:ln>
        </p:spPr>
        <p:txBody>
          <a:bodyPr/>
          <a:lstStyle/>
          <a:p>
            <a:endParaRPr lang="en-US"/>
          </a:p>
        </p:txBody>
      </p:sp>
      <p:sp>
        <p:nvSpPr>
          <p:cNvPr id="3082" name="Line 1037"/>
          <p:cNvSpPr>
            <a:spLocks noChangeShapeType="1"/>
          </p:cNvSpPr>
          <p:nvPr/>
        </p:nvSpPr>
        <p:spPr bwMode="auto">
          <a:xfrm>
            <a:off x="5562600" y="2819400"/>
            <a:ext cx="1295400" cy="0"/>
          </a:xfrm>
          <a:prstGeom prst="line">
            <a:avLst/>
          </a:prstGeom>
          <a:noFill/>
          <a:ln w="57150">
            <a:solidFill>
              <a:schemeClr val="tx1"/>
            </a:solidFill>
            <a:round/>
            <a:headEnd/>
            <a:tailEnd type="triangle" w="med" len="med"/>
          </a:ln>
        </p:spPr>
        <p:txBody>
          <a:bodyPr/>
          <a:lstStyle/>
          <a:p>
            <a:endParaRPr lang="en-US"/>
          </a:p>
        </p:txBody>
      </p:sp>
      <p:sp>
        <p:nvSpPr>
          <p:cNvPr id="3083" name="Line 1038"/>
          <p:cNvSpPr>
            <a:spLocks noChangeShapeType="1"/>
          </p:cNvSpPr>
          <p:nvPr/>
        </p:nvSpPr>
        <p:spPr bwMode="auto">
          <a:xfrm>
            <a:off x="838200" y="2819400"/>
            <a:ext cx="609600" cy="0"/>
          </a:xfrm>
          <a:prstGeom prst="line">
            <a:avLst/>
          </a:prstGeom>
          <a:noFill/>
          <a:ln w="57150">
            <a:solidFill>
              <a:schemeClr val="tx1"/>
            </a:solidFill>
            <a:round/>
            <a:headEnd/>
            <a:tailEnd type="triangle" w="med" len="med"/>
          </a:ln>
        </p:spPr>
        <p:txBody>
          <a:bodyPr/>
          <a:lstStyle/>
          <a:p>
            <a:endParaRPr lang="en-US"/>
          </a:p>
        </p:txBody>
      </p:sp>
      <p:sp>
        <p:nvSpPr>
          <p:cNvPr id="3084" name="Line 1039"/>
          <p:cNvSpPr>
            <a:spLocks noChangeShapeType="1"/>
          </p:cNvSpPr>
          <p:nvPr/>
        </p:nvSpPr>
        <p:spPr bwMode="auto">
          <a:xfrm>
            <a:off x="8153400" y="2819400"/>
            <a:ext cx="609600" cy="0"/>
          </a:xfrm>
          <a:prstGeom prst="line">
            <a:avLst/>
          </a:prstGeom>
          <a:noFill/>
          <a:ln w="57150">
            <a:solidFill>
              <a:schemeClr val="tx1"/>
            </a:solidFill>
            <a:round/>
            <a:headEnd/>
            <a:tailEnd type="triangle" w="med" len="med"/>
          </a:ln>
        </p:spPr>
        <p:txBody>
          <a:bodyPr/>
          <a:lstStyle/>
          <a:p>
            <a:endParaRPr lang="en-US"/>
          </a:p>
        </p:txBody>
      </p:sp>
      <p:sp>
        <p:nvSpPr>
          <p:cNvPr id="3085" name="Text Box 1040"/>
          <p:cNvSpPr txBox="1">
            <a:spLocks noChangeArrowheads="1"/>
          </p:cNvSpPr>
          <p:nvPr/>
        </p:nvSpPr>
        <p:spPr bwMode="auto">
          <a:xfrm>
            <a:off x="433095" y="2209800"/>
            <a:ext cx="1133670" cy="523220"/>
          </a:xfrm>
          <a:prstGeom prst="rect">
            <a:avLst/>
          </a:prstGeom>
          <a:noFill/>
          <a:ln w="9525">
            <a:noFill/>
            <a:miter lim="800000"/>
            <a:headEnd/>
            <a:tailEnd/>
          </a:ln>
        </p:spPr>
        <p:txBody>
          <a:bodyPr wrap="square">
            <a:spAutoFit/>
          </a:bodyPr>
          <a:lstStyle/>
          <a:p>
            <a:pPr algn="ctr"/>
            <a:r>
              <a:rPr lang="en-US" sz="1400" b="1" dirty="0">
                <a:solidFill>
                  <a:srgbClr val="A50021"/>
                </a:solidFill>
                <a:latin typeface="Calibri" pitchFamily="34" charset="0"/>
              </a:rPr>
              <a:t>Source</a:t>
            </a:r>
          </a:p>
          <a:p>
            <a:pPr algn="ctr"/>
            <a:r>
              <a:rPr lang="en-US" sz="1400" b="1" dirty="0">
                <a:solidFill>
                  <a:srgbClr val="A50021"/>
                </a:solidFill>
                <a:latin typeface="Calibri" pitchFamily="34" charset="0"/>
              </a:rPr>
              <a:t>program</a:t>
            </a:r>
          </a:p>
        </p:txBody>
      </p:sp>
      <p:sp>
        <p:nvSpPr>
          <p:cNvPr id="3086" name="Text Box 1041"/>
          <p:cNvSpPr txBox="1">
            <a:spLocks noChangeArrowheads="1"/>
          </p:cNvSpPr>
          <p:nvPr/>
        </p:nvSpPr>
        <p:spPr bwMode="auto">
          <a:xfrm>
            <a:off x="2743200" y="2286000"/>
            <a:ext cx="1371600" cy="581025"/>
          </a:xfrm>
          <a:prstGeom prst="rect">
            <a:avLst/>
          </a:prstGeom>
          <a:noFill/>
          <a:ln w="9525">
            <a:noFill/>
            <a:miter lim="800000"/>
            <a:headEnd/>
            <a:tailEnd/>
          </a:ln>
        </p:spPr>
        <p:txBody>
          <a:bodyPr>
            <a:spAutoFit/>
          </a:bodyPr>
          <a:lstStyle/>
          <a:p>
            <a:pPr algn="ctr"/>
            <a:r>
              <a:rPr lang="en-US" sz="1600" b="1" dirty="0">
                <a:solidFill>
                  <a:srgbClr val="A50021"/>
                </a:solidFill>
                <a:latin typeface="Calibri" pitchFamily="34" charset="0"/>
              </a:rPr>
              <a:t>Intermediate code</a:t>
            </a:r>
          </a:p>
        </p:txBody>
      </p:sp>
      <p:sp>
        <p:nvSpPr>
          <p:cNvPr id="3087" name="Text Box 1042"/>
          <p:cNvSpPr txBox="1">
            <a:spLocks noChangeArrowheads="1"/>
          </p:cNvSpPr>
          <p:nvPr/>
        </p:nvSpPr>
        <p:spPr bwMode="auto">
          <a:xfrm>
            <a:off x="5562600" y="2286000"/>
            <a:ext cx="1371600" cy="581025"/>
          </a:xfrm>
          <a:prstGeom prst="rect">
            <a:avLst/>
          </a:prstGeom>
          <a:noFill/>
          <a:ln w="9525">
            <a:noFill/>
            <a:miter lim="800000"/>
            <a:headEnd/>
            <a:tailEnd/>
          </a:ln>
        </p:spPr>
        <p:txBody>
          <a:bodyPr>
            <a:spAutoFit/>
          </a:bodyPr>
          <a:lstStyle/>
          <a:p>
            <a:pPr algn="ctr"/>
            <a:r>
              <a:rPr lang="en-US" sz="1600" b="1" dirty="0">
                <a:solidFill>
                  <a:srgbClr val="A50021"/>
                </a:solidFill>
                <a:latin typeface="Calibri" pitchFamily="34" charset="0"/>
              </a:rPr>
              <a:t>Intermediate code</a:t>
            </a:r>
          </a:p>
        </p:txBody>
      </p:sp>
      <p:sp>
        <p:nvSpPr>
          <p:cNvPr id="3088" name="Text Box 1043"/>
          <p:cNvSpPr txBox="1">
            <a:spLocks noChangeArrowheads="1"/>
          </p:cNvSpPr>
          <p:nvPr/>
        </p:nvSpPr>
        <p:spPr bwMode="auto">
          <a:xfrm>
            <a:off x="8153401" y="2209799"/>
            <a:ext cx="914400" cy="523220"/>
          </a:xfrm>
          <a:prstGeom prst="rect">
            <a:avLst/>
          </a:prstGeom>
          <a:noFill/>
          <a:ln w="9525">
            <a:noFill/>
            <a:miter lim="800000"/>
            <a:headEnd/>
            <a:tailEnd/>
          </a:ln>
        </p:spPr>
        <p:txBody>
          <a:bodyPr wrap="square">
            <a:spAutoFit/>
          </a:bodyPr>
          <a:lstStyle/>
          <a:p>
            <a:pPr algn="ctr"/>
            <a:r>
              <a:rPr lang="en-US" sz="1400" b="1" dirty="0">
                <a:solidFill>
                  <a:srgbClr val="A50021"/>
                </a:solidFill>
                <a:latin typeface="Calibri" pitchFamily="34" charset="0"/>
              </a:rPr>
              <a:t>Target</a:t>
            </a:r>
          </a:p>
          <a:p>
            <a:pPr algn="ctr"/>
            <a:r>
              <a:rPr lang="en-US" sz="1400" b="1" dirty="0">
                <a:solidFill>
                  <a:srgbClr val="A50021"/>
                </a:solidFill>
                <a:latin typeface="Calibri" pitchFamily="34" charset="0"/>
              </a:rPr>
              <a:t>program</a:t>
            </a:r>
          </a:p>
        </p:txBody>
      </p:sp>
      <p:sp>
        <p:nvSpPr>
          <p:cNvPr id="3089" name="Text Box 1044"/>
          <p:cNvSpPr txBox="1">
            <a:spLocks noChangeArrowheads="1"/>
          </p:cNvSpPr>
          <p:nvPr/>
        </p:nvSpPr>
        <p:spPr bwMode="auto">
          <a:xfrm>
            <a:off x="1676400" y="6019800"/>
            <a:ext cx="6096000" cy="457200"/>
          </a:xfrm>
          <a:prstGeom prst="rect">
            <a:avLst/>
          </a:prstGeom>
          <a:noFill/>
          <a:ln w="9525">
            <a:noFill/>
            <a:miter lim="800000"/>
            <a:headEnd/>
            <a:tailEnd/>
          </a:ln>
        </p:spPr>
        <p:txBody>
          <a:bodyPr>
            <a:spAutoFit/>
          </a:bodyPr>
          <a:lstStyle/>
          <a:p>
            <a:r>
              <a:rPr lang="en-US" sz="2400" b="1">
                <a:latin typeface="Calibri" pitchFamily="34" charset="0"/>
              </a:rPr>
              <a:t>                     Position of code generator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t>Transformation on Basic Block</a:t>
            </a:r>
          </a:p>
        </p:txBody>
      </p:sp>
      <p:sp>
        <p:nvSpPr>
          <p:cNvPr id="64515" name="Rectangle 3"/>
          <p:cNvSpPr>
            <a:spLocks noGrp="1" noChangeArrowheads="1"/>
          </p:cNvSpPr>
          <p:nvPr>
            <p:ph type="body" idx="1"/>
          </p:nvPr>
        </p:nvSpPr>
        <p:spPr/>
        <p:txBody>
          <a:bodyPr/>
          <a:lstStyle/>
          <a:p>
            <a:r>
              <a:rPr lang="en-US"/>
              <a:t>A basic block computes a set of expressions.</a:t>
            </a:r>
          </a:p>
          <a:p>
            <a:r>
              <a:rPr lang="en-US"/>
              <a:t>Transformations are useful for improving the quality of code.</a:t>
            </a:r>
          </a:p>
          <a:p>
            <a:r>
              <a:rPr lang="en-US"/>
              <a:t>Two important classes of local optimizations that can be applied to a basic blocks</a:t>
            </a:r>
          </a:p>
          <a:p>
            <a:pPr lvl="1"/>
            <a:r>
              <a:rPr lang="en-US"/>
              <a:t>Structure Preserving Transformations</a:t>
            </a:r>
          </a:p>
          <a:p>
            <a:pPr lvl="1"/>
            <a:r>
              <a:rPr lang="en-US"/>
              <a:t>Algebraic Transformations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sz="2800" b="1"/>
              <a:t>The DAG Representation of Basic Blocks</a:t>
            </a:r>
            <a:endParaRPr lang="en-US" sz="2800"/>
          </a:p>
        </p:txBody>
      </p:sp>
      <p:sp>
        <p:nvSpPr>
          <p:cNvPr id="3" name="Content Placeholder 2"/>
          <p:cNvSpPr>
            <a:spLocks noGrp="1"/>
          </p:cNvSpPr>
          <p:nvPr>
            <p:ph idx="1"/>
          </p:nvPr>
        </p:nvSpPr>
        <p:spPr/>
        <p:txBody>
          <a:bodyPr/>
          <a:lstStyle/>
          <a:p>
            <a:pPr algn="just">
              <a:buFont typeface="Arial" charset="0"/>
              <a:buChar char="•"/>
              <a:defRPr/>
            </a:pPr>
            <a:r>
              <a:rPr lang="en-US" sz="2400" dirty="0"/>
              <a:t>Many important techniques for local optimization begin by transforming a basic block into a DAG (directed acyclic graph).</a:t>
            </a:r>
          </a:p>
          <a:p>
            <a:pPr algn="just">
              <a:buFont typeface="Arial" charset="0"/>
              <a:buChar char="•"/>
              <a:defRPr/>
            </a:pPr>
            <a:r>
              <a:rPr lang="en-US" sz="2400" dirty="0"/>
              <a:t>Construction of a DAG for a basic block is as follows:</a:t>
            </a:r>
          </a:p>
          <a:p>
            <a:pPr marL="457200" indent="-457200">
              <a:buFont typeface="+mj-lt"/>
              <a:buAutoNum type="arabicPeriod"/>
              <a:defRPr/>
            </a:pPr>
            <a:r>
              <a:rPr lang="en-US" sz="2400" dirty="0"/>
              <a:t>There is a node in the DAG for each of the initial values of the variables appearing in the basic block.</a:t>
            </a:r>
          </a:p>
          <a:p>
            <a:pPr marL="0" indent="0">
              <a:buNone/>
              <a:defRPr/>
            </a:pPr>
            <a:r>
              <a:rPr lang="en-US" sz="2400" dirty="0"/>
              <a:t>2. There is a node </a:t>
            </a:r>
            <a:r>
              <a:rPr lang="en-US" sz="2400" i="1" dirty="0"/>
              <a:t>N associated with each statement s within the block. </a:t>
            </a:r>
            <a:r>
              <a:rPr lang="en-US" sz="2400" dirty="0"/>
              <a:t>The children of </a:t>
            </a:r>
            <a:r>
              <a:rPr lang="en-US" sz="2400" i="1" dirty="0"/>
              <a:t>N are those nodes corresponding to statements that are </a:t>
            </a:r>
            <a:r>
              <a:rPr lang="en-US" sz="2400" dirty="0"/>
              <a:t>the last definitions, prior to s, of the operands used by </a:t>
            </a:r>
            <a:r>
              <a:rPr lang="en-US" sz="2400" i="1" dirty="0"/>
              <a: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Content Placeholder 2"/>
          <p:cNvSpPr>
            <a:spLocks noGrp="1"/>
          </p:cNvSpPr>
          <p:nvPr>
            <p:ph idx="1"/>
          </p:nvPr>
        </p:nvSpPr>
        <p:spPr/>
        <p:txBody>
          <a:bodyPr/>
          <a:lstStyle/>
          <a:p>
            <a:pPr algn="just"/>
            <a:r>
              <a:rPr lang="en-US" sz="2400" dirty="0"/>
              <a:t>3. Node </a:t>
            </a:r>
            <a:r>
              <a:rPr lang="en-US" sz="2400" i="1" dirty="0"/>
              <a:t>N is labeled by the operator applied at s, and also attached to N </a:t>
            </a:r>
            <a:r>
              <a:rPr lang="en-US" sz="2400" dirty="0"/>
              <a:t>is the list of variables for which it is the last definition within the block.</a:t>
            </a:r>
          </a:p>
          <a:p>
            <a:pPr algn="just">
              <a:buFont typeface="Arial" pitchFamily="34" charset="0"/>
              <a:buNone/>
            </a:pPr>
            <a:endParaRPr lang="en-US" sz="2400" dirty="0"/>
          </a:p>
          <a:p>
            <a:pPr algn="just"/>
            <a:r>
              <a:rPr lang="en-US" sz="2400" dirty="0"/>
              <a:t>4. Certain nodes are designated </a:t>
            </a:r>
            <a:r>
              <a:rPr lang="en-US" sz="2400" i="1" dirty="0"/>
              <a:t>output nodes. These are the nodes whose </a:t>
            </a:r>
            <a:r>
              <a:rPr lang="en-US" sz="2400" dirty="0"/>
              <a:t>variables are </a:t>
            </a:r>
            <a:r>
              <a:rPr lang="en-US" sz="2400" i="1" dirty="0"/>
              <a:t>live on exit from the block; that is, their values may be </a:t>
            </a:r>
            <a:r>
              <a:rPr lang="en-US" sz="2400" dirty="0"/>
              <a:t>used later, in another block of the flow graph. Calculation of these "live variables" is a matter for global flow analysis.</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Content Placeholder 2"/>
          <p:cNvSpPr>
            <a:spLocks noGrp="1"/>
          </p:cNvSpPr>
          <p:nvPr>
            <p:ph idx="1"/>
          </p:nvPr>
        </p:nvSpPr>
        <p:spPr>
          <a:xfrm>
            <a:off x="457200" y="1143000"/>
            <a:ext cx="8229600" cy="4983163"/>
          </a:xfrm>
        </p:spPr>
        <p:txBody>
          <a:bodyPr>
            <a:normAutofit fontScale="92500"/>
          </a:bodyPr>
          <a:lstStyle/>
          <a:p>
            <a:pPr algn="just"/>
            <a:r>
              <a:rPr lang="en-US" sz="2400"/>
              <a:t>The </a:t>
            </a:r>
            <a:r>
              <a:rPr lang="en-US" sz="2400">
                <a:solidFill>
                  <a:srgbClr val="FF0000"/>
                </a:solidFill>
              </a:rPr>
              <a:t>DAG representation of a basic blo</a:t>
            </a:r>
            <a:r>
              <a:rPr lang="en-US" sz="2400"/>
              <a:t>ck lets us perform several </a:t>
            </a:r>
            <a:r>
              <a:rPr lang="en-US" sz="2400">
                <a:solidFill>
                  <a:srgbClr val="FF0000"/>
                </a:solidFill>
              </a:rPr>
              <a:t>code improving transformations </a:t>
            </a:r>
            <a:r>
              <a:rPr lang="en-US" sz="2400"/>
              <a:t>on the code represented by the block.</a:t>
            </a:r>
          </a:p>
          <a:p>
            <a:pPr algn="just"/>
            <a:r>
              <a:rPr lang="en-US" sz="2400"/>
              <a:t>a) We can </a:t>
            </a:r>
            <a:r>
              <a:rPr lang="en-US" sz="2400">
                <a:solidFill>
                  <a:srgbClr val="FF0000"/>
                </a:solidFill>
              </a:rPr>
              <a:t>eliminate </a:t>
            </a:r>
            <a:r>
              <a:rPr lang="en-US" sz="2400" i="1">
                <a:solidFill>
                  <a:srgbClr val="FF0000"/>
                </a:solidFill>
              </a:rPr>
              <a:t>local common subexpressions</a:t>
            </a:r>
            <a:r>
              <a:rPr lang="en-US" sz="2400" i="1"/>
              <a:t>, that is, instructions that </a:t>
            </a:r>
            <a:r>
              <a:rPr lang="en-US" sz="2400"/>
              <a:t>compute a value that has already been computed.</a:t>
            </a:r>
          </a:p>
          <a:p>
            <a:pPr algn="just"/>
            <a:r>
              <a:rPr lang="en-US" sz="2400"/>
              <a:t>b) We can </a:t>
            </a:r>
            <a:r>
              <a:rPr lang="en-US" sz="2400">
                <a:solidFill>
                  <a:srgbClr val="FF0000"/>
                </a:solidFill>
              </a:rPr>
              <a:t>eliminate </a:t>
            </a:r>
            <a:r>
              <a:rPr lang="en-US" sz="2400" i="1">
                <a:solidFill>
                  <a:srgbClr val="FF0000"/>
                </a:solidFill>
              </a:rPr>
              <a:t>dead code</a:t>
            </a:r>
            <a:r>
              <a:rPr lang="en-US" sz="2400" i="1"/>
              <a:t>, that is, instructions that compute a value </a:t>
            </a:r>
            <a:r>
              <a:rPr lang="en-US" sz="2400"/>
              <a:t>that is never used.</a:t>
            </a:r>
          </a:p>
          <a:p>
            <a:pPr algn="just"/>
            <a:r>
              <a:rPr lang="en-US" sz="2400"/>
              <a:t>c) We can </a:t>
            </a:r>
            <a:r>
              <a:rPr lang="en-US" sz="2400">
                <a:solidFill>
                  <a:srgbClr val="FF0000"/>
                </a:solidFill>
              </a:rPr>
              <a:t>reorder statements </a:t>
            </a:r>
            <a:r>
              <a:rPr lang="en-US" sz="2400"/>
              <a:t>that </a:t>
            </a:r>
            <a:r>
              <a:rPr lang="en-US" sz="2400">
                <a:solidFill>
                  <a:srgbClr val="FF0000"/>
                </a:solidFill>
              </a:rPr>
              <a:t>do not depend on one another</a:t>
            </a:r>
            <a:r>
              <a:rPr lang="en-US" sz="2400"/>
              <a:t>; such reordering may reduce the time a temporary value needs to be preserved in a register.</a:t>
            </a:r>
          </a:p>
          <a:p>
            <a:pPr algn="just"/>
            <a:r>
              <a:rPr lang="en-US" sz="2400"/>
              <a:t>d) We can </a:t>
            </a:r>
            <a:r>
              <a:rPr lang="en-US" sz="2400">
                <a:solidFill>
                  <a:srgbClr val="FF0000"/>
                </a:solidFill>
              </a:rPr>
              <a:t>apply algebraic laws </a:t>
            </a:r>
            <a:r>
              <a:rPr lang="en-US" sz="2400"/>
              <a:t>to reorder operands of three-address instructions, and sometimes thereby </a:t>
            </a:r>
            <a:r>
              <a:rPr lang="en-US" sz="2400">
                <a:solidFill>
                  <a:srgbClr val="FF0000"/>
                </a:solidFill>
              </a:rPr>
              <a:t>simplify the computation.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normAutofit/>
          </a:bodyPr>
          <a:lstStyle/>
          <a:p>
            <a:r>
              <a:rPr lang="en-US" sz="3800" b="1" dirty="0"/>
              <a:t>Finding Local Common Subexpressions</a:t>
            </a:r>
            <a:endParaRPr lang="en-US" sz="3800" dirty="0"/>
          </a:p>
        </p:txBody>
      </p:sp>
      <p:sp>
        <p:nvSpPr>
          <p:cNvPr id="68611" name="Content Placeholder 2"/>
          <p:cNvSpPr>
            <a:spLocks noGrp="1"/>
          </p:cNvSpPr>
          <p:nvPr>
            <p:ph idx="1"/>
          </p:nvPr>
        </p:nvSpPr>
        <p:spPr/>
        <p:txBody>
          <a:bodyPr>
            <a:normAutofit lnSpcReduction="10000"/>
          </a:bodyPr>
          <a:lstStyle/>
          <a:p>
            <a:r>
              <a:rPr lang="en-US" sz="2400"/>
              <a:t>Common subexpressions can be detected by using "value-number" method.</a:t>
            </a:r>
          </a:p>
          <a:p>
            <a:r>
              <a:rPr lang="en-US" sz="2400"/>
              <a:t>As a new node </a:t>
            </a:r>
            <a:r>
              <a:rPr lang="en-US" sz="2400" i="1"/>
              <a:t>M is about </a:t>
            </a:r>
            <a:r>
              <a:rPr lang="en-US" sz="2400"/>
              <a:t>to be added, whether there is an existing node </a:t>
            </a:r>
            <a:r>
              <a:rPr lang="en-US" sz="2400" i="1"/>
              <a:t>N with the same children, in </a:t>
            </a:r>
            <a:r>
              <a:rPr lang="en-US" sz="2400"/>
              <a:t>the same order, and with the same operator. </a:t>
            </a:r>
          </a:p>
          <a:p>
            <a:r>
              <a:rPr lang="en-US" sz="2400"/>
              <a:t>If so, N computes the same value as </a:t>
            </a:r>
            <a:r>
              <a:rPr lang="en-US" sz="2400" i="1"/>
              <a:t>M and may be used in its place.</a:t>
            </a:r>
          </a:p>
          <a:p>
            <a:r>
              <a:rPr lang="en-US" sz="2400"/>
              <a:t>Consider  a  block	</a:t>
            </a:r>
            <a:r>
              <a:rPr lang="en-US" sz="2400" b="1"/>
              <a:t>a = b + c</a:t>
            </a:r>
          </a:p>
          <a:p>
            <a:pPr>
              <a:buFont typeface="Arial" pitchFamily="34" charset="0"/>
              <a:buNone/>
            </a:pPr>
            <a:r>
              <a:rPr lang="en-US" sz="2400" b="1"/>
              <a:t>				b = a - d</a:t>
            </a:r>
          </a:p>
          <a:p>
            <a:pPr>
              <a:buFont typeface="Arial" pitchFamily="34" charset="0"/>
              <a:buNone/>
            </a:pPr>
            <a:r>
              <a:rPr lang="en-US" sz="2400" b="1"/>
              <a:t>				c = b + c</a:t>
            </a:r>
          </a:p>
          <a:p>
            <a:pPr>
              <a:buFont typeface="Arial" pitchFamily="34" charset="0"/>
              <a:buNone/>
            </a:pPr>
            <a:r>
              <a:rPr lang="en-US" sz="2400" b="1"/>
              <a:t>				d = a - d</a:t>
            </a:r>
          </a:p>
          <a:p>
            <a:endParaRPr lang="en-US"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sz="2800"/>
              <a:t>The DAG for the basic block is</a:t>
            </a:r>
          </a:p>
        </p:txBody>
      </p:sp>
      <p:pic>
        <p:nvPicPr>
          <p:cNvPr id="69635" name="Picture 2"/>
          <p:cNvPicPr>
            <a:picLocks noGrp="1" noChangeAspect="1" noChangeArrowheads="1"/>
          </p:cNvPicPr>
          <p:nvPr>
            <p:ph idx="1"/>
          </p:nvPr>
        </p:nvPicPr>
        <p:blipFill>
          <a:blip r:embed="rId2"/>
          <a:srcRect/>
          <a:stretch>
            <a:fillRect/>
          </a:stretch>
        </p:blipFill>
        <p:spPr>
          <a:xfrm>
            <a:off x="1600200" y="1676400"/>
            <a:ext cx="5943600" cy="3733800"/>
          </a:xfr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Content Placeholder 2"/>
          <p:cNvSpPr>
            <a:spLocks noGrp="1"/>
          </p:cNvSpPr>
          <p:nvPr>
            <p:ph idx="1"/>
          </p:nvPr>
        </p:nvSpPr>
        <p:spPr/>
        <p:txBody>
          <a:bodyPr/>
          <a:lstStyle/>
          <a:p>
            <a:pPr algn="just"/>
            <a:r>
              <a:rPr lang="en-US" sz="2400" dirty="0"/>
              <a:t>The node corresponding to the fourth statement d = </a:t>
            </a:r>
            <a:r>
              <a:rPr lang="en-US" sz="2400" b="1" dirty="0"/>
              <a:t>a - d has the </a:t>
            </a:r>
            <a:r>
              <a:rPr lang="en-US" sz="2400" dirty="0"/>
              <a:t>operator - and the nodes with attached variables </a:t>
            </a:r>
            <a:r>
              <a:rPr lang="en-US" sz="2400" b="1" dirty="0"/>
              <a:t>a and do as children. </a:t>
            </a:r>
          </a:p>
          <a:p>
            <a:pPr algn="just"/>
            <a:r>
              <a:rPr lang="en-US" sz="2400" b="1" dirty="0"/>
              <a:t>Since </a:t>
            </a:r>
            <a:r>
              <a:rPr lang="en-US" sz="2400" dirty="0"/>
              <a:t>the operator and the children are the same as those for the node corresponding to statement two, we do not create this node, but add d to the list of definitions for the node labeled —.</a:t>
            </a:r>
          </a:p>
          <a:p>
            <a:r>
              <a:rPr lang="en-US" sz="2400" dirty="0"/>
              <a:t>In fact, if b is not live on exit from the block, then we do not need to compute that variable, and can use d to receive the value represented by the node labeled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Content Placeholder 2"/>
          <p:cNvSpPr>
            <a:spLocks noGrp="1"/>
          </p:cNvSpPr>
          <p:nvPr>
            <p:ph idx="1"/>
          </p:nvPr>
        </p:nvSpPr>
        <p:spPr/>
        <p:txBody>
          <a:bodyPr/>
          <a:lstStyle/>
          <a:p>
            <a:r>
              <a:rPr lang="en-US"/>
              <a:t>The block then become</a:t>
            </a:r>
          </a:p>
          <a:p>
            <a:pPr>
              <a:buFont typeface="Arial" pitchFamily="34" charset="0"/>
              <a:buNone/>
            </a:pPr>
            <a:r>
              <a:rPr lang="en-US" b="1"/>
              <a:t>				a = b + c</a:t>
            </a:r>
          </a:p>
          <a:p>
            <a:pPr>
              <a:buFont typeface="Arial" pitchFamily="34" charset="0"/>
              <a:buNone/>
            </a:pPr>
            <a:r>
              <a:rPr lang="en-US" b="1"/>
              <a:t>				d = a - d</a:t>
            </a:r>
          </a:p>
          <a:p>
            <a:pPr>
              <a:buFont typeface="Arial" pitchFamily="34" charset="0"/>
              <a:buNone/>
            </a:pPr>
            <a:r>
              <a:rPr lang="en-US" b="1"/>
              <a:t>				c = d + c</a:t>
            </a:r>
          </a:p>
          <a:p>
            <a:r>
              <a:rPr lang="en-US"/>
              <a:t>However, if both b and d are live on exit, then a fourth statement must be used to copy the value from one to the other.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Content Placeholder 2"/>
          <p:cNvSpPr>
            <a:spLocks noGrp="1"/>
          </p:cNvSpPr>
          <p:nvPr>
            <p:ph sz="half" idx="1"/>
          </p:nvPr>
        </p:nvSpPr>
        <p:spPr/>
        <p:txBody>
          <a:bodyPr/>
          <a:lstStyle/>
          <a:p>
            <a:r>
              <a:rPr lang="en-US"/>
              <a:t>a = b + c;</a:t>
            </a:r>
          </a:p>
          <a:p>
            <a:r>
              <a:rPr lang="en-US"/>
              <a:t>b = b - d</a:t>
            </a:r>
          </a:p>
          <a:p>
            <a:r>
              <a:rPr lang="en-US"/>
              <a:t>c = c + d</a:t>
            </a:r>
          </a:p>
          <a:p>
            <a:r>
              <a:rPr lang="en-US"/>
              <a:t>e = b + c</a:t>
            </a:r>
          </a:p>
        </p:txBody>
      </p:sp>
      <p:pic>
        <p:nvPicPr>
          <p:cNvPr id="72708" name="Picture 2"/>
          <p:cNvPicPr>
            <a:picLocks noGrp="1" noChangeAspect="1" noChangeArrowheads="1"/>
          </p:cNvPicPr>
          <p:nvPr>
            <p:ph sz="half" idx="2"/>
          </p:nvPr>
        </p:nvPicPr>
        <p:blipFill>
          <a:blip r:embed="rId2"/>
          <a:srcRect/>
          <a:stretch>
            <a:fillRect/>
          </a:stretch>
        </p:blipFill>
        <p:spPr>
          <a:xfrm>
            <a:off x="3429000" y="1600200"/>
            <a:ext cx="4510088" cy="3505200"/>
          </a:xfr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Content Placeholder 2"/>
          <p:cNvSpPr>
            <a:spLocks noGrp="1"/>
          </p:cNvSpPr>
          <p:nvPr>
            <p:ph idx="1"/>
          </p:nvPr>
        </p:nvSpPr>
        <p:spPr/>
        <p:txBody>
          <a:bodyPr/>
          <a:lstStyle/>
          <a:p>
            <a:pPr algn="just"/>
            <a:r>
              <a:rPr lang="en-US"/>
              <a:t>When we look for common subexpressions we really are looking for expressions that are guaranteed to compute the same value, no matter how that value is computed. </a:t>
            </a:r>
          </a:p>
          <a:p>
            <a:pPr algn="just"/>
            <a:r>
              <a:rPr lang="en-US"/>
              <a:t>Thus, the DAG method will miss the fact that the expression computed by the first and fourth statements in the sequence is the same b0+c0.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b="1" dirty="0"/>
              <a:t>Issues in the Design of a Code Generator</a:t>
            </a:r>
          </a:p>
        </p:txBody>
      </p:sp>
      <p:sp>
        <p:nvSpPr>
          <p:cNvPr id="6147" name="Rectangle 3"/>
          <p:cNvSpPr>
            <a:spLocks noGrp="1" noChangeArrowheads="1"/>
          </p:cNvSpPr>
          <p:nvPr>
            <p:ph type="body" idx="1"/>
          </p:nvPr>
        </p:nvSpPr>
        <p:spPr/>
        <p:txBody>
          <a:bodyPr>
            <a:normAutofit lnSpcReduction="10000"/>
          </a:bodyPr>
          <a:lstStyle/>
          <a:p>
            <a:pPr eaLnBrk="1" hangingPunct="1"/>
            <a:r>
              <a:rPr lang="en-US" sz="2400" dirty="0"/>
              <a:t>The most important criteria for the code gen is that it produces </a:t>
            </a:r>
            <a:r>
              <a:rPr lang="en-US" sz="2400" dirty="0">
                <a:solidFill>
                  <a:srgbClr val="FF0000"/>
                </a:solidFill>
              </a:rPr>
              <a:t>correct codes</a:t>
            </a:r>
            <a:r>
              <a:rPr lang="en-US" sz="2400" dirty="0"/>
              <a:t>.</a:t>
            </a:r>
          </a:p>
          <a:p>
            <a:pPr eaLnBrk="1" hangingPunct="1"/>
            <a:endParaRPr lang="en-US" sz="2400" dirty="0"/>
          </a:p>
          <a:p>
            <a:pPr eaLnBrk="1" hangingPunct="1"/>
            <a:r>
              <a:rPr lang="en-US" sz="2400" dirty="0"/>
              <a:t>Depend on</a:t>
            </a:r>
          </a:p>
          <a:p>
            <a:pPr lvl="1" eaLnBrk="1" hangingPunct="1"/>
            <a:r>
              <a:rPr lang="en-US" sz="2400" dirty="0"/>
              <a:t>Input to the code generation(IR)</a:t>
            </a:r>
          </a:p>
          <a:p>
            <a:pPr lvl="1" eaLnBrk="1" hangingPunct="1"/>
            <a:r>
              <a:rPr lang="en-US" sz="2400" dirty="0"/>
              <a:t>Target program(language)</a:t>
            </a:r>
          </a:p>
          <a:p>
            <a:pPr lvl="1" eaLnBrk="1" hangingPunct="1"/>
            <a:r>
              <a:rPr lang="en-US" sz="2400" dirty="0"/>
              <a:t>Operating System</a:t>
            </a:r>
          </a:p>
          <a:p>
            <a:pPr lvl="1" eaLnBrk="1" hangingPunct="1"/>
            <a:r>
              <a:rPr lang="en-US" sz="2400" dirty="0"/>
              <a:t>Memory management</a:t>
            </a:r>
          </a:p>
          <a:p>
            <a:pPr lvl="1" eaLnBrk="1" hangingPunct="1"/>
            <a:r>
              <a:rPr lang="en-US" sz="2400" dirty="0"/>
              <a:t>Instruction Selection</a:t>
            </a:r>
          </a:p>
          <a:p>
            <a:pPr lvl="1" eaLnBrk="1" hangingPunct="1"/>
            <a:r>
              <a:rPr lang="en-US" sz="2400" dirty="0"/>
              <a:t>Register allocation and assignment</a:t>
            </a:r>
          </a:p>
          <a:p>
            <a:pPr lvl="1" eaLnBrk="1" hangingPunct="1"/>
            <a:r>
              <a:rPr lang="en-US" sz="2400" dirty="0"/>
              <a:t>Evaluation order</a:t>
            </a:r>
          </a:p>
          <a:p>
            <a:pPr lvl="1" eaLnBrk="1" hangingPunct="1"/>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Content Placeholder 7"/>
          <p:cNvSpPr>
            <a:spLocks noGrp="1"/>
          </p:cNvSpPr>
          <p:nvPr>
            <p:ph idx="1"/>
          </p:nvPr>
        </p:nvSpPr>
        <p:spPr>
          <a:xfrm>
            <a:off x="457200" y="1295400"/>
            <a:ext cx="8229600" cy="4614605"/>
          </a:xfrm>
        </p:spPr>
        <p:txBody>
          <a:bodyPr/>
          <a:lstStyle/>
          <a:p>
            <a:r>
              <a:rPr lang="en-US" dirty="0"/>
              <a:t>That is, even though b and c both change between the first and last statements, their sum remains the same, because </a:t>
            </a:r>
          </a:p>
          <a:p>
            <a:pPr marL="0" indent="0">
              <a:buNone/>
            </a:pPr>
            <a:r>
              <a:rPr lang="en-US" i="1" dirty="0"/>
              <a:t>      b + c = (b - d) + (c + d). </a:t>
            </a:r>
          </a:p>
          <a:p>
            <a:r>
              <a:rPr lang="en-US" i="1" dirty="0"/>
              <a:t>The DAG does </a:t>
            </a:r>
            <a:r>
              <a:rPr lang="en-US" dirty="0"/>
              <a:t>not exhibit any common subexpressions.</a:t>
            </a:r>
          </a:p>
          <a:p>
            <a:r>
              <a:rPr lang="en-US" dirty="0"/>
              <a:t> However, algebraic identities applied</a:t>
            </a:r>
          </a:p>
          <a:p>
            <a:r>
              <a:rPr lang="en-US" dirty="0"/>
              <a:t>to the DAG, may expose the equivalence.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sz="4000" b="1" dirty="0"/>
              <a:t>Dead</a:t>
            </a:r>
            <a:r>
              <a:rPr lang="en-US" b="1" dirty="0"/>
              <a:t> Code Elimination</a:t>
            </a:r>
            <a:endParaRPr lang="en-US" dirty="0"/>
          </a:p>
        </p:txBody>
      </p:sp>
      <p:sp>
        <p:nvSpPr>
          <p:cNvPr id="75779" name="Content Placeholder 2"/>
          <p:cNvSpPr>
            <a:spLocks noGrp="1"/>
          </p:cNvSpPr>
          <p:nvPr>
            <p:ph idx="1"/>
          </p:nvPr>
        </p:nvSpPr>
        <p:spPr/>
        <p:txBody>
          <a:bodyPr/>
          <a:lstStyle/>
          <a:p>
            <a:pPr algn="just"/>
            <a:r>
              <a:rPr lang="en-US" dirty="0"/>
              <a:t>Delete from a DAG any root (node with no ancestors) that has no live variables attached.</a:t>
            </a:r>
          </a:p>
          <a:p>
            <a:pPr algn="just"/>
            <a:r>
              <a:rPr lang="en-US" dirty="0"/>
              <a:t>Repeated application of this transformation will remove all nodes from the DAG that correspond to dead code.</a:t>
            </a:r>
          </a:p>
          <a:p>
            <a:pPr marL="0" indent="0" algn="just">
              <a:buNone/>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normAutofit fontScale="90000"/>
          </a:bodyPr>
          <a:lstStyle/>
          <a:p>
            <a:r>
              <a:rPr lang="en-US" b="1" dirty="0"/>
              <a:t>Structure Preserving Transformations</a:t>
            </a:r>
          </a:p>
        </p:txBody>
      </p:sp>
      <p:sp>
        <p:nvSpPr>
          <p:cNvPr id="77827" name="Rectangle 3"/>
          <p:cNvSpPr>
            <a:spLocks noGrp="1" noChangeArrowheads="1"/>
          </p:cNvSpPr>
          <p:nvPr>
            <p:ph type="body" idx="1"/>
          </p:nvPr>
        </p:nvSpPr>
        <p:spPr/>
        <p:txBody>
          <a:bodyPr>
            <a:normAutofit fontScale="85000" lnSpcReduction="20000"/>
          </a:bodyPr>
          <a:lstStyle/>
          <a:p>
            <a:pPr>
              <a:lnSpc>
                <a:spcPct val="90000"/>
              </a:lnSpc>
            </a:pPr>
            <a:r>
              <a:rPr lang="en-US" b="1" u="sng" dirty="0"/>
              <a:t>Dead – Code </a:t>
            </a:r>
            <a:r>
              <a:rPr lang="en-US" b="1" u="sng" dirty="0" err="1"/>
              <a:t>Elemination</a:t>
            </a:r>
            <a:endParaRPr lang="en-US" b="1" u="sng" dirty="0"/>
          </a:p>
          <a:p>
            <a:pPr>
              <a:lnSpc>
                <a:spcPct val="90000"/>
              </a:lnSpc>
            </a:pPr>
            <a:endParaRPr lang="en-US" b="1" u="sng" dirty="0"/>
          </a:p>
          <a:p>
            <a:pPr>
              <a:lnSpc>
                <a:spcPct val="90000"/>
              </a:lnSpc>
            </a:pPr>
            <a:endParaRPr lang="en-US" b="1" u="sng" dirty="0"/>
          </a:p>
          <a:p>
            <a:pPr>
              <a:lnSpc>
                <a:spcPct val="90000"/>
              </a:lnSpc>
            </a:pPr>
            <a:endParaRPr lang="en-US" b="1" u="sng" dirty="0"/>
          </a:p>
          <a:p>
            <a:pPr>
              <a:lnSpc>
                <a:spcPct val="90000"/>
              </a:lnSpc>
            </a:pPr>
            <a:endParaRPr lang="en-US" b="1" u="sng" dirty="0"/>
          </a:p>
          <a:p>
            <a:pPr>
              <a:lnSpc>
                <a:spcPct val="90000"/>
              </a:lnSpc>
            </a:pPr>
            <a:r>
              <a:rPr lang="en-US" b="1" u="sng" dirty="0"/>
              <a:t>Renaming Temporary Variables</a:t>
            </a:r>
          </a:p>
          <a:p>
            <a:pPr lvl="1">
              <a:lnSpc>
                <a:spcPct val="90000"/>
              </a:lnSpc>
            </a:pPr>
            <a:r>
              <a:rPr lang="en-US" b="1" dirty="0"/>
              <a:t> say, t = </a:t>
            </a:r>
            <a:r>
              <a:rPr lang="en-US" b="1" dirty="0" err="1"/>
              <a:t>b+c</a:t>
            </a:r>
            <a:r>
              <a:rPr lang="en-US" b="1" dirty="0"/>
              <a:t> where t is a temporary var.</a:t>
            </a:r>
          </a:p>
          <a:p>
            <a:pPr lvl="1">
              <a:lnSpc>
                <a:spcPct val="90000"/>
              </a:lnSpc>
            </a:pPr>
            <a:r>
              <a:rPr lang="en-US" b="1" dirty="0"/>
              <a:t>If we change u = </a:t>
            </a:r>
            <a:r>
              <a:rPr lang="en-US" b="1" dirty="0" err="1"/>
              <a:t>b+c</a:t>
            </a:r>
            <a:r>
              <a:rPr lang="en-US" b="1" dirty="0"/>
              <a:t>, then change all instances of t to u.</a:t>
            </a:r>
          </a:p>
          <a:p>
            <a:pPr>
              <a:lnSpc>
                <a:spcPct val="90000"/>
              </a:lnSpc>
            </a:pPr>
            <a:r>
              <a:rPr lang="en-US" b="1" u="sng" dirty="0"/>
              <a:t>Interchange of Statements</a:t>
            </a:r>
          </a:p>
          <a:p>
            <a:pPr lvl="1">
              <a:lnSpc>
                <a:spcPct val="90000"/>
              </a:lnSpc>
            </a:pPr>
            <a:r>
              <a:rPr lang="en-US" b="1" dirty="0"/>
              <a:t> t</a:t>
            </a:r>
            <a:r>
              <a:rPr lang="en-US" b="1" baseline="-25000" dirty="0"/>
              <a:t>1</a:t>
            </a:r>
            <a:r>
              <a:rPr lang="en-US" b="1" dirty="0"/>
              <a:t> = b + c</a:t>
            </a:r>
          </a:p>
          <a:p>
            <a:pPr lvl="1">
              <a:lnSpc>
                <a:spcPct val="90000"/>
              </a:lnSpc>
            </a:pPr>
            <a:r>
              <a:rPr lang="en-US" b="1" dirty="0"/>
              <a:t> t</a:t>
            </a:r>
            <a:r>
              <a:rPr lang="en-US" b="1" baseline="-25000" dirty="0"/>
              <a:t>2</a:t>
            </a:r>
            <a:r>
              <a:rPr lang="en-US" b="1" dirty="0"/>
              <a:t> = x + y</a:t>
            </a:r>
          </a:p>
          <a:p>
            <a:pPr lvl="1">
              <a:lnSpc>
                <a:spcPct val="90000"/>
              </a:lnSpc>
            </a:pPr>
            <a:r>
              <a:rPr lang="en-US" b="1" dirty="0"/>
              <a:t>We can interchange </a:t>
            </a:r>
            <a:r>
              <a:rPr lang="en-US" b="1" dirty="0" err="1"/>
              <a:t>iff</a:t>
            </a:r>
            <a:r>
              <a:rPr lang="en-US" b="1" dirty="0"/>
              <a:t> neither x nor y is t</a:t>
            </a:r>
            <a:r>
              <a:rPr lang="en-US" b="1" baseline="-25000" dirty="0"/>
              <a:t>1</a:t>
            </a:r>
            <a:r>
              <a:rPr lang="en-US" b="1" dirty="0"/>
              <a:t> and neither b nor c is t</a:t>
            </a:r>
            <a:r>
              <a:rPr lang="en-US" b="1" baseline="-25000" dirty="0"/>
              <a:t>2</a:t>
            </a:r>
            <a:endParaRPr lang="en-US" b="1" dirty="0"/>
          </a:p>
        </p:txBody>
      </p:sp>
      <p:sp>
        <p:nvSpPr>
          <p:cNvPr id="77828" name="Text Box 13"/>
          <p:cNvSpPr txBox="1">
            <a:spLocks noChangeArrowheads="1"/>
          </p:cNvSpPr>
          <p:nvPr/>
        </p:nvSpPr>
        <p:spPr bwMode="auto">
          <a:xfrm>
            <a:off x="1143000" y="1951672"/>
            <a:ext cx="7105262" cy="1477328"/>
          </a:xfrm>
          <a:prstGeom prst="rect">
            <a:avLst/>
          </a:prstGeom>
          <a:noFill/>
          <a:ln w="9525">
            <a:noFill/>
            <a:miter lim="800000"/>
            <a:headEnd/>
            <a:tailEnd/>
          </a:ln>
        </p:spPr>
        <p:txBody>
          <a:bodyPr wrap="square">
            <a:spAutoFit/>
          </a:bodyPr>
          <a:lstStyle/>
          <a:p>
            <a:r>
              <a:rPr lang="en-US" sz="2400" b="1" dirty="0"/>
              <a:t>Say, x is dead, that is never subsequently used, at the point where the statement x = y + z appears in a block.</a:t>
            </a:r>
          </a:p>
          <a:p>
            <a:r>
              <a:rPr lang="en-US" sz="2400" b="1" dirty="0"/>
              <a:t>We can safely remove x</a:t>
            </a:r>
          </a:p>
          <a:p>
            <a:endParaRPr lang="en-US" dirty="0">
              <a:solidFill>
                <a:srgbClr val="666633"/>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normAutofit/>
          </a:bodyPr>
          <a:lstStyle/>
          <a:p>
            <a:r>
              <a:rPr lang="en-US" sz="4000" b="1" dirty="0"/>
              <a:t>Algebraic Transformations</a:t>
            </a:r>
          </a:p>
        </p:txBody>
      </p:sp>
      <p:sp>
        <p:nvSpPr>
          <p:cNvPr id="78851" name="Rectangle 3"/>
          <p:cNvSpPr>
            <a:spLocks noGrp="1" noChangeArrowheads="1"/>
          </p:cNvSpPr>
          <p:nvPr>
            <p:ph type="body" idx="1"/>
          </p:nvPr>
        </p:nvSpPr>
        <p:spPr/>
        <p:txBody>
          <a:bodyPr>
            <a:normAutofit fontScale="85000" lnSpcReduction="20000"/>
          </a:bodyPr>
          <a:lstStyle/>
          <a:p>
            <a:pPr>
              <a:lnSpc>
                <a:spcPct val="90000"/>
              </a:lnSpc>
            </a:pPr>
            <a:r>
              <a:rPr lang="en-US" dirty="0"/>
              <a:t>Replace expensive expressions by cheaper one</a:t>
            </a:r>
          </a:p>
          <a:p>
            <a:pPr lvl="1">
              <a:lnSpc>
                <a:spcPct val="90000"/>
              </a:lnSpc>
            </a:pPr>
            <a:r>
              <a:rPr lang="en-US" dirty="0"/>
              <a:t>X = X + 0		eliminate</a:t>
            </a:r>
          </a:p>
          <a:p>
            <a:pPr lvl="1">
              <a:lnSpc>
                <a:spcPct val="90000"/>
              </a:lnSpc>
            </a:pPr>
            <a:r>
              <a:rPr lang="en-US" dirty="0"/>
              <a:t>X = X * 1		eliminate</a:t>
            </a:r>
          </a:p>
          <a:p>
            <a:pPr lvl="1">
              <a:lnSpc>
                <a:spcPct val="90000"/>
              </a:lnSpc>
            </a:pPr>
            <a:r>
              <a:rPr lang="en-US" dirty="0"/>
              <a:t>X = y**2 (why expensive? Answer: Normally implemented by function call)</a:t>
            </a:r>
          </a:p>
          <a:p>
            <a:pPr lvl="2">
              <a:lnSpc>
                <a:spcPct val="90000"/>
              </a:lnSpc>
            </a:pPr>
            <a:r>
              <a:rPr lang="en-US" dirty="0"/>
              <a:t>by X = y * y</a:t>
            </a:r>
          </a:p>
          <a:p>
            <a:pPr>
              <a:lnSpc>
                <a:spcPct val="90000"/>
              </a:lnSpc>
            </a:pPr>
            <a:r>
              <a:rPr lang="en-US" sz="2800" b="1" dirty="0"/>
              <a:t>Flow graph:</a:t>
            </a:r>
          </a:p>
          <a:p>
            <a:pPr lvl="1">
              <a:lnSpc>
                <a:spcPct val="90000"/>
              </a:lnSpc>
            </a:pPr>
            <a:r>
              <a:rPr lang="en-US" dirty="0"/>
              <a:t>We can add flow of control information to the set of basic blocks making up a program by constructing directed graph called flow graph.</a:t>
            </a:r>
          </a:p>
          <a:p>
            <a:pPr lvl="1">
              <a:lnSpc>
                <a:spcPct val="90000"/>
              </a:lnSpc>
            </a:pPr>
            <a:r>
              <a:rPr lang="en-US" dirty="0"/>
              <a:t>There is a directed edge from block B</a:t>
            </a:r>
            <a:r>
              <a:rPr lang="en-US" baseline="-25000" dirty="0"/>
              <a:t>1</a:t>
            </a:r>
            <a:r>
              <a:rPr lang="en-US" dirty="0"/>
              <a:t> to block B</a:t>
            </a:r>
            <a:r>
              <a:rPr lang="en-US" baseline="-25000" dirty="0"/>
              <a:t>2</a:t>
            </a:r>
            <a:r>
              <a:rPr lang="en-US" dirty="0"/>
              <a:t> if</a:t>
            </a:r>
          </a:p>
          <a:p>
            <a:pPr lvl="2">
              <a:lnSpc>
                <a:spcPct val="90000"/>
              </a:lnSpc>
            </a:pPr>
            <a:r>
              <a:rPr lang="en-US" b="1" dirty="0"/>
              <a:t>There is conditional or unconditional jump from the last statement of B</a:t>
            </a:r>
            <a:r>
              <a:rPr lang="en-US" b="1" baseline="-25000" dirty="0"/>
              <a:t>1</a:t>
            </a:r>
            <a:r>
              <a:rPr lang="en-US" b="1" dirty="0"/>
              <a:t> to the first statement of B</a:t>
            </a:r>
            <a:r>
              <a:rPr lang="en-US" b="1" baseline="-25000" dirty="0"/>
              <a:t>2</a:t>
            </a:r>
            <a:r>
              <a:rPr lang="en-US" b="1" dirty="0"/>
              <a:t> or</a:t>
            </a:r>
          </a:p>
          <a:p>
            <a:pPr lvl="2">
              <a:lnSpc>
                <a:spcPct val="90000"/>
              </a:lnSpc>
            </a:pPr>
            <a:r>
              <a:rPr lang="en-US" b="1" dirty="0"/>
              <a:t>B</a:t>
            </a:r>
            <a:r>
              <a:rPr lang="en-US" b="1" baseline="-25000" dirty="0"/>
              <a:t>2</a:t>
            </a:r>
            <a:r>
              <a:rPr lang="en-US" b="1" dirty="0"/>
              <a:t> is immediately follows B</a:t>
            </a:r>
            <a:r>
              <a:rPr lang="en-US" b="1" baseline="-25000" dirty="0"/>
              <a:t>1</a:t>
            </a:r>
            <a:r>
              <a:rPr lang="en-US" b="1" dirty="0"/>
              <a:t> in the order of the program, and B</a:t>
            </a:r>
            <a:r>
              <a:rPr lang="en-US" b="1" baseline="-25000" dirty="0"/>
              <a:t>1</a:t>
            </a:r>
            <a:r>
              <a:rPr lang="en-US" b="1" dirty="0"/>
              <a:t> does not end in an unconditional jump.</a:t>
            </a:r>
          </a:p>
          <a:p>
            <a:pPr lvl="1">
              <a:lnSpc>
                <a:spcPct val="90000"/>
              </a:lnSpc>
              <a:buFontTx/>
              <a:buNone/>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55823-17B8-421E-AECB-E46AB9732707}"/>
              </a:ext>
            </a:extLst>
          </p:cNvPr>
          <p:cNvSpPr>
            <a:spLocks noGrp="1"/>
          </p:cNvSpPr>
          <p:nvPr>
            <p:ph type="title"/>
          </p:nvPr>
        </p:nvSpPr>
        <p:spPr/>
        <p:txBody>
          <a:bodyPr>
            <a:normAutofit fontScale="90000"/>
          </a:bodyPr>
          <a:lstStyle/>
          <a:p>
            <a:r>
              <a:rPr lang="en-IN" b="1" i="0" dirty="0">
                <a:solidFill>
                  <a:srgbClr val="273239"/>
                </a:solidFill>
                <a:effectLst/>
                <a:latin typeface="sofia-pro"/>
              </a:rPr>
              <a:t>Peephole Optimization</a:t>
            </a:r>
            <a:br>
              <a:rPr lang="en-IN" b="1" i="0" dirty="0">
                <a:solidFill>
                  <a:srgbClr val="273239"/>
                </a:solidFill>
                <a:effectLst/>
                <a:latin typeface="sofia-pro"/>
              </a:rPr>
            </a:br>
            <a:endParaRPr lang="en-IN" dirty="0"/>
          </a:p>
        </p:txBody>
      </p:sp>
      <p:sp>
        <p:nvSpPr>
          <p:cNvPr id="3" name="Content Placeholder 2">
            <a:extLst>
              <a:ext uri="{FF2B5EF4-FFF2-40B4-BE49-F238E27FC236}">
                <a16:creationId xmlns:a16="http://schemas.microsoft.com/office/drawing/2014/main" id="{4B9ECD88-1B04-4020-B52B-95351C7A9806}"/>
              </a:ext>
            </a:extLst>
          </p:cNvPr>
          <p:cNvSpPr>
            <a:spLocks noGrp="1"/>
          </p:cNvSpPr>
          <p:nvPr>
            <p:ph idx="1"/>
          </p:nvPr>
        </p:nvSpPr>
        <p:spPr>
          <a:xfrm>
            <a:off x="457200" y="1219200"/>
            <a:ext cx="8229600" cy="4906963"/>
          </a:xfrm>
        </p:spPr>
        <p:txBody>
          <a:bodyPr>
            <a:normAutofit lnSpcReduction="10000"/>
          </a:bodyPr>
          <a:lstStyle/>
          <a:p>
            <a:r>
              <a:rPr lang="en-US" dirty="0"/>
              <a:t>The peephole is a small, sliding window on a program. The code in the</a:t>
            </a:r>
          </a:p>
          <a:p>
            <a:r>
              <a:rPr lang="en-US" dirty="0"/>
              <a:t>peephole need not be contiguous, although some implementations do require this</a:t>
            </a:r>
          </a:p>
          <a:p>
            <a:pPr marL="0" indent="0">
              <a:buNone/>
            </a:pPr>
            <a:r>
              <a:rPr lang="en-US" dirty="0"/>
              <a:t>characteristic of peephole optimizations:</a:t>
            </a:r>
          </a:p>
          <a:p>
            <a:pPr marL="0" indent="0">
              <a:buNone/>
            </a:pPr>
            <a:r>
              <a:rPr lang="en-US" dirty="0"/>
              <a:t>1 Redundant-instruction elimination</a:t>
            </a:r>
          </a:p>
          <a:p>
            <a:pPr marL="0" indent="0">
              <a:buNone/>
            </a:pPr>
            <a:r>
              <a:rPr lang="en-US" dirty="0"/>
              <a:t>2 Flow-of-control optimizations</a:t>
            </a:r>
          </a:p>
          <a:p>
            <a:pPr marL="0" indent="0">
              <a:buNone/>
            </a:pPr>
            <a:r>
              <a:rPr lang="en-US" dirty="0"/>
              <a:t>3 Algebraic </a:t>
            </a:r>
            <a:r>
              <a:rPr lang="en-US" dirty="0" err="1"/>
              <a:t>simplications</a:t>
            </a:r>
            <a:endParaRPr lang="en-US" dirty="0"/>
          </a:p>
          <a:p>
            <a:pPr marL="0" indent="0">
              <a:buNone/>
            </a:pPr>
            <a:r>
              <a:rPr lang="en-US" dirty="0"/>
              <a:t>4 Use of machine idioms</a:t>
            </a:r>
            <a:endParaRPr lang="en-IN" dirty="0"/>
          </a:p>
        </p:txBody>
      </p:sp>
    </p:spTree>
    <p:extLst>
      <p:ext uri="{BB962C8B-B14F-4D97-AF65-F5344CB8AC3E}">
        <p14:creationId xmlns:p14="http://schemas.microsoft.com/office/powerpoint/2010/main" val="25347575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A59CC6-6E0A-4189-9503-7A008B884159}"/>
              </a:ext>
            </a:extLst>
          </p:cNvPr>
          <p:cNvSpPr>
            <a:spLocks noGrp="1"/>
          </p:cNvSpPr>
          <p:nvPr>
            <p:ph type="subTitle" idx="1"/>
          </p:nvPr>
        </p:nvSpPr>
        <p:spPr>
          <a:xfrm>
            <a:off x="228600" y="304800"/>
            <a:ext cx="8458200" cy="6172200"/>
          </a:xfrm>
        </p:spPr>
        <p:txBody>
          <a:bodyPr>
            <a:normAutofit lnSpcReduction="10000"/>
          </a:bodyPr>
          <a:lstStyle/>
          <a:p>
            <a:pPr algn="l"/>
            <a:endParaRPr lang="en-US" sz="1800" b="1" dirty="0">
              <a:solidFill>
                <a:schemeClr val="tx1"/>
              </a:solidFill>
            </a:endParaRPr>
          </a:p>
          <a:p>
            <a:pPr algn="l"/>
            <a:r>
              <a:rPr lang="en-US" sz="1800" b="1" dirty="0">
                <a:solidFill>
                  <a:schemeClr val="tx1"/>
                </a:solidFill>
              </a:rPr>
              <a:t>Eliminating Redundant Loads and Stores:</a:t>
            </a:r>
          </a:p>
          <a:p>
            <a:pPr algn="l"/>
            <a:r>
              <a:rPr lang="en-US" sz="1800" dirty="0">
                <a:solidFill>
                  <a:schemeClr val="tx1"/>
                </a:solidFill>
              </a:rPr>
              <a:t>If we see the instruction sequence</a:t>
            </a:r>
          </a:p>
          <a:p>
            <a:pPr algn="l"/>
            <a:r>
              <a:rPr lang="en-US" sz="1800" dirty="0">
                <a:solidFill>
                  <a:schemeClr val="tx1"/>
                </a:solidFill>
              </a:rPr>
              <a:t>LD R0, a</a:t>
            </a:r>
          </a:p>
          <a:p>
            <a:pPr algn="l"/>
            <a:r>
              <a:rPr lang="en-US" sz="1800" dirty="0">
                <a:solidFill>
                  <a:schemeClr val="tx1"/>
                </a:solidFill>
              </a:rPr>
              <a:t>ST a, R0</a:t>
            </a:r>
          </a:p>
          <a:p>
            <a:pPr algn="l"/>
            <a:r>
              <a:rPr lang="en-US" sz="1800" dirty="0">
                <a:solidFill>
                  <a:schemeClr val="tx1"/>
                </a:solidFill>
              </a:rPr>
              <a:t>in a target program, we can delete the store instruction because whenever it is executed, the first instruction will ensure that the value of a has already been loaded into register R0.</a:t>
            </a:r>
            <a:endParaRPr lang="en-US" sz="1800" b="1" dirty="0">
              <a:solidFill>
                <a:schemeClr val="tx1"/>
              </a:solidFill>
            </a:endParaRPr>
          </a:p>
          <a:p>
            <a:pPr algn="l"/>
            <a:r>
              <a:rPr lang="en-US" sz="1800" b="1" dirty="0">
                <a:solidFill>
                  <a:schemeClr val="tx1"/>
                </a:solidFill>
              </a:rPr>
              <a:t>Eliminating Unreachable Code :</a:t>
            </a:r>
          </a:p>
          <a:p>
            <a:pPr algn="l"/>
            <a:r>
              <a:rPr lang="en-US" sz="1800" dirty="0">
                <a:solidFill>
                  <a:schemeClr val="tx1"/>
                </a:solidFill>
              </a:rPr>
              <a:t>Another opportunity for peephole optimization is the removal of unreachable</a:t>
            </a:r>
          </a:p>
          <a:p>
            <a:pPr algn="l"/>
            <a:r>
              <a:rPr lang="en-US" sz="1800" dirty="0">
                <a:solidFill>
                  <a:schemeClr val="tx1"/>
                </a:solidFill>
              </a:rPr>
              <a:t>instructions. An unlabeled instruction immediately following an unconditional</a:t>
            </a:r>
          </a:p>
          <a:p>
            <a:pPr algn="l"/>
            <a:r>
              <a:rPr lang="en-US" sz="1800" dirty="0">
                <a:solidFill>
                  <a:schemeClr val="tx1"/>
                </a:solidFill>
              </a:rPr>
              <a:t>jump may be removed</a:t>
            </a:r>
          </a:p>
          <a:p>
            <a:pPr algn="l"/>
            <a:r>
              <a:rPr lang="en-US" sz="1800" dirty="0">
                <a:solidFill>
                  <a:schemeClr val="tx1"/>
                </a:solidFill>
              </a:rPr>
              <a:t>       if debug != 1 </a:t>
            </a:r>
            <a:r>
              <a:rPr lang="en-US" sz="1800" dirty="0" err="1">
                <a:solidFill>
                  <a:schemeClr val="tx1"/>
                </a:solidFill>
              </a:rPr>
              <a:t>goto</a:t>
            </a:r>
            <a:r>
              <a:rPr lang="en-US" sz="1800" dirty="0">
                <a:solidFill>
                  <a:schemeClr val="tx1"/>
                </a:solidFill>
              </a:rPr>
              <a:t> L2</a:t>
            </a:r>
          </a:p>
          <a:p>
            <a:pPr algn="l"/>
            <a:r>
              <a:rPr lang="en-US" sz="1800" dirty="0">
                <a:solidFill>
                  <a:schemeClr val="tx1"/>
                </a:solidFill>
              </a:rPr>
              <a:t>           Print debugging information</a:t>
            </a:r>
          </a:p>
          <a:p>
            <a:pPr algn="l"/>
            <a:r>
              <a:rPr lang="en-US" sz="1800" dirty="0">
                <a:solidFill>
                  <a:schemeClr val="tx1"/>
                </a:solidFill>
              </a:rPr>
              <a:t>       L2:</a:t>
            </a:r>
          </a:p>
          <a:p>
            <a:pPr algn="l"/>
            <a:r>
              <a:rPr lang="en-US" sz="1800" dirty="0">
                <a:solidFill>
                  <a:schemeClr val="tx1"/>
                </a:solidFill>
              </a:rPr>
              <a:t>If debug is set to 0 at the beginning of the program, constant propagation</a:t>
            </a:r>
          </a:p>
          <a:p>
            <a:pPr algn="l"/>
            <a:r>
              <a:rPr lang="en-US" sz="1800" dirty="0">
                <a:solidFill>
                  <a:schemeClr val="tx1"/>
                </a:solidFill>
              </a:rPr>
              <a:t>would transform this sequence into</a:t>
            </a:r>
          </a:p>
          <a:p>
            <a:pPr algn="l"/>
            <a:r>
              <a:rPr lang="en-US" sz="1800" dirty="0">
                <a:solidFill>
                  <a:schemeClr val="tx1"/>
                </a:solidFill>
              </a:rPr>
              <a:t>       if 0 != 1 </a:t>
            </a:r>
            <a:r>
              <a:rPr lang="en-US" sz="1800" dirty="0" err="1">
                <a:solidFill>
                  <a:schemeClr val="tx1"/>
                </a:solidFill>
              </a:rPr>
              <a:t>goto</a:t>
            </a:r>
            <a:r>
              <a:rPr lang="en-US" sz="1800" dirty="0">
                <a:solidFill>
                  <a:schemeClr val="tx1"/>
                </a:solidFill>
              </a:rPr>
              <a:t> L2</a:t>
            </a:r>
          </a:p>
          <a:p>
            <a:pPr algn="l"/>
            <a:r>
              <a:rPr lang="en-US" sz="1800" dirty="0">
                <a:solidFill>
                  <a:schemeClr val="tx1"/>
                </a:solidFill>
              </a:rPr>
              <a:t>           print debugging information</a:t>
            </a:r>
          </a:p>
          <a:p>
            <a:pPr algn="l"/>
            <a:r>
              <a:rPr lang="en-US" sz="1800" dirty="0">
                <a:solidFill>
                  <a:schemeClr val="tx1"/>
                </a:solidFill>
              </a:rPr>
              <a:t>       L2:.</a:t>
            </a:r>
          </a:p>
          <a:p>
            <a:pPr algn="l"/>
            <a:endParaRPr lang="en-IN" sz="1800" dirty="0">
              <a:solidFill>
                <a:schemeClr val="tx1"/>
              </a:solidFill>
            </a:endParaRPr>
          </a:p>
        </p:txBody>
      </p:sp>
    </p:spTree>
    <p:extLst>
      <p:ext uri="{BB962C8B-B14F-4D97-AF65-F5344CB8AC3E}">
        <p14:creationId xmlns:p14="http://schemas.microsoft.com/office/powerpoint/2010/main" val="32437240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83E30-3ACE-4576-9D7E-29BBD7F04B50}"/>
              </a:ext>
            </a:extLst>
          </p:cNvPr>
          <p:cNvSpPr>
            <a:spLocks noGrp="1"/>
          </p:cNvSpPr>
          <p:nvPr>
            <p:ph type="title"/>
          </p:nvPr>
        </p:nvSpPr>
        <p:spPr>
          <a:xfrm>
            <a:off x="457200" y="274638"/>
            <a:ext cx="8229600" cy="5668962"/>
          </a:xfrm>
        </p:spPr>
        <p:txBody>
          <a:bodyPr>
            <a:normAutofit fontScale="90000"/>
          </a:bodyPr>
          <a:lstStyle/>
          <a:p>
            <a:pPr algn="l"/>
            <a:r>
              <a:rPr lang="en-US" sz="1800" b="1" dirty="0"/>
              <a:t>Flow-of-Control Optimizations :</a:t>
            </a:r>
            <a:br>
              <a:rPr lang="en-US" sz="1800" b="1" dirty="0"/>
            </a:br>
            <a:r>
              <a:rPr lang="en-US" sz="1800" dirty="0"/>
              <a:t>Simple intermediate code-generation algorithms frequently produce jumps to jumps, jumps to conditional jumps, or conditional jumps to jumps. These unnecessary jumps can be eliminated in either the intermediate code or the target code by the following types of peephole optimizations. We can replace the sequence</a:t>
            </a:r>
            <a:br>
              <a:rPr lang="en-US" sz="1800" dirty="0"/>
            </a:br>
            <a:r>
              <a:rPr lang="en-US" sz="1800" dirty="0" err="1"/>
              <a:t>goto</a:t>
            </a:r>
            <a:r>
              <a:rPr lang="en-US" sz="1800" dirty="0"/>
              <a:t> L1</a:t>
            </a:r>
            <a:br>
              <a:rPr lang="en-US" sz="1800" dirty="0"/>
            </a:br>
            <a:r>
              <a:rPr lang="en-US" sz="1800" dirty="0"/>
              <a:t>………</a:t>
            </a:r>
            <a:br>
              <a:rPr lang="en-US" sz="1800" dirty="0"/>
            </a:br>
            <a:r>
              <a:rPr lang="en-US" sz="1800" dirty="0"/>
              <a:t>L1: </a:t>
            </a:r>
            <a:r>
              <a:rPr lang="en-US" sz="1800" dirty="0" err="1"/>
              <a:t>goto</a:t>
            </a:r>
            <a:r>
              <a:rPr lang="en-US" sz="1800" dirty="0"/>
              <a:t> L2</a:t>
            </a:r>
            <a:br>
              <a:rPr lang="en-US" sz="1800" dirty="0"/>
            </a:br>
            <a:r>
              <a:rPr lang="en-US" sz="1800" dirty="0"/>
              <a:t>by the sequence</a:t>
            </a:r>
            <a:br>
              <a:rPr lang="en-US" sz="1800" dirty="0"/>
            </a:br>
            <a:r>
              <a:rPr lang="en-US" sz="1800" dirty="0" err="1"/>
              <a:t>goto</a:t>
            </a:r>
            <a:r>
              <a:rPr lang="en-US" sz="1800" dirty="0"/>
              <a:t> L2</a:t>
            </a:r>
            <a:br>
              <a:rPr lang="en-US" sz="1800" dirty="0"/>
            </a:br>
            <a:r>
              <a:rPr lang="en-US" sz="1800" dirty="0"/>
              <a:t>…….</a:t>
            </a:r>
            <a:br>
              <a:rPr lang="en-US" sz="1800" dirty="0"/>
            </a:br>
            <a:r>
              <a:rPr lang="en-US" sz="1800" dirty="0"/>
              <a:t>L1: </a:t>
            </a:r>
            <a:r>
              <a:rPr lang="en-US" sz="1800" dirty="0" err="1"/>
              <a:t>goto</a:t>
            </a:r>
            <a:r>
              <a:rPr lang="en-US" sz="1800" dirty="0"/>
              <a:t> L2</a:t>
            </a:r>
            <a:br>
              <a:rPr lang="en-US" sz="1800" dirty="0"/>
            </a:br>
            <a:r>
              <a:rPr lang="en-US" sz="1800" dirty="0"/>
              <a:t>If there are now no jumps to L1, then it may be possible to eliminate the statement </a:t>
            </a:r>
            <a:br>
              <a:rPr lang="en-US" sz="1800" dirty="0"/>
            </a:br>
            <a:r>
              <a:rPr lang="en-US" sz="1800" dirty="0"/>
              <a:t>L1: </a:t>
            </a:r>
            <a:r>
              <a:rPr lang="en-US" sz="1800" dirty="0" err="1"/>
              <a:t>goto</a:t>
            </a:r>
            <a:r>
              <a:rPr lang="en-US" sz="1800" dirty="0"/>
              <a:t> L2 </a:t>
            </a:r>
            <a:br>
              <a:rPr lang="en-US" sz="1800" dirty="0"/>
            </a:br>
            <a:r>
              <a:rPr lang="en-US" sz="1800" dirty="0"/>
              <a:t>provided it is preceded by an unconditional jump.</a:t>
            </a:r>
            <a:br>
              <a:rPr lang="en-US" sz="1800" dirty="0"/>
            </a:br>
            <a:r>
              <a:rPr lang="en-US" sz="1800" b="1" dirty="0"/>
              <a:t>Algebraic </a:t>
            </a:r>
            <a:r>
              <a:rPr lang="en-US" sz="1800" b="1" dirty="0" err="1"/>
              <a:t>Simplication</a:t>
            </a:r>
            <a:r>
              <a:rPr lang="en-US" sz="1800" b="1" dirty="0"/>
              <a:t> and Reduction in Strength :</a:t>
            </a:r>
            <a:br>
              <a:rPr lang="en-US" sz="1800" b="1" dirty="0"/>
            </a:br>
            <a:r>
              <a:rPr lang="en-US" sz="1800" dirty="0"/>
              <a:t>These algebraic identities can also be used by a peephole optimizer to</a:t>
            </a:r>
            <a:br>
              <a:rPr lang="en-US" sz="1800" dirty="0"/>
            </a:br>
            <a:r>
              <a:rPr lang="en-US" sz="1800" dirty="0"/>
              <a:t>eliminate three-address statements such as</a:t>
            </a:r>
            <a:br>
              <a:rPr lang="en-US" sz="1800" dirty="0"/>
            </a:br>
            <a:r>
              <a:rPr lang="en-US" sz="1800" dirty="0"/>
              <a:t>x = x + 0</a:t>
            </a:r>
            <a:br>
              <a:rPr lang="en-US" sz="1800" dirty="0"/>
            </a:br>
            <a:r>
              <a:rPr lang="en-US" sz="1800" dirty="0"/>
              <a:t>or</a:t>
            </a:r>
            <a:br>
              <a:rPr lang="en-US" sz="1800" dirty="0"/>
            </a:br>
            <a:r>
              <a:rPr lang="en-US" sz="1800" dirty="0"/>
              <a:t>x = x * 1</a:t>
            </a:r>
            <a:br>
              <a:rPr lang="en-US" sz="1800" dirty="0"/>
            </a:br>
            <a:r>
              <a:rPr lang="en-US" sz="1800" dirty="0"/>
              <a:t>in the peephole.</a:t>
            </a:r>
            <a:endParaRPr lang="en-IN" sz="1800" dirty="0"/>
          </a:p>
        </p:txBody>
      </p:sp>
    </p:spTree>
    <p:extLst>
      <p:ext uri="{BB962C8B-B14F-4D97-AF65-F5344CB8AC3E}">
        <p14:creationId xmlns:p14="http://schemas.microsoft.com/office/powerpoint/2010/main" val="14127977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49DEDB-8083-49AC-AAB3-2E4189AF7DAD}"/>
              </a:ext>
            </a:extLst>
          </p:cNvPr>
          <p:cNvSpPr txBox="1"/>
          <p:nvPr/>
        </p:nvSpPr>
        <p:spPr>
          <a:xfrm>
            <a:off x="304800" y="1066800"/>
            <a:ext cx="8534400" cy="1477328"/>
          </a:xfrm>
          <a:prstGeom prst="rect">
            <a:avLst/>
          </a:prstGeom>
          <a:noFill/>
        </p:spPr>
        <p:txBody>
          <a:bodyPr wrap="square" rtlCol="0">
            <a:spAutoFit/>
          </a:bodyPr>
          <a:lstStyle/>
          <a:p>
            <a:r>
              <a:rPr lang="en-US" b="1" dirty="0"/>
              <a:t>Use of Machine Idioms :</a:t>
            </a:r>
          </a:p>
          <a:p>
            <a:r>
              <a:rPr lang="en-US" dirty="0"/>
              <a:t>some machines have auto-increment and auto-decrement addressing modes. These add</a:t>
            </a:r>
          </a:p>
          <a:p>
            <a:r>
              <a:rPr lang="en-US" dirty="0"/>
              <a:t>or subtract one from an operand before or after using its value. The use of the modes greatly improves the quality of code when pushing or popping a stack, as in parameter passing. These modes can also be used in code for statements like x = x+1.</a:t>
            </a:r>
            <a:endParaRPr lang="en-IN" dirty="0"/>
          </a:p>
        </p:txBody>
      </p:sp>
    </p:spTree>
    <p:extLst>
      <p:ext uri="{BB962C8B-B14F-4D97-AF65-F5344CB8AC3E}">
        <p14:creationId xmlns:p14="http://schemas.microsoft.com/office/powerpoint/2010/main" val="6326466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9948" y="1470405"/>
            <a:ext cx="7933690" cy="4196080"/>
          </a:xfrm>
          <a:prstGeom prst="rect">
            <a:avLst/>
          </a:prstGeom>
        </p:spPr>
        <p:txBody>
          <a:bodyPr vert="horz" wrap="square" lIns="0" tIns="12700" rIns="0" bIns="0" rtlCol="0">
            <a:spAutoFit/>
          </a:bodyPr>
          <a:lstStyle/>
          <a:p>
            <a:pPr marL="396875" marR="64135" indent="-384810">
              <a:lnSpc>
                <a:spcPct val="100000"/>
              </a:lnSpc>
              <a:spcBef>
                <a:spcPts val="100"/>
              </a:spcBef>
              <a:tabLst>
                <a:tab pos="396875" algn="l"/>
                <a:tab pos="6802755" algn="l"/>
              </a:tabLst>
            </a:pPr>
            <a:r>
              <a:rPr sz="1900" spc="-190" dirty="0">
                <a:latin typeface="Cambria"/>
                <a:cs typeface="Cambria"/>
              </a:rPr>
              <a:t>⦿	</a:t>
            </a:r>
            <a:r>
              <a:rPr sz="2400" dirty="0">
                <a:latin typeface="Times New Roman"/>
                <a:cs typeface="Times New Roman"/>
              </a:rPr>
              <a:t>Instruction involving only register operands are shorter and </a:t>
            </a:r>
            <a:r>
              <a:rPr sz="2400" spc="5" dirty="0">
                <a:latin typeface="Times New Roman"/>
                <a:cs typeface="Times New Roman"/>
              </a:rPr>
              <a:t> </a:t>
            </a:r>
            <a:r>
              <a:rPr sz="2400" dirty="0">
                <a:latin typeface="Times New Roman"/>
                <a:cs typeface="Times New Roman"/>
              </a:rPr>
              <a:t>faster then those involving </a:t>
            </a:r>
            <a:r>
              <a:rPr sz="2400" spc="-10" dirty="0">
                <a:latin typeface="Times New Roman"/>
                <a:cs typeface="Times New Roman"/>
              </a:rPr>
              <a:t>memory </a:t>
            </a:r>
            <a:r>
              <a:rPr sz="2400" dirty="0">
                <a:latin typeface="Times New Roman"/>
                <a:cs typeface="Times New Roman"/>
              </a:rPr>
              <a:t>operands. This also </a:t>
            </a:r>
            <a:r>
              <a:rPr sz="2400" spc="5" dirty="0">
                <a:latin typeface="Times New Roman"/>
                <a:cs typeface="Times New Roman"/>
              </a:rPr>
              <a:t> </a:t>
            </a:r>
            <a:r>
              <a:rPr sz="2400" spc="-5" dirty="0">
                <a:latin typeface="Times New Roman"/>
                <a:cs typeface="Times New Roman"/>
              </a:rPr>
              <a:t>means</a:t>
            </a:r>
            <a:r>
              <a:rPr sz="2400" dirty="0">
                <a:latin typeface="Times New Roman"/>
                <a:cs typeface="Times New Roman"/>
              </a:rPr>
              <a:t> that</a:t>
            </a:r>
            <a:r>
              <a:rPr sz="2400" spc="-15" dirty="0">
                <a:latin typeface="Times New Roman"/>
                <a:cs typeface="Times New Roman"/>
              </a:rPr>
              <a:t> </a:t>
            </a:r>
            <a:r>
              <a:rPr sz="2400" dirty="0">
                <a:latin typeface="Times New Roman"/>
                <a:cs typeface="Times New Roman"/>
              </a:rPr>
              <a:t>proper</a:t>
            </a:r>
            <a:r>
              <a:rPr sz="2400" spc="-10" dirty="0">
                <a:latin typeface="Times New Roman"/>
                <a:cs typeface="Times New Roman"/>
              </a:rPr>
              <a:t> </a:t>
            </a:r>
            <a:r>
              <a:rPr sz="2400" spc="-5" dirty="0">
                <a:latin typeface="Times New Roman"/>
                <a:cs typeface="Times New Roman"/>
              </a:rPr>
              <a:t>use</a:t>
            </a:r>
            <a:r>
              <a:rPr sz="2400" spc="5" dirty="0">
                <a:latin typeface="Times New Roman"/>
                <a:cs typeface="Times New Roman"/>
              </a:rPr>
              <a:t> </a:t>
            </a:r>
            <a:r>
              <a:rPr sz="2400" dirty="0">
                <a:latin typeface="Times New Roman"/>
                <a:cs typeface="Times New Roman"/>
              </a:rPr>
              <a:t>of</a:t>
            </a:r>
            <a:r>
              <a:rPr sz="2400" spc="5" dirty="0">
                <a:latin typeface="Times New Roman"/>
                <a:cs typeface="Times New Roman"/>
              </a:rPr>
              <a:t> </a:t>
            </a:r>
            <a:r>
              <a:rPr sz="2400" dirty="0">
                <a:latin typeface="Times New Roman"/>
                <a:cs typeface="Times New Roman"/>
              </a:rPr>
              <a:t>register</a:t>
            </a:r>
            <a:r>
              <a:rPr sz="2400" spc="-25" dirty="0">
                <a:latin typeface="Times New Roman"/>
                <a:cs typeface="Times New Roman"/>
              </a:rPr>
              <a:t> </a:t>
            </a:r>
            <a:r>
              <a:rPr sz="2400" dirty="0">
                <a:latin typeface="Times New Roman"/>
                <a:cs typeface="Times New Roman"/>
              </a:rPr>
              <a:t>help</a:t>
            </a:r>
            <a:r>
              <a:rPr sz="2400" spc="-15" dirty="0">
                <a:latin typeface="Times New Roman"/>
                <a:cs typeface="Times New Roman"/>
              </a:rPr>
              <a:t> </a:t>
            </a:r>
            <a:r>
              <a:rPr sz="2400" dirty="0">
                <a:latin typeface="Times New Roman"/>
                <a:cs typeface="Times New Roman"/>
              </a:rPr>
              <a:t>in generating	the</a:t>
            </a:r>
            <a:r>
              <a:rPr sz="2400" spc="-95" dirty="0">
                <a:latin typeface="Times New Roman"/>
                <a:cs typeface="Times New Roman"/>
              </a:rPr>
              <a:t> </a:t>
            </a:r>
            <a:r>
              <a:rPr sz="2400" dirty="0">
                <a:latin typeface="Times New Roman"/>
                <a:cs typeface="Times New Roman"/>
              </a:rPr>
              <a:t>good </a:t>
            </a:r>
            <a:r>
              <a:rPr sz="2400" spc="-585" dirty="0">
                <a:latin typeface="Times New Roman"/>
                <a:cs typeface="Times New Roman"/>
              </a:rPr>
              <a:t> </a:t>
            </a:r>
            <a:r>
              <a:rPr sz="2400" dirty="0">
                <a:latin typeface="Times New Roman"/>
                <a:cs typeface="Times New Roman"/>
              </a:rPr>
              <a:t>code. This section presents various strategies for deciding </a:t>
            </a:r>
            <a:r>
              <a:rPr sz="2400" spc="5" dirty="0">
                <a:latin typeface="Times New Roman"/>
                <a:cs typeface="Times New Roman"/>
              </a:rPr>
              <a:t> </a:t>
            </a:r>
            <a:r>
              <a:rPr sz="2400" dirty="0">
                <a:latin typeface="Times New Roman"/>
                <a:cs typeface="Times New Roman"/>
              </a:rPr>
              <a:t>what values in a program should reside in </a:t>
            </a:r>
            <a:r>
              <a:rPr sz="2400" spc="-5" dirty="0">
                <a:latin typeface="Times New Roman"/>
                <a:cs typeface="Times New Roman"/>
              </a:rPr>
              <a:t>registers(register </a:t>
            </a:r>
            <a:r>
              <a:rPr sz="2400" dirty="0">
                <a:latin typeface="Times New Roman"/>
                <a:cs typeface="Times New Roman"/>
              </a:rPr>
              <a:t> allocation)and in </a:t>
            </a:r>
            <a:r>
              <a:rPr sz="2400" spc="-5" dirty="0">
                <a:latin typeface="Times New Roman"/>
                <a:cs typeface="Times New Roman"/>
              </a:rPr>
              <a:t>which </a:t>
            </a:r>
            <a:r>
              <a:rPr sz="2400" dirty="0">
                <a:latin typeface="Times New Roman"/>
                <a:cs typeface="Times New Roman"/>
              </a:rPr>
              <a:t>register each value should reside </a:t>
            </a:r>
            <a:r>
              <a:rPr sz="2400" spc="5" dirty="0">
                <a:latin typeface="Times New Roman"/>
                <a:cs typeface="Times New Roman"/>
              </a:rPr>
              <a:t> </a:t>
            </a:r>
            <a:r>
              <a:rPr sz="2400" dirty="0">
                <a:latin typeface="Times New Roman"/>
                <a:cs typeface="Times New Roman"/>
              </a:rPr>
              <a:t>(register</a:t>
            </a:r>
            <a:r>
              <a:rPr sz="2400" spc="-35" dirty="0">
                <a:latin typeface="Times New Roman"/>
                <a:cs typeface="Times New Roman"/>
              </a:rPr>
              <a:t> </a:t>
            </a:r>
            <a:r>
              <a:rPr sz="2400" spc="-5" dirty="0">
                <a:latin typeface="Times New Roman"/>
                <a:cs typeface="Times New Roman"/>
              </a:rPr>
              <a:t>assignment).</a:t>
            </a:r>
            <a:endParaRPr sz="2400" dirty="0">
              <a:latin typeface="Times New Roman"/>
              <a:cs typeface="Times New Roman"/>
            </a:endParaRPr>
          </a:p>
          <a:p>
            <a:pPr marL="396875" marR="5080" indent="-384810">
              <a:lnSpc>
                <a:spcPct val="100000"/>
              </a:lnSpc>
              <a:spcBef>
                <a:spcPts val="580"/>
              </a:spcBef>
              <a:tabLst>
                <a:tab pos="396875" algn="l"/>
              </a:tabLst>
            </a:pPr>
            <a:r>
              <a:rPr sz="1900" spc="-190" dirty="0">
                <a:latin typeface="Cambria"/>
                <a:cs typeface="Cambria"/>
              </a:rPr>
              <a:t>⦿	</a:t>
            </a:r>
            <a:r>
              <a:rPr sz="2400" spc="-5" dirty="0">
                <a:latin typeface="Times New Roman"/>
                <a:cs typeface="Times New Roman"/>
              </a:rPr>
              <a:t>One </a:t>
            </a:r>
            <a:r>
              <a:rPr sz="2400" dirty="0">
                <a:latin typeface="Times New Roman"/>
                <a:cs typeface="Times New Roman"/>
              </a:rPr>
              <a:t>approach to register </a:t>
            </a:r>
            <a:r>
              <a:rPr sz="2400" spc="-5" dirty="0">
                <a:latin typeface="Times New Roman"/>
                <a:cs typeface="Times New Roman"/>
              </a:rPr>
              <a:t>allocation </a:t>
            </a:r>
            <a:r>
              <a:rPr sz="2400" dirty="0">
                <a:latin typeface="Times New Roman"/>
                <a:cs typeface="Times New Roman"/>
              </a:rPr>
              <a:t>and </a:t>
            </a:r>
            <a:r>
              <a:rPr sz="2400" spc="-5" dirty="0">
                <a:latin typeface="Times New Roman"/>
                <a:cs typeface="Times New Roman"/>
              </a:rPr>
              <a:t>assignment is </a:t>
            </a:r>
            <a:r>
              <a:rPr sz="2400" dirty="0">
                <a:latin typeface="Times New Roman"/>
                <a:cs typeface="Times New Roman"/>
              </a:rPr>
              <a:t>to </a:t>
            </a:r>
            <a:r>
              <a:rPr sz="2400" spc="5" dirty="0">
                <a:latin typeface="Times New Roman"/>
                <a:cs typeface="Times New Roman"/>
              </a:rPr>
              <a:t> </a:t>
            </a:r>
            <a:r>
              <a:rPr sz="2400" dirty="0">
                <a:latin typeface="Times New Roman"/>
                <a:cs typeface="Times New Roman"/>
              </a:rPr>
              <a:t>assign</a:t>
            </a:r>
            <a:r>
              <a:rPr sz="2400" spc="-25" dirty="0">
                <a:latin typeface="Times New Roman"/>
                <a:cs typeface="Times New Roman"/>
              </a:rPr>
              <a:t> </a:t>
            </a:r>
            <a:r>
              <a:rPr sz="2400" dirty="0">
                <a:latin typeface="Times New Roman"/>
                <a:cs typeface="Times New Roman"/>
              </a:rPr>
              <a:t>specific</a:t>
            </a:r>
            <a:r>
              <a:rPr sz="2400" spc="-30" dirty="0">
                <a:latin typeface="Times New Roman"/>
                <a:cs typeface="Times New Roman"/>
              </a:rPr>
              <a:t> </a:t>
            </a:r>
            <a:r>
              <a:rPr sz="2400" dirty="0">
                <a:latin typeface="Times New Roman"/>
                <a:cs typeface="Times New Roman"/>
              </a:rPr>
              <a:t>value</a:t>
            </a:r>
            <a:r>
              <a:rPr sz="2400" spc="-30" dirty="0">
                <a:latin typeface="Times New Roman"/>
                <a:cs typeface="Times New Roman"/>
              </a:rPr>
              <a:t> </a:t>
            </a:r>
            <a:r>
              <a:rPr sz="2400" dirty="0">
                <a:latin typeface="Times New Roman"/>
                <a:cs typeface="Times New Roman"/>
              </a:rPr>
              <a:t>in</a:t>
            </a:r>
            <a:r>
              <a:rPr sz="2400" spc="-15" dirty="0">
                <a:latin typeface="Times New Roman"/>
                <a:cs typeface="Times New Roman"/>
              </a:rPr>
              <a:t> </a:t>
            </a:r>
            <a:r>
              <a:rPr sz="2400" dirty="0">
                <a:latin typeface="Times New Roman"/>
                <a:cs typeface="Times New Roman"/>
              </a:rPr>
              <a:t>an</a:t>
            </a:r>
            <a:r>
              <a:rPr sz="2400" spc="-5" dirty="0">
                <a:latin typeface="Times New Roman"/>
                <a:cs typeface="Times New Roman"/>
              </a:rPr>
              <a:t> </a:t>
            </a:r>
            <a:r>
              <a:rPr sz="2400" dirty="0">
                <a:latin typeface="Times New Roman"/>
                <a:cs typeface="Times New Roman"/>
              </a:rPr>
              <a:t>object</a:t>
            </a:r>
            <a:r>
              <a:rPr sz="2400" spc="-40" dirty="0">
                <a:latin typeface="Times New Roman"/>
                <a:cs typeface="Times New Roman"/>
              </a:rPr>
              <a:t> </a:t>
            </a:r>
            <a:r>
              <a:rPr sz="2400" dirty="0">
                <a:latin typeface="Times New Roman"/>
                <a:cs typeface="Times New Roman"/>
              </a:rPr>
              <a:t>program</a:t>
            </a:r>
            <a:r>
              <a:rPr sz="2400" spc="-25" dirty="0">
                <a:latin typeface="Times New Roman"/>
                <a:cs typeface="Times New Roman"/>
              </a:rPr>
              <a:t> </a:t>
            </a:r>
            <a:r>
              <a:rPr sz="2400" dirty="0">
                <a:latin typeface="Times New Roman"/>
                <a:cs typeface="Times New Roman"/>
              </a:rPr>
              <a:t>to</a:t>
            </a:r>
            <a:r>
              <a:rPr sz="2400" spc="-5" dirty="0">
                <a:latin typeface="Times New Roman"/>
                <a:cs typeface="Times New Roman"/>
              </a:rPr>
              <a:t> </a:t>
            </a:r>
            <a:r>
              <a:rPr sz="2400" dirty="0">
                <a:latin typeface="Times New Roman"/>
                <a:cs typeface="Times New Roman"/>
              </a:rPr>
              <a:t>certain</a:t>
            </a:r>
            <a:r>
              <a:rPr sz="2400" spc="-55" dirty="0">
                <a:latin typeface="Times New Roman"/>
                <a:cs typeface="Times New Roman"/>
              </a:rPr>
              <a:t> </a:t>
            </a:r>
            <a:r>
              <a:rPr sz="2400" dirty="0">
                <a:latin typeface="Times New Roman"/>
                <a:cs typeface="Times New Roman"/>
              </a:rPr>
              <a:t>registers.</a:t>
            </a:r>
          </a:p>
          <a:p>
            <a:pPr marL="12700">
              <a:lnSpc>
                <a:spcPct val="100000"/>
              </a:lnSpc>
              <a:spcBef>
                <a:spcPts val="575"/>
              </a:spcBef>
              <a:tabLst>
                <a:tab pos="396875" algn="l"/>
              </a:tabLst>
            </a:pPr>
            <a:r>
              <a:rPr sz="1900" spc="-190" dirty="0">
                <a:latin typeface="Cambria"/>
                <a:cs typeface="Cambria"/>
              </a:rPr>
              <a:t>⦿	</a:t>
            </a:r>
            <a:r>
              <a:rPr sz="2400" dirty="0">
                <a:latin typeface="Times New Roman"/>
                <a:cs typeface="Times New Roman"/>
              </a:rPr>
              <a:t>This</a:t>
            </a:r>
            <a:r>
              <a:rPr sz="2400" spc="-20" dirty="0">
                <a:latin typeface="Times New Roman"/>
                <a:cs typeface="Times New Roman"/>
              </a:rPr>
              <a:t> </a:t>
            </a:r>
            <a:r>
              <a:rPr sz="2400" dirty="0">
                <a:latin typeface="Times New Roman"/>
                <a:cs typeface="Times New Roman"/>
              </a:rPr>
              <a:t>approach</a:t>
            </a:r>
            <a:r>
              <a:rPr sz="2400" spc="-10" dirty="0">
                <a:latin typeface="Times New Roman"/>
                <a:cs typeface="Times New Roman"/>
              </a:rPr>
              <a:t> </a:t>
            </a:r>
            <a:r>
              <a:rPr sz="2400" dirty="0">
                <a:latin typeface="Times New Roman"/>
                <a:cs typeface="Times New Roman"/>
              </a:rPr>
              <a:t>has</a:t>
            </a:r>
            <a:r>
              <a:rPr sz="2400" spc="-15"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dirty="0">
                <a:latin typeface="Times New Roman"/>
                <a:cs typeface="Times New Roman"/>
              </a:rPr>
              <a:t>advantage</a:t>
            </a:r>
            <a:r>
              <a:rPr sz="2400" spc="-35" dirty="0">
                <a:latin typeface="Times New Roman"/>
                <a:cs typeface="Times New Roman"/>
              </a:rPr>
              <a:t> </a:t>
            </a:r>
            <a:r>
              <a:rPr sz="2400" dirty="0">
                <a:latin typeface="Times New Roman"/>
                <a:cs typeface="Times New Roman"/>
              </a:rPr>
              <a:t>that</a:t>
            </a:r>
            <a:r>
              <a:rPr sz="2400" spc="-20" dirty="0">
                <a:latin typeface="Times New Roman"/>
                <a:cs typeface="Times New Roman"/>
              </a:rPr>
              <a:t> </a:t>
            </a:r>
            <a:r>
              <a:rPr sz="2400" dirty="0">
                <a:latin typeface="Times New Roman"/>
                <a:cs typeface="Times New Roman"/>
              </a:rPr>
              <a:t>it</a:t>
            </a:r>
            <a:r>
              <a:rPr sz="2400" spc="-15" dirty="0">
                <a:latin typeface="Times New Roman"/>
                <a:cs typeface="Times New Roman"/>
              </a:rPr>
              <a:t> </a:t>
            </a:r>
            <a:r>
              <a:rPr sz="2400" spc="-5" dirty="0">
                <a:latin typeface="Times New Roman"/>
                <a:cs typeface="Times New Roman"/>
              </a:rPr>
              <a:t>simplifies</a:t>
            </a:r>
            <a:r>
              <a:rPr sz="2400" spc="-20" dirty="0">
                <a:latin typeface="Times New Roman"/>
                <a:cs typeface="Times New Roman"/>
              </a:rPr>
              <a:t> </a:t>
            </a:r>
            <a:r>
              <a:rPr sz="2400" dirty="0">
                <a:latin typeface="Times New Roman"/>
                <a:cs typeface="Times New Roman"/>
              </a:rPr>
              <a:t>the</a:t>
            </a:r>
            <a:r>
              <a:rPr sz="2400" spc="-10" dirty="0">
                <a:latin typeface="Times New Roman"/>
                <a:cs typeface="Times New Roman"/>
              </a:rPr>
              <a:t> </a:t>
            </a:r>
            <a:r>
              <a:rPr sz="2400" dirty="0">
                <a:latin typeface="Times New Roman"/>
                <a:cs typeface="Times New Roman"/>
              </a:rPr>
              <a:t>design</a:t>
            </a:r>
          </a:p>
          <a:p>
            <a:pPr marL="396875">
              <a:lnSpc>
                <a:spcPct val="100000"/>
              </a:lnSpc>
              <a:spcBef>
                <a:spcPts val="5"/>
              </a:spcBef>
            </a:pPr>
            <a:r>
              <a:rPr sz="2400" dirty="0">
                <a:latin typeface="Times New Roman"/>
                <a:cs typeface="Times New Roman"/>
              </a:rPr>
              <a:t>of</a:t>
            </a:r>
            <a:r>
              <a:rPr sz="2400" spc="-20" dirty="0">
                <a:latin typeface="Times New Roman"/>
                <a:cs typeface="Times New Roman"/>
              </a:rPr>
              <a:t> </a:t>
            </a:r>
            <a:r>
              <a:rPr sz="2400" dirty="0">
                <a:latin typeface="Times New Roman"/>
                <a:cs typeface="Times New Roman"/>
              </a:rPr>
              <a:t>a</a:t>
            </a:r>
            <a:r>
              <a:rPr sz="2400" spc="-30" dirty="0">
                <a:latin typeface="Times New Roman"/>
                <a:cs typeface="Times New Roman"/>
              </a:rPr>
              <a:t> </a:t>
            </a:r>
            <a:r>
              <a:rPr sz="2400" spc="-20" dirty="0">
                <a:latin typeface="Times New Roman"/>
                <a:cs typeface="Times New Roman"/>
              </a:rPr>
              <a:t>compiler.</a:t>
            </a:r>
            <a:endParaRPr sz="2400" dirty="0">
              <a:latin typeface="Times New Roman"/>
              <a:cs typeface="Times New Roman"/>
            </a:endParaRPr>
          </a:p>
        </p:txBody>
      </p:sp>
      <p:sp>
        <p:nvSpPr>
          <p:cNvPr id="3" name="object 3"/>
          <p:cNvSpPr txBox="1">
            <a:spLocks noGrp="1"/>
          </p:cNvSpPr>
          <p:nvPr>
            <p:ph type="title"/>
          </p:nvPr>
        </p:nvSpPr>
        <p:spPr>
          <a:xfrm>
            <a:off x="993444" y="630681"/>
            <a:ext cx="5419090"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E30058"/>
                </a:solidFill>
                <a:latin typeface="Times New Roman"/>
                <a:cs typeface="Times New Roman"/>
              </a:rPr>
              <a:t>Register</a:t>
            </a:r>
            <a:r>
              <a:rPr sz="2800" b="1" spc="-215" dirty="0">
                <a:solidFill>
                  <a:srgbClr val="E30058"/>
                </a:solidFill>
                <a:latin typeface="Times New Roman"/>
                <a:cs typeface="Times New Roman"/>
              </a:rPr>
              <a:t> </a:t>
            </a:r>
            <a:r>
              <a:rPr sz="2800" b="1" spc="-5" dirty="0">
                <a:solidFill>
                  <a:srgbClr val="E30058"/>
                </a:solidFill>
                <a:latin typeface="Times New Roman"/>
                <a:cs typeface="Times New Roman"/>
              </a:rPr>
              <a:t>Allocation</a:t>
            </a:r>
            <a:r>
              <a:rPr sz="2800" b="1" spc="5" dirty="0">
                <a:solidFill>
                  <a:srgbClr val="E30058"/>
                </a:solidFill>
                <a:latin typeface="Times New Roman"/>
                <a:cs typeface="Times New Roman"/>
              </a:rPr>
              <a:t> </a:t>
            </a:r>
            <a:r>
              <a:rPr sz="2800" b="1" spc="-5" dirty="0">
                <a:solidFill>
                  <a:srgbClr val="E30058"/>
                </a:solidFill>
                <a:latin typeface="Times New Roman"/>
                <a:cs typeface="Times New Roman"/>
              </a:rPr>
              <a:t>and</a:t>
            </a:r>
            <a:r>
              <a:rPr sz="2800" b="1" spc="-150" dirty="0">
                <a:solidFill>
                  <a:srgbClr val="E30058"/>
                </a:solidFill>
                <a:latin typeface="Times New Roman"/>
                <a:cs typeface="Times New Roman"/>
              </a:rPr>
              <a:t> </a:t>
            </a:r>
            <a:r>
              <a:rPr sz="2800" b="1" spc="-5" dirty="0">
                <a:solidFill>
                  <a:srgbClr val="E30058"/>
                </a:solidFill>
                <a:latin typeface="Times New Roman"/>
                <a:cs typeface="Times New Roman"/>
              </a:rPr>
              <a:t>Assignment</a:t>
            </a:r>
            <a:endParaRPr sz="2800" dirty="0">
              <a:latin typeface="Times New Roman"/>
              <a:cs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9948" y="708405"/>
            <a:ext cx="7903845" cy="4552528"/>
          </a:xfrm>
          <a:prstGeom prst="rect">
            <a:avLst/>
          </a:prstGeom>
        </p:spPr>
        <p:txBody>
          <a:bodyPr vert="horz" wrap="square" lIns="0" tIns="12700" rIns="0" bIns="0" rtlCol="0">
            <a:spAutoFit/>
          </a:bodyPr>
          <a:lstStyle/>
          <a:p>
            <a:pPr marL="396875" marR="5080" indent="-384810">
              <a:lnSpc>
                <a:spcPct val="100000"/>
              </a:lnSpc>
              <a:spcBef>
                <a:spcPts val="100"/>
              </a:spcBef>
              <a:tabLst>
                <a:tab pos="396875" algn="l"/>
              </a:tabLst>
            </a:pPr>
            <a:r>
              <a:rPr sz="1900" spc="-190" dirty="0">
                <a:latin typeface="Cambria"/>
                <a:cs typeface="Cambria"/>
              </a:rPr>
              <a:t>⦿	</a:t>
            </a:r>
            <a:r>
              <a:rPr sz="2400" spc="-5" dirty="0">
                <a:latin typeface="Times New Roman"/>
                <a:cs typeface="Times New Roman"/>
              </a:rPr>
              <a:t>Disadvantage is </a:t>
            </a:r>
            <a:r>
              <a:rPr sz="2400" dirty="0">
                <a:latin typeface="Times New Roman"/>
                <a:cs typeface="Times New Roman"/>
              </a:rPr>
              <a:t>that , applied too strictly , it </a:t>
            </a:r>
            <a:r>
              <a:rPr sz="2400" spc="-5" dirty="0">
                <a:latin typeface="Times New Roman"/>
                <a:cs typeface="Times New Roman"/>
              </a:rPr>
              <a:t>uses </a:t>
            </a:r>
            <a:r>
              <a:rPr sz="2400" dirty="0">
                <a:latin typeface="Times New Roman"/>
                <a:cs typeface="Times New Roman"/>
              </a:rPr>
              <a:t>registers </a:t>
            </a:r>
            <a:r>
              <a:rPr sz="2400" spc="5" dirty="0">
                <a:latin typeface="Times New Roman"/>
                <a:cs typeface="Times New Roman"/>
              </a:rPr>
              <a:t> </a:t>
            </a:r>
            <a:r>
              <a:rPr sz="2400" spc="-5" dirty="0">
                <a:latin typeface="Times New Roman"/>
                <a:cs typeface="Times New Roman"/>
              </a:rPr>
              <a:t>inefficiently;</a:t>
            </a:r>
            <a:r>
              <a:rPr sz="2400" spc="-45" dirty="0">
                <a:latin typeface="Times New Roman"/>
                <a:cs typeface="Times New Roman"/>
              </a:rPr>
              <a:t> </a:t>
            </a:r>
            <a:r>
              <a:rPr sz="2400" dirty="0">
                <a:latin typeface="Times New Roman"/>
                <a:cs typeface="Times New Roman"/>
              </a:rPr>
              <a:t>certain</a:t>
            </a:r>
            <a:r>
              <a:rPr sz="2400" spc="-50" dirty="0">
                <a:latin typeface="Times New Roman"/>
                <a:cs typeface="Times New Roman"/>
              </a:rPr>
              <a:t> </a:t>
            </a:r>
            <a:r>
              <a:rPr sz="2400" dirty="0">
                <a:latin typeface="Times New Roman"/>
                <a:cs typeface="Times New Roman"/>
              </a:rPr>
              <a:t>registers</a:t>
            </a:r>
            <a:r>
              <a:rPr sz="2400" spc="-35" dirty="0">
                <a:latin typeface="Times New Roman"/>
                <a:cs typeface="Times New Roman"/>
              </a:rPr>
              <a:t> </a:t>
            </a:r>
            <a:r>
              <a:rPr sz="2400" spc="-10" dirty="0">
                <a:latin typeface="Times New Roman"/>
                <a:cs typeface="Times New Roman"/>
              </a:rPr>
              <a:t>may</a:t>
            </a:r>
            <a:r>
              <a:rPr sz="2400" dirty="0">
                <a:latin typeface="Times New Roman"/>
                <a:cs typeface="Times New Roman"/>
              </a:rPr>
              <a:t> go</a:t>
            </a:r>
            <a:r>
              <a:rPr sz="2400" spc="-5" dirty="0">
                <a:latin typeface="Times New Roman"/>
                <a:cs typeface="Times New Roman"/>
              </a:rPr>
              <a:t> </a:t>
            </a:r>
            <a:r>
              <a:rPr sz="2400" dirty="0">
                <a:latin typeface="Times New Roman"/>
                <a:cs typeface="Times New Roman"/>
              </a:rPr>
              <a:t>unused</a:t>
            </a:r>
            <a:r>
              <a:rPr sz="2400" spc="-10" dirty="0">
                <a:latin typeface="Times New Roman"/>
                <a:cs typeface="Times New Roman"/>
              </a:rPr>
              <a:t> </a:t>
            </a:r>
            <a:r>
              <a:rPr sz="2400" dirty="0">
                <a:latin typeface="Times New Roman"/>
                <a:cs typeface="Times New Roman"/>
              </a:rPr>
              <a:t>over</a:t>
            </a:r>
            <a:r>
              <a:rPr sz="2400" spc="-15" dirty="0">
                <a:latin typeface="Times New Roman"/>
                <a:cs typeface="Times New Roman"/>
              </a:rPr>
              <a:t> </a:t>
            </a:r>
            <a:r>
              <a:rPr sz="2400" dirty="0">
                <a:latin typeface="Times New Roman"/>
                <a:cs typeface="Times New Roman"/>
              </a:rPr>
              <a:t>substantial </a:t>
            </a:r>
            <a:r>
              <a:rPr sz="2400" spc="-585" dirty="0">
                <a:latin typeface="Times New Roman"/>
                <a:cs typeface="Times New Roman"/>
              </a:rPr>
              <a:t> </a:t>
            </a:r>
            <a:r>
              <a:rPr sz="2400" dirty="0">
                <a:latin typeface="Times New Roman"/>
                <a:cs typeface="Times New Roman"/>
              </a:rPr>
              <a:t>portions of code, while unnecessary loads and stores are </a:t>
            </a:r>
            <a:r>
              <a:rPr sz="2400" spc="5" dirty="0">
                <a:latin typeface="Times New Roman"/>
                <a:cs typeface="Times New Roman"/>
              </a:rPr>
              <a:t> </a:t>
            </a:r>
            <a:r>
              <a:rPr sz="2400" dirty="0">
                <a:latin typeface="Times New Roman"/>
                <a:cs typeface="Times New Roman"/>
              </a:rPr>
              <a:t>generated.</a:t>
            </a:r>
          </a:p>
          <a:p>
            <a:pPr>
              <a:lnSpc>
                <a:spcPct val="100000"/>
              </a:lnSpc>
              <a:spcBef>
                <a:spcPts val="10"/>
              </a:spcBef>
            </a:pPr>
            <a:endParaRPr sz="3500" dirty="0">
              <a:latin typeface="Times New Roman"/>
              <a:cs typeface="Times New Roman"/>
            </a:endParaRPr>
          </a:p>
          <a:p>
            <a:pPr marL="396875" marR="318135" indent="-384810">
              <a:lnSpc>
                <a:spcPct val="100000"/>
              </a:lnSpc>
              <a:tabLst>
                <a:tab pos="396875" algn="l"/>
              </a:tabLst>
            </a:pPr>
            <a:r>
              <a:rPr sz="1900" spc="-190" dirty="0">
                <a:latin typeface="Cambria"/>
                <a:cs typeface="Cambria"/>
              </a:rPr>
              <a:t>⦿	</a:t>
            </a:r>
            <a:r>
              <a:rPr sz="2400" spc="-5" dirty="0">
                <a:latin typeface="Times New Roman"/>
                <a:cs typeface="Times New Roman"/>
              </a:rPr>
              <a:t>Now</a:t>
            </a:r>
            <a:r>
              <a:rPr sz="2400" spc="10" dirty="0">
                <a:latin typeface="Times New Roman"/>
                <a:cs typeface="Times New Roman"/>
              </a:rPr>
              <a:t> </a:t>
            </a:r>
            <a:r>
              <a:rPr sz="2400" spc="-5" dirty="0">
                <a:latin typeface="Times New Roman"/>
                <a:cs typeface="Times New Roman"/>
              </a:rPr>
              <a:t>we</a:t>
            </a:r>
            <a:r>
              <a:rPr sz="2400" dirty="0">
                <a:latin typeface="Times New Roman"/>
                <a:cs typeface="Times New Roman"/>
              </a:rPr>
              <a:t> </a:t>
            </a:r>
            <a:r>
              <a:rPr sz="2400" spc="-5" dirty="0">
                <a:latin typeface="Times New Roman"/>
                <a:cs typeface="Times New Roman"/>
              </a:rPr>
              <a:t>will</a:t>
            </a:r>
            <a:r>
              <a:rPr sz="2400" spc="-20" dirty="0">
                <a:latin typeface="Times New Roman"/>
                <a:cs typeface="Times New Roman"/>
              </a:rPr>
              <a:t> </a:t>
            </a:r>
            <a:r>
              <a:rPr sz="2400" dirty="0">
                <a:latin typeface="Times New Roman"/>
                <a:cs typeface="Times New Roman"/>
              </a:rPr>
              <a:t>discuss</a:t>
            </a:r>
            <a:r>
              <a:rPr sz="2400" spc="-10" dirty="0">
                <a:latin typeface="Times New Roman"/>
                <a:cs typeface="Times New Roman"/>
              </a:rPr>
              <a:t> </a:t>
            </a:r>
            <a:r>
              <a:rPr sz="2400" dirty="0">
                <a:latin typeface="Times New Roman"/>
                <a:cs typeface="Times New Roman"/>
              </a:rPr>
              <a:t>various </a:t>
            </a:r>
            <a:r>
              <a:rPr sz="2400" spc="-5" dirty="0">
                <a:latin typeface="Times New Roman"/>
                <a:cs typeface="Times New Roman"/>
              </a:rPr>
              <a:t>strategies</a:t>
            </a:r>
            <a:r>
              <a:rPr sz="2400" spc="-35" dirty="0">
                <a:latin typeface="Times New Roman"/>
                <a:cs typeface="Times New Roman"/>
              </a:rPr>
              <a:t> </a:t>
            </a:r>
            <a:r>
              <a:rPr sz="2400" dirty="0">
                <a:latin typeface="Times New Roman"/>
                <a:cs typeface="Times New Roman"/>
              </a:rPr>
              <a:t>used in</a:t>
            </a:r>
            <a:r>
              <a:rPr sz="2400" spc="-15" dirty="0">
                <a:latin typeface="Times New Roman"/>
                <a:cs typeface="Times New Roman"/>
              </a:rPr>
              <a:t> </a:t>
            </a:r>
            <a:r>
              <a:rPr sz="2400" dirty="0">
                <a:latin typeface="Times New Roman"/>
                <a:cs typeface="Times New Roman"/>
              </a:rPr>
              <a:t>register</a:t>
            </a:r>
            <a:r>
              <a:rPr sz="2400" spc="-30" dirty="0">
                <a:latin typeface="Times New Roman"/>
                <a:cs typeface="Times New Roman"/>
              </a:rPr>
              <a:t> </a:t>
            </a:r>
            <a:r>
              <a:rPr sz="2400" dirty="0">
                <a:latin typeface="Times New Roman"/>
                <a:cs typeface="Times New Roman"/>
              </a:rPr>
              <a:t>and </a:t>
            </a:r>
            <a:r>
              <a:rPr sz="2400" spc="-585" dirty="0">
                <a:latin typeface="Times New Roman"/>
                <a:cs typeface="Times New Roman"/>
              </a:rPr>
              <a:t> </a:t>
            </a:r>
            <a:r>
              <a:rPr sz="2400" spc="-5" dirty="0">
                <a:latin typeface="Times New Roman"/>
                <a:cs typeface="Times New Roman"/>
              </a:rPr>
              <a:t>assignment </a:t>
            </a:r>
            <a:r>
              <a:rPr sz="2400" dirty="0">
                <a:latin typeface="Times New Roman"/>
                <a:cs typeface="Times New Roman"/>
              </a:rPr>
              <a:t>and those</a:t>
            </a:r>
          </a:p>
          <a:p>
            <a:pPr marL="486409">
              <a:lnSpc>
                <a:spcPct val="100000"/>
              </a:lnSpc>
              <a:spcBef>
                <a:spcPts val="575"/>
              </a:spcBef>
              <a:tabLst>
                <a:tab pos="771525" algn="l"/>
              </a:tabLst>
            </a:pPr>
            <a:r>
              <a:rPr sz="2250" spc="10" dirty="0">
                <a:latin typeface="Verdana"/>
                <a:cs typeface="Verdana"/>
              </a:rPr>
              <a:t>›	</a:t>
            </a:r>
            <a:r>
              <a:rPr sz="2400" dirty="0">
                <a:latin typeface="Times New Roman"/>
                <a:cs typeface="Times New Roman"/>
              </a:rPr>
              <a:t>Global</a:t>
            </a:r>
            <a:r>
              <a:rPr sz="2400" spc="-15" dirty="0">
                <a:latin typeface="Times New Roman"/>
                <a:cs typeface="Times New Roman"/>
              </a:rPr>
              <a:t> </a:t>
            </a:r>
            <a:r>
              <a:rPr sz="2400" dirty="0">
                <a:latin typeface="Times New Roman"/>
                <a:cs typeface="Times New Roman"/>
              </a:rPr>
              <a:t>Register</a:t>
            </a:r>
            <a:r>
              <a:rPr sz="2400" spc="-165" dirty="0">
                <a:latin typeface="Times New Roman"/>
                <a:cs typeface="Times New Roman"/>
              </a:rPr>
              <a:t> </a:t>
            </a:r>
            <a:r>
              <a:rPr sz="2400" dirty="0">
                <a:latin typeface="Times New Roman"/>
                <a:cs typeface="Times New Roman"/>
              </a:rPr>
              <a:t>Allocation</a:t>
            </a:r>
          </a:p>
          <a:p>
            <a:pPr marL="486409">
              <a:lnSpc>
                <a:spcPct val="100000"/>
              </a:lnSpc>
              <a:spcBef>
                <a:spcPts val="580"/>
              </a:spcBef>
              <a:tabLst>
                <a:tab pos="771525" algn="l"/>
              </a:tabLst>
            </a:pPr>
            <a:r>
              <a:rPr sz="2250" spc="10" dirty="0">
                <a:latin typeface="Verdana"/>
                <a:cs typeface="Verdana"/>
              </a:rPr>
              <a:t>›	</a:t>
            </a:r>
            <a:r>
              <a:rPr sz="2400" spc="-5" dirty="0">
                <a:latin typeface="Times New Roman"/>
                <a:cs typeface="Times New Roman"/>
              </a:rPr>
              <a:t>Usage</a:t>
            </a:r>
            <a:r>
              <a:rPr sz="2400" spc="-35" dirty="0">
                <a:latin typeface="Times New Roman"/>
                <a:cs typeface="Times New Roman"/>
              </a:rPr>
              <a:t> </a:t>
            </a:r>
            <a:r>
              <a:rPr sz="2400" dirty="0">
                <a:latin typeface="Times New Roman"/>
                <a:cs typeface="Times New Roman"/>
              </a:rPr>
              <a:t>Counts</a:t>
            </a:r>
          </a:p>
          <a:p>
            <a:pPr marL="486409">
              <a:lnSpc>
                <a:spcPct val="100000"/>
              </a:lnSpc>
              <a:spcBef>
                <a:spcPts val="575"/>
              </a:spcBef>
              <a:tabLst>
                <a:tab pos="771525" algn="l"/>
              </a:tabLst>
            </a:pPr>
            <a:r>
              <a:rPr sz="2250" spc="10" dirty="0">
                <a:latin typeface="Verdana"/>
                <a:cs typeface="Verdana"/>
              </a:rPr>
              <a:t>›	</a:t>
            </a:r>
            <a:r>
              <a:rPr sz="2400" spc="10" dirty="0">
                <a:latin typeface="Times New Roman"/>
                <a:cs typeface="Times New Roman"/>
              </a:rPr>
              <a:t>Regis</a:t>
            </a:r>
            <a:r>
              <a:rPr sz="2400" spc="5" dirty="0">
                <a:latin typeface="Times New Roman"/>
                <a:cs typeface="Times New Roman"/>
              </a:rPr>
              <a:t>t</a:t>
            </a:r>
            <a:r>
              <a:rPr sz="2400" dirty="0">
                <a:latin typeface="Times New Roman"/>
                <a:cs typeface="Times New Roman"/>
              </a:rPr>
              <a:t>er</a:t>
            </a:r>
            <a:r>
              <a:rPr sz="2400" spc="-150" dirty="0">
                <a:latin typeface="Times New Roman"/>
                <a:cs typeface="Times New Roman"/>
              </a:rPr>
              <a:t> </a:t>
            </a:r>
            <a:r>
              <a:rPr sz="2400" spc="-5" dirty="0">
                <a:latin typeface="Times New Roman"/>
                <a:cs typeface="Times New Roman"/>
              </a:rPr>
              <a:t>Assign</a:t>
            </a:r>
            <a:r>
              <a:rPr sz="2400" spc="-20" dirty="0">
                <a:latin typeface="Times New Roman"/>
                <a:cs typeface="Times New Roman"/>
              </a:rPr>
              <a:t>m</a:t>
            </a:r>
            <a:r>
              <a:rPr sz="2400" dirty="0">
                <a:latin typeface="Times New Roman"/>
                <a:cs typeface="Times New Roman"/>
              </a:rPr>
              <a:t>ent for Outer</a:t>
            </a:r>
            <a:r>
              <a:rPr sz="2400" spc="-10" dirty="0">
                <a:latin typeface="Times New Roman"/>
                <a:cs typeface="Times New Roman"/>
              </a:rPr>
              <a:t> </a:t>
            </a:r>
            <a:r>
              <a:rPr sz="2400" dirty="0">
                <a:latin typeface="Times New Roman"/>
                <a:cs typeface="Times New Roman"/>
              </a:rPr>
              <a:t>Loops</a:t>
            </a:r>
          </a:p>
          <a:p>
            <a:pPr marL="486409">
              <a:lnSpc>
                <a:spcPct val="100000"/>
              </a:lnSpc>
              <a:spcBef>
                <a:spcPts val="575"/>
              </a:spcBef>
              <a:tabLst>
                <a:tab pos="771525" algn="l"/>
              </a:tabLst>
            </a:pPr>
            <a:r>
              <a:rPr sz="2250" spc="10" dirty="0">
                <a:latin typeface="Verdana"/>
                <a:cs typeface="Verdana"/>
              </a:rPr>
              <a:t>›	</a:t>
            </a:r>
            <a:r>
              <a:rPr sz="2400" dirty="0">
                <a:latin typeface="Times New Roman"/>
                <a:cs typeface="Times New Roman"/>
              </a:rPr>
              <a:t>Register</a:t>
            </a:r>
            <a:r>
              <a:rPr sz="2400" spc="-150" dirty="0">
                <a:latin typeface="Times New Roman"/>
                <a:cs typeface="Times New Roman"/>
              </a:rPr>
              <a:t> </a:t>
            </a:r>
            <a:r>
              <a:rPr sz="2400" dirty="0">
                <a:latin typeface="Times New Roman"/>
                <a:cs typeface="Times New Roman"/>
              </a:rPr>
              <a:t>Allocat</a:t>
            </a:r>
            <a:r>
              <a:rPr sz="2400" spc="-10" dirty="0">
                <a:latin typeface="Times New Roman"/>
                <a:cs typeface="Times New Roman"/>
              </a:rPr>
              <a:t>i</a:t>
            </a:r>
            <a:r>
              <a:rPr sz="2400" dirty="0">
                <a:latin typeface="Times New Roman"/>
                <a:cs typeface="Times New Roman"/>
              </a:rPr>
              <a:t>on</a:t>
            </a:r>
            <a:r>
              <a:rPr sz="2400" spc="-40" dirty="0">
                <a:latin typeface="Times New Roman"/>
                <a:cs typeface="Times New Roman"/>
              </a:rPr>
              <a:t> </a:t>
            </a:r>
            <a:r>
              <a:rPr sz="2400" dirty="0">
                <a:latin typeface="Times New Roman"/>
                <a:cs typeface="Times New Roman"/>
              </a:rPr>
              <a:t>by </a:t>
            </a:r>
            <a:r>
              <a:rPr sz="2400" spc="-10" dirty="0">
                <a:latin typeface="Times New Roman"/>
                <a:cs typeface="Times New Roman"/>
              </a:rPr>
              <a:t>G</a:t>
            </a:r>
            <a:r>
              <a:rPr sz="2400" dirty="0">
                <a:latin typeface="Times New Roman"/>
                <a:cs typeface="Times New Roman"/>
              </a:rPr>
              <a:t>raph Coloring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rmAutofit/>
          </a:bodyPr>
          <a:lstStyle/>
          <a:p>
            <a:r>
              <a:rPr lang="en-US" sz="4000" b="1" dirty="0"/>
              <a:t>Basic Blocks and Flow Graphs</a:t>
            </a:r>
          </a:p>
        </p:txBody>
      </p:sp>
      <p:sp>
        <p:nvSpPr>
          <p:cNvPr id="48131" name="Rectangle 3"/>
          <p:cNvSpPr>
            <a:spLocks noGrp="1" noChangeArrowheads="1"/>
          </p:cNvSpPr>
          <p:nvPr>
            <p:ph type="body" idx="1"/>
          </p:nvPr>
        </p:nvSpPr>
        <p:spPr/>
        <p:txBody>
          <a:bodyPr>
            <a:normAutofit lnSpcReduction="10000"/>
          </a:bodyPr>
          <a:lstStyle/>
          <a:p>
            <a:pPr algn="just"/>
            <a:endParaRPr lang="en-US"/>
          </a:p>
          <a:p>
            <a:pPr algn="just"/>
            <a:endParaRPr lang="en-US"/>
          </a:p>
          <a:p>
            <a:pPr algn="just"/>
            <a:endParaRPr lang="en-US"/>
          </a:p>
          <a:p>
            <a:pPr algn="just"/>
            <a:endParaRPr lang="en-US" sz="2400" b="1" u="sng"/>
          </a:p>
          <a:p>
            <a:pPr algn="just"/>
            <a:r>
              <a:rPr lang="en-US" sz="2400" b="1" u="sng"/>
              <a:t>Flow Graph</a:t>
            </a:r>
            <a:r>
              <a:rPr lang="en-US" sz="2400" b="1"/>
              <a:t>: </a:t>
            </a:r>
            <a:r>
              <a:rPr lang="en-US" sz="2400"/>
              <a:t>A </a:t>
            </a:r>
            <a:r>
              <a:rPr lang="en-US" sz="2400">
                <a:solidFill>
                  <a:srgbClr val="FF0000"/>
                </a:solidFill>
              </a:rPr>
              <a:t>graph representation </a:t>
            </a:r>
            <a:r>
              <a:rPr lang="en-US" sz="2400"/>
              <a:t>of three address statements, called flow graph.</a:t>
            </a:r>
          </a:p>
          <a:p>
            <a:pPr algn="just"/>
            <a:r>
              <a:rPr lang="en-US" sz="2400">
                <a:solidFill>
                  <a:srgbClr val="FF0000"/>
                </a:solidFill>
              </a:rPr>
              <a:t>Nodes </a:t>
            </a:r>
            <a:r>
              <a:rPr lang="en-US" sz="2400"/>
              <a:t>in the flow graph represent </a:t>
            </a:r>
            <a:r>
              <a:rPr lang="en-US" sz="2400">
                <a:solidFill>
                  <a:srgbClr val="FF0000"/>
                </a:solidFill>
              </a:rPr>
              <a:t>computations</a:t>
            </a:r>
            <a:r>
              <a:rPr lang="en-US" sz="2400"/>
              <a:t>.</a:t>
            </a:r>
          </a:p>
          <a:p>
            <a:pPr algn="just"/>
            <a:r>
              <a:rPr lang="en-US" sz="2400">
                <a:solidFill>
                  <a:srgbClr val="FF0000"/>
                </a:solidFill>
              </a:rPr>
              <a:t>Edges</a:t>
            </a:r>
            <a:r>
              <a:rPr lang="en-US" sz="2400"/>
              <a:t> represent the </a:t>
            </a:r>
            <a:r>
              <a:rPr lang="en-US" sz="2400">
                <a:solidFill>
                  <a:srgbClr val="FF0000"/>
                </a:solidFill>
              </a:rPr>
              <a:t>flow of control</a:t>
            </a:r>
            <a:r>
              <a:rPr lang="en-US" sz="2400"/>
              <a:t>.</a:t>
            </a:r>
          </a:p>
          <a:p>
            <a:pPr algn="just"/>
            <a:r>
              <a:rPr lang="en-US" sz="2400"/>
              <a:t>Used to do </a:t>
            </a:r>
            <a:r>
              <a:rPr lang="en-US" sz="2400">
                <a:solidFill>
                  <a:srgbClr val="FF0000"/>
                </a:solidFill>
              </a:rPr>
              <a:t>better job </a:t>
            </a:r>
            <a:r>
              <a:rPr lang="en-US" sz="2400"/>
              <a:t>of </a:t>
            </a:r>
            <a:r>
              <a:rPr lang="en-US" sz="2400">
                <a:solidFill>
                  <a:srgbClr val="FF0000"/>
                </a:solidFill>
              </a:rPr>
              <a:t>register allocation </a:t>
            </a:r>
            <a:r>
              <a:rPr lang="en-US" sz="2400"/>
              <a:t>and </a:t>
            </a:r>
            <a:r>
              <a:rPr lang="en-US" sz="2400">
                <a:solidFill>
                  <a:srgbClr val="FF0000"/>
                </a:solidFill>
              </a:rPr>
              <a:t>instruction selection.</a:t>
            </a:r>
          </a:p>
        </p:txBody>
      </p:sp>
      <p:sp>
        <p:nvSpPr>
          <p:cNvPr id="48132" name="Text Box 4"/>
          <p:cNvSpPr txBox="1">
            <a:spLocks noChangeArrowheads="1"/>
          </p:cNvSpPr>
          <p:nvPr/>
        </p:nvSpPr>
        <p:spPr bwMode="auto">
          <a:xfrm>
            <a:off x="685800" y="1338263"/>
            <a:ext cx="7924800" cy="1938337"/>
          </a:xfrm>
          <a:prstGeom prst="rect">
            <a:avLst/>
          </a:prstGeom>
          <a:noFill/>
          <a:ln w="9525">
            <a:noFill/>
            <a:miter lim="800000"/>
            <a:headEnd/>
            <a:tailEnd/>
          </a:ln>
        </p:spPr>
        <p:txBody>
          <a:bodyPr>
            <a:spAutoFit/>
          </a:bodyPr>
          <a:lstStyle/>
          <a:p>
            <a:pPr>
              <a:defRPr/>
            </a:pPr>
            <a:r>
              <a:rPr lang="en-US" sz="2400" b="1" u="sng" dirty="0">
                <a:latin typeface="Arial" charset="0"/>
              </a:rPr>
              <a:t>Basic Block: </a:t>
            </a:r>
            <a:endParaRPr lang="en-US" sz="2400" b="1" dirty="0">
              <a:latin typeface="Arial" charset="0"/>
            </a:endParaRPr>
          </a:p>
          <a:p>
            <a:pPr algn="just">
              <a:defRPr/>
            </a:pPr>
            <a:r>
              <a:rPr lang="en-US" sz="2400" dirty="0">
                <a:latin typeface="Arial" charset="0"/>
              </a:rPr>
              <a:t>	</a:t>
            </a:r>
            <a:r>
              <a:rPr lang="en-US" sz="2400" dirty="0">
                <a:latin typeface="+mn-lt"/>
              </a:rPr>
              <a:t>A </a:t>
            </a:r>
            <a:r>
              <a:rPr lang="en-US" sz="2400" dirty="0">
                <a:solidFill>
                  <a:srgbClr val="FF0000"/>
                </a:solidFill>
                <a:latin typeface="+mn-lt"/>
              </a:rPr>
              <a:t>basic block </a:t>
            </a:r>
            <a:r>
              <a:rPr lang="en-US" sz="2400" dirty="0">
                <a:latin typeface="+mn-lt"/>
              </a:rPr>
              <a:t>is a </a:t>
            </a:r>
            <a:r>
              <a:rPr lang="en-US" sz="2400" dirty="0">
                <a:solidFill>
                  <a:srgbClr val="FF0000"/>
                </a:solidFill>
                <a:latin typeface="+mn-lt"/>
              </a:rPr>
              <a:t>sequence</a:t>
            </a:r>
            <a:r>
              <a:rPr lang="en-US" sz="2400" dirty="0">
                <a:latin typeface="+mn-lt"/>
              </a:rPr>
              <a:t> of consecutive statements in which </a:t>
            </a:r>
            <a:r>
              <a:rPr lang="en-US" sz="2400" dirty="0">
                <a:solidFill>
                  <a:srgbClr val="FF0000"/>
                </a:solidFill>
                <a:latin typeface="+mn-lt"/>
              </a:rPr>
              <a:t>flow of control enters </a:t>
            </a:r>
            <a:r>
              <a:rPr lang="en-US" sz="2400" dirty="0">
                <a:latin typeface="+mn-lt"/>
              </a:rPr>
              <a:t>at the beginning and leaves at the end without halt or possibly of the branching except at the end.</a:t>
            </a:r>
            <a:endParaRPr lang="en-US" sz="1600" dirty="0">
              <a:latin typeface="+mn-l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59384"/>
            <a:ext cx="4409440" cy="514350"/>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FF388B"/>
                </a:solidFill>
              </a:rPr>
              <a:t>Global</a:t>
            </a:r>
            <a:r>
              <a:rPr sz="3200" spc="-40" dirty="0">
                <a:solidFill>
                  <a:srgbClr val="FF388B"/>
                </a:solidFill>
              </a:rPr>
              <a:t> </a:t>
            </a:r>
            <a:r>
              <a:rPr sz="3200" dirty="0">
                <a:solidFill>
                  <a:srgbClr val="FF388B"/>
                </a:solidFill>
              </a:rPr>
              <a:t>Register</a:t>
            </a:r>
            <a:r>
              <a:rPr sz="3200" spc="-30" dirty="0">
                <a:solidFill>
                  <a:srgbClr val="FF388B"/>
                </a:solidFill>
              </a:rPr>
              <a:t> </a:t>
            </a:r>
            <a:r>
              <a:rPr sz="3200" dirty="0">
                <a:solidFill>
                  <a:srgbClr val="FF388B"/>
                </a:solidFill>
              </a:rPr>
              <a:t>Allocation</a:t>
            </a:r>
            <a:endParaRPr sz="3200"/>
          </a:p>
        </p:txBody>
      </p:sp>
      <p:sp>
        <p:nvSpPr>
          <p:cNvPr id="3" name="object 3"/>
          <p:cNvSpPr txBox="1"/>
          <p:nvPr/>
        </p:nvSpPr>
        <p:spPr>
          <a:xfrm>
            <a:off x="599948" y="1905761"/>
            <a:ext cx="7986395" cy="3171825"/>
          </a:xfrm>
          <a:prstGeom prst="rect">
            <a:avLst/>
          </a:prstGeom>
        </p:spPr>
        <p:txBody>
          <a:bodyPr vert="horz" wrap="square" lIns="0" tIns="12700" rIns="0" bIns="0" rtlCol="0">
            <a:spAutoFit/>
          </a:bodyPr>
          <a:lstStyle/>
          <a:p>
            <a:pPr marL="396875" marR="378460" indent="-384810">
              <a:lnSpc>
                <a:spcPct val="100000"/>
              </a:lnSpc>
              <a:spcBef>
                <a:spcPts val="100"/>
              </a:spcBef>
              <a:tabLst>
                <a:tab pos="396875" algn="l"/>
              </a:tabLst>
            </a:pPr>
            <a:r>
              <a:rPr sz="1900" spc="-190" dirty="0">
                <a:latin typeface="Cambria"/>
                <a:cs typeface="Cambria"/>
              </a:rPr>
              <a:t>⦿	</a:t>
            </a:r>
            <a:r>
              <a:rPr sz="2400" dirty="0">
                <a:latin typeface="Times New Roman"/>
                <a:cs typeface="Times New Roman"/>
              </a:rPr>
              <a:t>Generating</a:t>
            </a:r>
            <a:r>
              <a:rPr sz="2400" spc="-45" dirty="0">
                <a:latin typeface="Times New Roman"/>
                <a:cs typeface="Times New Roman"/>
              </a:rPr>
              <a:t> </a:t>
            </a:r>
            <a:r>
              <a:rPr sz="2400" dirty="0">
                <a:latin typeface="Times New Roman"/>
                <a:cs typeface="Times New Roman"/>
              </a:rPr>
              <a:t>the</a:t>
            </a:r>
            <a:r>
              <a:rPr sz="2400" spc="-10" dirty="0">
                <a:latin typeface="Times New Roman"/>
                <a:cs typeface="Times New Roman"/>
              </a:rPr>
              <a:t> </a:t>
            </a:r>
            <a:r>
              <a:rPr sz="2400" dirty="0">
                <a:latin typeface="Times New Roman"/>
                <a:cs typeface="Times New Roman"/>
              </a:rPr>
              <a:t>code</a:t>
            </a:r>
            <a:r>
              <a:rPr sz="2400" spc="-25"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dirty="0">
                <a:latin typeface="Times New Roman"/>
                <a:cs typeface="Times New Roman"/>
              </a:rPr>
              <a:t>registers</a:t>
            </a:r>
            <a:r>
              <a:rPr sz="2400" spc="-45" dirty="0">
                <a:latin typeface="Times New Roman"/>
                <a:cs typeface="Times New Roman"/>
              </a:rPr>
              <a:t> </a:t>
            </a:r>
            <a:r>
              <a:rPr sz="2400" dirty="0">
                <a:latin typeface="Times New Roman"/>
                <a:cs typeface="Times New Roman"/>
              </a:rPr>
              <a:t>are</a:t>
            </a:r>
            <a:r>
              <a:rPr sz="2400" spc="-15" dirty="0">
                <a:latin typeface="Times New Roman"/>
                <a:cs typeface="Times New Roman"/>
              </a:rPr>
              <a:t> </a:t>
            </a:r>
            <a:r>
              <a:rPr sz="2400" dirty="0">
                <a:latin typeface="Times New Roman"/>
                <a:cs typeface="Times New Roman"/>
              </a:rPr>
              <a:t>used</a:t>
            </a:r>
            <a:r>
              <a:rPr sz="2400" spc="-5" dirty="0">
                <a:latin typeface="Times New Roman"/>
                <a:cs typeface="Times New Roman"/>
              </a:rPr>
              <a:t> </a:t>
            </a:r>
            <a:r>
              <a:rPr sz="2400" dirty="0">
                <a:latin typeface="Times New Roman"/>
                <a:cs typeface="Times New Roman"/>
              </a:rPr>
              <a:t>to</a:t>
            </a:r>
            <a:r>
              <a:rPr sz="2400" spc="-25" dirty="0">
                <a:latin typeface="Times New Roman"/>
                <a:cs typeface="Times New Roman"/>
              </a:rPr>
              <a:t> </a:t>
            </a:r>
            <a:r>
              <a:rPr sz="2400" dirty="0">
                <a:latin typeface="Times New Roman"/>
                <a:cs typeface="Times New Roman"/>
              </a:rPr>
              <a:t>hold</a:t>
            </a:r>
            <a:r>
              <a:rPr sz="2400" spc="-20"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dirty="0">
                <a:latin typeface="Times New Roman"/>
                <a:cs typeface="Times New Roman"/>
              </a:rPr>
              <a:t>value </a:t>
            </a:r>
            <a:r>
              <a:rPr sz="2400" spc="-585" dirty="0">
                <a:latin typeface="Times New Roman"/>
                <a:cs typeface="Times New Roman"/>
              </a:rPr>
              <a:t> </a:t>
            </a:r>
            <a:r>
              <a:rPr sz="2400" dirty="0">
                <a:latin typeface="Times New Roman"/>
                <a:cs typeface="Times New Roman"/>
              </a:rPr>
              <a:t>for</a:t>
            </a:r>
            <a:r>
              <a:rPr sz="2400" spc="-5" dirty="0">
                <a:latin typeface="Times New Roman"/>
                <a:cs typeface="Times New Roman"/>
              </a:rPr>
              <a:t> </a:t>
            </a:r>
            <a:r>
              <a:rPr sz="2400" dirty="0">
                <a:latin typeface="Times New Roman"/>
                <a:cs typeface="Times New Roman"/>
              </a:rPr>
              <a:t>the</a:t>
            </a:r>
            <a:r>
              <a:rPr sz="2400" spc="-10" dirty="0">
                <a:latin typeface="Times New Roman"/>
                <a:cs typeface="Times New Roman"/>
              </a:rPr>
              <a:t> </a:t>
            </a:r>
            <a:r>
              <a:rPr sz="2400" dirty="0">
                <a:latin typeface="Times New Roman"/>
                <a:cs typeface="Times New Roman"/>
              </a:rPr>
              <a:t>duration</a:t>
            </a:r>
            <a:r>
              <a:rPr sz="2400" spc="-30" dirty="0">
                <a:latin typeface="Times New Roman"/>
                <a:cs typeface="Times New Roman"/>
              </a:rPr>
              <a:t> </a:t>
            </a:r>
            <a:r>
              <a:rPr sz="2400" dirty="0">
                <a:latin typeface="Times New Roman"/>
                <a:cs typeface="Times New Roman"/>
              </a:rPr>
              <a:t>of single</a:t>
            </a:r>
            <a:r>
              <a:rPr sz="2400" spc="-20" dirty="0">
                <a:latin typeface="Times New Roman"/>
                <a:cs typeface="Times New Roman"/>
              </a:rPr>
              <a:t> </a:t>
            </a:r>
            <a:r>
              <a:rPr sz="2400" dirty="0">
                <a:latin typeface="Times New Roman"/>
                <a:cs typeface="Times New Roman"/>
              </a:rPr>
              <a:t>block.</a:t>
            </a:r>
          </a:p>
          <a:p>
            <a:pPr marL="12700">
              <a:lnSpc>
                <a:spcPct val="100000"/>
              </a:lnSpc>
              <a:spcBef>
                <a:spcPts val="575"/>
              </a:spcBef>
              <a:tabLst>
                <a:tab pos="396875" algn="l"/>
              </a:tabLst>
            </a:pPr>
            <a:r>
              <a:rPr sz="1900" spc="-190" dirty="0">
                <a:latin typeface="Cambria"/>
                <a:cs typeface="Cambria"/>
              </a:rPr>
              <a:t>⦿	</a:t>
            </a:r>
            <a:r>
              <a:rPr sz="2400" spc="-5" dirty="0">
                <a:latin typeface="Times New Roman"/>
                <a:cs typeface="Times New Roman"/>
              </a:rPr>
              <a:t>All</a:t>
            </a:r>
            <a:r>
              <a:rPr sz="2400" spc="-20"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dirty="0">
                <a:latin typeface="Times New Roman"/>
                <a:cs typeface="Times New Roman"/>
              </a:rPr>
              <a:t>live</a:t>
            </a:r>
            <a:r>
              <a:rPr sz="2400" spc="-25" dirty="0">
                <a:latin typeface="Times New Roman"/>
                <a:cs typeface="Times New Roman"/>
              </a:rPr>
              <a:t> </a:t>
            </a:r>
            <a:r>
              <a:rPr sz="2400" dirty="0">
                <a:latin typeface="Times New Roman"/>
                <a:cs typeface="Times New Roman"/>
              </a:rPr>
              <a:t>variables</a:t>
            </a:r>
            <a:r>
              <a:rPr sz="2400" spc="-40" dirty="0">
                <a:latin typeface="Times New Roman"/>
                <a:cs typeface="Times New Roman"/>
              </a:rPr>
              <a:t> </a:t>
            </a:r>
            <a:r>
              <a:rPr sz="2400" dirty="0">
                <a:latin typeface="Times New Roman"/>
                <a:cs typeface="Times New Roman"/>
              </a:rPr>
              <a:t>are</a:t>
            </a:r>
            <a:r>
              <a:rPr sz="2400" spc="-10" dirty="0">
                <a:latin typeface="Times New Roman"/>
                <a:cs typeface="Times New Roman"/>
              </a:rPr>
              <a:t> </a:t>
            </a:r>
            <a:r>
              <a:rPr sz="2400" dirty="0">
                <a:latin typeface="Times New Roman"/>
                <a:cs typeface="Times New Roman"/>
              </a:rPr>
              <a:t>stored</a:t>
            </a:r>
            <a:r>
              <a:rPr sz="2400" spc="-35" dirty="0">
                <a:latin typeface="Times New Roman"/>
                <a:cs typeface="Times New Roman"/>
              </a:rPr>
              <a:t> </a:t>
            </a:r>
            <a:r>
              <a:rPr sz="2400" dirty="0">
                <a:latin typeface="Times New Roman"/>
                <a:cs typeface="Times New Roman"/>
              </a:rPr>
              <a:t>at</a:t>
            </a:r>
            <a:r>
              <a:rPr sz="2400" spc="-5"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dirty="0">
                <a:latin typeface="Times New Roman"/>
                <a:cs typeface="Times New Roman"/>
              </a:rPr>
              <a:t>end</a:t>
            </a:r>
            <a:r>
              <a:rPr sz="2400" spc="-15" dirty="0">
                <a:latin typeface="Times New Roman"/>
                <a:cs typeface="Times New Roman"/>
              </a:rPr>
              <a:t> </a:t>
            </a:r>
            <a:r>
              <a:rPr sz="2400" dirty="0">
                <a:latin typeface="Times New Roman"/>
                <a:cs typeface="Times New Roman"/>
              </a:rPr>
              <a:t>of</a:t>
            </a:r>
            <a:r>
              <a:rPr sz="2400" spc="-5" dirty="0">
                <a:latin typeface="Times New Roman"/>
                <a:cs typeface="Times New Roman"/>
              </a:rPr>
              <a:t> </a:t>
            </a:r>
            <a:r>
              <a:rPr sz="2400" dirty="0">
                <a:latin typeface="Times New Roman"/>
                <a:cs typeface="Times New Roman"/>
              </a:rPr>
              <a:t>each</a:t>
            </a:r>
            <a:r>
              <a:rPr sz="2400" spc="-25" dirty="0">
                <a:latin typeface="Times New Roman"/>
                <a:cs typeface="Times New Roman"/>
              </a:rPr>
              <a:t> </a:t>
            </a:r>
            <a:r>
              <a:rPr sz="2400" dirty="0">
                <a:latin typeface="Times New Roman"/>
                <a:cs typeface="Times New Roman"/>
              </a:rPr>
              <a:t>block.</a:t>
            </a:r>
          </a:p>
          <a:p>
            <a:pPr marL="12700">
              <a:lnSpc>
                <a:spcPct val="100000"/>
              </a:lnSpc>
              <a:spcBef>
                <a:spcPts val="575"/>
              </a:spcBef>
              <a:tabLst>
                <a:tab pos="396875" algn="l"/>
              </a:tabLst>
            </a:pPr>
            <a:r>
              <a:rPr sz="1900" spc="-190" dirty="0">
                <a:latin typeface="Cambria"/>
                <a:cs typeface="Cambria"/>
              </a:rPr>
              <a:t>⦿	</a:t>
            </a:r>
            <a:r>
              <a:rPr sz="2400" dirty="0">
                <a:latin typeface="Times New Roman"/>
                <a:cs typeface="Times New Roman"/>
              </a:rPr>
              <a:t>For</a:t>
            </a:r>
            <a:r>
              <a:rPr sz="2400" spc="-5"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dirty="0">
                <a:latin typeface="Times New Roman"/>
                <a:cs typeface="Times New Roman"/>
              </a:rPr>
              <a:t>variables</a:t>
            </a:r>
            <a:r>
              <a:rPr sz="2400" spc="-35" dirty="0">
                <a:latin typeface="Times New Roman"/>
                <a:cs typeface="Times New Roman"/>
              </a:rPr>
              <a:t> </a:t>
            </a:r>
            <a:r>
              <a:rPr sz="2400" dirty="0">
                <a:latin typeface="Times New Roman"/>
                <a:cs typeface="Times New Roman"/>
              </a:rPr>
              <a:t>that</a:t>
            </a:r>
            <a:r>
              <a:rPr sz="2400" spc="-20" dirty="0">
                <a:latin typeface="Times New Roman"/>
                <a:cs typeface="Times New Roman"/>
              </a:rPr>
              <a:t> </a:t>
            </a:r>
            <a:r>
              <a:rPr sz="2400" dirty="0">
                <a:latin typeface="Times New Roman"/>
                <a:cs typeface="Times New Roman"/>
              </a:rPr>
              <a:t>are</a:t>
            </a:r>
            <a:r>
              <a:rPr sz="2400" spc="-25" dirty="0">
                <a:latin typeface="Times New Roman"/>
                <a:cs typeface="Times New Roman"/>
              </a:rPr>
              <a:t> </a:t>
            </a:r>
            <a:r>
              <a:rPr sz="2400" dirty="0">
                <a:latin typeface="Times New Roman"/>
                <a:cs typeface="Times New Roman"/>
              </a:rPr>
              <a:t>used</a:t>
            </a:r>
            <a:r>
              <a:rPr sz="2400" spc="-5" dirty="0">
                <a:latin typeface="Times New Roman"/>
                <a:cs typeface="Times New Roman"/>
              </a:rPr>
              <a:t> </a:t>
            </a:r>
            <a:r>
              <a:rPr sz="2400" dirty="0">
                <a:latin typeface="Times New Roman"/>
                <a:cs typeface="Times New Roman"/>
              </a:rPr>
              <a:t>consistently</a:t>
            </a:r>
            <a:r>
              <a:rPr sz="2400" spc="-40" dirty="0">
                <a:latin typeface="Times New Roman"/>
                <a:cs typeface="Times New Roman"/>
              </a:rPr>
              <a:t> </a:t>
            </a:r>
            <a:r>
              <a:rPr sz="2400" dirty="0">
                <a:latin typeface="Times New Roman"/>
                <a:cs typeface="Times New Roman"/>
              </a:rPr>
              <a:t>we</a:t>
            </a:r>
            <a:r>
              <a:rPr sz="2400" spc="-5" dirty="0">
                <a:latin typeface="Times New Roman"/>
                <a:cs typeface="Times New Roman"/>
              </a:rPr>
              <a:t> </a:t>
            </a:r>
            <a:r>
              <a:rPr sz="2400" dirty="0">
                <a:latin typeface="Times New Roman"/>
                <a:cs typeface="Times New Roman"/>
              </a:rPr>
              <a:t>can</a:t>
            </a:r>
            <a:r>
              <a:rPr sz="2400" spc="-20" dirty="0">
                <a:latin typeface="Times New Roman"/>
                <a:cs typeface="Times New Roman"/>
              </a:rPr>
              <a:t> </a:t>
            </a:r>
            <a:r>
              <a:rPr sz="2400" dirty="0">
                <a:latin typeface="Times New Roman"/>
                <a:cs typeface="Times New Roman"/>
              </a:rPr>
              <a:t>allocate</a:t>
            </a:r>
          </a:p>
          <a:p>
            <a:pPr marL="396875">
              <a:lnSpc>
                <a:spcPct val="100000"/>
              </a:lnSpc>
              <a:spcBef>
                <a:spcPts val="5"/>
              </a:spcBef>
            </a:pPr>
            <a:r>
              <a:rPr sz="2400" dirty="0">
                <a:latin typeface="Times New Roman"/>
                <a:cs typeface="Times New Roman"/>
              </a:rPr>
              <a:t>specific</a:t>
            </a:r>
            <a:r>
              <a:rPr sz="2400" spc="-40" dirty="0">
                <a:latin typeface="Times New Roman"/>
                <a:cs typeface="Times New Roman"/>
              </a:rPr>
              <a:t> </a:t>
            </a:r>
            <a:r>
              <a:rPr sz="2400" spc="-5" dirty="0">
                <a:latin typeface="Times New Roman"/>
                <a:cs typeface="Times New Roman"/>
              </a:rPr>
              <a:t>set</a:t>
            </a:r>
            <a:r>
              <a:rPr sz="2400" spc="-25" dirty="0">
                <a:latin typeface="Times New Roman"/>
                <a:cs typeface="Times New Roman"/>
              </a:rPr>
              <a:t> </a:t>
            </a:r>
            <a:r>
              <a:rPr sz="2400" spc="-5" dirty="0">
                <a:latin typeface="Times New Roman"/>
                <a:cs typeface="Times New Roman"/>
              </a:rPr>
              <a:t>of</a:t>
            </a:r>
            <a:r>
              <a:rPr sz="2400" spc="-15" dirty="0">
                <a:latin typeface="Times New Roman"/>
                <a:cs typeface="Times New Roman"/>
              </a:rPr>
              <a:t> </a:t>
            </a:r>
            <a:r>
              <a:rPr sz="2400" dirty="0">
                <a:latin typeface="Times New Roman"/>
                <a:cs typeface="Times New Roman"/>
              </a:rPr>
              <a:t>registers.</a:t>
            </a:r>
          </a:p>
          <a:p>
            <a:pPr marL="396875" marR="5080" indent="-384810">
              <a:lnSpc>
                <a:spcPct val="100000"/>
              </a:lnSpc>
              <a:spcBef>
                <a:spcPts val="575"/>
              </a:spcBef>
              <a:tabLst>
                <a:tab pos="396875" algn="l"/>
              </a:tabLst>
            </a:pPr>
            <a:r>
              <a:rPr sz="1900" spc="-190" dirty="0">
                <a:latin typeface="Cambria"/>
                <a:cs typeface="Cambria"/>
              </a:rPr>
              <a:t>⦿	</a:t>
            </a:r>
            <a:r>
              <a:rPr sz="2400" dirty="0">
                <a:latin typeface="Times New Roman"/>
                <a:cs typeface="Times New Roman"/>
              </a:rPr>
              <a:t>Hence allocation of variables to specific registers that </a:t>
            </a:r>
            <a:r>
              <a:rPr sz="2400" spc="-5" dirty="0">
                <a:latin typeface="Times New Roman"/>
                <a:cs typeface="Times New Roman"/>
              </a:rPr>
              <a:t>is </a:t>
            </a:r>
            <a:r>
              <a:rPr sz="2400" dirty="0">
                <a:latin typeface="Times New Roman"/>
                <a:cs typeface="Times New Roman"/>
              </a:rPr>
              <a:t> consistent</a:t>
            </a:r>
            <a:r>
              <a:rPr sz="2400" spc="-45" dirty="0">
                <a:latin typeface="Times New Roman"/>
                <a:cs typeface="Times New Roman"/>
              </a:rPr>
              <a:t> </a:t>
            </a:r>
            <a:r>
              <a:rPr sz="2400" dirty="0">
                <a:latin typeface="Times New Roman"/>
                <a:cs typeface="Times New Roman"/>
              </a:rPr>
              <a:t>across</a:t>
            </a:r>
            <a:r>
              <a:rPr sz="2400" spc="-20" dirty="0">
                <a:latin typeface="Times New Roman"/>
                <a:cs typeface="Times New Roman"/>
              </a:rPr>
              <a:t> </a:t>
            </a:r>
            <a:r>
              <a:rPr sz="2400" dirty="0">
                <a:latin typeface="Times New Roman"/>
                <a:cs typeface="Times New Roman"/>
              </a:rPr>
              <a:t>the</a:t>
            </a:r>
            <a:r>
              <a:rPr sz="2400" spc="-10" dirty="0">
                <a:latin typeface="Times New Roman"/>
                <a:cs typeface="Times New Roman"/>
              </a:rPr>
              <a:t> </a:t>
            </a:r>
            <a:r>
              <a:rPr sz="2400" dirty="0">
                <a:latin typeface="Times New Roman"/>
                <a:cs typeface="Times New Roman"/>
              </a:rPr>
              <a:t>block</a:t>
            </a:r>
            <a:r>
              <a:rPr sz="2400" spc="-30" dirty="0">
                <a:latin typeface="Times New Roman"/>
                <a:cs typeface="Times New Roman"/>
              </a:rPr>
              <a:t> </a:t>
            </a:r>
            <a:r>
              <a:rPr sz="2400" dirty="0">
                <a:latin typeface="Times New Roman"/>
                <a:cs typeface="Times New Roman"/>
              </a:rPr>
              <a:t>boundaries</a:t>
            </a:r>
            <a:r>
              <a:rPr sz="2400" spc="-15" dirty="0">
                <a:latin typeface="Times New Roman"/>
                <a:cs typeface="Times New Roman"/>
              </a:rPr>
              <a:t> </a:t>
            </a:r>
            <a:r>
              <a:rPr sz="2400" spc="-5" dirty="0">
                <a:latin typeface="Times New Roman"/>
                <a:cs typeface="Times New Roman"/>
              </a:rPr>
              <a:t>is</a:t>
            </a:r>
            <a:r>
              <a:rPr sz="2400" spc="-10" dirty="0">
                <a:latin typeface="Times New Roman"/>
                <a:cs typeface="Times New Roman"/>
              </a:rPr>
              <a:t> </a:t>
            </a:r>
            <a:r>
              <a:rPr sz="2400" dirty="0">
                <a:latin typeface="Times New Roman"/>
                <a:cs typeface="Times New Roman"/>
              </a:rPr>
              <a:t>called</a:t>
            </a:r>
            <a:r>
              <a:rPr sz="2400" spc="-40" dirty="0">
                <a:latin typeface="Times New Roman"/>
                <a:cs typeface="Times New Roman"/>
              </a:rPr>
              <a:t> </a:t>
            </a:r>
            <a:r>
              <a:rPr sz="2400" dirty="0">
                <a:latin typeface="Times New Roman"/>
                <a:cs typeface="Times New Roman"/>
              </a:rPr>
              <a:t>global</a:t>
            </a:r>
            <a:r>
              <a:rPr sz="2400" spc="-25" dirty="0">
                <a:latin typeface="Times New Roman"/>
                <a:cs typeface="Times New Roman"/>
              </a:rPr>
              <a:t> </a:t>
            </a:r>
            <a:r>
              <a:rPr sz="2400" dirty="0">
                <a:latin typeface="Times New Roman"/>
                <a:cs typeface="Times New Roman"/>
              </a:rPr>
              <a:t>register </a:t>
            </a:r>
            <a:r>
              <a:rPr sz="2400" spc="-585" dirty="0">
                <a:latin typeface="Times New Roman"/>
                <a:cs typeface="Times New Roman"/>
              </a:rPr>
              <a:t> </a:t>
            </a:r>
            <a:r>
              <a:rPr sz="2400" dirty="0">
                <a:latin typeface="Times New Roman"/>
                <a:cs typeface="Times New Roman"/>
              </a:rPr>
              <a:t>allocation.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59384"/>
            <a:ext cx="2411730" cy="514350"/>
          </a:xfrm>
          <a:prstGeom prst="rect">
            <a:avLst/>
          </a:prstGeom>
        </p:spPr>
        <p:txBody>
          <a:bodyPr vert="horz" wrap="square" lIns="0" tIns="13335" rIns="0" bIns="0" rtlCol="0">
            <a:spAutoFit/>
          </a:bodyPr>
          <a:lstStyle/>
          <a:p>
            <a:pPr marL="12700">
              <a:lnSpc>
                <a:spcPct val="100000"/>
              </a:lnSpc>
              <a:spcBef>
                <a:spcPts val="105"/>
              </a:spcBef>
            </a:pPr>
            <a:r>
              <a:rPr sz="3200" b="1" dirty="0">
                <a:solidFill>
                  <a:srgbClr val="FF388B"/>
                </a:solidFill>
                <a:latin typeface="Times New Roman"/>
                <a:cs typeface="Times New Roman"/>
              </a:rPr>
              <a:t>Usage</a:t>
            </a:r>
            <a:r>
              <a:rPr sz="3200" b="1" spc="-70" dirty="0">
                <a:solidFill>
                  <a:srgbClr val="FF388B"/>
                </a:solidFill>
                <a:latin typeface="Times New Roman"/>
                <a:cs typeface="Times New Roman"/>
              </a:rPr>
              <a:t> </a:t>
            </a:r>
            <a:r>
              <a:rPr sz="3200" b="1" dirty="0">
                <a:solidFill>
                  <a:srgbClr val="FF388B"/>
                </a:solidFill>
                <a:latin typeface="Times New Roman"/>
                <a:cs typeface="Times New Roman"/>
              </a:rPr>
              <a:t>Counts</a:t>
            </a:r>
            <a:endParaRPr sz="3200">
              <a:latin typeface="Times New Roman"/>
              <a:cs typeface="Times New Roman"/>
            </a:endParaRPr>
          </a:p>
        </p:txBody>
      </p:sp>
      <p:sp>
        <p:nvSpPr>
          <p:cNvPr id="3" name="object 3"/>
          <p:cNvSpPr txBox="1"/>
          <p:nvPr/>
        </p:nvSpPr>
        <p:spPr>
          <a:xfrm>
            <a:off x="514169" y="1295400"/>
            <a:ext cx="7950834" cy="4440318"/>
          </a:xfrm>
          <a:prstGeom prst="rect">
            <a:avLst/>
          </a:prstGeom>
        </p:spPr>
        <p:txBody>
          <a:bodyPr vert="horz" wrap="square" lIns="0" tIns="53975" rIns="0" bIns="0" rtlCol="0">
            <a:spAutoFit/>
          </a:bodyPr>
          <a:lstStyle/>
          <a:p>
            <a:pPr marL="396875" marR="64135" indent="-384810">
              <a:lnSpc>
                <a:spcPts val="2590"/>
              </a:lnSpc>
              <a:spcBef>
                <a:spcPts val="425"/>
              </a:spcBef>
              <a:tabLst>
                <a:tab pos="396875" algn="l"/>
              </a:tabLst>
            </a:pPr>
            <a:r>
              <a:rPr sz="1900" spc="-190" dirty="0">
                <a:latin typeface="Cambria"/>
                <a:cs typeface="Cambria"/>
              </a:rPr>
              <a:t>⦿	</a:t>
            </a: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usage</a:t>
            </a:r>
            <a:r>
              <a:rPr sz="2400" spc="-5" dirty="0">
                <a:latin typeface="Times New Roman"/>
                <a:cs typeface="Times New Roman"/>
              </a:rPr>
              <a:t> </a:t>
            </a:r>
            <a:r>
              <a:rPr sz="2400" dirty="0">
                <a:latin typeface="Times New Roman"/>
                <a:cs typeface="Times New Roman"/>
              </a:rPr>
              <a:t>count</a:t>
            </a:r>
            <a:r>
              <a:rPr sz="2400" spc="-25" dirty="0">
                <a:latin typeface="Times New Roman"/>
                <a:cs typeface="Times New Roman"/>
              </a:rPr>
              <a:t> </a:t>
            </a:r>
            <a:r>
              <a:rPr sz="2400" spc="-5" dirty="0">
                <a:latin typeface="Times New Roman"/>
                <a:cs typeface="Times New Roman"/>
              </a:rPr>
              <a:t>is </a:t>
            </a:r>
            <a:r>
              <a:rPr sz="2400" dirty="0">
                <a:latin typeface="Times New Roman"/>
                <a:cs typeface="Times New Roman"/>
              </a:rPr>
              <a:t>the</a:t>
            </a:r>
            <a:r>
              <a:rPr sz="2400" spc="-30" dirty="0">
                <a:latin typeface="Times New Roman"/>
                <a:cs typeface="Times New Roman"/>
              </a:rPr>
              <a:t> </a:t>
            </a:r>
            <a:r>
              <a:rPr sz="2400" dirty="0">
                <a:latin typeface="Times New Roman"/>
                <a:cs typeface="Times New Roman"/>
              </a:rPr>
              <a:t>count</a:t>
            </a:r>
            <a:r>
              <a:rPr sz="2400" spc="-5" dirty="0">
                <a:latin typeface="Times New Roman"/>
                <a:cs typeface="Times New Roman"/>
              </a:rPr>
              <a:t> for</a:t>
            </a:r>
            <a:r>
              <a:rPr sz="2400" dirty="0">
                <a:latin typeface="Times New Roman"/>
                <a:cs typeface="Times New Roman"/>
              </a:rPr>
              <a:t> the</a:t>
            </a:r>
            <a:r>
              <a:rPr sz="2400" spc="-20" dirty="0">
                <a:latin typeface="Times New Roman"/>
                <a:cs typeface="Times New Roman"/>
              </a:rPr>
              <a:t> </a:t>
            </a:r>
            <a:r>
              <a:rPr sz="2400" spc="-5" dirty="0">
                <a:latin typeface="Times New Roman"/>
                <a:cs typeface="Times New Roman"/>
              </a:rPr>
              <a:t>use</a:t>
            </a:r>
            <a:r>
              <a:rPr sz="2400" spc="-10" dirty="0">
                <a:latin typeface="Times New Roman"/>
                <a:cs typeface="Times New Roman"/>
              </a:rPr>
              <a:t> </a:t>
            </a:r>
            <a:r>
              <a:rPr sz="2400" dirty="0">
                <a:latin typeface="Times New Roman"/>
                <a:cs typeface="Times New Roman"/>
              </a:rPr>
              <a:t>of </a:t>
            </a:r>
            <a:r>
              <a:rPr sz="2400" spc="-5" dirty="0">
                <a:latin typeface="Times New Roman"/>
                <a:cs typeface="Times New Roman"/>
              </a:rPr>
              <a:t>some</a:t>
            </a:r>
            <a:r>
              <a:rPr sz="2400" spc="5" dirty="0">
                <a:latin typeface="Times New Roman"/>
                <a:cs typeface="Times New Roman"/>
              </a:rPr>
              <a:t> </a:t>
            </a:r>
            <a:r>
              <a:rPr sz="2400" dirty="0">
                <a:latin typeface="Times New Roman"/>
                <a:cs typeface="Times New Roman"/>
              </a:rPr>
              <a:t>variable</a:t>
            </a:r>
            <a:r>
              <a:rPr sz="2400" spc="-55" dirty="0">
                <a:latin typeface="Times New Roman"/>
                <a:cs typeface="Times New Roman"/>
              </a:rPr>
              <a:t> </a:t>
            </a:r>
            <a:r>
              <a:rPr sz="2400" dirty="0">
                <a:latin typeface="Times New Roman"/>
                <a:cs typeface="Times New Roman"/>
              </a:rPr>
              <a:t>x</a:t>
            </a:r>
            <a:r>
              <a:rPr sz="2400" spc="-5" dirty="0">
                <a:latin typeface="Times New Roman"/>
                <a:cs typeface="Times New Roman"/>
              </a:rPr>
              <a:t> </a:t>
            </a:r>
            <a:r>
              <a:rPr sz="2400" dirty="0">
                <a:latin typeface="Times New Roman"/>
                <a:cs typeface="Times New Roman"/>
              </a:rPr>
              <a:t>in </a:t>
            </a:r>
            <a:r>
              <a:rPr sz="2400" spc="-585" dirty="0">
                <a:latin typeface="Times New Roman"/>
                <a:cs typeface="Times New Roman"/>
              </a:rPr>
              <a:t> </a:t>
            </a:r>
            <a:r>
              <a:rPr sz="2400" spc="-5" dirty="0">
                <a:latin typeface="Times New Roman"/>
                <a:cs typeface="Times New Roman"/>
              </a:rPr>
              <a:t>some</a:t>
            </a:r>
            <a:r>
              <a:rPr sz="2400" spc="5" dirty="0">
                <a:latin typeface="Times New Roman"/>
                <a:cs typeface="Times New Roman"/>
              </a:rPr>
              <a:t> </a:t>
            </a:r>
            <a:r>
              <a:rPr sz="2400" dirty="0">
                <a:latin typeface="Times New Roman"/>
                <a:cs typeface="Times New Roman"/>
              </a:rPr>
              <a:t>register</a:t>
            </a:r>
            <a:r>
              <a:rPr sz="2400" spc="-30" dirty="0">
                <a:latin typeface="Times New Roman"/>
                <a:cs typeface="Times New Roman"/>
              </a:rPr>
              <a:t> </a:t>
            </a:r>
            <a:r>
              <a:rPr sz="2400" dirty="0">
                <a:latin typeface="Times New Roman"/>
                <a:cs typeface="Times New Roman"/>
              </a:rPr>
              <a:t>used</a:t>
            </a:r>
            <a:r>
              <a:rPr sz="2400" spc="-5" dirty="0">
                <a:latin typeface="Times New Roman"/>
                <a:cs typeface="Times New Roman"/>
              </a:rPr>
              <a:t> </a:t>
            </a:r>
            <a:r>
              <a:rPr sz="2400" dirty="0">
                <a:latin typeface="Times New Roman"/>
                <a:cs typeface="Times New Roman"/>
              </a:rPr>
              <a:t>in</a:t>
            </a:r>
            <a:r>
              <a:rPr sz="2400" spc="-15" dirty="0">
                <a:latin typeface="Times New Roman"/>
                <a:cs typeface="Times New Roman"/>
              </a:rPr>
              <a:t> </a:t>
            </a:r>
            <a:r>
              <a:rPr sz="2400" dirty="0">
                <a:latin typeface="Times New Roman"/>
                <a:cs typeface="Times New Roman"/>
              </a:rPr>
              <a:t>any</a:t>
            </a:r>
            <a:r>
              <a:rPr sz="2400" spc="-10" dirty="0">
                <a:latin typeface="Times New Roman"/>
                <a:cs typeface="Times New Roman"/>
              </a:rPr>
              <a:t> </a:t>
            </a:r>
            <a:r>
              <a:rPr sz="2400" dirty="0">
                <a:latin typeface="Times New Roman"/>
                <a:cs typeface="Times New Roman"/>
              </a:rPr>
              <a:t>basic</a:t>
            </a:r>
            <a:r>
              <a:rPr sz="2400" spc="-15" dirty="0">
                <a:latin typeface="Times New Roman"/>
                <a:cs typeface="Times New Roman"/>
              </a:rPr>
              <a:t> </a:t>
            </a:r>
            <a:r>
              <a:rPr sz="2400" dirty="0">
                <a:latin typeface="Times New Roman"/>
                <a:cs typeface="Times New Roman"/>
              </a:rPr>
              <a:t>block.</a:t>
            </a:r>
          </a:p>
          <a:p>
            <a:pPr marL="396875" marR="129539" indent="-384810">
              <a:lnSpc>
                <a:spcPts val="2590"/>
              </a:lnSpc>
              <a:spcBef>
                <a:spcPts val="580"/>
              </a:spcBef>
              <a:tabLst>
                <a:tab pos="396875" algn="l"/>
              </a:tabLst>
            </a:pPr>
            <a:r>
              <a:rPr sz="1900" spc="-190" dirty="0">
                <a:latin typeface="Cambria"/>
                <a:cs typeface="Cambria"/>
              </a:rPr>
              <a:t>⦿	</a:t>
            </a:r>
            <a:r>
              <a:rPr sz="2400" dirty="0">
                <a:latin typeface="Times New Roman"/>
                <a:cs typeface="Times New Roman"/>
              </a:rPr>
              <a:t>The</a:t>
            </a:r>
            <a:r>
              <a:rPr sz="2400" spc="-25" dirty="0">
                <a:latin typeface="Times New Roman"/>
                <a:cs typeface="Times New Roman"/>
              </a:rPr>
              <a:t> </a:t>
            </a:r>
            <a:r>
              <a:rPr sz="2400" dirty="0">
                <a:latin typeface="Times New Roman"/>
                <a:cs typeface="Times New Roman"/>
              </a:rPr>
              <a:t>usage</a:t>
            </a:r>
            <a:r>
              <a:rPr sz="2400" spc="-10" dirty="0">
                <a:latin typeface="Times New Roman"/>
                <a:cs typeface="Times New Roman"/>
              </a:rPr>
              <a:t> </a:t>
            </a:r>
            <a:r>
              <a:rPr sz="2400" dirty="0">
                <a:latin typeface="Times New Roman"/>
                <a:cs typeface="Times New Roman"/>
              </a:rPr>
              <a:t>count</a:t>
            </a:r>
            <a:r>
              <a:rPr sz="2400" spc="-25" dirty="0">
                <a:latin typeface="Times New Roman"/>
                <a:cs typeface="Times New Roman"/>
              </a:rPr>
              <a:t> </a:t>
            </a:r>
            <a:r>
              <a:rPr sz="2400" dirty="0">
                <a:latin typeface="Times New Roman"/>
                <a:cs typeface="Times New Roman"/>
              </a:rPr>
              <a:t>gives</a:t>
            </a:r>
            <a:r>
              <a:rPr sz="2400" spc="-15" dirty="0">
                <a:latin typeface="Times New Roman"/>
                <a:cs typeface="Times New Roman"/>
              </a:rPr>
              <a:t> </a:t>
            </a:r>
            <a:r>
              <a:rPr sz="2400" dirty="0">
                <a:latin typeface="Times New Roman"/>
                <a:cs typeface="Times New Roman"/>
              </a:rPr>
              <a:t>the</a:t>
            </a:r>
            <a:r>
              <a:rPr sz="2400" spc="-10" dirty="0">
                <a:latin typeface="Times New Roman"/>
                <a:cs typeface="Times New Roman"/>
              </a:rPr>
              <a:t> </a:t>
            </a:r>
            <a:r>
              <a:rPr sz="2400" dirty="0">
                <a:latin typeface="Times New Roman"/>
                <a:cs typeface="Times New Roman"/>
              </a:rPr>
              <a:t>idea</a:t>
            </a:r>
            <a:r>
              <a:rPr sz="2400" spc="-25" dirty="0">
                <a:latin typeface="Times New Roman"/>
                <a:cs typeface="Times New Roman"/>
              </a:rPr>
              <a:t> </a:t>
            </a:r>
            <a:r>
              <a:rPr sz="2400" dirty="0">
                <a:latin typeface="Times New Roman"/>
                <a:cs typeface="Times New Roman"/>
              </a:rPr>
              <a:t>about</a:t>
            </a:r>
            <a:r>
              <a:rPr sz="2400" spc="-10" dirty="0">
                <a:latin typeface="Times New Roman"/>
                <a:cs typeface="Times New Roman"/>
              </a:rPr>
              <a:t> </a:t>
            </a:r>
            <a:r>
              <a:rPr sz="2400" dirty="0">
                <a:latin typeface="Times New Roman"/>
                <a:cs typeface="Times New Roman"/>
              </a:rPr>
              <a:t>how</a:t>
            </a:r>
            <a:r>
              <a:rPr sz="2400" spc="-10" dirty="0">
                <a:latin typeface="Times New Roman"/>
                <a:cs typeface="Times New Roman"/>
              </a:rPr>
              <a:t> </a:t>
            </a:r>
            <a:r>
              <a:rPr sz="2400" spc="-5" dirty="0">
                <a:latin typeface="Times New Roman"/>
                <a:cs typeface="Times New Roman"/>
              </a:rPr>
              <a:t>many</a:t>
            </a:r>
            <a:r>
              <a:rPr sz="2400" spc="5" dirty="0">
                <a:latin typeface="Times New Roman"/>
                <a:cs typeface="Times New Roman"/>
              </a:rPr>
              <a:t> </a:t>
            </a:r>
            <a:r>
              <a:rPr sz="2400" dirty="0">
                <a:latin typeface="Times New Roman"/>
                <a:cs typeface="Times New Roman"/>
              </a:rPr>
              <a:t>units</a:t>
            </a:r>
            <a:r>
              <a:rPr sz="2400" spc="-35" dirty="0">
                <a:latin typeface="Times New Roman"/>
                <a:cs typeface="Times New Roman"/>
              </a:rPr>
              <a:t> </a:t>
            </a:r>
            <a:r>
              <a:rPr sz="2400" dirty="0">
                <a:latin typeface="Times New Roman"/>
                <a:cs typeface="Times New Roman"/>
              </a:rPr>
              <a:t>of</a:t>
            </a:r>
            <a:r>
              <a:rPr sz="2400" spc="-10" dirty="0">
                <a:latin typeface="Times New Roman"/>
                <a:cs typeface="Times New Roman"/>
              </a:rPr>
              <a:t> </a:t>
            </a:r>
            <a:r>
              <a:rPr sz="2400" dirty="0">
                <a:latin typeface="Times New Roman"/>
                <a:cs typeface="Times New Roman"/>
              </a:rPr>
              <a:t>cost </a:t>
            </a:r>
            <a:r>
              <a:rPr sz="2400" spc="-585" dirty="0">
                <a:latin typeface="Times New Roman"/>
                <a:cs typeface="Times New Roman"/>
              </a:rPr>
              <a:t> </a:t>
            </a:r>
            <a:r>
              <a:rPr sz="2400" dirty="0">
                <a:latin typeface="Times New Roman"/>
                <a:cs typeface="Times New Roman"/>
              </a:rPr>
              <a:t>can be </a:t>
            </a:r>
            <a:r>
              <a:rPr sz="2400" spc="-5" dirty="0">
                <a:latin typeface="Times New Roman"/>
                <a:cs typeface="Times New Roman"/>
              </a:rPr>
              <a:t>saved </a:t>
            </a:r>
            <a:r>
              <a:rPr sz="2400" dirty="0">
                <a:latin typeface="Times New Roman"/>
                <a:cs typeface="Times New Roman"/>
              </a:rPr>
              <a:t>by selecting a specific variable for global </a:t>
            </a:r>
            <a:r>
              <a:rPr sz="2400" spc="5" dirty="0">
                <a:latin typeface="Times New Roman"/>
                <a:cs typeface="Times New Roman"/>
              </a:rPr>
              <a:t> </a:t>
            </a:r>
            <a:r>
              <a:rPr sz="2400" dirty="0">
                <a:latin typeface="Times New Roman"/>
                <a:cs typeface="Times New Roman"/>
              </a:rPr>
              <a:t>register</a:t>
            </a:r>
            <a:r>
              <a:rPr sz="2400" spc="-35" dirty="0">
                <a:latin typeface="Times New Roman"/>
                <a:cs typeface="Times New Roman"/>
              </a:rPr>
              <a:t> </a:t>
            </a:r>
            <a:r>
              <a:rPr sz="2400" spc="-5" dirty="0">
                <a:latin typeface="Times New Roman"/>
                <a:cs typeface="Times New Roman"/>
              </a:rPr>
              <a:t>allocation.</a:t>
            </a:r>
            <a:endParaRPr sz="2400" dirty="0">
              <a:latin typeface="Times New Roman"/>
              <a:cs typeface="Times New Roman"/>
            </a:endParaRPr>
          </a:p>
          <a:p>
            <a:pPr marL="396875" marR="421640" indent="-384810">
              <a:lnSpc>
                <a:spcPts val="2590"/>
              </a:lnSpc>
              <a:spcBef>
                <a:spcPts val="585"/>
              </a:spcBef>
              <a:tabLst>
                <a:tab pos="396875" algn="l"/>
                <a:tab pos="4538980" algn="l"/>
              </a:tabLst>
            </a:pPr>
            <a:r>
              <a:rPr sz="1900" spc="-190" dirty="0">
                <a:latin typeface="Cambria"/>
                <a:cs typeface="Cambria"/>
              </a:rPr>
              <a:t>⦿	</a:t>
            </a:r>
            <a:r>
              <a:rPr sz="2400" dirty="0">
                <a:latin typeface="Times New Roman"/>
                <a:cs typeface="Times New Roman"/>
              </a:rPr>
              <a:t>The</a:t>
            </a:r>
            <a:r>
              <a:rPr sz="2400" spc="-20" dirty="0">
                <a:latin typeface="Times New Roman"/>
                <a:cs typeface="Times New Roman"/>
              </a:rPr>
              <a:t> </a:t>
            </a:r>
            <a:r>
              <a:rPr sz="2400" spc="-5" dirty="0">
                <a:latin typeface="Times New Roman"/>
                <a:cs typeface="Times New Roman"/>
              </a:rPr>
              <a:t>approximate</a:t>
            </a:r>
            <a:r>
              <a:rPr sz="2400" spc="-25" dirty="0">
                <a:latin typeface="Times New Roman"/>
                <a:cs typeface="Times New Roman"/>
              </a:rPr>
              <a:t> </a:t>
            </a:r>
            <a:r>
              <a:rPr sz="2400" spc="-5" dirty="0">
                <a:latin typeface="Times New Roman"/>
                <a:cs typeface="Times New Roman"/>
              </a:rPr>
              <a:t>formula</a:t>
            </a:r>
            <a:r>
              <a:rPr sz="2400" spc="10" dirty="0">
                <a:latin typeface="Times New Roman"/>
                <a:cs typeface="Times New Roman"/>
              </a:rPr>
              <a:t> </a:t>
            </a:r>
            <a:r>
              <a:rPr sz="2400" dirty="0">
                <a:latin typeface="Times New Roman"/>
                <a:cs typeface="Times New Roman"/>
              </a:rPr>
              <a:t>for</a:t>
            </a:r>
            <a:r>
              <a:rPr sz="2400" spc="-5" dirty="0">
                <a:latin typeface="Times New Roman"/>
                <a:cs typeface="Times New Roman"/>
              </a:rPr>
              <a:t> </a:t>
            </a:r>
            <a:r>
              <a:rPr sz="2400" dirty="0">
                <a:latin typeface="Times New Roman"/>
                <a:cs typeface="Times New Roman"/>
              </a:rPr>
              <a:t>usage</a:t>
            </a:r>
            <a:r>
              <a:rPr sz="2400" spc="-15" dirty="0">
                <a:latin typeface="Times New Roman"/>
                <a:cs typeface="Times New Roman"/>
              </a:rPr>
              <a:t> </a:t>
            </a:r>
            <a:r>
              <a:rPr sz="2400" dirty="0">
                <a:latin typeface="Times New Roman"/>
                <a:cs typeface="Times New Roman"/>
              </a:rPr>
              <a:t>count </a:t>
            </a:r>
            <a:r>
              <a:rPr sz="2400" spc="-5" dirty="0">
                <a:latin typeface="Times New Roman"/>
                <a:cs typeface="Times New Roman"/>
              </a:rPr>
              <a:t>for </a:t>
            </a:r>
            <a:r>
              <a:rPr sz="2400" dirty="0">
                <a:latin typeface="Times New Roman"/>
                <a:cs typeface="Times New Roman"/>
              </a:rPr>
              <a:t>the</a:t>
            </a:r>
            <a:r>
              <a:rPr sz="2400" spc="-15" dirty="0">
                <a:latin typeface="Times New Roman"/>
                <a:cs typeface="Times New Roman"/>
              </a:rPr>
              <a:t> </a:t>
            </a:r>
            <a:r>
              <a:rPr sz="2400" dirty="0">
                <a:latin typeface="Times New Roman"/>
                <a:cs typeface="Times New Roman"/>
              </a:rPr>
              <a:t>loop</a:t>
            </a:r>
            <a:r>
              <a:rPr sz="2400" spc="-15" dirty="0">
                <a:latin typeface="Times New Roman"/>
                <a:cs typeface="Times New Roman"/>
              </a:rPr>
              <a:t> </a:t>
            </a:r>
            <a:r>
              <a:rPr sz="2400" dirty="0">
                <a:latin typeface="Times New Roman"/>
                <a:cs typeface="Times New Roman"/>
              </a:rPr>
              <a:t>L</a:t>
            </a:r>
            <a:r>
              <a:rPr sz="2400" spc="-90" dirty="0">
                <a:latin typeface="Times New Roman"/>
                <a:cs typeface="Times New Roman"/>
              </a:rPr>
              <a:t> </a:t>
            </a:r>
            <a:r>
              <a:rPr sz="2400" dirty="0">
                <a:latin typeface="Times New Roman"/>
                <a:cs typeface="Times New Roman"/>
              </a:rPr>
              <a:t>in </a:t>
            </a:r>
            <a:r>
              <a:rPr sz="2400" spc="-585" dirty="0">
                <a:latin typeface="Times New Roman"/>
                <a:cs typeface="Times New Roman"/>
              </a:rPr>
              <a:t> </a:t>
            </a:r>
            <a:r>
              <a:rPr sz="2400" spc="-5" dirty="0">
                <a:latin typeface="Times New Roman"/>
                <a:cs typeface="Times New Roman"/>
              </a:rPr>
              <a:t>some</a:t>
            </a:r>
            <a:r>
              <a:rPr sz="2400" spc="10" dirty="0">
                <a:latin typeface="Times New Roman"/>
                <a:cs typeface="Times New Roman"/>
              </a:rPr>
              <a:t> </a:t>
            </a:r>
            <a:r>
              <a:rPr sz="2400" dirty="0">
                <a:latin typeface="Times New Roman"/>
                <a:cs typeface="Times New Roman"/>
              </a:rPr>
              <a:t>basic</a:t>
            </a:r>
            <a:r>
              <a:rPr sz="2400" spc="-25" dirty="0">
                <a:latin typeface="Times New Roman"/>
                <a:cs typeface="Times New Roman"/>
              </a:rPr>
              <a:t> </a:t>
            </a:r>
            <a:r>
              <a:rPr sz="2400" dirty="0">
                <a:latin typeface="Times New Roman"/>
                <a:cs typeface="Times New Roman"/>
              </a:rPr>
              <a:t>block B</a:t>
            </a:r>
            <a:r>
              <a:rPr sz="2400" spc="-5" dirty="0">
                <a:latin typeface="Times New Roman"/>
                <a:cs typeface="Times New Roman"/>
              </a:rPr>
              <a:t> </a:t>
            </a:r>
            <a:r>
              <a:rPr sz="2400" dirty="0">
                <a:latin typeface="Times New Roman"/>
                <a:cs typeface="Times New Roman"/>
              </a:rPr>
              <a:t>can</a:t>
            </a:r>
            <a:r>
              <a:rPr sz="2400" spc="-10" dirty="0">
                <a:latin typeface="Times New Roman"/>
                <a:cs typeface="Times New Roman"/>
              </a:rPr>
              <a:t> </a:t>
            </a:r>
            <a:r>
              <a:rPr sz="2400" dirty="0">
                <a:latin typeface="Times New Roman"/>
                <a:cs typeface="Times New Roman"/>
              </a:rPr>
              <a:t>be given	</a:t>
            </a:r>
            <a:r>
              <a:rPr sz="2400" spc="-5" dirty="0">
                <a:latin typeface="Times New Roman"/>
                <a:cs typeface="Times New Roman"/>
              </a:rPr>
              <a:t>as,</a:t>
            </a:r>
            <a:endParaRPr sz="2400" dirty="0">
              <a:latin typeface="Times New Roman"/>
              <a:cs typeface="Times New Roman"/>
            </a:endParaRPr>
          </a:p>
          <a:p>
            <a:pPr marL="88900" marR="2841625" indent="-76200">
              <a:lnSpc>
                <a:spcPts val="3170"/>
              </a:lnSpc>
              <a:spcBef>
                <a:spcPts val="114"/>
              </a:spcBef>
              <a:tabLst>
                <a:tab pos="625475" algn="l"/>
                <a:tab pos="1985645" algn="l"/>
              </a:tabLst>
            </a:pPr>
            <a:r>
              <a:rPr sz="1900" spc="-190" dirty="0">
                <a:latin typeface="Cambria"/>
                <a:cs typeface="Cambria"/>
              </a:rPr>
              <a:t>⦿	</a:t>
            </a:r>
            <a:r>
              <a:rPr sz="2400" dirty="0">
                <a:latin typeface="Times New Roman"/>
                <a:cs typeface="Times New Roman"/>
              </a:rPr>
              <a:t>∑	(use(x</a:t>
            </a:r>
            <a:r>
              <a:rPr sz="2400" spc="-35" dirty="0">
                <a:latin typeface="Times New Roman"/>
                <a:cs typeface="Times New Roman"/>
              </a:rPr>
              <a:t> </a:t>
            </a:r>
            <a:r>
              <a:rPr sz="2400" dirty="0">
                <a:latin typeface="Times New Roman"/>
                <a:cs typeface="Times New Roman"/>
              </a:rPr>
              <a:t>,</a:t>
            </a:r>
            <a:r>
              <a:rPr sz="2400" spc="-20" dirty="0">
                <a:latin typeface="Times New Roman"/>
                <a:cs typeface="Times New Roman"/>
              </a:rPr>
              <a:t> </a:t>
            </a:r>
            <a:r>
              <a:rPr sz="2400" dirty="0">
                <a:latin typeface="Times New Roman"/>
                <a:cs typeface="Times New Roman"/>
              </a:rPr>
              <a:t>B)+2*live(x</a:t>
            </a:r>
            <a:r>
              <a:rPr sz="2400" spc="-60" dirty="0">
                <a:latin typeface="Times New Roman"/>
                <a:cs typeface="Times New Roman"/>
              </a:rPr>
              <a:t> </a:t>
            </a:r>
            <a:r>
              <a:rPr sz="2400" dirty="0">
                <a:latin typeface="Times New Roman"/>
                <a:cs typeface="Times New Roman"/>
              </a:rPr>
              <a:t>,</a:t>
            </a:r>
            <a:r>
              <a:rPr sz="2400" spc="-20" dirty="0">
                <a:latin typeface="Times New Roman"/>
                <a:cs typeface="Times New Roman"/>
              </a:rPr>
              <a:t> </a:t>
            </a:r>
            <a:r>
              <a:rPr sz="2400" dirty="0">
                <a:latin typeface="Times New Roman"/>
                <a:cs typeface="Times New Roman"/>
              </a:rPr>
              <a:t>B)) </a:t>
            </a:r>
            <a:r>
              <a:rPr sz="2400" spc="-585" dirty="0">
                <a:latin typeface="Times New Roman"/>
                <a:cs typeface="Times New Roman"/>
              </a:rPr>
              <a:t> </a:t>
            </a:r>
            <a:r>
              <a:rPr sz="2400" dirty="0">
                <a:latin typeface="Times New Roman"/>
                <a:cs typeface="Times New Roman"/>
              </a:rPr>
              <a:t>Block</a:t>
            </a:r>
            <a:r>
              <a:rPr sz="2400" spc="-15" dirty="0">
                <a:latin typeface="Times New Roman"/>
                <a:cs typeface="Times New Roman"/>
              </a:rPr>
              <a:t> </a:t>
            </a:r>
            <a:r>
              <a:rPr sz="2400" dirty="0">
                <a:latin typeface="Times New Roman"/>
                <a:cs typeface="Times New Roman"/>
              </a:rPr>
              <a:t>B in</a:t>
            </a:r>
            <a:r>
              <a:rPr sz="2400" spc="-5" dirty="0">
                <a:latin typeface="Times New Roman"/>
                <a:cs typeface="Times New Roman"/>
              </a:rPr>
              <a:t> </a:t>
            </a:r>
            <a:r>
              <a:rPr sz="2400" dirty="0">
                <a:latin typeface="Times New Roman"/>
                <a:cs typeface="Times New Roman"/>
              </a:rPr>
              <a:t>L</a:t>
            </a:r>
          </a:p>
          <a:p>
            <a:pPr marL="396875" marR="5080" indent="-85725">
              <a:lnSpc>
                <a:spcPts val="2590"/>
              </a:lnSpc>
              <a:spcBef>
                <a:spcPts val="465"/>
              </a:spcBef>
            </a:pPr>
            <a:r>
              <a:rPr sz="2400" spc="-5" dirty="0">
                <a:latin typeface="Times New Roman"/>
                <a:cs typeface="Times New Roman"/>
              </a:rPr>
              <a:t>Where use </a:t>
            </a:r>
            <a:r>
              <a:rPr sz="2400" dirty="0">
                <a:latin typeface="Times New Roman"/>
                <a:cs typeface="Times New Roman"/>
              </a:rPr>
              <a:t>(x, B) is </a:t>
            </a:r>
            <a:r>
              <a:rPr sz="2400" spc="-5" dirty="0">
                <a:latin typeface="Times New Roman"/>
                <a:cs typeface="Times New Roman"/>
              </a:rPr>
              <a:t>number </a:t>
            </a:r>
            <a:r>
              <a:rPr sz="2400" dirty="0">
                <a:latin typeface="Times New Roman"/>
                <a:cs typeface="Times New Roman"/>
              </a:rPr>
              <a:t>of </a:t>
            </a:r>
            <a:r>
              <a:rPr sz="2400" spc="-5" dirty="0">
                <a:latin typeface="Times New Roman"/>
                <a:cs typeface="Times New Roman"/>
              </a:rPr>
              <a:t>times </a:t>
            </a:r>
            <a:r>
              <a:rPr sz="2400" dirty="0">
                <a:latin typeface="Times New Roman"/>
                <a:cs typeface="Times New Roman"/>
              </a:rPr>
              <a:t>x </a:t>
            </a:r>
            <a:r>
              <a:rPr sz="2400" spc="-5" dirty="0">
                <a:latin typeface="Times New Roman"/>
                <a:cs typeface="Times New Roman"/>
              </a:rPr>
              <a:t>used </a:t>
            </a:r>
            <a:r>
              <a:rPr sz="2400" dirty="0">
                <a:latin typeface="Times New Roman"/>
                <a:cs typeface="Times New Roman"/>
              </a:rPr>
              <a:t>in block B prior to </a:t>
            </a:r>
            <a:r>
              <a:rPr sz="2400" spc="-585" dirty="0">
                <a:latin typeface="Times New Roman"/>
                <a:cs typeface="Times New Roman"/>
              </a:rPr>
              <a:t> </a:t>
            </a:r>
            <a:r>
              <a:rPr sz="2400" dirty="0">
                <a:latin typeface="Times New Roman"/>
                <a:cs typeface="Times New Roman"/>
              </a:rPr>
              <a:t>any definition of x and live (x, </a:t>
            </a:r>
            <a:r>
              <a:rPr sz="2400" spc="-5" dirty="0">
                <a:latin typeface="Times New Roman"/>
                <a:cs typeface="Times New Roman"/>
              </a:rPr>
              <a:t>B)=1 </a:t>
            </a:r>
            <a:r>
              <a:rPr sz="2400" dirty="0">
                <a:latin typeface="Times New Roman"/>
                <a:cs typeface="Times New Roman"/>
              </a:rPr>
              <a:t>is live on exit from B; </a:t>
            </a:r>
            <a:r>
              <a:rPr sz="2400" spc="5" dirty="0">
                <a:latin typeface="Times New Roman"/>
                <a:cs typeface="Times New Roman"/>
              </a:rPr>
              <a:t> </a:t>
            </a:r>
            <a:r>
              <a:rPr sz="2400" dirty="0">
                <a:latin typeface="Times New Roman"/>
                <a:cs typeface="Times New Roman"/>
              </a:rPr>
              <a:t>otherwise</a:t>
            </a:r>
            <a:r>
              <a:rPr sz="2400" spc="-25" dirty="0">
                <a:latin typeface="Times New Roman"/>
                <a:cs typeface="Times New Roman"/>
              </a:rPr>
              <a:t> </a:t>
            </a:r>
            <a:r>
              <a:rPr sz="2400" dirty="0">
                <a:latin typeface="Times New Roman"/>
                <a:cs typeface="Times New Roman"/>
              </a:rPr>
              <a:t>live(x)=0.</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13460" y="801623"/>
            <a:ext cx="6118860" cy="410209"/>
            <a:chOff x="1013460" y="801623"/>
            <a:chExt cx="6118860" cy="410209"/>
          </a:xfrm>
        </p:grpSpPr>
        <p:pic>
          <p:nvPicPr>
            <p:cNvPr id="3" name="object 3"/>
            <p:cNvPicPr/>
            <p:nvPr/>
          </p:nvPicPr>
          <p:blipFill>
            <a:blip r:embed="rId2" cstate="print"/>
            <a:stretch>
              <a:fillRect/>
            </a:stretch>
          </p:blipFill>
          <p:spPr>
            <a:xfrm>
              <a:off x="1013460" y="801623"/>
              <a:ext cx="6118860" cy="409955"/>
            </a:xfrm>
            <a:prstGeom prst="rect">
              <a:avLst/>
            </a:prstGeom>
          </p:spPr>
        </p:pic>
        <p:pic>
          <p:nvPicPr>
            <p:cNvPr id="4" name="object 4"/>
            <p:cNvPicPr/>
            <p:nvPr/>
          </p:nvPicPr>
          <p:blipFill>
            <a:blip r:embed="rId3" cstate="print"/>
            <a:stretch>
              <a:fillRect/>
            </a:stretch>
          </p:blipFill>
          <p:spPr>
            <a:xfrm>
              <a:off x="1037183" y="830833"/>
              <a:ext cx="6085230" cy="376427"/>
            </a:xfrm>
            <a:prstGeom prst="rect">
              <a:avLst/>
            </a:prstGeom>
          </p:spPr>
        </p:pic>
      </p:grpSp>
      <p:sp>
        <p:nvSpPr>
          <p:cNvPr id="5" name="object 5"/>
          <p:cNvSpPr txBox="1"/>
          <p:nvPr/>
        </p:nvSpPr>
        <p:spPr>
          <a:xfrm>
            <a:off x="599948" y="1905761"/>
            <a:ext cx="7943215" cy="3903345"/>
          </a:xfrm>
          <a:prstGeom prst="rect">
            <a:avLst/>
          </a:prstGeom>
        </p:spPr>
        <p:txBody>
          <a:bodyPr vert="horz" wrap="square" lIns="0" tIns="12700" rIns="0" bIns="0" rtlCol="0">
            <a:spAutoFit/>
          </a:bodyPr>
          <a:lstStyle/>
          <a:p>
            <a:pPr marL="396875" marR="36195" indent="-384810">
              <a:lnSpc>
                <a:spcPct val="100000"/>
              </a:lnSpc>
              <a:spcBef>
                <a:spcPts val="100"/>
              </a:spcBef>
              <a:tabLst>
                <a:tab pos="396875" algn="l"/>
              </a:tabLst>
            </a:pPr>
            <a:r>
              <a:rPr sz="1900" spc="-190" dirty="0">
                <a:latin typeface="Cambria"/>
                <a:cs typeface="Cambria"/>
              </a:rPr>
              <a:t>⦿	</a:t>
            </a:r>
            <a:r>
              <a:rPr sz="2400" dirty="0">
                <a:latin typeface="Times New Roman"/>
                <a:cs typeface="Times New Roman"/>
              </a:rPr>
              <a:t>Having</a:t>
            </a:r>
            <a:r>
              <a:rPr sz="2400" spc="-10" dirty="0">
                <a:latin typeface="Times New Roman"/>
                <a:cs typeface="Times New Roman"/>
              </a:rPr>
              <a:t> </a:t>
            </a:r>
            <a:r>
              <a:rPr sz="2400" dirty="0">
                <a:latin typeface="Times New Roman"/>
                <a:cs typeface="Times New Roman"/>
              </a:rPr>
              <a:t>assigned</a:t>
            </a:r>
            <a:r>
              <a:rPr sz="2400" spc="-30" dirty="0">
                <a:latin typeface="Times New Roman"/>
                <a:cs typeface="Times New Roman"/>
              </a:rPr>
              <a:t> </a:t>
            </a:r>
            <a:r>
              <a:rPr sz="2400" dirty="0">
                <a:latin typeface="Times New Roman"/>
                <a:cs typeface="Times New Roman"/>
              </a:rPr>
              <a:t>registers</a:t>
            </a:r>
            <a:r>
              <a:rPr sz="2400" spc="-40" dirty="0">
                <a:latin typeface="Times New Roman"/>
                <a:cs typeface="Times New Roman"/>
              </a:rPr>
              <a:t> </a:t>
            </a:r>
            <a:r>
              <a:rPr sz="2400" dirty="0">
                <a:latin typeface="Times New Roman"/>
                <a:cs typeface="Times New Roman"/>
              </a:rPr>
              <a:t>and</a:t>
            </a:r>
            <a:r>
              <a:rPr sz="2400" spc="-10" dirty="0">
                <a:latin typeface="Times New Roman"/>
                <a:cs typeface="Times New Roman"/>
              </a:rPr>
              <a:t> </a:t>
            </a:r>
            <a:r>
              <a:rPr sz="2400" dirty="0">
                <a:latin typeface="Times New Roman"/>
                <a:cs typeface="Times New Roman"/>
              </a:rPr>
              <a:t>generated</a:t>
            </a:r>
            <a:r>
              <a:rPr sz="2400" spc="-50" dirty="0">
                <a:latin typeface="Times New Roman"/>
                <a:cs typeface="Times New Roman"/>
              </a:rPr>
              <a:t> </a:t>
            </a:r>
            <a:r>
              <a:rPr sz="2400" dirty="0">
                <a:latin typeface="Times New Roman"/>
                <a:cs typeface="Times New Roman"/>
              </a:rPr>
              <a:t>code</a:t>
            </a:r>
            <a:r>
              <a:rPr sz="2400" spc="-20" dirty="0">
                <a:latin typeface="Times New Roman"/>
                <a:cs typeface="Times New Roman"/>
              </a:rPr>
              <a:t> </a:t>
            </a:r>
            <a:r>
              <a:rPr sz="2400" dirty="0">
                <a:latin typeface="Times New Roman"/>
                <a:cs typeface="Times New Roman"/>
              </a:rPr>
              <a:t>for</a:t>
            </a:r>
            <a:r>
              <a:rPr sz="2400" spc="-10" dirty="0">
                <a:latin typeface="Times New Roman"/>
                <a:cs typeface="Times New Roman"/>
              </a:rPr>
              <a:t> </a:t>
            </a:r>
            <a:r>
              <a:rPr sz="2400" dirty="0">
                <a:latin typeface="Times New Roman"/>
                <a:cs typeface="Times New Roman"/>
              </a:rPr>
              <a:t>inner</a:t>
            </a:r>
            <a:r>
              <a:rPr sz="2400" spc="-15" dirty="0">
                <a:latin typeface="Times New Roman"/>
                <a:cs typeface="Times New Roman"/>
              </a:rPr>
              <a:t> </a:t>
            </a:r>
            <a:r>
              <a:rPr sz="2400" dirty="0">
                <a:latin typeface="Times New Roman"/>
                <a:cs typeface="Times New Roman"/>
              </a:rPr>
              <a:t>loops, </a:t>
            </a:r>
            <a:r>
              <a:rPr sz="2400" spc="-585" dirty="0">
                <a:latin typeface="Times New Roman"/>
                <a:cs typeface="Times New Roman"/>
              </a:rPr>
              <a:t> </a:t>
            </a:r>
            <a:r>
              <a:rPr sz="2400" spc="-5" dirty="0">
                <a:latin typeface="Times New Roman"/>
                <a:cs typeface="Times New Roman"/>
              </a:rPr>
              <a:t>we </a:t>
            </a:r>
            <a:r>
              <a:rPr sz="2400" spc="-10" dirty="0">
                <a:latin typeface="Times New Roman"/>
                <a:cs typeface="Times New Roman"/>
              </a:rPr>
              <a:t>may</a:t>
            </a:r>
            <a:r>
              <a:rPr sz="2400" spc="5" dirty="0">
                <a:latin typeface="Times New Roman"/>
                <a:cs typeface="Times New Roman"/>
              </a:rPr>
              <a:t> </a:t>
            </a:r>
            <a:r>
              <a:rPr sz="2400" dirty="0">
                <a:latin typeface="Times New Roman"/>
                <a:cs typeface="Times New Roman"/>
              </a:rPr>
              <a:t>apply the</a:t>
            </a:r>
            <a:r>
              <a:rPr sz="2400" spc="-15" dirty="0">
                <a:latin typeface="Times New Roman"/>
                <a:cs typeface="Times New Roman"/>
              </a:rPr>
              <a:t> </a:t>
            </a:r>
            <a:r>
              <a:rPr sz="2400" spc="-5" dirty="0">
                <a:latin typeface="Times New Roman"/>
                <a:cs typeface="Times New Roman"/>
              </a:rPr>
              <a:t>same</a:t>
            </a:r>
            <a:r>
              <a:rPr sz="2400" dirty="0">
                <a:latin typeface="Times New Roman"/>
                <a:cs typeface="Times New Roman"/>
              </a:rPr>
              <a:t> idea</a:t>
            </a:r>
            <a:r>
              <a:rPr sz="2400" spc="-30" dirty="0">
                <a:latin typeface="Times New Roman"/>
                <a:cs typeface="Times New Roman"/>
              </a:rPr>
              <a:t> </a:t>
            </a:r>
            <a:r>
              <a:rPr sz="2400" dirty="0">
                <a:latin typeface="Times New Roman"/>
                <a:cs typeface="Times New Roman"/>
              </a:rPr>
              <a:t>to progressively</a:t>
            </a:r>
            <a:r>
              <a:rPr sz="2400" spc="-35" dirty="0">
                <a:latin typeface="Times New Roman"/>
                <a:cs typeface="Times New Roman"/>
              </a:rPr>
              <a:t> </a:t>
            </a:r>
            <a:r>
              <a:rPr sz="2400" dirty="0">
                <a:latin typeface="Times New Roman"/>
                <a:cs typeface="Times New Roman"/>
              </a:rPr>
              <a:t>loops.</a:t>
            </a:r>
          </a:p>
          <a:p>
            <a:pPr marL="396875" marR="15240" indent="-384810">
              <a:lnSpc>
                <a:spcPct val="100000"/>
              </a:lnSpc>
              <a:spcBef>
                <a:spcPts val="575"/>
              </a:spcBef>
              <a:tabLst>
                <a:tab pos="396875" algn="l"/>
              </a:tabLst>
            </a:pPr>
            <a:r>
              <a:rPr sz="1900" spc="-190" dirty="0">
                <a:latin typeface="Cambria"/>
                <a:cs typeface="Cambria"/>
              </a:rPr>
              <a:t>⦿	</a:t>
            </a:r>
            <a:r>
              <a:rPr sz="2400" dirty="0">
                <a:latin typeface="Times New Roman"/>
                <a:cs typeface="Times New Roman"/>
              </a:rPr>
              <a:t>If an outer loop L1, contains an inner loop L2, the </a:t>
            </a:r>
            <a:r>
              <a:rPr sz="2400" spc="-5" dirty="0">
                <a:latin typeface="Times New Roman"/>
                <a:cs typeface="Times New Roman"/>
              </a:rPr>
              <a:t>names </a:t>
            </a:r>
            <a:r>
              <a:rPr sz="2400" dirty="0">
                <a:latin typeface="Times New Roman"/>
                <a:cs typeface="Times New Roman"/>
              </a:rPr>
              <a:t> allocated</a:t>
            </a:r>
            <a:r>
              <a:rPr sz="2400" spc="-50" dirty="0">
                <a:latin typeface="Times New Roman"/>
                <a:cs typeface="Times New Roman"/>
              </a:rPr>
              <a:t> </a:t>
            </a:r>
            <a:r>
              <a:rPr sz="2400" dirty="0">
                <a:latin typeface="Times New Roman"/>
                <a:cs typeface="Times New Roman"/>
              </a:rPr>
              <a:t>registers</a:t>
            </a:r>
            <a:r>
              <a:rPr sz="2400" spc="-40" dirty="0">
                <a:latin typeface="Times New Roman"/>
                <a:cs typeface="Times New Roman"/>
              </a:rPr>
              <a:t> </a:t>
            </a:r>
            <a:r>
              <a:rPr sz="2400" dirty="0">
                <a:latin typeface="Times New Roman"/>
                <a:cs typeface="Times New Roman"/>
              </a:rPr>
              <a:t>in</a:t>
            </a:r>
            <a:r>
              <a:rPr sz="2400" spc="-15" dirty="0">
                <a:latin typeface="Times New Roman"/>
                <a:cs typeface="Times New Roman"/>
              </a:rPr>
              <a:t> </a:t>
            </a:r>
            <a:r>
              <a:rPr sz="2400" dirty="0">
                <a:latin typeface="Times New Roman"/>
                <a:cs typeface="Times New Roman"/>
              </a:rPr>
              <a:t>L2 need</a:t>
            </a:r>
            <a:r>
              <a:rPr sz="2400" spc="-20" dirty="0">
                <a:latin typeface="Times New Roman"/>
                <a:cs typeface="Times New Roman"/>
              </a:rPr>
              <a:t> </a:t>
            </a:r>
            <a:r>
              <a:rPr sz="2400" dirty="0">
                <a:latin typeface="Times New Roman"/>
                <a:cs typeface="Times New Roman"/>
              </a:rPr>
              <a:t>not</a:t>
            </a:r>
            <a:r>
              <a:rPr sz="2400" spc="-20" dirty="0">
                <a:latin typeface="Times New Roman"/>
                <a:cs typeface="Times New Roman"/>
              </a:rPr>
              <a:t> </a:t>
            </a:r>
            <a:r>
              <a:rPr sz="2400" dirty="0">
                <a:latin typeface="Times New Roman"/>
                <a:cs typeface="Times New Roman"/>
              </a:rPr>
              <a:t>be allocated</a:t>
            </a:r>
            <a:r>
              <a:rPr sz="2400" spc="-45" dirty="0">
                <a:latin typeface="Times New Roman"/>
                <a:cs typeface="Times New Roman"/>
              </a:rPr>
              <a:t> </a:t>
            </a:r>
            <a:r>
              <a:rPr sz="2400" dirty="0">
                <a:latin typeface="Times New Roman"/>
                <a:cs typeface="Times New Roman"/>
              </a:rPr>
              <a:t>registers</a:t>
            </a:r>
            <a:r>
              <a:rPr sz="2400" spc="-45" dirty="0">
                <a:latin typeface="Times New Roman"/>
                <a:cs typeface="Times New Roman"/>
              </a:rPr>
              <a:t> </a:t>
            </a:r>
            <a:r>
              <a:rPr sz="2400" dirty="0">
                <a:latin typeface="Times New Roman"/>
                <a:cs typeface="Times New Roman"/>
              </a:rPr>
              <a:t>in</a:t>
            </a:r>
            <a:r>
              <a:rPr sz="2400" spc="-10" dirty="0">
                <a:latin typeface="Times New Roman"/>
                <a:cs typeface="Times New Roman"/>
              </a:rPr>
              <a:t> </a:t>
            </a:r>
            <a:r>
              <a:rPr sz="2400" spc="5" dirty="0">
                <a:latin typeface="Times New Roman"/>
                <a:cs typeface="Times New Roman"/>
              </a:rPr>
              <a:t>L1- </a:t>
            </a:r>
            <a:r>
              <a:rPr sz="2400" spc="-585" dirty="0">
                <a:latin typeface="Times New Roman"/>
                <a:cs typeface="Times New Roman"/>
              </a:rPr>
              <a:t> </a:t>
            </a:r>
            <a:r>
              <a:rPr sz="2400" dirty="0">
                <a:latin typeface="Times New Roman"/>
                <a:cs typeface="Times New Roman"/>
              </a:rPr>
              <a:t>L2.</a:t>
            </a:r>
          </a:p>
          <a:p>
            <a:pPr marL="396875" marR="128270" indent="-384810" algn="just">
              <a:lnSpc>
                <a:spcPct val="100000"/>
              </a:lnSpc>
              <a:spcBef>
                <a:spcPts val="580"/>
              </a:spcBef>
            </a:pPr>
            <a:r>
              <a:rPr sz="1900" spc="-190" dirty="0">
                <a:latin typeface="Cambria"/>
                <a:cs typeface="Cambria"/>
              </a:rPr>
              <a:t>⦿</a:t>
            </a:r>
            <a:r>
              <a:rPr sz="1900" spc="-185" dirty="0">
                <a:latin typeface="Cambria"/>
                <a:cs typeface="Cambria"/>
              </a:rPr>
              <a:t> </a:t>
            </a:r>
            <a:r>
              <a:rPr sz="2400" spc="-15" dirty="0">
                <a:latin typeface="Times New Roman"/>
                <a:cs typeface="Times New Roman"/>
              </a:rPr>
              <a:t>However, </a:t>
            </a:r>
            <a:r>
              <a:rPr sz="2400" dirty="0">
                <a:latin typeface="Times New Roman"/>
                <a:cs typeface="Times New Roman"/>
              </a:rPr>
              <a:t>if </a:t>
            </a:r>
            <a:r>
              <a:rPr sz="2400" spc="-5" dirty="0">
                <a:latin typeface="Times New Roman"/>
                <a:cs typeface="Times New Roman"/>
              </a:rPr>
              <a:t>name </a:t>
            </a:r>
            <a:r>
              <a:rPr sz="2400" dirty="0">
                <a:latin typeface="Times New Roman"/>
                <a:cs typeface="Times New Roman"/>
              </a:rPr>
              <a:t>x </a:t>
            </a:r>
            <a:r>
              <a:rPr sz="2400" spc="-5" dirty="0">
                <a:latin typeface="Times New Roman"/>
                <a:cs typeface="Times New Roman"/>
              </a:rPr>
              <a:t>is </a:t>
            </a:r>
            <a:r>
              <a:rPr sz="2400" dirty="0">
                <a:latin typeface="Times New Roman"/>
                <a:cs typeface="Times New Roman"/>
              </a:rPr>
              <a:t>allocated a register in loop L1 but not </a:t>
            </a:r>
            <a:r>
              <a:rPr sz="2400" spc="5" dirty="0">
                <a:latin typeface="Times New Roman"/>
                <a:cs typeface="Times New Roman"/>
              </a:rPr>
              <a:t> </a:t>
            </a:r>
            <a:r>
              <a:rPr sz="2400" dirty="0">
                <a:latin typeface="Times New Roman"/>
                <a:cs typeface="Times New Roman"/>
              </a:rPr>
              <a:t>L2, </a:t>
            </a:r>
            <a:r>
              <a:rPr sz="2400" spc="-10" dirty="0">
                <a:latin typeface="Times New Roman"/>
                <a:cs typeface="Times New Roman"/>
              </a:rPr>
              <a:t>we must </a:t>
            </a:r>
            <a:r>
              <a:rPr sz="2400" dirty="0">
                <a:latin typeface="Times New Roman"/>
                <a:cs typeface="Times New Roman"/>
              </a:rPr>
              <a:t>store x on entrance to L2 and load x if </a:t>
            </a:r>
            <a:r>
              <a:rPr sz="2400" spc="-10" dirty="0">
                <a:latin typeface="Times New Roman"/>
                <a:cs typeface="Times New Roman"/>
              </a:rPr>
              <a:t>we </a:t>
            </a:r>
            <a:r>
              <a:rPr sz="2400" dirty="0">
                <a:latin typeface="Times New Roman"/>
                <a:cs typeface="Times New Roman"/>
              </a:rPr>
              <a:t>leave </a:t>
            </a:r>
            <a:r>
              <a:rPr sz="2400" spc="-585" dirty="0">
                <a:latin typeface="Times New Roman"/>
                <a:cs typeface="Times New Roman"/>
              </a:rPr>
              <a:t> </a:t>
            </a:r>
            <a:r>
              <a:rPr sz="2400" dirty="0">
                <a:latin typeface="Times New Roman"/>
                <a:cs typeface="Times New Roman"/>
              </a:rPr>
              <a:t>L2,</a:t>
            </a:r>
            <a:r>
              <a:rPr sz="2400" spc="-5" dirty="0">
                <a:latin typeface="Times New Roman"/>
                <a:cs typeface="Times New Roman"/>
              </a:rPr>
              <a:t> </a:t>
            </a:r>
            <a:r>
              <a:rPr sz="2400" dirty="0">
                <a:latin typeface="Times New Roman"/>
                <a:cs typeface="Times New Roman"/>
              </a:rPr>
              <a:t>and</a:t>
            </a:r>
            <a:r>
              <a:rPr sz="2400" spc="-20" dirty="0">
                <a:latin typeface="Times New Roman"/>
                <a:cs typeface="Times New Roman"/>
              </a:rPr>
              <a:t> </a:t>
            </a:r>
            <a:r>
              <a:rPr sz="2400" dirty="0">
                <a:latin typeface="Times New Roman"/>
                <a:cs typeface="Times New Roman"/>
              </a:rPr>
              <a:t>enter</a:t>
            </a:r>
            <a:r>
              <a:rPr sz="2400" spc="-20" dirty="0">
                <a:latin typeface="Times New Roman"/>
                <a:cs typeface="Times New Roman"/>
              </a:rPr>
              <a:t> </a:t>
            </a:r>
            <a:r>
              <a:rPr sz="2400" dirty="0">
                <a:latin typeface="Times New Roman"/>
                <a:cs typeface="Times New Roman"/>
              </a:rPr>
              <a:t>a</a:t>
            </a:r>
            <a:r>
              <a:rPr sz="2400" spc="-5" dirty="0">
                <a:latin typeface="Times New Roman"/>
                <a:cs typeface="Times New Roman"/>
              </a:rPr>
              <a:t> </a:t>
            </a:r>
            <a:r>
              <a:rPr sz="2400" dirty="0">
                <a:latin typeface="Times New Roman"/>
                <a:cs typeface="Times New Roman"/>
              </a:rPr>
              <a:t>block</a:t>
            </a:r>
            <a:r>
              <a:rPr sz="2400" spc="-10" dirty="0">
                <a:latin typeface="Times New Roman"/>
                <a:cs typeface="Times New Roman"/>
              </a:rPr>
              <a:t> </a:t>
            </a:r>
            <a:r>
              <a:rPr sz="2400" dirty="0">
                <a:latin typeface="Times New Roman"/>
                <a:cs typeface="Times New Roman"/>
              </a:rPr>
              <a:t>of</a:t>
            </a:r>
            <a:r>
              <a:rPr sz="2400" spc="-10" dirty="0">
                <a:latin typeface="Times New Roman"/>
                <a:cs typeface="Times New Roman"/>
              </a:rPr>
              <a:t> </a:t>
            </a:r>
            <a:r>
              <a:rPr sz="2400" dirty="0">
                <a:latin typeface="Times New Roman"/>
                <a:cs typeface="Times New Roman"/>
              </a:rPr>
              <a:t>L1-L2.</a:t>
            </a:r>
          </a:p>
          <a:p>
            <a:pPr marL="396875" marR="5080" indent="-384810" algn="just">
              <a:lnSpc>
                <a:spcPct val="100000"/>
              </a:lnSpc>
              <a:spcBef>
                <a:spcPts val="575"/>
              </a:spcBef>
            </a:pPr>
            <a:r>
              <a:rPr sz="1900" spc="-190" dirty="0">
                <a:latin typeface="Cambria"/>
                <a:cs typeface="Cambria"/>
              </a:rPr>
              <a:t>⦿</a:t>
            </a:r>
            <a:r>
              <a:rPr sz="1900" spc="270" dirty="0">
                <a:latin typeface="Cambria"/>
                <a:cs typeface="Cambria"/>
              </a:rPr>
              <a:t> </a:t>
            </a:r>
            <a:r>
              <a:rPr sz="2400" spc="-20" dirty="0">
                <a:latin typeface="Times New Roman"/>
                <a:cs typeface="Times New Roman"/>
              </a:rPr>
              <a:t>Similarly, </a:t>
            </a:r>
            <a:r>
              <a:rPr sz="2400" dirty="0">
                <a:latin typeface="Times New Roman"/>
                <a:cs typeface="Times New Roman"/>
              </a:rPr>
              <a:t>if </a:t>
            </a:r>
            <a:r>
              <a:rPr sz="2400" spc="-10" dirty="0">
                <a:latin typeface="Times New Roman"/>
                <a:cs typeface="Times New Roman"/>
              </a:rPr>
              <a:t>we </a:t>
            </a:r>
            <a:r>
              <a:rPr sz="2400" dirty="0">
                <a:latin typeface="Times New Roman"/>
                <a:cs typeface="Times New Roman"/>
              </a:rPr>
              <a:t>choose to allocate x a register in L2, but not </a:t>
            </a:r>
            <a:r>
              <a:rPr sz="2400" spc="5" dirty="0">
                <a:latin typeface="Times New Roman"/>
                <a:cs typeface="Times New Roman"/>
              </a:rPr>
              <a:t> </a:t>
            </a:r>
            <a:r>
              <a:rPr sz="2400" dirty="0">
                <a:latin typeface="Times New Roman"/>
                <a:cs typeface="Times New Roman"/>
              </a:rPr>
              <a:t>L1</a:t>
            </a:r>
            <a:r>
              <a:rPr sz="2400" spc="-10" dirty="0">
                <a:latin typeface="Times New Roman"/>
                <a:cs typeface="Times New Roman"/>
              </a:rPr>
              <a:t> must</a:t>
            </a:r>
            <a:r>
              <a:rPr sz="2400" spc="-5" dirty="0">
                <a:latin typeface="Times New Roman"/>
                <a:cs typeface="Times New Roman"/>
              </a:rPr>
              <a:t> </a:t>
            </a:r>
            <a:r>
              <a:rPr sz="2400" dirty="0">
                <a:latin typeface="Times New Roman"/>
                <a:cs typeface="Times New Roman"/>
              </a:rPr>
              <a:t>load</a:t>
            </a:r>
            <a:r>
              <a:rPr sz="2400" spc="-15" dirty="0">
                <a:latin typeface="Times New Roman"/>
                <a:cs typeface="Times New Roman"/>
              </a:rPr>
              <a:t> </a:t>
            </a:r>
            <a:r>
              <a:rPr sz="2400" dirty="0">
                <a:latin typeface="Times New Roman"/>
                <a:cs typeface="Times New Roman"/>
              </a:rPr>
              <a:t>x</a:t>
            </a:r>
            <a:r>
              <a:rPr sz="2400" spc="-5" dirty="0">
                <a:latin typeface="Times New Roman"/>
                <a:cs typeface="Times New Roman"/>
              </a:rPr>
              <a:t> </a:t>
            </a:r>
            <a:r>
              <a:rPr sz="2400" dirty="0">
                <a:latin typeface="Times New Roman"/>
                <a:cs typeface="Times New Roman"/>
              </a:rPr>
              <a:t>on</a:t>
            </a:r>
            <a:r>
              <a:rPr sz="2400" spc="-5" dirty="0">
                <a:latin typeface="Times New Roman"/>
                <a:cs typeface="Times New Roman"/>
              </a:rPr>
              <a:t> </a:t>
            </a:r>
            <a:r>
              <a:rPr sz="2400" dirty="0">
                <a:latin typeface="Times New Roman"/>
                <a:cs typeface="Times New Roman"/>
              </a:rPr>
              <a:t>entrance</a:t>
            </a:r>
            <a:r>
              <a:rPr sz="2400" spc="-35" dirty="0">
                <a:latin typeface="Times New Roman"/>
                <a:cs typeface="Times New Roman"/>
              </a:rPr>
              <a:t> </a:t>
            </a:r>
            <a:r>
              <a:rPr sz="2400" dirty="0">
                <a:latin typeface="Times New Roman"/>
                <a:cs typeface="Times New Roman"/>
              </a:rPr>
              <a:t>to</a:t>
            </a:r>
            <a:r>
              <a:rPr sz="2400" spc="-15" dirty="0">
                <a:latin typeface="Times New Roman"/>
                <a:cs typeface="Times New Roman"/>
              </a:rPr>
              <a:t> </a:t>
            </a:r>
            <a:r>
              <a:rPr sz="2400" dirty="0">
                <a:latin typeface="Times New Roman"/>
                <a:cs typeface="Times New Roman"/>
              </a:rPr>
              <a:t>L2</a:t>
            </a:r>
            <a:r>
              <a:rPr sz="2400" spc="-5" dirty="0">
                <a:latin typeface="Times New Roman"/>
                <a:cs typeface="Times New Roman"/>
              </a:rPr>
              <a:t> </a:t>
            </a:r>
            <a:r>
              <a:rPr sz="2400" dirty="0">
                <a:latin typeface="Times New Roman"/>
                <a:cs typeface="Times New Roman"/>
              </a:rPr>
              <a:t>and</a:t>
            </a:r>
            <a:r>
              <a:rPr sz="2400" spc="-5" dirty="0">
                <a:latin typeface="Times New Roman"/>
                <a:cs typeface="Times New Roman"/>
              </a:rPr>
              <a:t> </a:t>
            </a:r>
            <a:r>
              <a:rPr sz="2400" dirty="0">
                <a:latin typeface="Times New Roman"/>
                <a:cs typeface="Times New Roman"/>
              </a:rPr>
              <a:t>store</a:t>
            </a:r>
            <a:r>
              <a:rPr sz="2400" spc="-30" dirty="0">
                <a:latin typeface="Times New Roman"/>
                <a:cs typeface="Times New Roman"/>
              </a:rPr>
              <a:t> </a:t>
            </a:r>
            <a:r>
              <a:rPr sz="2400" dirty="0">
                <a:latin typeface="Times New Roman"/>
                <a:cs typeface="Times New Roman"/>
              </a:rPr>
              <a:t>x</a:t>
            </a:r>
            <a:r>
              <a:rPr sz="2400" spc="-5" dirty="0">
                <a:latin typeface="Times New Roman"/>
                <a:cs typeface="Times New Roman"/>
              </a:rPr>
              <a:t> </a:t>
            </a:r>
            <a:r>
              <a:rPr sz="2400" dirty="0">
                <a:latin typeface="Times New Roman"/>
                <a:cs typeface="Times New Roman"/>
              </a:rPr>
              <a:t>on</a:t>
            </a:r>
            <a:r>
              <a:rPr sz="2400" spc="-5" dirty="0">
                <a:latin typeface="Times New Roman"/>
                <a:cs typeface="Times New Roman"/>
              </a:rPr>
              <a:t> </a:t>
            </a:r>
            <a:r>
              <a:rPr sz="2400" dirty="0">
                <a:latin typeface="Times New Roman"/>
                <a:cs typeface="Times New Roman"/>
              </a:rPr>
              <a:t>exit</a:t>
            </a:r>
            <a:r>
              <a:rPr sz="2400" spc="-20" dirty="0">
                <a:latin typeface="Times New Roman"/>
                <a:cs typeface="Times New Roman"/>
              </a:rPr>
              <a:t> </a:t>
            </a:r>
            <a:r>
              <a:rPr sz="2400" dirty="0">
                <a:latin typeface="Times New Roman"/>
                <a:cs typeface="Times New Roman"/>
              </a:rPr>
              <a:t>from</a:t>
            </a:r>
            <a:r>
              <a:rPr sz="2400" spc="-5" dirty="0">
                <a:latin typeface="Times New Roman"/>
                <a:cs typeface="Times New Roman"/>
              </a:rPr>
              <a:t> </a:t>
            </a:r>
            <a:r>
              <a:rPr sz="2400" dirty="0">
                <a:latin typeface="Times New Roman"/>
                <a:cs typeface="Times New Roman"/>
              </a:rPr>
              <a:t>L2.</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13460" y="801623"/>
            <a:ext cx="6352540" cy="410209"/>
            <a:chOff x="1013460" y="801623"/>
            <a:chExt cx="6352540" cy="410209"/>
          </a:xfrm>
        </p:grpSpPr>
        <p:pic>
          <p:nvPicPr>
            <p:cNvPr id="3" name="object 3"/>
            <p:cNvPicPr/>
            <p:nvPr/>
          </p:nvPicPr>
          <p:blipFill>
            <a:blip r:embed="rId2" cstate="print"/>
            <a:stretch>
              <a:fillRect/>
            </a:stretch>
          </p:blipFill>
          <p:spPr>
            <a:xfrm>
              <a:off x="1013460" y="801623"/>
              <a:ext cx="6352032" cy="409955"/>
            </a:xfrm>
            <a:prstGeom prst="rect">
              <a:avLst/>
            </a:prstGeom>
          </p:spPr>
        </p:pic>
        <p:pic>
          <p:nvPicPr>
            <p:cNvPr id="4" name="object 4"/>
            <p:cNvPicPr/>
            <p:nvPr/>
          </p:nvPicPr>
          <p:blipFill>
            <a:blip r:embed="rId3" cstate="print"/>
            <a:stretch>
              <a:fillRect/>
            </a:stretch>
          </p:blipFill>
          <p:spPr>
            <a:xfrm>
              <a:off x="1037183" y="830833"/>
              <a:ext cx="6318656" cy="376427"/>
            </a:xfrm>
            <a:prstGeom prst="rect">
              <a:avLst/>
            </a:prstGeom>
          </p:spPr>
        </p:pic>
      </p:grpSp>
      <p:sp>
        <p:nvSpPr>
          <p:cNvPr id="5" name="object 5"/>
          <p:cNvSpPr txBox="1"/>
          <p:nvPr/>
        </p:nvSpPr>
        <p:spPr>
          <a:xfrm>
            <a:off x="152400" y="1236470"/>
            <a:ext cx="8763000" cy="5428794"/>
          </a:xfrm>
          <a:prstGeom prst="rect">
            <a:avLst/>
          </a:prstGeom>
        </p:spPr>
        <p:txBody>
          <a:bodyPr vert="horz" wrap="square" lIns="0" tIns="53975" rIns="0" bIns="0" rtlCol="0">
            <a:spAutoFit/>
          </a:bodyPr>
          <a:lstStyle/>
          <a:p>
            <a:pPr marL="396875" marR="306705" indent="-384810">
              <a:lnSpc>
                <a:spcPts val="2590"/>
              </a:lnSpc>
              <a:spcBef>
                <a:spcPts val="425"/>
              </a:spcBef>
              <a:tabLst>
                <a:tab pos="396875" algn="l"/>
              </a:tabLst>
            </a:pPr>
            <a:r>
              <a:rPr sz="1900" spc="-190" dirty="0">
                <a:latin typeface="Cambria"/>
                <a:cs typeface="Cambria"/>
              </a:rPr>
              <a:t>⦿	</a:t>
            </a:r>
            <a:r>
              <a:rPr sz="2400" spc="-5" dirty="0">
                <a:latin typeface="Times New Roman"/>
                <a:cs typeface="Times New Roman"/>
              </a:rPr>
              <a:t>A </a:t>
            </a:r>
            <a:r>
              <a:rPr sz="2400" dirty="0">
                <a:latin typeface="Times New Roman"/>
                <a:cs typeface="Times New Roman"/>
              </a:rPr>
              <a:t>register </a:t>
            </a:r>
            <a:r>
              <a:rPr sz="2400" spc="-5" dirty="0">
                <a:latin typeface="Times New Roman"/>
                <a:cs typeface="Times New Roman"/>
              </a:rPr>
              <a:t>is </a:t>
            </a:r>
            <a:r>
              <a:rPr sz="2400" dirty="0">
                <a:latin typeface="Times New Roman"/>
                <a:cs typeface="Times New Roman"/>
              </a:rPr>
              <a:t>needed for a </a:t>
            </a:r>
            <a:r>
              <a:rPr sz="2400" spc="-5" dirty="0">
                <a:latin typeface="Times New Roman"/>
                <a:cs typeface="Times New Roman"/>
              </a:rPr>
              <a:t>computation </a:t>
            </a:r>
            <a:r>
              <a:rPr sz="2400" dirty="0">
                <a:latin typeface="Times New Roman"/>
                <a:cs typeface="Times New Roman"/>
              </a:rPr>
              <a:t>but all available </a:t>
            </a:r>
            <a:r>
              <a:rPr sz="2400" spc="5" dirty="0">
                <a:latin typeface="Times New Roman"/>
                <a:cs typeface="Times New Roman"/>
              </a:rPr>
              <a:t> </a:t>
            </a:r>
            <a:r>
              <a:rPr sz="2400" dirty="0">
                <a:latin typeface="Times New Roman"/>
                <a:cs typeface="Times New Roman"/>
              </a:rPr>
              <a:t>registers</a:t>
            </a:r>
            <a:r>
              <a:rPr sz="2400" spc="-35" dirty="0">
                <a:latin typeface="Times New Roman"/>
                <a:cs typeface="Times New Roman"/>
              </a:rPr>
              <a:t> </a:t>
            </a:r>
            <a:r>
              <a:rPr sz="2400" dirty="0">
                <a:latin typeface="Times New Roman"/>
                <a:cs typeface="Times New Roman"/>
              </a:rPr>
              <a:t>are</a:t>
            </a:r>
            <a:r>
              <a:rPr sz="2400" spc="-15" dirty="0">
                <a:latin typeface="Times New Roman"/>
                <a:cs typeface="Times New Roman"/>
              </a:rPr>
              <a:t> </a:t>
            </a:r>
            <a:r>
              <a:rPr sz="2400" dirty="0">
                <a:latin typeface="Times New Roman"/>
                <a:cs typeface="Times New Roman"/>
              </a:rPr>
              <a:t>in</a:t>
            </a:r>
            <a:r>
              <a:rPr sz="2400" spc="-15" dirty="0">
                <a:latin typeface="Times New Roman"/>
                <a:cs typeface="Times New Roman"/>
              </a:rPr>
              <a:t> </a:t>
            </a:r>
            <a:r>
              <a:rPr sz="2400" spc="-5" dirty="0">
                <a:latin typeface="Times New Roman"/>
                <a:cs typeface="Times New Roman"/>
              </a:rPr>
              <a:t>use, </a:t>
            </a:r>
            <a:r>
              <a:rPr sz="2400" dirty="0">
                <a:latin typeface="Times New Roman"/>
                <a:cs typeface="Times New Roman"/>
              </a:rPr>
              <a:t>the</a:t>
            </a:r>
            <a:r>
              <a:rPr sz="2400" spc="-30" dirty="0">
                <a:latin typeface="Times New Roman"/>
                <a:cs typeface="Times New Roman"/>
              </a:rPr>
              <a:t> </a:t>
            </a:r>
            <a:r>
              <a:rPr sz="2400" dirty="0">
                <a:latin typeface="Times New Roman"/>
                <a:cs typeface="Times New Roman"/>
              </a:rPr>
              <a:t>contents</a:t>
            </a:r>
            <a:r>
              <a:rPr sz="2400" spc="-25" dirty="0">
                <a:latin typeface="Times New Roman"/>
                <a:cs typeface="Times New Roman"/>
              </a:rPr>
              <a:t> </a:t>
            </a:r>
            <a:r>
              <a:rPr sz="2400" dirty="0">
                <a:latin typeface="Times New Roman"/>
                <a:cs typeface="Times New Roman"/>
              </a:rPr>
              <a:t>of</a:t>
            </a:r>
            <a:r>
              <a:rPr sz="2400" spc="-5" dirty="0">
                <a:latin typeface="Times New Roman"/>
                <a:cs typeface="Times New Roman"/>
              </a:rPr>
              <a:t> </a:t>
            </a:r>
            <a:r>
              <a:rPr sz="2400" dirty="0">
                <a:latin typeface="Times New Roman"/>
                <a:cs typeface="Times New Roman"/>
              </a:rPr>
              <a:t>one</a:t>
            </a:r>
            <a:r>
              <a:rPr sz="2400" spc="-15" dirty="0">
                <a:latin typeface="Times New Roman"/>
                <a:cs typeface="Times New Roman"/>
              </a:rPr>
              <a:t> </a:t>
            </a:r>
            <a:r>
              <a:rPr sz="2400" dirty="0">
                <a:latin typeface="Times New Roman"/>
                <a:cs typeface="Times New Roman"/>
              </a:rPr>
              <a:t>of</a:t>
            </a:r>
            <a:r>
              <a:rPr sz="2400" spc="-5"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dirty="0">
                <a:latin typeface="Times New Roman"/>
                <a:cs typeface="Times New Roman"/>
              </a:rPr>
              <a:t>used</a:t>
            </a:r>
            <a:r>
              <a:rPr sz="2400" spc="-15" dirty="0">
                <a:latin typeface="Times New Roman"/>
                <a:cs typeface="Times New Roman"/>
              </a:rPr>
              <a:t> </a:t>
            </a:r>
            <a:r>
              <a:rPr sz="2400" dirty="0">
                <a:latin typeface="Times New Roman"/>
                <a:cs typeface="Times New Roman"/>
              </a:rPr>
              <a:t>registers </a:t>
            </a:r>
            <a:r>
              <a:rPr sz="2400" spc="-585" dirty="0">
                <a:latin typeface="Times New Roman"/>
                <a:cs typeface="Times New Roman"/>
              </a:rPr>
              <a:t> </a:t>
            </a:r>
            <a:r>
              <a:rPr sz="2400" spc="-10" dirty="0">
                <a:latin typeface="Times New Roman"/>
                <a:cs typeface="Times New Roman"/>
              </a:rPr>
              <a:t>must </a:t>
            </a:r>
            <a:r>
              <a:rPr sz="2400" dirty="0">
                <a:latin typeface="Times New Roman"/>
                <a:cs typeface="Times New Roman"/>
              </a:rPr>
              <a:t>be stored (Spilled)into a </a:t>
            </a:r>
            <a:r>
              <a:rPr sz="2400" spc="-10" dirty="0">
                <a:latin typeface="Times New Roman"/>
                <a:cs typeface="Times New Roman"/>
              </a:rPr>
              <a:t>memory </a:t>
            </a:r>
            <a:r>
              <a:rPr sz="2400" dirty="0">
                <a:latin typeface="Times New Roman"/>
                <a:cs typeface="Times New Roman"/>
              </a:rPr>
              <a:t>location in order to </a:t>
            </a:r>
            <a:r>
              <a:rPr sz="2400" spc="5" dirty="0">
                <a:latin typeface="Times New Roman"/>
                <a:cs typeface="Times New Roman"/>
              </a:rPr>
              <a:t> </a:t>
            </a:r>
            <a:r>
              <a:rPr sz="2400" dirty="0">
                <a:latin typeface="Times New Roman"/>
                <a:cs typeface="Times New Roman"/>
              </a:rPr>
              <a:t>free</a:t>
            </a:r>
            <a:r>
              <a:rPr sz="2400" spc="-15" dirty="0">
                <a:latin typeface="Times New Roman"/>
                <a:cs typeface="Times New Roman"/>
              </a:rPr>
              <a:t> </a:t>
            </a:r>
            <a:r>
              <a:rPr sz="2400" dirty="0">
                <a:latin typeface="Times New Roman"/>
                <a:cs typeface="Times New Roman"/>
              </a:rPr>
              <a:t>up </a:t>
            </a:r>
            <a:r>
              <a:rPr sz="2400" spc="-15" dirty="0">
                <a:latin typeface="Times New Roman"/>
                <a:cs typeface="Times New Roman"/>
              </a:rPr>
              <a:t>register.</a:t>
            </a:r>
            <a:endParaRPr sz="2400" dirty="0">
              <a:latin typeface="Times New Roman"/>
              <a:cs typeface="Times New Roman"/>
            </a:endParaRPr>
          </a:p>
          <a:p>
            <a:pPr marL="396875" marR="5080" indent="-384810">
              <a:lnSpc>
                <a:spcPts val="2590"/>
              </a:lnSpc>
              <a:spcBef>
                <a:spcPts val="590"/>
              </a:spcBef>
              <a:tabLst>
                <a:tab pos="396875" algn="l"/>
              </a:tabLst>
            </a:pPr>
            <a:r>
              <a:rPr sz="1900" spc="-190" dirty="0">
                <a:latin typeface="Cambria"/>
                <a:cs typeface="Cambria"/>
              </a:rPr>
              <a:t>⦿	</a:t>
            </a:r>
            <a:r>
              <a:rPr sz="2400" dirty="0">
                <a:latin typeface="Times New Roman"/>
                <a:cs typeface="Times New Roman"/>
              </a:rPr>
              <a:t>Graph coloring</a:t>
            </a:r>
            <a:r>
              <a:rPr sz="2400" spc="-25" dirty="0">
                <a:latin typeface="Times New Roman"/>
                <a:cs typeface="Times New Roman"/>
              </a:rPr>
              <a:t> </a:t>
            </a:r>
            <a:r>
              <a:rPr sz="2400" spc="-5" dirty="0">
                <a:latin typeface="Times New Roman"/>
                <a:cs typeface="Times New Roman"/>
              </a:rPr>
              <a:t>is</a:t>
            </a:r>
            <a:r>
              <a:rPr sz="2400" spc="5" dirty="0">
                <a:latin typeface="Times New Roman"/>
                <a:cs typeface="Times New Roman"/>
              </a:rPr>
              <a:t> </a:t>
            </a:r>
            <a:r>
              <a:rPr sz="2400" dirty="0">
                <a:latin typeface="Times New Roman"/>
                <a:cs typeface="Times New Roman"/>
              </a:rPr>
              <a:t>a </a:t>
            </a:r>
            <a:r>
              <a:rPr sz="2400" spc="-5" dirty="0">
                <a:latin typeface="Times New Roman"/>
                <a:cs typeface="Times New Roman"/>
              </a:rPr>
              <a:t>simple</a:t>
            </a:r>
            <a:r>
              <a:rPr sz="2400" spc="5" dirty="0">
                <a:latin typeface="Times New Roman"/>
                <a:cs typeface="Times New Roman"/>
              </a:rPr>
              <a:t> </a:t>
            </a:r>
            <a:r>
              <a:rPr sz="2400" spc="-5" dirty="0">
                <a:latin typeface="Times New Roman"/>
                <a:cs typeface="Times New Roman"/>
              </a:rPr>
              <a:t>systematic</a:t>
            </a:r>
            <a:r>
              <a:rPr sz="2400" spc="-25" dirty="0">
                <a:latin typeface="Times New Roman"/>
                <a:cs typeface="Times New Roman"/>
              </a:rPr>
              <a:t> </a:t>
            </a:r>
            <a:r>
              <a:rPr sz="2400" dirty="0">
                <a:latin typeface="Times New Roman"/>
                <a:cs typeface="Times New Roman"/>
              </a:rPr>
              <a:t>technique</a:t>
            </a:r>
            <a:r>
              <a:rPr sz="2400" spc="-30" dirty="0">
                <a:latin typeface="Times New Roman"/>
                <a:cs typeface="Times New Roman"/>
              </a:rPr>
              <a:t> </a:t>
            </a:r>
            <a:r>
              <a:rPr sz="2400" dirty="0">
                <a:latin typeface="Times New Roman"/>
                <a:cs typeface="Times New Roman"/>
              </a:rPr>
              <a:t>for </a:t>
            </a:r>
            <a:r>
              <a:rPr sz="2400" spc="-5" dirty="0">
                <a:latin typeface="Times New Roman"/>
                <a:cs typeface="Times New Roman"/>
              </a:rPr>
              <a:t>allocating </a:t>
            </a:r>
            <a:r>
              <a:rPr sz="2400" spc="-585" dirty="0">
                <a:latin typeface="Times New Roman"/>
                <a:cs typeface="Times New Roman"/>
              </a:rPr>
              <a:t> </a:t>
            </a:r>
            <a:r>
              <a:rPr sz="2400" dirty="0">
                <a:latin typeface="Times New Roman"/>
                <a:cs typeface="Times New Roman"/>
              </a:rPr>
              <a:t>registers</a:t>
            </a:r>
            <a:r>
              <a:rPr sz="2400" spc="-35" dirty="0">
                <a:latin typeface="Times New Roman"/>
                <a:cs typeface="Times New Roman"/>
              </a:rPr>
              <a:t> </a:t>
            </a:r>
            <a:r>
              <a:rPr sz="2400" dirty="0">
                <a:latin typeface="Times New Roman"/>
                <a:cs typeface="Times New Roman"/>
              </a:rPr>
              <a:t>and </a:t>
            </a:r>
            <a:r>
              <a:rPr sz="2400" spc="-5" dirty="0">
                <a:latin typeface="Times New Roman"/>
                <a:cs typeface="Times New Roman"/>
              </a:rPr>
              <a:t>managing</a:t>
            </a:r>
            <a:r>
              <a:rPr sz="2400" spc="-15" dirty="0">
                <a:latin typeface="Times New Roman"/>
                <a:cs typeface="Times New Roman"/>
              </a:rPr>
              <a:t> </a:t>
            </a:r>
            <a:r>
              <a:rPr sz="2400" dirty="0">
                <a:latin typeface="Times New Roman"/>
                <a:cs typeface="Times New Roman"/>
              </a:rPr>
              <a:t>register</a:t>
            </a:r>
            <a:r>
              <a:rPr sz="2400" spc="-35" dirty="0">
                <a:latin typeface="Times New Roman"/>
                <a:cs typeface="Times New Roman"/>
              </a:rPr>
              <a:t> </a:t>
            </a:r>
            <a:r>
              <a:rPr sz="2400" dirty="0">
                <a:latin typeface="Times New Roman"/>
                <a:cs typeface="Times New Roman"/>
              </a:rPr>
              <a:t>spills.</a:t>
            </a:r>
          </a:p>
          <a:p>
            <a:pPr marL="12700">
              <a:lnSpc>
                <a:spcPct val="100000"/>
              </a:lnSpc>
              <a:spcBef>
                <a:spcPts val="250"/>
              </a:spcBef>
              <a:tabLst>
                <a:tab pos="396875" algn="l"/>
              </a:tabLst>
            </a:pPr>
            <a:r>
              <a:rPr sz="1900" spc="-190" dirty="0">
                <a:latin typeface="Cambria"/>
                <a:cs typeface="Cambria"/>
              </a:rPr>
              <a:t>⦿	</a:t>
            </a:r>
            <a:r>
              <a:rPr sz="2400" dirty="0">
                <a:latin typeface="Times New Roman"/>
                <a:cs typeface="Times New Roman"/>
              </a:rPr>
              <a:t>In</a:t>
            </a:r>
            <a:r>
              <a:rPr sz="2400" spc="-10" dirty="0">
                <a:latin typeface="Times New Roman"/>
                <a:cs typeface="Times New Roman"/>
              </a:rPr>
              <a:t> </a:t>
            </a:r>
            <a:r>
              <a:rPr sz="2400" dirty="0">
                <a:latin typeface="Times New Roman"/>
                <a:cs typeface="Times New Roman"/>
              </a:rPr>
              <a:t>this</a:t>
            </a:r>
            <a:r>
              <a:rPr sz="2400" spc="-25" dirty="0">
                <a:latin typeface="Times New Roman"/>
                <a:cs typeface="Times New Roman"/>
              </a:rPr>
              <a:t> </a:t>
            </a:r>
            <a:r>
              <a:rPr sz="2400" spc="-5" dirty="0">
                <a:latin typeface="Times New Roman"/>
                <a:cs typeface="Times New Roman"/>
              </a:rPr>
              <a:t>method, </a:t>
            </a:r>
            <a:r>
              <a:rPr sz="2400" dirty="0">
                <a:latin typeface="Times New Roman"/>
                <a:cs typeface="Times New Roman"/>
              </a:rPr>
              <a:t>two</a:t>
            </a:r>
            <a:r>
              <a:rPr sz="2400" spc="-5" dirty="0">
                <a:latin typeface="Times New Roman"/>
                <a:cs typeface="Times New Roman"/>
              </a:rPr>
              <a:t> passes </a:t>
            </a:r>
            <a:r>
              <a:rPr sz="2400" dirty="0">
                <a:latin typeface="Times New Roman"/>
                <a:cs typeface="Times New Roman"/>
              </a:rPr>
              <a:t>are</a:t>
            </a:r>
            <a:r>
              <a:rPr sz="2400" spc="-30" dirty="0">
                <a:latin typeface="Times New Roman"/>
                <a:cs typeface="Times New Roman"/>
              </a:rPr>
              <a:t> </a:t>
            </a:r>
            <a:r>
              <a:rPr sz="2400" dirty="0">
                <a:latin typeface="Times New Roman"/>
                <a:cs typeface="Times New Roman"/>
              </a:rPr>
              <a:t>used.</a:t>
            </a:r>
          </a:p>
          <a:p>
            <a:pPr marL="396875" marR="131445" indent="-384810">
              <a:lnSpc>
                <a:spcPct val="90000"/>
              </a:lnSpc>
              <a:spcBef>
                <a:spcPts val="575"/>
              </a:spcBef>
              <a:tabLst>
                <a:tab pos="396875" algn="l"/>
              </a:tabLst>
            </a:pPr>
            <a:r>
              <a:rPr sz="1900" spc="-190" dirty="0">
                <a:latin typeface="Cambria"/>
                <a:cs typeface="Cambria"/>
              </a:rPr>
              <a:t>⦿	</a:t>
            </a:r>
            <a:r>
              <a:rPr sz="2400" dirty="0">
                <a:latin typeface="Times New Roman"/>
                <a:cs typeface="Times New Roman"/>
              </a:rPr>
              <a:t>In </a:t>
            </a:r>
            <a:r>
              <a:rPr sz="2400" spc="-5" dirty="0">
                <a:latin typeface="Times New Roman"/>
                <a:cs typeface="Times New Roman"/>
              </a:rPr>
              <a:t>first </a:t>
            </a:r>
            <a:r>
              <a:rPr sz="2400" dirty="0">
                <a:latin typeface="Times New Roman"/>
                <a:cs typeface="Times New Roman"/>
              </a:rPr>
              <a:t>, </a:t>
            </a:r>
            <a:r>
              <a:rPr sz="2400" spc="-5" dirty="0">
                <a:latin typeface="Times New Roman"/>
                <a:cs typeface="Times New Roman"/>
              </a:rPr>
              <a:t>target-machine </a:t>
            </a:r>
            <a:r>
              <a:rPr sz="2400" dirty="0">
                <a:latin typeface="Times New Roman"/>
                <a:cs typeface="Times New Roman"/>
              </a:rPr>
              <a:t>instruction are selected </a:t>
            </a:r>
            <a:r>
              <a:rPr sz="2400" spc="-5" dirty="0">
                <a:latin typeface="Times New Roman"/>
                <a:cs typeface="Times New Roman"/>
              </a:rPr>
              <a:t>as </a:t>
            </a:r>
            <a:r>
              <a:rPr sz="2400" dirty="0">
                <a:latin typeface="Times New Roman"/>
                <a:cs typeface="Times New Roman"/>
              </a:rPr>
              <a:t>though </a:t>
            </a:r>
            <a:r>
              <a:rPr sz="2400" spc="5" dirty="0">
                <a:latin typeface="Times New Roman"/>
                <a:cs typeface="Times New Roman"/>
              </a:rPr>
              <a:t> </a:t>
            </a:r>
            <a:r>
              <a:rPr sz="2400" dirty="0">
                <a:latin typeface="Times New Roman"/>
                <a:cs typeface="Times New Roman"/>
              </a:rPr>
              <a:t>there</a:t>
            </a:r>
            <a:r>
              <a:rPr sz="2400" spc="-30" dirty="0">
                <a:latin typeface="Times New Roman"/>
                <a:cs typeface="Times New Roman"/>
              </a:rPr>
              <a:t> </a:t>
            </a:r>
            <a:r>
              <a:rPr sz="2400" dirty="0">
                <a:latin typeface="Times New Roman"/>
                <a:cs typeface="Times New Roman"/>
              </a:rPr>
              <a:t>were</a:t>
            </a:r>
            <a:r>
              <a:rPr sz="2400" spc="-15" dirty="0">
                <a:latin typeface="Times New Roman"/>
                <a:cs typeface="Times New Roman"/>
              </a:rPr>
              <a:t> </a:t>
            </a:r>
            <a:r>
              <a:rPr sz="2400" dirty="0">
                <a:latin typeface="Times New Roman"/>
                <a:cs typeface="Times New Roman"/>
              </a:rPr>
              <a:t>as infinite</a:t>
            </a:r>
            <a:r>
              <a:rPr sz="2400" spc="-40" dirty="0">
                <a:latin typeface="Times New Roman"/>
                <a:cs typeface="Times New Roman"/>
              </a:rPr>
              <a:t> </a:t>
            </a:r>
            <a:r>
              <a:rPr sz="2400" spc="-5" dirty="0">
                <a:latin typeface="Times New Roman"/>
                <a:cs typeface="Times New Roman"/>
              </a:rPr>
              <a:t>number</a:t>
            </a:r>
            <a:r>
              <a:rPr sz="2400" spc="10" dirty="0">
                <a:latin typeface="Times New Roman"/>
                <a:cs typeface="Times New Roman"/>
              </a:rPr>
              <a:t> </a:t>
            </a:r>
            <a:r>
              <a:rPr sz="2400" dirty="0">
                <a:latin typeface="Times New Roman"/>
                <a:cs typeface="Times New Roman"/>
              </a:rPr>
              <a:t>of</a:t>
            </a:r>
            <a:r>
              <a:rPr sz="2400" spc="-15" dirty="0">
                <a:latin typeface="Times New Roman"/>
                <a:cs typeface="Times New Roman"/>
              </a:rPr>
              <a:t> </a:t>
            </a:r>
            <a:r>
              <a:rPr sz="2400" spc="-5" dirty="0">
                <a:latin typeface="Times New Roman"/>
                <a:cs typeface="Times New Roman"/>
              </a:rPr>
              <a:t>symbolic</a:t>
            </a:r>
            <a:r>
              <a:rPr sz="2400" dirty="0">
                <a:latin typeface="Times New Roman"/>
                <a:cs typeface="Times New Roman"/>
              </a:rPr>
              <a:t> registers;</a:t>
            </a:r>
            <a:r>
              <a:rPr sz="2400" spc="-40" dirty="0">
                <a:latin typeface="Times New Roman"/>
                <a:cs typeface="Times New Roman"/>
              </a:rPr>
              <a:t> </a:t>
            </a:r>
            <a:r>
              <a:rPr sz="2400" dirty="0">
                <a:latin typeface="Times New Roman"/>
                <a:cs typeface="Times New Roman"/>
              </a:rPr>
              <a:t>in</a:t>
            </a:r>
            <a:r>
              <a:rPr sz="2400" spc="-10" dirty="0">
                <a:latin typeface="Times New Roman"/>
                <a:cs typeface="Times New Roman"/>
              </a:rPr>
              <a:t> effect, </a:t>
            </a:r>
            <a:r>
              <a:rPr sz="2400" spc="-585" dirty="0">
                <a:latin typeface="Times New Roman"/>
                <a:cs typeface="Times New Roman"/>
              </a:rPr>
              <a:t> </a:t>
            </a:r>
            <a:r>
              <a:rPr sz="2400" spc="-5" dirty="0">
                <a:latin typeface="Times New Roman"/>
                <a:cs typeface="Times New Roman"/>
              </a:rPr>
              <a:t>names used </a:t>
            </a:r>
            <a:r>
              <a:rPr sz="2400" dirty="0">
                <a:latin typeface="Times New Roman"/>
                <a:cs typeface="Times New Roman"/>
              </a:rPr>
              <a:t>un the </a:t>
            </a:r>
            <a:r>
              <a:rPr sz="2400" spc="-5" dirty="0">
                <a:latin typeface="Times New Roman"/>
                <a:cs typeface="Times New Roman"/>
              </a:rPr>
              <a:t>intermediate </a:t>
            </a:r>
            <a:r>
              <a:rPr sz="2400" dirty="0">
                <a:latin typeface="Times New Roman"/>
                <a:cs typeface="Times New Roman"/>
              </a:rPr>
              <a:t>code </a:t>
            </a:r>
            <a:r>
              <a:rPr sz="2400" spc="-5" dirty="0">
                <a:latin typeface="Times New Roman"/>
                <a:cs typeface="Times New Roman"/>
              </a:rPr>
              <a:t>become names </a:t>
            </a:r>
            <a:r>
              <a:rPr sz="2400" dirty="0">
                <a:latin typeface="Times New Roman"/>
                <a:cs typeface="Times New Roman"/>
              </a:rPr>
              <a:t>of </a:t>
            </a:r>
            <a:r>
              <a:rPr sz="2400" spc="5" dirty="0">
                <a:latin typeface="Times New Roman"/>
                <a:cs typeface="Times New Roman"/>
              </a:rPr>
              <a:t> </a:t>
            </a:r>
            <a:r>
              <a:rPr sz="2400" dirty="0">
                <a:latin typeface="Times New Roman"/>
                <a:cs typeface="Times New Roman"/>
              </a:rPr>
              <a:t>registers and the three-address </a:t>
            </a:r>
            <a:r>
              <a:rPr sz="2400" spc="-5" dirty="0">
                <a:latin typeface="Times New Roman"/>
                <a:cs typeface="Times New Roman"/>
              </a:rPr>
              <a:t>statements become </a:t>
            </a:r>
            <a:r>
              <a:rPr sz="2400" dirty="0">
                <a:latin typeface="Times New Roman"/>
                <a:cs typeface="Times New Roman"/>
              </a:rPr>
              <a:t>machine- </a:t>
            </a:r>
            <a:r>
              <a:rPr sz="2400" spc="5" dirty="0">
                <a:latin typeface="Times New Roman"/>
                <a:cs typeface="Times New Roman"/>
              </a:rPr>
              <a:t> </a:t>
            </a:r>
            <a:r>
              <a:rPr sz="2400" dirty="0">
                <a:latin typeface="Times New Roman"/>
                <a:cs typeface="Times New Roman"/>
              </a:rPr>
              <a:t>language</a:t>
            </a:r>
            <a:r>
              <a:rPr sz="2400" spc="-30" dirty="0">
                <a:latin typeface="Times New Roman"/>
                <a:cs typeface="Times New Roman"/>
              </a:rPr>
              <a:t> </a:t>
            </a:r>
            <a:r>
              <a:rPr sz="2400" spc="-5" dirty="0">
                <a:latin typeface="Times New Roman"/>
                <a:cs typeface="Times New Roman"/>
              </a:rPr>
              <a:t>statements.</a:t>
            </a:r>
            <a:endParaRPr lang="en-US" sz="2400" spc="-5" dirty="0">
              <a:latin typeface="Times New Roman"/>
              <a:cs typeface="Times New Roman"/>
            </a:endParaRPr>
          </a:p>
          <a:p>
            <a:pPr marL="396875" marR="131445" indent="-384810">
              <a:lnSpc>
                <a:spcPct val="90000"/>
              </a:lnSpc>
              <a:spcBef>
                <a:spcPts val="575"/>
              </a:spcBef>
              <a:tabLst>
                <a:tab pos="396875" algn="l"/>
              </a:tabLst>
            </a:pPr>
            <a:r>
              <a:rPr lang="en-US" sz="1900" spc="-190" dirty="0">
                <a:solidFill>
                  <a:srgbClr val="FF388B"/>
                </a:solidFill>
                <a:latin typeface="Cambria"/>
                <a:cs typeface="Cambria"/>
              </a:rPr>
              <a:t>	</a:t>
            </a:r>
            <a:r>
              <a:rPr lang="en-US" sz="2400" spc="-5" dirty="0">
                <a:latin typeface="Times New Roman"/>
                <a:cs typeface="Times New Roman"/>
              </a:rPr>
              <a:t>In the second pass, for each procedure a register-interference  graph is constructed in which the nodes are symbolic registers  and an edge connects two nodes if one is live at a point where  the other is defined.</a:t>
            </a:r>
          </a:p>
          <a:p>
            <a:pPr marL="396875" marR="131445" indent="-384810">
              <a:lnSpc>
                <a:spcPct val="90000"/>
              </a:lnSpc>
              <a:spcBef>
                <a:spcPts val="575"/>
              </a:spcBef>
              <a:tabLst>
                <a:tab pos="396875" algn="l"/>
              </a:tabLst>
            </a:pPr>
            <a:endParaRPr sz="2400" dirty="0">
              <a:latin typeface="Times New Roman"/>
              <a:cs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3F946-A79C-48A6-8998-42F4427B2B0A}"/>
              </a:ext>
            </a:extLst>
          </p:cNvPr>
          <p:cNvSpPr>
            <a:spLocks noGrp="1"/>
          </p:cNvSpPr>
          <p:nvPr>
            <p:ph type="title"/>
          </p:nvPr>
        </p:nvSpPr>
        <p:spPr/>
        <p:txBody>
          <a:bodyPr>
            <a:normAutofit fontScale="90000"/>
          </a:bodyPr>
          <a:lstStyle/>
          <a:p>
            <a:r>
              <a:rPr lang="en-IN" b="0" i="0" dirty="0">
                <a:effectLst/>
                <a:latin typeface="erdana"/>
              </a:rPr>
              <a:t>Machine-Independent Optimization</a:t>
            </a:r>
            <a:br>
              <a:rPr lang="en-IN" b="0" i="0" dirty="0">
                <a:effectLst/>
                <a:latin typeface="erdana"/>
              </a:rPr>
            </a:br>
            <a:endParaRPr lang="en-IN" dirty="0"/>
          </a:p>
        </p:txBody>
      </p:sp>
      <p:sp>
        <p:nvSpPr>
          <p:cNvPr id="3" name="Content Placeholder 2">
            <a:extLst>
              <a:ext uri="{FF2B5EF4-FFF2-40B4-BE49-F238E27FC236}">
                <a16:creationId xmlns:a16="http://schemas.microsoft.com/office/drawing/2014/main" id="{122F1B7B-C91C-423F-ABCB-F4082A89F3F1}"/>
              </a:ext>
            </a:extLst>
          </p:cNvPr>
          <p:cNvSpPr>
            <a:spLocks noGrp="1"/>
          </p:cNvSpPr>
          <p:nvPr>
            <p:ph idx="1"/>
          </p:nvPr>
        </p:nvSpPr>
        <p:spPr>
          <a:xfrm>
            <a:off x="441649" y="685800"/>
            <a:ext cx="8229600" cy="5211763"/>
          </a:xfrm>
        </p:spPr>
        <p:txBody>
          <a:bodyPr>
            <a:normAutofit fontScale="92500" lnSpcReduction="10000"/>
          </a:bodyPr>
          <a:lstStyle/>
          <a:p>
            <a:endParaRPr lang="en-US" sz="2400" dirty="0"/>
          </a:p>
          <a:p>
            <a:pPr fontAlgn="base"/>
            <a:r>
              <a:rPr lang="en-US" sz="2400" b="0" i="0" dirty="0">
                <a:effectLst/>
                <a:latin typeface="Open Sans" panose="020B0606030504020204" pitchFamily="34" charset="0"/>
              </a:rPr>
              <a:t> The main aim of machine-independent optimization is to improve the generated intermediate code so that compiler can get better target code.</a:t>
            </a:r>
          </a:p>
          <a:p>
            <a:pPr fontAlgn="base"/>
            <a:r>
              <a:rPr lang="en-US" sz="2400" b="0" i="0" dirty="0">
                <a:effectLst/>
                <a:latin typeface="Open Sans" panose="020B0606030504020204" pitchFamily="34" charset="0"/>
              </a:rPr>
              <a:t> Eliminating unwanted code from the object code or replacing one set of code with another set of code, which makes the object code faster without changing the result of object code, is generally called </a:t>
            </a:r>
            <a:r>
              <a:rPr lang="en-US" sz="2400" b="1" i="0" dirty="0">
                <a:effectLst/>
                <a:latin typeface="Open Sans" panose="020B0606030504020204" pitchFamily="34" charset="0"/>
              </a:rPr>
              <a:t>code improvement </a:t>
            </a:r>
            <a:r>
              <a:rPr lang="en-US" sz="2400" b="0" i="0" dirty="0">
                <a:effectLst/>
                <a:latin typeface="Open Sans" panose="020B0606030504020204" pitchFamily="34" charset="0"/>
              </a:rPr>
              <a:t>or</a:t>
            </a:r>
            <a:r>
              <a:rPr lang="en-US" sz="2400" b="1" i="0" dirty="0">
                <a:effectLst/>
                <a:latin typeface="Open Sans" panose="020B0606030504020204" pitchFamily="34" charset="0"/>
              </a:rPr>
              <a:t> code optimization</a:t>
            </a:r>
            <a:r>
              <a:rPr lang="en-US" sz="2400" b="0" i="0" dirty="0">
                <a:effectLst/>
                <a:latin typeface="Open Sans" panose="020B0606030504020204" pitchFamily="34" charset="0"/>
              </a:rPr>
              <a:t>.</a:t>
            </a:r>
          </a:p>
          <a:p>
            <a:pPr marL="0" indent="0" fontAlgn="base">
              <a:buNone/>
            </a:pPr>
            <a:r>
              <a:rPr lang="en-US" sz="3600" dirty="0"/>
              <a:t>The Principle Sources of Optimization :</a:t>
            </a:r>
          </a:p>
          <a:p>
            <a:pPr marL="287020" indent="-274320" algn="l">
              <a:lnSpc>
                <a:spcPct val="100000"/>
              </a:lnSpc>
              <a:spcBef>
                <a:spcPts val="335"/>
              </a:spcBef>
              <a:buClr>
                <a:srgbClr val="FD8537"/>
              </a:buClr>
              <a:buSzPct val="68181"/>
              <a:buFont typeface="Wingdings"/>
              <a:buChar char=""/>
              <a:tabLst>
                <a:tab pos="287020" algn="l"/>
              </a:tabLst>
            </a:pPr>
            <a:r>
              <a:rPr lang="en-IN" sz="2400" spc="-10" dirty="0">
                <a:latin typeface="Times New Roman"/>
                <a:cs typeface="Times New Roman"/>
              </a:rPr>
              <a:t>Common</a:t>
            </a:r>
            <a:r>
              <a:rPr lang="en-IN" sz="2400" spc="25" dirty="0">
                <a:latin typeface="Times New Roman"/>
                <a:cs typeface="Times New Roman"/>
              </a:rPr>
              <a:t> </a:t>
            </a:r>
            <a:r>
              <a:rPr lang="en-IN" sz="2400" spc="-5" dirty="0">
                <a:latin typeface="Times New Roman"/>
                <a:cs typeface="Times New Roman"/>
              </a:rPr>
              <a:t>sub expression</a:t>
            </a:r>
            <a:r>
              <a:rPr lang="en-IN" sz="2400" spc="-10" dirty="0">
                <a:latin typeface="Times New Roman"/>
                <a:cs typeface="Times New Roman"/>
              </a:rPr>
              <a:t> </a:t>
            </a:r>
            <a:r>
              <a:rPr lang="en-IN" sz="2400" spc="-5" dirty="0">
                <a:latin typeface="Times New Roman"/>
                <a:cs typeface="Times New Roman"/>
              </a:rPr>
              <a:t>elimination,</a:t>
            </a:r>
            <a:endParaRPr lang="en-IN" sz="2400" dirty="0">
              <a:latin typeface="Times New Roman"/>
              <a:cs typeface="Times New Roman"/>
            </a:endParaRPr>
          </a:p>
          <a:p>
            <a:pPr marL="287020" indent="-274320" algn="l">
              <a:lnSpc>
                <a:spcPct val="100000"/>
              </a:lnSpc>
              <a:spcBef>
                <a:spcPts val="340"/>
              </a:spcBef>
              <a:buClr>
                <a:srgbClr val="FD8537"/>
              </a:buClr>
              <a:buSzPct val="68181"/>
              <a:buFont typeface="Wingdings"/>
              <a:buChar char=""/>
              <a:tabLst>
                <a:tab pos="287020" algn="l"/>
              </a:tabLst>
            </a:pPr>
            <a:r>
              <a:rPr lang="en-IN" sz="2400" spc="-5" dirty="0">
                <a:latin typeface="Times New Roman"/>
                <a:cs typeface="Times New Roman"/>
              </a:rPr>
              <a:t>Copy</a:t>
            </a:r>
            <a:r>
              <a:rPr lang="en-IN" sz="2400" spc="-25" dirty="0">
                <a:latin typeface="Times New Roman"/>
                <a:cs typeface="Times New Roman"/>
              </a:rPr>
              <a:t> </a:t>
            </a:r>
            <a:r>
              <a:rPr lang="en-IN" sz="2400" spc="-5" dirty="0">
                <a:latin typeface="Times New Roman"/>
                <a:cs typeface="Times New Roman"/>
              </a:rPr>
              <a:t>propagation,</a:t>
            </a:r>
            <a:endParaRPr lang="en-IN" sz="2400" dirty="0">
              <a:latin typeface="Times New Roman"/>
              <a:cs typeface="Times New Roman"/>
            </a:endParaRPr>
          </a:p>
          <a:p>
            <a:pPr marL="287020" indent="-274320" algn="l">
              <a:lnSpc>
                <a:spcPct val="100000"/>
              </a:lnSpc>
              <a:spcBef>
                <a:spcPts val="335"/>
              </a:spcBef>
              <a:buClr>
                <a:srgbClr val="FD8537"/>
              </a:buClr>
              <a:buSzPct val="68181"/>
              <a:buFont typeface="Wingdings"/>
              <a:buChar char=""/>
              <a:tabLst>
                <a:tab pos="287020" algn="l"/>
              </a:tabLst>
            </a:pPr>
            <a:r>
              <a:rPr lang="en-IN" sz="2400" spc="-5" dirty="0">
                <a:latin typeface="Times New Roman"/>
                <a:cs typeface="Times New Roman"/>
              </a:rPr>
              <a:t>Dead-code</a:t>
            </a:r>
            <a:r>
              <a:rPr lang="en-IN" sz="2400" spc="-10" dirty="0">
                <a:latin typeface="Times New Roman"/>
                <a:cs typeface="Times New Roman"/>
              </a:rPr>
              <a:t> </a:t>
            </a:r>
            <a:r>
              <a:rPr lang="en-IN" sz="2400" spc="-5" dirty="0">
                <a:latin typeface="Times New Roman"/>
                <a:cs typeface="Times New Roman"/>
              </a:rPr>
              <a:t>elimination,</a:t>
            </a:r>
            <a:r>
              <a:rPr lang="en-IN" sz="2400" dirty="0">
                <a:latin typeface="Times New Roman"/>
                <a:cs typeface="Times New Roman"/>
              </a:rPr>
              <a:t> </a:t>
            </a:r>
            <a:r>
              <a:rPr lang="en-IN" sz="2400" spc="-5" dirty="0">
                <a:latin typeface="Times New Roman"/>
                <a:cs typeface="Times New Roman"/>
              </a:rPr>
              <a:t>and</a:t>
            </a:r>
            <a:endParaRPr lang="en-IN" sz="2400" dirty="0">
              <a:latin typeface="Times New Roman"/>
              <a:cs typeface="Times New Roman"/>
            </a:endParaRPr>
          </a:p>
          <a:p>
            <a:pPr marL="287020" indent="-274320" algn="l">
              <a:lnSpc>
                <a:spcPct val="100000"/>
              </a:lnSpc>
              <a:spcBef>
                <a:spcPts val="335"/>
              </a:spcBef>
              <a:buClr>
                <a:srgbClr val="FD8537"/>
              </a:buClr>
              <a:buSzPct val="68181"/>
              <a:buFont typeface="Wingdings"/>
              <a:buChar char=""/>
              <a:tabLst>
                <a:tab pos="287020" algn="l"/>
              </a:tabLst>
            </a:pPr>
            <a:r>
              <a:rPr lang="en-IN" sz="2400" spc="-5" dirty="0">
                <a:latin typeface="Times New Roman"/>
                <a:cs typeface="Times New Roman"/>
              </a:rPr>
              <a:t>Constant</a:t>
            </a:r>
            <a:r>
              <a:rPr lang="en-IN" sz="2400" spc="-25" dirty="0">
                <a:latin typeface="Times New Roman"/>
                <a:cs typeface="Times New Roman"/>
              </a:rPr>
              <a:t> </a:t>
            </a:r>
            <a:r>
              <a:rPr lang="en-IN" sz="2400" spc="-5" dirty="0">
                <a:latin typeface="Times New Roman"/>
                <a:cs typeface="Times New Roman"/>
              </a:rPr>
              <a:t>folding</a:t>
            </a:r>
            <a:endParaRPr lang="en-IN" sz="2400" dirty="0">
              <a:latin typeface="Times New Roman"/>
              <a:cs typeface="Times New Roman"/>
            </a:endParaRPr>
          </a:p>
          <a:p>
            <a:pPr marL="0" indent="0" fontAlgn="base">
              <a:buNone/>
            </a:pPr>
            <a:endParaRPr lang="en-US" sz="2400" b="0" i="0" dirty="0">
              <a:effectLst/>
              <a:latin typeface="Open Sans" panose="020B0606030504020204" pitchFamily="34" charset="0"/>
            </a:endParaRPr>
          </a:p>
          <a:p>
            <a:endParaRPr lang="en-IN" sz="2400" dirty="0"/>
          </a:p>
        </p:txBody>
      </p:sp>
    </p:spTree>
    <p:extLst>
      <p:ext uri="{BB962C8B-B14F-4D97-AF65-F5344CB8AC3E}">
        <p14:creationId xmlns:p14="http://schemas.microsoft.com/office/powerpoint/2010/main" val="15282407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710539"/>
            <a:ext cx="8455660" cy="4398640"/>
          </a:xfrm>
          <a:prstGeom prst="rect">
            <a:avLst/>
          </a:prstGeom>
        </p:spPr>
        <p:txBody>
          <a:bodyPr vert="horz" wrap="square" lIns="0" tIns="88900" rIns="0" bIns="0" rtlCol="0">
            <a:spAutoFit/>
          </a:bodyPr>
          <a:lstStyle/>
          <a:p>
            <a:pPr marL="329565">
              <a:lnSpc>
                <a:spcPct val="100000"/>
              </a:lnSpc>
              <a:spcBef>
                <a:spcPts val="700"/>
              </a:spcBef>
            </a:pPr>
            <a:r>
              <a:rPr sz="2000" b="1" spc="5" dirty="0">
                <a:latin typeface="Times New Roman"/>
                <a:cs typeface="Times New Roman"/>
              </a:rPr>
              <a:t>Common</a:t>
            </a:r>
            <a:r>
              <a:rPr sz="2000" b="1" spc="-40" dirty="0">
                <a:latin typeface="Times New Roman"/>
                <a:cs typeface="Times New Roman"/>
              </a:rPr>
              <a:t> </a:t>
            </a:r>
            <a:r>
              <a:rPr sz="2000" b="1" dirty="0">
                <a:latin typeface="Times New Roman"/>
                <a:cs typeface="Times New Roman"/>
              </a:rPr>
              <a:t>Sub</a:t>
            </a:r>
            <a:r>
              <a:rPr sz="2000" b="1" spc="-10" dirty="0">
                <a:latin typeface="Times New Roman"/>
                <a:cs typeface="Times New Roman"/>
              </a:rPr>
              <a:t> </a:t>
            </a:r>
            <a:r>
              <a:rPr sz="2000" b="1" spc="-5" dirty="0">
                <a:latin typeface="Times New Roman"/>
                <a:cs typeface="Times New Roman"/>
              </a:rPr>
              <a:t>expressions</a:t>
            </a:r>
            <a:r>
              <a:rPr sz="2000" b="1" spc="-40" dirty="0">
                <a:latin typeface="Times New Roman"/>
                <a:cs typeface="Times New Roman"/>
              </a:rPr>
              <a:t> </a:t>
            </a:r>
            <a:r>
              <a:rPr sz="2000" b="1" spc="-5" dirty="0">
                <a:latin typeface="Times New Roman"/>
                <a:cs typeface="Times New Roman"/>
              </a:rPr>
              <a:t>elimination:</a:t>
            </a:r>
            <a:endParaRPr sz="2000" dirty="0">
              <a:latin typeface="Times New Roman"/>
              <a:cs typeface="Times New Roman"/>
            </a:endParaRPr>
          </a:p>
          <a:p>
            <a:pPr marL="12065" marR="5080">
              <a:lnSpc>
                <a:spcPct val="100000"/>
              </a:lnSpc>
              <a:spcBef>
                <a:spcPts val="600"/>
              </a:spcBef>
              <a:buClr>
                <a:srgbClr val="FD8537"/>
              </a:buClr>
              <a:buSzPct val="70000"/>
              <a:tabLst>
                <a:tab pos="287020" algn="l"/>
              </a:tabLst>
            </a:pPr>
            <a:r>
              <a:rPr sz="2000" dirty="0">
                <a:latin typeface="Times New Roman"/>
                <a:cs typeface="Times New Roman"/>
              </a:rPr>
              <a:t>An occurrence of an expression E is </a:t>
            </a:r>
            <a:r>
              <a:rPr sz="2000" spc="-5" dirty="0">
                <a:latin typeface="Times New Roman"/>
                <a:cs typeface="Times New Roman"/>
              </a:rPr>
              <a:t>called </a:t>
            </a:r>
            <a:r>
              <a:rPr sz="2000" dirty="0">
                <a:latin typeface="Times New Roman"/>
                <a:cs typeface="Times New Roman"/>
              </a:rPr>
              <a:t>a </a:t>
            </a:r>
            <a:r>
              <a:rPr sz="2000" spc="-10" dirty="0">
                <a:latin typeface="Times New Roman"/>
                <a:cs typeface="Times New Roman"/>
              </a:rPr>
              <a:t>common </a:t>
            </a:r>
            <a:r>
              <a:rPr sz="2000" spc="5" dirty="0">
                <a:latin typeface="Times New Roman"/>
                <a:cs typeface="Times New Roman"/>
              </a:rPr>
              <a:t>sub- </a:t>
            </a:r>
            <a:r>
              <a:rPr sz="2000" spc="10" dirty="0">
                <a:latin typeface="Times New Roman"/>
                <a:cs typeface="Times New Roman"/>
              </a:rPr>
              <a:t> </a:t>
            </a:r>
            <a:r>
              <a:rPr sz="2000" dirty="0">
                <a:latin typeface="Times New Roman"/>
                <a:cs typeface="Times New Roman"/>
              </a:rPr>
              <a:t>expression if E was previously computed, and the values of </a:t>
            </a:r>
            <a:r>
              <a:rPr sz="2000" spc="5" dirty="0">
                <a:latin typeface="Times New Roman"/>
                <a:cs typeface="Times New Roman"/>
              </a:rPr>
              <a:t> </a:t>
            </a:r>
            <a:r>
              <a:rPr sz="2000" dirty="0">
                <a:latin typeface="Times New Roman"/>
                <a:cs typeface="Times New Roman"/>
              </a:rPr>
              <a:t>variables</a:t>
            </a:r>
            <a:r>
              <a:rPr sz="2000" spc="-40" dirty="0">
                <a:latin typeface="Times New Roman"/>
                <a:cs typeface="Times New Roman"/>
              </a:rPr>
              <a:t> </a:t>
            </a:r>
            <a:r>
              <a:rPr sz="2000" dirty="0">
                <a:latin typeface="Times New Roman"/>
                <a:cs typeface="Times New Roman"/>
              </a:rPr>
              <a:t>in</a:t>
            </a:r>
            <a:r>
              <a:rPr sz="2000" spc="-20" dirty="0">
                <a:latin typeface="Times New Roman"/>
                <a:cs typeface="Times New Roman"/>
              </a:rPr>
              <a:t> </a:t>
            </a:r>
            <a:r>
              <a:rPr sz="2000" dirty="0">
                <a:latin typeface="Times New Roman"/>
                <a:cs typeface="Times New Roman"/>
              </a:rPr>
              <a:t>E</a:t>
            </a:r>
            <a:r>
              <a:rPr sz="2000" spc="-5" dirty="0">
                <a:latin typeface="Times New Roman"/>
                <a:cs typeface="Times New Roman"/>
              </a:rPr>
              <a:t> </a:t>
            </a:r>
            <a:r>
              <a:rPr sz="2000" dirty="0">
                <a:latin typeface="Times New Roman"/>
                <a:cs typeface="Times New Roman"/>
              </a:rPr>
              <a:t>have</a:t>
            </a:r>
            <a:r>
              <a:rPr sz="2000" spc="-5" dirty="0">
                <a:latin typeface="Times New Roman"/>
                <a:cs typeface="Times New Roman"/>
              </a:rPr>
              <a:t> </a:t>
            </a:r>
            <a:r>
              <a:rPr sz="2000" spc="5" dirty="0">
                <a:latin typeface="Times New Roman"/>
                <a:cs typeface="Times New Roman"/>
              </a:rPr>
              <a:t>not</a:t>
            </a:r>
            <a:r>
              <a:rPr sz="2000" spc="-25" dirty="0">
                <a:latin typeface="Times New Roman"/>
                <a:cs typeface="Times New Roman"/>
              </a:rPr>
              <a:t> </a:t>
            </a:r>
            <a:r>
              <a:rPr sz="2000" dirty="0">
                <a:latin typeface="Times New Roman"/>
                <a:cs typeface="Times New Roman"/>
              </a:rPr>
              <a:t>changed</a:t>
            </a:r>
            <a:r>
              <a:rPr sz="2000" spc="-30" dirty="0">
                <a:latin typeface="Times New Roman"/>
                <a:cs typeface="Times New Roman"/>
              </a:rPr>
              <a:t> </a:t>
            </a:r>
            <a:r>
              <a:rPr sz="2000" dirty="0">
                <a:latin typeface="Times New Roman"/>
                <a:cs typeface="Times New Roman"/>
              </a:rPr>
              <a:t>since</a:t>
            </a:r>
            <a:r>
              <a:rPr sz="2000" spc="-25"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previous</a:t>
            </a:r>
            <a:r>
              <a:rPr sz="2000" spc="-50" dirty="0">
                <a:latin typeface="Times New Roman"/>
                <a:cs typeface="Times New Roman"/>
              </a:rPr>
              <a:t> </a:t>
            </a:r>
            <a:r>
              <a:rPr sz="2000" dirty="0">
                <a:latin typeface="Times New Roman"/>
                <a:cs typeface="Times New Roman"/>
              </a:rPr>
              <a:t>computation. </a:t>
            </a:r>
            <a:r>
              <a:rPr sz="2000" spc="-484" dirty="0">
                <a:latin typeface="Times New Roman"/>
                <a:cs typeface="Times New Roman"/>
              </a:rPr>
              <a:t> </a:t>
            </a:r>
            <a:r>
              <a:rPr sz="2000" spc="-70" dirty="0">
                <a:latin typeface="Times New Roman"/>
                <a:cs typeface="Times New Roman"/>
              </a:rPr>
              <a:t>We </a:t>
            </a:r>
            <a:r>
              <a:rPr sz="2000" dirty="0">
                <a:latin typeface="Times New Roman"/>
                <a:cs typeface="Times New Roman"/>
              </a:rPr>
              <a:t>can avoid recomputing the expression if we </a:t>
            </a:r>
            <a:r>
              <a:rPr sz="2000" spc="-5" dirty="0">
                <a:latin typeface="Times New Roman"/>
                <a:cs typeface="Times New Roman"/>
              </a:rPr>
              <a:t>can </a:t>
            </a:r>
            <a:r>
              <a:rPr sz="2000" dirty="0">
                <a:latin typeface="Times New Roman"/>
                <a:cs typeface="Times New Roman"/>
              </a:rPr>
              <a:t>use the </a:t>
            </a:r>
            <a:r>
              <a:rPr sz="2000" spc="5" dirty="0">
                <a:latin typeface="Times New Roman"/>
                <a:cs typeface="Times New Roman"/>
              </a:rPr>
              <a:t> </a:t>
            </a:r>
            <a:r>
              <a:rPr sz="2000" dirty="0">
                <a:latin typeface="Times New Roman"/>
                <a:cs typeface="Times New Roman"/>
              </a:rPr>
              <a:t>previously</a:t>
            </a:r>
            <a:r>
              <a:rPr sz="2000" spc="-50" dirty="0">
                <a:latin typeface="Times New Roman"/>
                <a:cs typeface="Times New Roman"/>
              </a:rPr>
              <a:t> </a:t>
            </a:r>
            <a:r>
              <a:rPr sz="2000" spc="-5" dirty="0">
                <a:latin typeface="Times New Roman"/>
                <a:cs typeface="Times New Roman"/>
              </a:rPr>
              <a:t>computed</a:t>
            </a:r>
            <a:r>
              <a:rPr sz="2000" spc="-10" dirty="0">
                <a:latin typeface="Times New Roman"/>
                <a:cs typeface="Times New Roman"/>
              </a:rPr>
              <a:t> </a:t>
            </a:r>
            <a:r>
              <a:rPr sz="2000" dirty="0">
                <a:latin typeface="Times New Roman"/>
                <a:cs typeface="Times New Roman"/>
              </a:rPr>
              <a:t>value.</a:t>
            </a:r>
          </a:p>
          <a:p>
            <a:pPr marL="12065">
              <a:lnSpc>
                <a:spcPct val="100000"/>
              </a:lnSpc>
              <a:spcBef>
                <a:spcPts val="600"/>
              </a:spcBef>
              <a:buClr>
                <a:srgbClr val="FD8537"/>
              </a:buClr>
              <a:buSzPct val="70000"/>
              <a:tabLst>
                <a:tab pos="350520" algn="l"/>
                <a:tab pos="351155" algn="l"/>
              </a:tabLst>
            </a:pPr>
            <a:r>
              <a:rPr lang="en-US" sz="2000" dirty="0">
                <a:latin typeface="Times New Roman"/>
                <a:cs typeface="Times New Roman"/>
              </a:rPr>
              <a:t>  </a:t>
            </a:r>
            <a:r>
              <a:rPr sz="2000" dirty="0">
                <a:latin typeface="Times New Roman"/>
                <a:cs typeface="Times New Roman"/>
              </a:rPr>
              <a:t>For</a:t>
            </a:r>
            <a:r>
              <a:rPr sz="2000" spc="-45" dirty="0">
                <a:latin typeface="Times New Roman"/>
                <a:cs typeface="Times New Roman"/>
              </a:rPr>
              <a:t> </a:t>
            </a:r>
            <a:r>
              <a:rPr sz="2000" spc="-5" dirty="0">
                <a:latin typeface="Times New Roman"/>
                <a:cs typeface="Times New Roman"/>
              </a:rPr>
              <a:t>example</a:t>
            </a:r>
            <a:endParaRPr sz="2000" dirty="0">
              <a:latin typeface="Times New Roman"/>
              <a:cs typeface="Times New Roman"/>
            </a:endParaRPr>
          </a:p>
          <a:p>
            <a:pPr marL="12700">
              <a:lnSpc>
                <a:spcPct val="100000"/>
              </a:lnSpc>
              <a:spcBef>
                <a:spcPts val="600"/>
              </a:spcBef>
              <a:buClr>
                <a:srgbClr val="FD8537"/>
              </a:buClr>
              <a:buSzPct val="70000"/>
              <a:tabLst>
                <a:tab pos="287020" algn="l"/>
              </a:tabLst>
            </a:pPr>
            <a:r>
              <a:rPr lang="en-US" sz="2000" dirty="0">
                <a:latin typeface="Times New Roman"/>
                <a:cs typeface="Times New Roman"/>
              </a:rPr>
              <a:t>   </a:t>
            </a:r>
            <a:r>
              <a:rPr sz="2000" dirty="0">
                <a:latin typeface="Times New Roman"/>
                <a:cs typeface="Times New Roman"/>
              </a:rPr>
              <a:t>t1:</a:t>
            </a:r>
            <a:r>
              <a:rPr sz="2000" spc="-45" dirty="0">
                <a:latin typeface="Times New Roman"/>
                <a:cs typeface="Times New Roman"/>
              </a:rPr>
              <a:t> </a:t>
            </a:r>
            <a:r>
              <a:rPr sz="2000" dirty="0">
                <a:latin typeface="Times New Roman"/>
                <a:cs typeface="Times New Roman"/>
              </a:rPr>
              <a:t>=</a:t>
            </a:r>
            <a:r>
              <a:rPr sz="2000" spc="-45" dirty="0">
                <a:latin typeface="Times New Roman"/>
                <a:cs typeface="Times New Roman"/>
              </a:rPr>
              <a:t> </a:t>
            </a:r>
            <a:r>
              <a:rPr sz="2000" spc="5" dirty="0">
                <a:latin typeface="Times New Roman"/>
                <a:cs typeface="Times New Roman"/>
              </a:rPr>
              <a:t>4*i</a:t>
            </a:r>
            <a:endParaRPr sz="2000" dirty="0">
              <a:latin typeface="Times New Roman"/>
              <a:cs typeface="Times New Roman"/>
            </a:endParaRPr>
          </a:p>
          <a:p>
            <a:pPr marL="12700">
              <a:lnSpc>
                <a:spcPct val="100000"/>
              </a:lnSpc>
              <a:spcBef>
                <a:spcPts val="600"/>
              </a:spcBef>
              <a:buClr>
                <a:srgbClr val="FD8537"/>
              </a:buClr>
              <a:buSzPct val="70000"/>
              <a:tabLst>
                <a:tab pos="287020" algn="l"/>
              </a:tabLst>
            </a:pPr>
            <a:r>
              <a:rPr lang="en-US" sz="2000" dirty="0">
                <a:latin typeface="Times New Roman"/>
                <a:cs typeface="Times New Roman"/>
              </a:rPr>
              <a:t>   </a:t>
            </a:r>
            <a:r>
              <a:rPr sz="2000" dirty="0">
                <a:latin typeface="Times New Roman"/>
                <a:cs typeface="Times New Roman"/>
              </a:rPr>
              <a:t>t2:</a:t>
            </a:r>
            <a:r>
              <a:rPr sz="2000" spc="-35" dirty="0">
                <a:latin typeface="Times New Roman"/>
                <a:cs typeface="Times New Roman"/>
              </a:rPr>
              <a:t> </a:t>
            </a:r>
            <a:r>
              <a:rPr sz="2000" dirty="0">
                <a:latin typeface="Times New Roman"/>
                <a:cs typeface="Times New Roman"/>
              </a:rPr>
              <a:t>=</a:t>
            </a:r>
            <a:r>
              <a:rPr sz="2000" spc="-35" dirty="0">
                <a:latin typeface="Times New Roman"/>
                <a:cs typeface="Times New Roman"/>
              </a:rPr>
              <a:t> </a:t>
            </a:r>
            <a:r>
              <a:rPr sz="2000" dirty="0">
                <a:latin typeface="Times New Roman"/>
                <a:cs typeface="Times New Roman"/>
              </a:rPr>
              <a:t>a</a:t>
            </a:r>
            <a:r>
              <a:rPr sz="2000" spc="-15" dirty="0">
                <a:latin typeface="Times New Roman"/>
                <a:cs typeface="Times New Roman"/>
              </a:rPr>
              <a:t> </a:t>
            </a:r>
            <a:r>
              <a:rPr sz="2000" dirty="0">
                <a:latin typeface="Times New Roman"/>
                <a:cs typeface="Times New Roman"/>
              </a:rPr>
              <a:t>[t1]</a:t>
            </a:r>
          </a:p>
          <a:p>
            <a:pPr marL="12700">
              <a:lnSpc>
                <a:spcPct val="100000"/>
              </a:lnSpc>
              <a:spcBef>
                <a:spcPts val="605"/>
              </a:spcBef>
              <a:buClr>
                <a:srgbClr val="FD8537"/>
              </a:buClr>
              <a:buSzPct val="70000"/>
              <a:tabLst>
                <a:tab pos="287020" algn="l"/>
              </a:tabLst>
            </a:pPr>
            <a:r>
              <a:rPr lang="en-US" sz="2000" dirty="0">
                <a:latin typeface="Times New Roman"/>
                <a:cs typeface="Times New Roman"/>
              </a:rPr>
              <a:t>   </a:t>
            </a:r>
            <a:r>
              <a:rPr sz="2000" dirty="0">
                <a:latin typeface="Times New Roman"/>
                <a:cs typeface="Times New Roman"/>
              </a:rPr>
              <a:t>t3:</a:t>
            </a:r>
            <a:r>
              <a:rPr sz="2000" spc="-65" dirty="0">
                <a:latin typeface="Times New Roman"/>
                <a:cs typeface="Times New Roman"/>
              </a:rPr>
              <a:t> </a:t>
            </a:r>
            <a:r>
              <a:rPr sz="2000" dirty="0">
                <a:latin typeface="Times New Roman"/>
                <a:cs typeface="Times New Roman"/>
              </a:rPr>
              <a:t>=</a:t>
            </a:r>
            <a:r>
              <a:rPr sz="2000" spc="-60" dirty="0">
                <a:latin typeface="Times New Roman"/>
                <a:cs typeface="Times New Roman"/>
              </a:rPr>
              <a:t> </a:t>
            </a:r>
            <a:r>
              <a:rPr sz="2000" spc="5" dirty="0">
                <a:latin typeface="Times New Roman"/>
                <a:cs typeface="Times New Roman"/>
              </a:rPr>
              <a:t>4*j</a:t>
            </a:r>
            <a:endParaRPr sz="2000" dirty="0">
              <a:latin typeface="Times New Roman"/>
              <a:cs typeface="Times New Roman"/>
            </a:endParaRPr>
          </a:p>
          <a:p>
            <a:pPr marL="12700">
              <a:lnSpc>
                <a:spcPct val="100000"/>
              </a:lnSpc>
              <a:spcBef>
                <a:spcPts val="600"/>
              </a:spcBef>
              <a:buClr>
                <a:srgbClr val="FD8537"/>
              </a:buClr>
              <a:buSzPct val="70000"/>
              <a:tabLst>
                <a:tab pos="287020" algn="l"/>
              </a:tabLst>
            </a:pPr>
            <a:r>
              <a:rPr lang="en-US" sz="2000" dirty="0">
                <a:latin typeface="Times New Roman"/>
                <a:cs typeface="Times New Roman"/>
              </a:rPr>
              <a:t>   </a:t>
            </a:r>
            <a:r>
              <a:rPr sz="2000" dirty="0">
                <a:latin typeface="Times New Roman"/>
                <a:cs typeface="Times New Roman"/>
              </a:rPr>
              <a:t>t4:</a:t>
            </a:r>
            <a:r>
              <a:rPr sz="2000" spc="-65" dirty="0">
                <a:latin typeface="Times New Roman"/>
                <a:cs typeface="Times New Roman"/>
              </a:rPr>
              <a:t> </a:t>
            </a:r>
            <a:r>
              <a:rPr sz="2000" dirty="0">
                <a:latin typeface="Times New Roman"/>
                <a:cs typeface="Times New Roman"/>
              </a:rPr>
              <a:t>=</a:t>
            </a:r>
            <a:r>
              <a:rPr sz="2000" spc="-60" dirty="0">
                <a:latin typeface="Times New Roman"/>
                <a:cs typeface="Times New Roman"/>
              </a:rPr>
              <a:t> </a:t>
            </a:r>
            <a:r>
              <a:rPr sz="2000" spc="5" dirty="0">
                <a:latin typeface="Times New Roman"/>
                <a:cs typeface="Times New Roman"/>
              </a:rPr>
              <a:t>4*i</a:t>
            </a:r>
            <a:endParaRPr sz="2000" dirty="0">
              <a:latin typeface="Times New Roman"/>
              <a:cs typeface="Times New Roman"/>
            </a:endParaRPr>
          </a:p>
          <a:p>
            <a:pPr marL="12700">
              <a:lnSpc>
                <a:spcPct val="100000"/>
              </a:lnSpc>
              <a:spcBef>
                <a:spcPts val="600"/>
              </a:spcBef>
              <a:buClr>
                <a:srgbClr val="FD8537"/>
              </a:buClr>
              <a:buSzPct val="70000"/>
              <a:tabLst>
                <a:tab pos="287020" algn="l"/>
              </a:tabLst>
            </a:pPr>
            <a:r>
              <a:rPr lang="en-US" sz="2000" dirty="0">
                <a:latin typeface="Times New Roman"/>
                <a:cs typeface="Times New Roman"/>
              </a:rPr>
              <a:t>   </a:t>
            </a:r>
            <a:r>
              <a:rPr sz="2000" dirty="0">
                <a:latin typeface="Times New Roman"/>
                <a:cs typeface="Times New Roman"/>
              </a:rPr>
              <a:t>t5:</a:t>
            </a:r>
            <a:r>
              <a:rPr sz="2000" spc="-45" dirty="0">
                <a:latin typeface="Times New Roman"/>
                <a:cs typeface="Times New Roman"/>
              </a:rPr>
              <a:t> </a:t>
            </a:r>
            <a:r>
              <a:rPr sz="2000" dirty="0">
                <a:latin typeface="Times New Roman"/>
                <a:cs typeface="Times New Roman"/>
              </a:rPr>
              <a:t>=</a:t>
            </a:r>
            <a:r>
              <a:rPr sz="2000" spc="-40" dirty="0">
                <a:latin typeface="Times New Roman"/>
                <a:cs typeface="Times New Roman"/>
              </a:rPr>
              <a:t> </a:t>
            </a:r>
            <a:r>
              <a:rPr sz="2000" dirty="0">
                <a:latin typeface="Times New Roman"/>
                <a:cs typeface="Times New Roman"/>
              </a:rPr>
              <a:t>n</a:t>
            </a:r>
          </a:p>
          <a:p>
            <a:pPr marL="12700">
              <a:lnSpc>
                <a:spcPct val="100000"/>
              </a:lnSpc>
              <a:spcBef>
                <a:spcPts val="600"/>
              </a:spcBef>
              <a:buClr>
                <a:srgbClr val="FD8537"/>
              </a:buClr>
              <a:buSzPct val="70000"/>
              <a:tabLst>
                <a:tab pos="287020" algn="l"/>
              </a:tabLst>
            </a:pPr>
            <a:r>
              <a:rPr lang="en-US" sz="2000" dirty="0">
                <a:latin typeface="Times New Roman"/>
                <a:cs typeface="Times New Roman"/>
              </a:rPr>
              <a:t>   </a:t>
            </a:r>
            <a:r>
              <a:rPr sz="2000" dirty="0">
                <a:latin typeface="Times New Roman"/>
                <a:cs typeface="Times New Roman"/>
              </a:rPr>
              <a:t>t6:</a:t>
            </a:r>
            <a:r>
              <a:rPr sz="2000" spc="-25" dirty="0">
                <a:latin typeface="Times New Roman"/>
                <a:cs typeface="Times New Roman"/>
              </a:rPr>
              <a:t> </a:t>
            </a:r>
            <a:r>
              <a:rPr sz="2000" dirty="0">
                <a:latin typeface="Times New Roman"/>
                <a:cs typeface="Times New Roman"/>
              </a:rPr>
              <a:t>=</a:t>
            </a:r>
            <a:r>
              <a:rPr sz="2000" spc="-25" dirty="0">
                <a:latin typeface="Times New Roman"/>
                <a:cs typeface="Times New Roman"/>
              </a:rPr>
              <a:t> </a:t>
            </a:r>
            <a:r>
              <a:rPr sz="2000" dirty="0">
                <a:latin typeface="Times New Roman"/>
                <a:cs typeface="Times New Roman"/>
              </a:rPr>
              <a:t>b</a:t>
            </a:r>
            <a:r>
              <a:rPr sz="2000" spc="-15" dirty="0">
                <a:latin typeface="Times New Roman"/>
                <a:cs typeface="Times New Roman"/>
              </a:rPr>
              <a:t> </a:t>
            </a:r>
            <a:r>
              <a:rPr sz="2000" spc="-5" dirty="0">
                <a:latin typeface="Times New Roman"/>
                <a:cs typeface="Times New Roman"/>
              </a:rPr>
              <a:t>[t4]</a:t>
            </a:r>
            <a:r>
              <a:rPr sz="2000" spc="-30" dirty="0">
                <a:latin typeface="Times New Roman"/>
                <a:cs typeface="Times New Roman"/>
              </a:rPr>
              <a:t> </a:t>
            </a:r>
            <a:r>
              <a:rPr sz="2000" spc="-10" dirty="0">
                <a:latin typeface="Times New Roman"/>
                <a:cs typeface="Times New Roman"/>
              </a:rPr>
              <a:t>+t5</a:t>
            </a:r>
            <a:endParaRPr sz="2000" dirty="0">
              <a:latin typeface="Times New Roman"/>
              <a:cs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891666"/>
            <a:ext cx="1779270" cy="482600"/>
          </a:xfrm>
          <a:prstGeom prst="rect">
            <a:avLst/>
          </a:prstGeom>
        </p:spPr>
        <p:txBody>
          <a:bodyPr vert="horz" wrap="square" lIns="0" tIns="12700" rIns="0" bIns="0" rtlCol="0">
            <a:spAutoFit/>
          </a:bodyPr>
          <a:lstStyle/>
          <a:p>
            <a:pPr marL="12700">
              <a:lnSpc>
                <a:spcPct val="100000"/>
              </a:lnSpc>
              <a:spcBef>
                <a:spcPts val="100"/>
              </a:spcBef>
            </a:pPr>
            <a:r>
              <a:rPr sz="3000" b="0" i="0" dirty="0">
                <a:solidFill>
                  <a:srgbClr val="565F6C"/>
                </a:solidFill>
                <a:latin typeface="Arial MT"/>
                <a:cs typeface="Arial MT"/>
              </a:rPr>
              <a:t>C</a:t>
            </a:r>
            <a:r>
              <a:rPr sz="2400" b="0" i="0" dirty="0">
                <a:solidFill>
                  <a:srgbClr val="565F6C"/>
                </a:solidFill>
                <a:latin typeface="Arial MT"/>
                <a:cs typeface="Arial MT"/>
              </a:rPr>
              <a:t>ON</a:t>
            </a:r>
            <a:r>
              <a:rPr sz="2400" b="0" i="0" spc="-265" dirty="0">
                <a:solidFill>
                  <a:srgbClr val="565F6C"/>
                </a:solidFill>
                <a:latin typeface="Arial MT"/>
                <a:cs typeface="Arial MT"/>
              </a:rPr>
              <a:t>T</a:t>
            </a:r>
            <a:r>
              <a:rPr sz="3000" b="0" i="0" dirty="0">
                <a:solidFill>
                  <a:srgbClr val="565F6C"/>
                </a:solidFill>
                <a:latin typeface="Arial MT"/>
                <a:cs typeface="Arial MT"/>
              </a:rPr>
              <a:t>.……</a:t>
            </a:r>
            <a:endParaRPr sz="3000">
              <a:latin typeface="Arial MT"/>
              <a:cs typeface="Arial MT"/>
            </a:endParaRPr>
          </a:p>
        </p:txBody>
      </p:sp>
      <p:sp>
        <p:nvSpPr>
          <p:cNvPr id="3" name="object 3"/>
          <p:cNvSpPr txBox="1"/>
          <p:nvPr/>
        </p:nvSpPr>
        <p:spPr>
          <a:xfrm>
            <a:off x="535940" y="1624330"/>
            <a:ext cx="7229475" cy="3531870"/>
          </a:xfrm>
          <a:prstGeom prst="rect">
            <a:avLst/>
          </a:prstGeom>
        </p:spPr>
        <p:txBody>
          <a:bodyPr vert="horz" wrap="square" lIns="0" tIns="13335" rIns="0" bIns="0" rtlCol="0">
            <a:spAutoFit/>
          </a:bodyPr>
          <a:lstStyle/>
          <a:p>
            <a:pPr marL="287020" indent="-274320">
              <a:lnSpc>
                <a:spcPct val="100000"/>
              </a:lnSpc>
              <a:spcBef>
                <a:spcPts val="105"/>
              </a:spcBef>
              <a:buClr>
                <a:srgbClr val="FD8537"/>
              </a:buClr>
              <a:buSzPct val="70000"/>
              <a:buFont typeface="Wingdings"/>
              <a:buChar char=""/>
              <a:tabLst>
                <a:tab pos="287020" algn="l"/>
              </a:tabLst>
            </a:pPr>
            <a:r>
              <a:rPr lang="en-US" sz="2000" dirty="0">
                <a:latin typeface="Times New Roman"/>
                <a:cs typeface="Times New Roman"/>
              </a:rPr>
              <a:t>The above</a:t>
            </a:r>
            <a:r>
              <a:rPr lang="en-US" sz="2000" spc="-15" dirty="0">
                <a:latin typeface="Times New Roman"/>
                <a:cs typeface="Times New Roman"/>
              </a:rPr>
              <a:t> </a:t>
            </a:r>
            <a:r>
              <a:rPr lang="en-US" sz="2000" dirty="0">
                <a:latin typeface="Times New Roman"/>
                <a:cs typeface="Times New Roman"/>
              </a:rPr>
              <a:t>code</a:t>
            </a:r>
            <a:r>
              <a:rPr lang="en-US" sz="2000" spc="-25" dirty="0">
                <a:latin typeface="Times New Roman"/>
                <a:cs typeface="Times New Roman"/>
              </a:rPr>
              <a:t> </a:t>
            </a:r>
            <a:r>
              <a:rPr lang="en-US" sz="2000" dirty="0">
                <a:latin typeface="Times New Roman"/>
                <a:cs typeface="Times New Roman"/>
              </a:rPr>
              <a:t>can</a:t>
            </a:r>
            <a:r>
              <a:rPr lang="en-US" sz="2000" spc="-5" dirty="0">
                <a:latin typeface="Times New Roman"/>
                <a:cs typeface="Times New Roman"/>
              </a:rPr>
              <a:t> </a:t>
            </a:r>
            <a:r>
              <a:rPr lang="en-US" sz="2000" dirty="0">
                <a:latin typeface="Times New Roman"/>
                <a:cs typeface="Times New Roman"/>
              </a:rPr>
              <a:t>be </a:t>
            </a:r>
            <a:r>
              <a:rPr lang="en-US" sz="2000" spc="-5" dirty="0">
                <a:latin typeface="Times New Roman"/>
                <a:cs typeface="Times New Roman"/>
              </a:rPr>
              <a:t>optimized</a:t>
            </a:r>
            <a:r>
              <a:rPr lang="en-US" sz="2000" spc="-10" dirty="0">
                <a:latin typeface="Times New Roman"/>
                <a:cs typeface="Times New Roman"/>
              </a:rPr>
              <a:t> </a:t>
            </a:r>
            <a:r>
              <a:rPr lang="en-US" sz="2000" dirty="0">
                <a:latin typeface="Times New Roman"/>
                <a:cs typeface="Times New Roman"/>
              </a:rPr>
              <a:t>using</a:t>
            </a:r>
            <a:r>
              <a:rPr lang="en-US" sz="2000" spc="-30" dirty="0">
                <a:latin typeface="Times New Roman"/>
                <a:cs typeface="Times New Roman"/>
              </a:rPr>
              <a:t> </a:t>
            </a:r>
            <a:r>
              <a:rPr lang="en-US" sz="2000" dirty="0">
                <a:latin typeface="Times New Roman"/>
                <a:cs typeface="Times New Roman"/>
              </a:rPr>
              <a:t>the</a:t>
            </a:r>
            <a:r>
              <a:rPr lang="en-US" sz="2000" spc="-10" dirty="0">
                <a:latin typeface="Times New Roman"/>
                <a:cs typeface="Times New Roman"/>
              </a:rPr>
              <a:t> common</a:t>
            </a:r>
            <a:r>
              <a:rPr lang="en-US" sz="2000" spc="10" dirty="0">
                <a:latin typeface="Times New Roman"/>
                <a:cs typeface="Times New Roman"/>
              </a:rPr>
              <a:t> </a:t>
            </a:r>
            <a:r>
              <a:rPr lang="en-US" sz="2000" dirty="0">
                <a:latin typeface="Times New Roman"/>
                <a:cs typeface="Times New Roman"/>
              </a:rPr>
              <a:t>sub-expression</a:t>
            </a:r>
          </a:p>
          <a:p>
            <a:pPr marL="286385">
              <a:lnSpc>
                <a:spcPct val="100000"/>
              </a:lnSpc>
            </a:pPr>
            <a:r>
              <a:rPr lang="en-US" sz="2000" spc="-5" dirty="0">
                <a:latin typeface="Times New Roman"/>
                <a:cs typeface="Times New Roman"/>
              </a:rPr>
              <a:t>elimination</a:t>
            </a:r>
            <a:r>
              <a:rPr lang="en-US" sz="2000" spc="-50" dirty="0">
                <a:latin typeface="Times New Roman"/>
                <a:cs typeface="Times New Roman"/>
              </a:rPr>
              <a:t> </a:t>
            </a:r>
            <a:r>
              <a:rPr lang="en-US" sz="2000" dirty="0">
                <a:latin typeface="Times New Roman"/>
                <a:cs typeface="Times New Roman"/>
              </a:rPr>
              <a:t>as</a:t>
            </a:r>
          </a:p>
          <a:p>
            <a:pPr marL="287020" indent="-274320">
              <a:lnSpc>
                <a:spcPct val="100000"/>
              </a:lnSpc>
              <a:spcBef>
                <a:spcPts val="600"/>
              </a:spcBef>
              <a:buClr>
                <a:srgbClr val="FD8537"/>
              </a:buClr>
              <a:buSzPct val="70000"/>
              <a:buFont typeface="Wingdings"/>
              <a:buChar char=""/>
              <a:tabLst>
                <a:tab pos="287020" algn="l"/>
              </a:tabLst>
            </a:pPr>
            <a:r>
              <a:rPr sz="2000" dirty="0">
                <a:latin typeface="Times New Roman"/>
                <a:cs typeface="Times New Roman"/>
              </a:rPr>
              <a:t>t1:</a:t>
            </a:r>
            <a:r>
              <a:rPr sz="2000" spc="-45" dirty="0">
                <a:latin typeface="Times New Roman"/>
                <a:cs typeface="Times New Roman"/>
              </a:rPr>
              <a:t> </a:t>
            </a:r>
            <a:r>
              <a:rPr sz="2000" dirty="0">
                <a:latin typeface="Times New Roman"/>
                <a:cs typeface="Times New Roman"/>
              </a:rPr>
              <a:t>=</a:t>
            </a:r>
            <a:r>
              <a:rPr sz="2000" spc="-45" dirty="0">
                <a:latin typeface="Times New Roman"/>
                <a:cs typeface="Times New Roman"/>
              </a:rPr>
              <a:t> </a:t>
            </a:r>
            <a:r>
              <a:rPr sz="2000" spc="5" dirty="0">
                <a:latin typeface="Times New Roman"/>
                <a:cs typeface="Times New Roman"/>
              </a:rPr>
              <a:t>4*i</a:t>
            </a:r>
            <a:endParaRPr sz="2000" dirty="0">
              <a:latin typeface="Times New Roman"/>
              <a:cs typeface="Times New Roman"/>
            </a:endParaRPr>
          </a:p>
          <a:p>
            <a:pPr marL="287020" indent="-274320">
              <a:lnSpc>
                <a:spcPct val="100000"/>
              </a:lnSpc>
              <a:spcBef>
                <a:spcPts val="600"/>
              </a:spcBef>
              <a:buClr>
                <a:srgbClr val="FD8537"/>
              </a:buClr>
              <a:buSzPct val="70000"/>
              <a:buFont typeface="Wingdings"/>
              <a:buChar char=""/>
              <a:tabLst>
                <a:tab pos="287020" algn="l"/>
              </a:tabLst>
            </a:pPr>
            <a:r>
              <a:rPr sz="2000" dirty="0">
                <a:latin typeface="Times New Roman"/>
                <a:cs typeface="Times New Roman"/>
              </a:rPr>
              <a:t>t2:</a:t>
            </a:r>
            <a:r>
              <a:rPr sz="2000" spc="-35" dirty="0">
                <a:latin typeface="Times New Roman"/>
                <a:cs typeface="Times New Roman"/>
              </a:rPr>
              <a:t> </a:t>
            </a:r>
            <a:r>
              <a:rPr sz="2000" dirty="0">
                <a:latin typeface="Times New Roman"/>
                <a:cs typeface="Times New Roman"/>
              </a:rPr>
              <a:t>=</a:t>
            </a:r>
            <a:r>
              <a:rPr sz="2000" spc="-35" dirty="0">
                <a:latin typeface="Times New Roman"/>
                <a:cs typeface="Times New Roman"/>
              </a:rPr>
              <a:t> </a:t>
            </a:r>
            <a:r>
              <a:rPr sz="2000" dirty="0">
                <a:latin typeface="Times New Roman"/>
                <a:cs typeface="Times New Roman"/>
              </a:rPr>
              <a:t>a</a:t>
            </a:r>
            <a:r>
              <a:rPr sz="2000" spc="-20" dirty="0">
                <a:latin typeface="Times New Roman"/>
                <a:cs typeface="Times New Roman"/>
              </a:rPr>
              <a:t> </a:t>
            </a:r>
            <a:r>
              <a:rPr sz="2000" dirty="0">
                <a:latin typeface="Times New Roman"/>
                <a:cs typeface="Times New Roman"/>
              </a:rPr>
              <a:t>[t1]</a:t>
            </a:r>
          </a:p>
          <a:p>
            <a:pPr marL="287020" indent="-274320">
              <a:lnSpc>
                <a:spcPct val="100000"/>
              </a:lnSpc>
              <a:spcBef>
                <a:spcPts val="600"/>
              </a:spcBef>
              <a:buClr>
                <a:srgbClr val="FD8537"/>
              </a:buClr>
              <a:buSzPct val="70000"/>
              <a:buFont typeface="Wingdings"/>
              <a:buChar char=""/>
              <a:tabLst>
                <a:tab pos="287020" algn="l"/>
              </a:tabLst>
            </a:pPr>
            <a:r>
              <a:rPr sz="2000" dirty="0">
                <a:latin typeface="Times New Roman"/>
                <a:cs typeface="Times New Roman"/>
              </a:rPr>
              <a:t>t3:</a:t>
            </a:r>
            <a:r>
              <a:rPr sz="2000" spc="-45" dirty="0">
                <a:latin typeface="Times New Roman"/>
                <a:cs typeface="Times New Roman"/>
              </a:rPr>
              <a:t> </a:t>
            </a:r>
            <a:r>
              <a:rPr sz="2000" dirty="0">
                <a:latin typeface="Times New Roman"/>
                <a:cs typeface="Times New Roman"/>
              </a:rPr>
              <a:t>=</a:t>
            </a:r>
            <a:r>
              <a:rPr sz="2000" spc="-45" dirty="0">
                <a:latin typeface="Times New Roman"/>
                <a:cs typeface="Times New Roman"/>
              </a:rPr>
              <a:t> </a:t>
            </a:r>
            <a:r>
              <a:rPr sz="2000" spc="5" dirty="0">
                <a:latin typeface="Times New Roman"/>
                <a:cs typeface="Times New Roman"/>
              </a:rPr>
              <a:t>4*j</a:t>
            </a:r>
            <a:endParaRPr sz="2000" dirty="0">
              <a:latin typeface="Times New Roman"/>
              <a:cs typeface="Times New Roman"/>
            </a:endParaRPr>
          </a:p>
          <a:p>
            <a:pPr marL="287020" indent="-274320">
              <a:lnSpc>
                <a:spcPct val="100000"/>
              </a:lnSpc>
              <a:spcBef>
                <a:spcPts val="600"/>
              </a:spcBef>
              <a:buClr>
                <a:srgbClr val="FD8537"/>
              </a:buClr>
              <a:buSzPct val="70000"/>
              <a:buFont typeface="Wingdings"/>
              <a:buChar char=""/>
              <a:tabLst>
                <a:tab pos="287020" algn="l"/>
              </a:tabLst>
            </a:pPr>
            <a:r>
              <a:rPr sz="2000" dirty="0">
                <a:latin typeface="Times New Roman"/>
                <a:cs typeface="Times New Roman"/>
              </a:rPr>
              <a:t>t5:</a:t>
            </a:r>
            <a:r>
              <a:rPr sz="2000" spc="-45" dirty="0">
                <a:latin typeface="Times New Roman"/>
                <a:cs typeface="Times New Roman"/>
              </a:rPr>
              <a:t> </a:t>
            </a:r>
            <a:r>
              <a:rPr sz="2000" dirty="0">
                <a:latin typeface="Times New Roman"/>
                <a:cs typeface="Times New Roman"/>
              </a:rPr>
              <a:t>=</a:t>
            </a:r>
            <a:r>
              <a:rPr sz="2000" spc="-40" dirty="0">
                <a:latin typeface="Times New Roman"/>
                <a:cs typeface="Times New Roman"/>
              </a:rPr>
              <a:t> </a:t>
            </a:r>
            <a:r>
              <a:rPr sz="2000" dirty="0">
                <a:latin typeface="Times New Roman"/>
                <a:cs typeface="Times New Roman"/>
              </a:rPr>
              <a:t>n</a:t>
            </a:r>
          </a:p>
          <a:p>
            <a:pPr marL="287020" indent="-274320">
              <a:lnSpc>
                <a:spcPct val="100000"/>
              </a:lnSpc>
              <a:spcBef>
                <a:spcPts val="605"/>
              </a:spcBef>
              <a:buClr>
                <a:srgbClr val="FD8537"/>
              </a:buClr>
              <a:buSzPct val="70000"/>
              <a:buFont typeface="Wingdings"/>
              <a:buChar char=""/>
              <a:tabLst>
                <a:tab pos="287020" algn="l"/>
              </a:tabLst>
            </a:pPr>
            <a:r>
              <a:rPr sz="2000" dirty="0">
                <a:latin typeface="Times New Roman"/>
                <a:cs typeface="Times New Roman"/>
              </a:rPr>
              <a:t>t6:</a:t>
            </a:r>
            <a:r>
              <a:rPr sz="2000" spc="-30" dirty="0">
                <a:latin typeface="Times New Roman"/>
                <a:cs typeface="Times New Roman"/>
              </a:rPr>
              <a:t> </a:t>
            </a:r>
            <a:r>
              <a:rPr sz="2000" dirty="0">
                <a:latin typeface="Times New Roman"/>
                <a:cs typeface="Times New Roman"/>
              </a:rPr>
              <a:t>=</a:t>
            </a:r>
            <a:r>
              <a:rPr sz="2000" spc="-30" dirty="0">
                <a:latin typeface="Times New Roman"/>
                <a:cs typeface="Times New Roman"/>
              </a:rPr>
              <a:t> </a:t>
            </a:r>
            <a:r>
              <a:rPr sz="2000" dirty="0">
                <a:latin typeface="Times New Roman"/>
                <a:cs typeface="Times New Roman"/>
              </a:rPr>
              <a:t>b</a:t>
            </a:r>
            <a:r>
              <a:rPr sz="2000" spc="-15" dirty="0">
                <a:latin typeface="Times New Roman"/>
                <a:cs typeface="Times New Roman"/>
              </a:rPr>
              <a:t> </a:t>
            </a:r>
            <a:r>
              <a:rPr sz="2000" dirty="0">
                <a:latin typeface="Times New Roman"/>
                <a:cs typeface="Times New Roman"/>
              </a:rPr>
              <a:t>[t1]</a:t>
            </a:r>
            <a:r>
              <a:rPr sz="2000" spc="-45" dirty="0">
                <a:latin typeface="Times New Roman"/>
                <a:cs typeface="Times New Roman"/>
              </a:rPr>
              <a:t> </a:t>
            </a:r>
            <a:r>
              <a:rPr sz="2000" spc="-5" dirty="0">
                <a:latin typeface="Times New Roman"/>
                <a:cs typeface="Times New Roman"/>
              </a:rPr>
              <a:t>+t5</a:t>
            </a:r>
            <a:endParaRPr sz="2000" dirty="0">
              <a:latin typeface="Times New Roman"/>
              <a:cs typeface="Times New Roman"/>
            </a:endParaRPr>
          </a:p>
          <a:p>
            <a:pPr marL="286385" marR="459105" indent="-274320">
              <a:lnSpc>
                <a:spcPct val="100000"/>
              </a:lnSpc>
              <a:spcBef>
                <a:spcPts val="600"/>
              </a:spcBef>
              <a:buClr>
                <a:srgbClr val="FD8537"/>
              </a:buClr>
              <a:buSzPct val="70000"/>
              <a:buFont typeface="Wingdings"/>
              <a:buChar char=""/>
              <a:tabLst>
                <a:tab pos="287020" algn="l"/>
              </a:tabLst>
            </a:pPr>
            <a:r>
              <a:rPr sz="2000" dirty="0">
                <a:latin typeface="Times New Roman"/>
                <a:cs typeface="Times New Roman"/>
              </a:rPr>
              <a:t>The </a:t>
            </a:r>
            <a:r>
              <a:rPr sz="2000" spc="-10" dirty="0">
                <a:latin typeface="Times New Roman"/>
                <a:cs typeface="Times New Roman"/>
              </a:rPr>
              <a:t>common </a:t>
            </a:r>
            <a:r>
              <a:rPr sz="2000" dirty="0">
                <a:latin typeface="Times New Roman"/>
                <a:cs typeface="Times New Roman"/>
              </a:rPr>
              <a:t>sub expression t4: =4*i is </a:t>
            </a:r>
            <a:r>
              <a:rPr sz="2000" spc="-5" dirty="0">
                <a:latin typeface="Times New Roman"/>
                <a:cs typeface="Times New Roman"/>
              </a:rPr>
              <a:t>eliminated </a:t>
            </a:r>
            <a:r>
              <a:rPr sz="2000" dirty="0">
                <a:latin typeface="Times New Roman"/>
                <a:cs typeface="Times New Roman"/>
              </a:rPr>
              <a:t>as </a:t>
            </a:r>
            <a:r>
              <a:rPr sz="2000" spc="-5" dirty="0">
                <a:latin typeface="Times New Roman"/>
                <a:cs typeface="Times New Roman"/>
              </a:rPr>
              <a:t>its </a:t>
            </a:r>
            <a:r>
              <a:rPr sz="2000" dirty="0">
                <a:latin typeface="Times New Roman"/>
                <a:cs typeface="Times New Roman"/>
              </a:rPr>
              <a:t> </a:t>
            </a:r>
            <a:r>
              <a:rPr sz="2000" spc="-5" dirty="0">
                <a:latin typeface="Times New Roman"/>
                <a:cs typeface="Times New Roman"/>
              </a:rPr>
              <a:t>computation</a:t>
            </a:r>
            <a:r>
              <a:rPr sz="2000" spc="-20" dirty="0">
                <a:latin typeface="Times New Roman"/>
                <a:cs typeface="Times New Roman"/>
              </a:rPr>
              <a:t> </a:t>
            </a:r>
            <a:r>
              <a:rPr sz="2000" dirty="0">
                <a:latin typeface="Times New Roman"/>
                <a:cs typeface="Times New Roman"/>
              </a:rPr>
              <a:t>is</a:t>
            </a:r>
            <a:r>
              <a:rPr sz="2000" spc="-15" dirty="0">
                <a:latin typeface="Times New Roman"/>
                <a:cs typeface="Times New Roman"/>
              </a:rPr>
              <a:t> </a:t>
            </a:r>
            <a:r>
              <a:rPr sz="2000" dirty="0">
                <a:latin typeface="Times New Roman"/>
                <a:cs typeface="Times New Roman"/>
              </a:rPr>
              <a:t>already</a:t>
            </a:r>
            <a:r>
              <a:rPr sz="2000" spc="-30" dirty="0">
                <a:latin typeface="Times New Roman"/>
                <a:cs typeface="Times New Roman"/>
              </a:rPr>
              <a:t> </a:t>
            </a:r>
            <a:r>
              <a:rPr sz="2000" dirty="0">
                <a:latin typeface="Times New Roman"/>
                <a:cs typeface="Times New Roman"/>
              </a:rPr>
              <a:t>in</a:t>
            </a:r>
            <a:r>
              <a:rPr sz="2000" spc="-10" dirty="0">
                <a:latin typeface="Times New Roman"/>
                <a:cs typeface="Times New Roman"/>
              </a:rPr>
              <a:t> </a:t>
            </a:r>
            <a:r>
              <a:rPr sz="2000" dirty="0">
                <a:latin typeface="Times New Roman"/>
                <a:cs typeface="Times New Roman"/>
              </a:rPr>
              <a:t>t1.</a:t>
            </a:r>
            <a:r>
              <a:rPr sz="2000" spc="-125" dirty="0">
                <a:latin typeface="Times New Roman"/>
                <a:cs typeface="Times New Roman"/>
              </a:rPr>
              <a:t> </a:t>
            </a:r>
            <a:r>
              <a:rPr sz="2000" spc="5" dirty="0">
                <a:latin typeface="Times New Roman"/>
                <a:cs typeface="Times New Roman"/>
              </a:rPr>
              <a:t>And</a:t>
            </a:r>
            <a:r>
              <a:rPr sz="2000" dirty="0">
                <a:latin typeface="Times New Roman"/>
                <a:cs typeface="Times New Roman"/>
              </a:rPr>
              <a:t> value</a:t>
            </a:r>
            <a:r>
              <a:rPr sz="2000" spc="-20" dirty="0">
                <a:latin typeface="Times New Roman"/>
                <a:cs typeface="Times New Roman"/>
              </a:rPr>
              <a:t> </a:t>
            </a:r>
            <a:r>
              <a:rPr sz="2000" dirty="0">
                <a:latin typeface="Times New Roman"/>
                <a:cs typeface="Times New Roman"/>
              </a:rPr>
              <a:t>of</a:t>
            </a:r>
            <a:r>
              <a:rPr sz="2000" spc="-15" dirty="0">
                <a:latin typeface="Times New Roman"/>
                <a:cs typeface="Times New Roman"/>
              </a:rPr>
              <a:t> </a:t>
            </a:r>
            <a:r>
              <a:rPr sz="2000" dirty="0">
                <a:latin typeface="Times New Roman"/>
                <a:cs typeface="Times New Roman"/>
              </a:rPr>
              <a:t>i</a:t>
            </a:r>
            <a:r>
              <a:rPr sz="2000" spc="-15" dirty="0">
                <a:latin typeface="Times New Roman"/>
                <a:cs typeface="Times New Roman"/>
              </a:rPr>
              <a:t> </a:t>
            </a:r>
            <a:r>
              <a:rPr sz="2000" dirty="0">
                <a:latin typeface="Times New Roman"/>
                <a:cs typeface="Times New Roman"/>
              </a:rPr>
              <a:t>is</a:t>
            </a:r>
            <a:r>
              <a:rPr sz="2000" spc="-15" dirty="0">
                <a:latin typeface="Times New Roman"/>
                <a:cs typeface="Times New Roman"/>
              </a:rPr>
              <a:t> </a:t>
            </a:r>
            <a:r>
              <a:rPr sz="2000" spc="5" dirty="0">
                <a:latin typeface="Times New Roman"/>
                <a:cs typeface="Times New Roman"/>
              </a:rPr>
              <a:t>not</a:t>
            </a:r>
            <a:r>
              <a:rPr sz="2000" spc="-15" dirty="0">
                <a:latin typeface="Times New Roman"/>
                <a:cs typeface="Times New Roman"/>
              </a:rPr>
              <a:t> </a:t>
            </a:r>
            <a:r>
              <a:rPr sz="2000" dirty="0">
                <a:latin typeface="Times New Roman"/>
                <a:cs typeface="Times New Roman"/>
              </a:rPr>
              <a:t>been</a:t>
            </a:r>
            <a:r>
              <a:rPr sz="2000" spc="-15" dirty="0">
                <a:latin typeface="Times New Roman"/>
                <a:cs typeface="Times New Roman"/>
              </a:rPr>
              <a:t> </a:t>
            </a:r>
            <a:r>
              <a:rPr sz="2000" dirty="0">
                <a:latin typeface="Times New Roman"/>
                <a:cs typeface="Times New Roman"/>
              </a:rPr>
              <a:t>changed </a:t>
            </a:r>
            <a:r>
              <a:rPr sz="2000" spc="-484" dirty="0">
                <a:latin typeface="Times New Roman"/>
                <a:cs typeface="Times New Roman"/>
              </a:rPr>
              <a:t> </a:t>
            </a:r>
            <a:r>
              <a:rPr sz="2000" dirty="0">
                <a:latin typeface="Times New Roman"/>
                <a:cs typeface="Times New Roman"/>
              </a:rPr>
              <a:t>from</a:t>
            </a:r>
            <a:r>
              <a:rPr sz="2000" spc="-35" dirty="0">
                <a:latin typeface="Times New Roman"/>
                <a:cs typeface="Times New Roman"/>
              </a:rPr>
              <a:t> </a:t>
            </a:r>
            <a:r>
              <a:rPr sz="2000" spc="-5" dirty="0">
                <a:latin typeface="Times New Roman"/>
                <a:cs typeface="Times New Roman"/>
              </a:rPr>
              <a:t>definition</a:t>
            </a:r>
            <a:r>
              <a:rPr sz="2000" spc="-40" dirty="0">
                <a:latin typeface="Times New Roman"/>
                <a:cs typeface="Times New Roman"/>
              </a:rPr>
              <a:t> </a:t>
            </a:r>
            <a:r>
              <a:rPr sz="2000" dirty="0">
                <a:latin typeface="Times New Roman"/>
                <a:cs typeface="Times New Roman"/>
              </a:rPr>
              <a:t>to</a:t>
            </a:r>
            <a:r>
              <a:rPr sz="2000" spc="-10" dirty="0">
                <a:latin typeface="Times New Roman"/>
                <a:cs typeface="Times New Roman"/>
              </a:rPr>
              <a:t> </a:t>
            </a:r>
            <a:r>
              <a:rPr sz="2000" dirty="0">
                <a:latin typeface="Times New Roman"/>
                <a:cs typeface="Times New Roman"/>
              </a:rPr>
              <a:t>use.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8600" y="228600"/>
            <a:ext cx="8686800" cy="5949706"/>
          </a:xfrm>
          <a:prstGeom prst="rect">
            <a:avLst/>
          </a:prstGeom>
        </p:spPr>
        <p:txBody>
          <a:bodyPr vert="horz" wrap="square" lIns="0" tIns="88265" rIns="0" bIns="0" rtlCol="0">
            <a:spAutoFit/>
          </a:bodyPr>
          <a:lstStyle/>
          <a:p>
            <a:pPr marL="393700">
              <a:lnSpc>
                <a:spcPct val="100000"/>
              </a:lnSpc>
              <a:spcBef>
                <a:spcPts val="695"/>
              </a:spcBef>
            </a:pPr>
            <a:r>
              <a:rPr sz="2000" b="1" dirty="0">
                <a:latin typeface="Times New Roman"/>
                <a:cs typeface="Times New Roman"/>
              </a:rPr>
              <a:t>Copy</a:t>
            </a:r>
            <a:r>
              <a:rPr sz="2000" b="1" spc="-30" dirty="0">
                <a:latin typeface="Times New Roman"/>
                <a:cs typeface="Times New Roman"/>
              </a:rPr>
              <a:t> </a:t>
            </a:r>
            <a:r>
              <a:rPr sz="2000" b="1" spc="-5" dirty="0">
                <a:latin typeface="Times New Roman"/>
                <a:cs typeface="Times New Roman"/>
              </a:rPr>
              <a:t>Propagation:</a:t>
            </a:r>
            <a:endParaRPr sz="2000" dirty="0">
              <a:latin typeface="Times New Roman"/>
              <a:cs typeface="Times New Roman"/>
            </a:endParaRPr>
          </a:p>
          <a:p>
            <a:pPr marL="287020" indent="-274320">
              <a:lnSpc>
                <a:spcPct val="100000"/>
              </a:lnSpc>
              <a:spcBef>
                <a:spcPts val="600"/>
              </a:spcBef>
              <a:buClr>
                <a:srgbClr val="FD8537"/>
              </a:buClr>
              <a:buSzPct val="70000"/>
              <a:buFont typeface="Wingdings"/>
              <a:buChar char=""/>
              <a:tabLst>
                <a:tab pos="287020" algn="l"/>
              </a:tabLst>
            </a:pPr>
            <a:r>
              <a:rPr sz="2000" dirty="0">
                <a:latin typeface="Times New Roman"/>
                <a:cs typeface="Times New Roman"/>
              </a:rPr>
              <a:t>Assignments</a:t>
            </a:r>
            <a:r>
              <a:rPr sz="2000" spc="-40" dirty="0">
                <a:latin typeface="Times New Roman"/>
                <a:cs typeface="Times New Roman"/>
              </a:rPr>
              <a:t> </a:t>
            </a:r>
            <a:r>
              <a:rPr sz="2000" dirty="0">
                <a:latin typeface="Times New Roman"/>
                <a:cs typeface="Times New Roman"/>
              </a:rPr>
              <a:t>of</a:t>
            </a:r>
            <a:r>
              <a:rPr sz="2000" spc="-15"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form</a:t>
            </a:r>
            <a:r>
              <a:rPr sz="2000" spc="-35" dirty="0">
                <a:latin typeface="Times New Roman"/>
                <a:cs typeface="Times New Roman"/>
              </a:rPr>
              <a:t> </a:t>
            </a:r>
            <a:r>
              <a:rPr sz="2000" dirty="0">
                <a:latin typeface="Times New Roman"/>
                <a:cs typeface="Times New Roman"/>
              </a:rPr>
              <a:t>f</a:t>
            </a:r>
            <a:r>
              <a:rPr sz="2000" spc="5" dirty="0">
                <a:latin typeface="Times New Roman"/>
                <a:cs typeface="Times New Roman"/>
              </a:rPr>
              <a:t> </a:t>
            </a:r>
            <a:r>
              <a:rPr sz="2000" dirty="0">
                <a:latin typeface="Times New Roman"/>
                <a:cs typeface="Times New Roman"/>
              </a:rPr>
              <a:t>:</a:t>
            </a:r>
            <a:r>
              <a:rPr sz="2000" spc="-25" dirty="0">
                <a:latin typeface="Times New Roman"/>
                <a:cs typeface="Times New Roman"/>
              </a:rPr>
              <a:t> </a:t>
            </a:r>
            <a:r>
              <a:rPr sz="2000" dirty="0">
                <a:latin typeface="Times New Roman"/>
                <a:cs typeface="Times New Roman"/>
              </a:rPr>
              <a:t>=</a:t>
            </a:r>
            <a:r>
              <a:rPr sz="2000" spc="-15" dirty="0">
                <a:latin typeface="Times New Roman"/>
                <a:cs typeface="Times New Roman"/>
              </a:rPr>
              <a:t> </a:t>
            </a:r>
            <a:r>
              <a:rPr sz="2000" dirty="0">
                <a:latin typeface="Times New Roman"/>
                <a:cs typeface="Times New Roman"/>
              </a:rPr>
              <a:t>g</a:t>
            </a:r>
            <a:r>
              <a:rPr sz="2000" spc="5" dirty="0">
                <a:latin typeface="Times New Roman"/>
                <a:cs typeface="Times New Roman"/>
              </a:rPr>
              <a:t> </a:t>
            </a:r>
            <a:r>
              <a:rPr sz="2000" spc="-5" dirty="0">
                <a:latin typeface="Times New Roman"/>
                <a:cs typeface="Times New Roman"/>
              </a:rPr>
              <a:t>called</a:t>
            </a:r>
            <a:r>
              <a:rPr sz="2000" dirty="0">
                <a:latin typeface="Times New Roman"/>
                <a:cs typeface="Times New Roman"/>
              </a:rPr>
              <a:t> copy</a:t>
            </a:r>
            <a:r>
              <a:rPr sz="2000" spc="-15" dirty="0">
                <a:latin typeface="Times New Roman"/>
                <a:cs typeface="Times New Roman"/>
              </a:rPr>
              <a:t> </a:t>
            </a:r>
            <a:r>
              <a:rPr sz="2000" spc="-5" dirty="0">
                <a:latin typeface="Times New Roman"/>
                <a:cs typeface="Times New Roman"/>
              </a:rPr>
              <a:t>statements,</a:t>
            </a:r>
            <a:r>
              <a:rPr sz="2000" spc="-25" dirty="0">
                <a:latin typeface="Times New Roman"/>
                <a:cs typeface="Times New Roman"/>
              </a:rPr>
              <a:t> </a:t>
            </a:r>
            <a:r>
              <a:rPr sz="2000" dirty="0">
                <a:latin typeface="Times New Roman"/>
                <a:cs typeface="Times New Roman"/>
              </a:rPr>
              <a:t>or</a:t>
            </a:r>
            <a:r>
              <a:rPr sz="2000" spc="-10" dirty="0">
                <a:latin typeface="Times New Roman"/>
                <a:cs typeface="Times New Roman"/>
              </a:rPr>
              <a:t> </a:t>
            </a:r>
            <a:r>
              <a:rPr sz="2000" dirty="0">
                <a:latin typeface="Times New Roman"/>
                <a:cs typeface="Times New Roman"/>
              </a:rPr>
              <a:t>copies</a:t>
            </a:r>
            <a:r>
              <a:rPr sz="2000" spc="-25" dirty="0">
                <a:latin typeface="Times New Roman"/>
                <a:cs typeface="Times New Roman"/>
              </a:rPr>
              <a:t> </a:t>
            </a:r>
            <a:r>
              <a:rPr sz="2000" dirty="0">
                <a:latin typeface="Times New Roman"/>
                <a:cs typeface="Times New Roman"/>
              </a:rPr>
              <a:t>for</a:t>
            </a:r>
          </a:p>
          <a:p>
            <a:pPr marL="286385">
              <a:lnSpc>
                <a:spcPct val="100000"/>
              </a:lnSpc>
              <a:spcBef>
                <a:spcPts val="5"/>
              </a:spcBef>
            </a:pPr>
            <a:r>
              <a:rPr sz="2000" dirty="0">
                <a:latin typeface="Times New Roman"/>
                <a:cs typeface="Times New Roman"/>
              </a:rPr>
              <a:t>short.</a:t>
            </a:r>
          </a:p>
          <a:p>
            <a:pPr marL="286385" marR="100965" indent="-274320">
              <a:lnSpc>
                <a:spcPct val="100000"/>
              </a:lnSpc>
              <a:spcBef>
                <a:spcPts val="600"/>
              </a:spcBef>
              <a:buClr>
                <a:srgbClr val="FD8537"/>
              </a:buClr>
              <a:buSzPct val="70000"/>
              <a:buFont typeface="Wingdings"/>
              <a:buChar char=""/>
              <a:tabLst>
                <a:tab pos="287020" algn="l"/>
              </a:tabLst>
            </a:pPr>
            <a:r>
              <a:rPr sz="2000" dirty="0">
                <a:latin typeface="Times New Roman"/>
                <a:cs typeface="Times New Roman"/>
              </a:rPr>
              <a:t>The </a:t>
            </a:r>
            <a:r>
              <a:rPr sz="2000" spc="-5" dirty="0">
                <a:latin typeface="Times New Roman"/>
                <a:cs typeface="Times New Roman"/>
              </a:rPr>
              <a:t>idea </a:t>
            </a:r>
            <a:r>
              <a:rPr sz="2000" dirty="0">
                <a:latin typeface="Times New Roman"/>
                <a:cs typeface="Times New Roman"/>
              </a:rPr>
              <a:t>behind the </a:t>
            </a:r>
            <a:r>
              <a:rPr sz="2000" spc="-5" dirty="0">
                <a:latin typeface="Times New Roman"/>
                <a:cs typeface="Times New Roman"/>
              </a:rPr>
              <a:t>copy-propagation transformation </a:t>
            </a:r>
            <a:r>
              <a:rPr sz="2000" dirty="0">
                <a:latin typeface="Times New Roman"/>
                <a:cs typeface="Times New Roman"/>
              </a:rPr>
              <a:t>is to use g for </a:t>
            </a:r>
            <a:r>
              <a:rPr sz="2000" spc="-484" dirty="0">
                <a:latin typeface="Times New Roman"/>
                <a:cs typeface="Times New Roman"/>
              </a:rPr>
              <a:t> </a:t>
            </a:r>
            <a:r>
              <a:rPr sz="2000" dirty="0">
                <a:latin typeface="Times New Roman"/>
                <a:cs typeface="Times New Roman"/>
              </a:rPr>
              <a:t>f,</a:t>
            </a:r>
            <a:r>
              <a:rPr sz="2000" spc="-5" dirty="0">
                <a:latin typeface="Times New Roman"/>
                <a:cs typeface="Times New Roman"/>
              </a:rPr>
              <a:t> </a:t>
            </a:r>
            <a:r>
              <a:rPr sz="2000" dirty="0">
                <a:latin typeface="Times New Roman"/>
                <a:cs typeface="Times New Roman"/>
              </a:rPr>
              <a:t>whenever</a:t>
            </a:r>
            <a:r>
              <a:rPr sz="2000" spc="-45" dirty="0">
                <a:latin typeface="Times New Roman"/>
                <a:cs typeface="Times New Roman"/>
              </a:rPr>
              <a:t> </a:t>
            </a:r>
            <a:r>
              <a:rPr sz="2000" dirty="0">
                <a:latin typeface="Times New Roman"/>
                <a:cs typeface="Times New Roman"/>
              </a:rPr>
              <a:t>possible</a:t>
            </a:r>
            <a:r>
              <a:rPr sz="2000" spc="-40" dirty="0">
                <a:latin typeface="Times New Roman"/>
                <a:cs typeface="Times New Roman"/>
              </a:rPr>
              <a:t> </a:t>
            </a:r>
            <a:r>
              <a:rPr sz="2000" dirty="0">
                <a:latin typeface="Times New Roman"/>
                <a:cs typeface="Times New Roman"/>
              </a:rPr>
              <a:t>after</a:t>
            </a:r>
            <a:r>
              <a:rPr sz="2000" spc="-20"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copy</a:t>
            </a:r>
            <a:r>
              <a:rPr sz="2000" spc="-15" dirty="0">
                <a:latin typeface="Times New Roman"/>
                <a:cs typeface="Times New Roman"/>
              </a:rPr>
              <a:t> </a:t>
            </a:r>
            <a:r>
              <a:rPr sz="2000" spc="-5" dirty="0">
                <a:latin typeface="Times New Roman"/>
                <a:cs typeface="Times New Roman"/>
              </a:rPr>
              <a:t>statement</a:t>
            </a:r>
            <a:r>
              <a:rPr sz="2000" spc="-10" dirty="0">
                <a:latin typeface="Times New Roman"/>
                <a:cs typeface="Times New Roman"/>
              </a:rPr>
              <a:t> </a:t>
            </a:r>
            <a:r>
              <a:rPr sz="2000" dirty="0">
                <a:latin typeface="Times New Roman"/>
                <a:cs typeface="Times New Roman"/>
              </a:rPr>
              <a:t>f:</a:t>
            </a:r>
            <a:r>
              <a:rPr sz="2000" spc="-10" dirty="0">
                <a:latin typeface="Times New Roman"/>
                <a:cs typeface="Times New Roman"/>
              </a:rPr>
              <a:t> </a:t>
            </a:r>
            <a:r>
              <a:rPr sz="2000" dirty="0">
                <a:latin typeface="Times New Roman"/>
                <a:cs typeface="Times New Roman"/>
              </a:rPr>
              <a:t>=</a:t>
            </a:r>
            <a:r>
              <a:rPr sz="2000" spc="-15" dirty="0">
                <a:latin typeface="Times New Roman"/>
                <a:cs typeface="Times New Roman"/>
              </a:rPr>
              <a:t> </a:t>
            </a:r>
            <a:r>
              <a:rPr sz="2000" spc="5" dirty="0">
                <a:latin typeface="Times New Roman"/>
                <a:cs typeface="Times New Roman"/>
              </a:rPr>
              <a:t>g.</a:t>
            </a:r>
            <a:endParaRPr sz="2000" dirty="0">
              <a:latin typeface="Times New Roman"/>
              <a:cs typeface="Times New Roman"/>
            </a:endParaRPr>
          </a:p>
          <a:p>
            <a:pPr marL="350520" indent="-338455">
              <a:lnSpc>
                <a:spcPct val="100000"/>
              </a:lnSpc>
              <a:spcBef>
                <a:spcPts val="600"/>
              </a:spcBef>
              <a:buClr>
                <a:srgbClr val="FD8537"/>
              </a:buClr>
              <a:buSzPct val="70000"/>
              <a:buFont typeface="Wingdings"/>
              <a:buChar char=""/>
              <a:tabLst>
                <a:tab pos="350520" algn="l"/>
                <a:tab pos="351155" algn="l"/>
              </a:tabLst>
            </a:pPr>
            <a:r>
              <a:rPr sz="2000" dirty="0">
                <a:latin typeface="Times New Roman"/>
                <a:cs typeface="Times New Roman"/>
              </a:rPr>
              <a:t>Copy</a:t>
            </a:r>
            <a:r>
              <a:rPr sz="2000" spc="-15" dirty="0">
                <a:latin typeface="Times New Roman"/>
                <a:cs typeface="Times New Roman"/>
              </a:rPr>
              <a:t> </a:t>
            </a:r>
            <a:r>
              <a:rPr sz="2000" spc="-5" dirty="0">
                <a:latin typeface="Times New Roman"/>
                <a:cs typeface="Times New Roman"/>
              </a:rPr>
              <a:t>propagation</a:t>
            </a:r>
            <a:r>
              <a:rPr sz="2000" spc="-35" dirty="0">
                <a:latin typeface="Times New Roman"/>
                <a:cs typeface="Times New Roman"/>
              </a:rPr>
              <a:t> </a:t>
            </a:r>
            <a:r>
              <a:rPr sz="2000" spc="-5" dirty="0">
                <a:latin typeface="Times New Roman"/>
                <a:cs typeface="Times New Roman"/>
              </a:rPr>
              <a:t>means</a:t>
            </a:r>
            <a:r>
              <a:rPr sz="2000" dirty="0">
                <a:latin typeface="Times New Roman"/>
                <a:cs typeface="Times New Roman"/>
              </a:rPr>
              <a:t> </a:t>
            </a:r>
            <a:r>
              <a:rPr sz="2000" spc="5" dirty="0">
                <a:latin typeface="Times New Roman"/>
                <a:cs typeface="Times New Roman"/>
              </a:rPr>
              <a:t>use</a:t>
            </a:r>
            <a:r>
              <a:rPr sz="2000" spc="-20" dirty="0">
                <a:latin typeface="Times New Roman"/>
                <a:cs typeface="Times New Roman"/>
              </a:rPr>
              <a:t> </a:t>
            </a:r>
            <a:r>
              <a:rPr sz="2000" dirty="0">
                <a:latin typeface="Times New Roman"/>
                <a:cs typeface="Times New Roman"/>
              </a:rPr>
              <a:t>of</a:t>
            </a:r>
            <a:r>
              <a:rPr sz="2000" spc="5" dirty="0">
                <a:latin typeface="Times New Roman"/>
                <a:cs typeface="Times New Roman"/>
              </a:rPr>
              <a:t> one</a:t>
            </a:r>
            <a:r>
              <a:rPr sz="2000" spc="-25" dirty="0">
                <a:latin typeface="Times New Roman"/>
                <a:cs typeface="Times New Roman"/>
              </a:rPr>
              <a:t> </a:t>
            </a:r>
            <a:r>
              <a:rPr sz="2000" dirty="0">
                <a:latin typeface="Times New Roman"/>
                <a:cs typeface="Times New Roman"/>
              </a:rPr>
              <a:t>variable</a:t>
            </a:r>
            <a:r>
              <a:rPr sz="2000" spc="-30" dirty="0">
                <a:latin typeface="Times New Roman"/>
                <a:cs typeface="Times New Roman"/>
              </a:rPr>
              <a:t> </a:t>
            </a:r>
            <a:r>
              <a:rPr sz="2000" dirty="0">
                <a:latin typeface="Times New Roman"/>
                <a:cs typeface="Times New Roman"/>
              </a:rPr>
              <a:t>instead</a:t>
            </a:r>
            <a:r>
              <a:rPr sz="2000" spc="-15" dirty="0">
                <a:latin typeface="Times New Roman"/>
                <a:cs typeface="Times New Roman"/>
              </a:rPr>
              <a:t> </a:t>
            </a:r>
            <a:r>
              <a:rPr sz="2000" dirty="0">
                <a:latin typeface="Times New Roman"/>
                <a:cs typeface="Times New Roman"/>
              </a:rPr>
              <a:t>of</a:t>
            </a:r>
            <a:r>
              <a:rPr sz="2000" spc="-10" dirty="0">
                <a:latin typeface="Times New Roman"/>
                <a:cs typeface="Times New Roman"/>
              </a:rPr>
              <a:t> </a:t>
            </a:r>
            <a:r>
              <a:rPr sz="2000" spc="-15" dirty="0">
                <a:latin typeface="Times New Roman"/>
                <a:cs typeface="Times New Roman"/>
              </a:rPr>
              <a:t>another.</a:t>
            </a:r>
            <a:endParaRPr sz="2000" dirty="0">
              <a:latin typeface="Times New Roman"/>
              <a:cs typeface="Times New Roman"/>
            </a:endParaRPr>
          </a:p>
          <a:p>
            <a:pPr marL="286385" marR="384810" indent="-274320">
              <a:lnSpc>
                <a:spcPct val="100000"/>
              </a:lnSpc>
              <a:spcBef>
                <a:spcPts val="600"/>
              </a:spcBef>
              <a:buClr>
                <a:srgbClr val="FD8537"/>
              </a:buClr>
              <a:buSzPct val="70000"/>
              <a:buFont typeface="Wingdings"/>
              <a:buChar char=""/>
              <a:tabLst>
                <a:tab pos="287020" algn="l"/>
              </a:tabLst>
            </a:pPr>
            <a:r>
              <a:rPr sz="2000" dirty="0">
                <a:latin typeface="Times New Roman"/>
                <a:cs typeface="Times New Roman"/>
              </a:rPr>
              <a:t>This</a:t>
            </a:r>
            <a:r>
              <a:rPr sz="2000" spc="-20" dirty="0">
                <a:latin typeface="Times New Roman"/>
                <a:cs typeface="Times New Roman"/>
              </a:rPr>
              <a:t> </a:t>
            </a:r>
            <a:r>
              <a:rPr sz="2000" spc="-10" dirty="0">
                <a:latin typeface="Times New Roman"/>
                <a:cs typeface="Times New Roman"/>
              </a:rPr>
              <a:t>may</a:t>
            </a:r>
            <a:r>
              <a:rPr sz="2000" spc="15" dirty="0">
                <a:latin typeface="Times New Roman"/>
                <a:cs typeface="Times New Roman"/>
              </a:rPr>
              <a:t> </a:t>
            </a:r>
            <a:r>
              <a:rPr sz="2000" spc="5" dirty="0">
                <a:latin typeface="Times New Roman"/>
                <a:cs typeface="Times New Roman"/>
              </a:rPr>
              <a:t>not</a:t>
            </a:r>
            <a:r>
              <a:rPr sz="2000" spc="-25" dirty="0">
                <a:latin typeface="Times New Roman"/>
                <a:cs typeface="Times New Roman"/>
              </a:rPr>
              <a:t> </a:t>
            </a:r>
            <a:r>
              <a:rPr sz="2000" dirty="0">
                <a:latin typeface="Times New Roman"/>
                <a:cs typeface="Times New Roman"/>
              </a:rPr>
              <a:t>appear</a:t>
            </a:r>
            <a:r>
              <a:rPr sz="2000" spc="-30" dirty="0">
                <a:latin typeface="Times New Roman"/>
                <a:cs typeface="Times New Roman"/>
              </a:rPr>
              <a:t> </a:t>
            </a:r>
            <a:r>
              <a:rPr sz="2000" dirty="0">
                <a:latin typeface="Times New Roman"/>
                <a:cs typeface="Times New Roman"/>
              </a:rPr>
              <a:t>to</a:t>
            </a:r>
            <a:r>
              <a:rPr sz="2000" spc="-10" dirty="0">
                <a:latin typeface="Times New Roman"/>
                <a:cs typeface="Times New Roman"/>
              </a:rPr>
              <a:t> </a:t>
            </a:r>
            <a:r>
              <a:rPr sz="2000" dirty="0">
                <a:latin typeface="Times New Roman"/>
                <a:cs typeface="Times New Roman"/>
              </a:rPr>
              <a:t>be </a:t>
            </a:r>
            <a:r>
              <a:rPr sz="2000" spc="-5" dirty="0">
                <a:latin typeface="Times New Roman"/>
                <a:cs typeface="Times New Roman"/>
              </a:rPr>
              <a:t>an</a:t>
            </a:r>
            <a:r>
              <a:rPr sz="2000" spc="5" dirty="0">
                <a:latin typeface="Times New Roman"/>
                <a:cs typeface="Times New Roman"/>
              </a:rPr>
              <a:t> </a:t>
            </a:r>
            <a:r>
              <a:rPr sz="2000" spc="-5" dirty="0">
                <a:latin typeface="Times New Roman"/>
                <a:cs typeface="Times New Roman"/>
              </a:rPr>
              <a:t>improvement,</a:t>
            </a:r>
            <a:r>
              <a:rPr sz="2000" spc="-20" dirty="0">
                <a:latin typeface="Times New Roman"/>
                <a:cs typeface="Times New Roman"/>
              </a:rPr>
              <a:t> </a:t>
            </a:r>
            <a:r>
              <a:rPr sz="2000" spc="5" dirty="0">
                <a:latin typeface="Times New Roman"/>
                <a:cs typeface="Times New Roman"/>
              </a:rPr>
              <a:t>but</a:t>
            </a:r>
            <a:r>
              <a:rPr sz="2000" spc="-25" dirty="0">
                <a:latin typeface="Times New Roman"/>
                <a:cs typeface="Times New Roman"/>
              </a:rPr>
              <a:t> </a:t>
            </a:r>
            <a:r>
              <a:rPr sz="2000" dirty="0">
                <a:latin typeface="Times New Roman"/>
                <a:cs typeface="Times New Roman"/>
              </a:rPr>
              <a:t>as</a:t>
            </a:r>
            <a:r>
              <a:rPr sz="2000" spc="-10" dirty="0">
                <a:latin typeface="Times New Roman"/>
                <a:cs typeface="Times New Roman"/>
              </a:rPr>
              <a:t> </a:t>
            </a:r>
            <a:r>
              <a:rPr sz="2000" dirty="0">
                <a:latin typeface="Times New Roman"/>
                <a:cs typeface="Times New Roman"/>
              </a:rPr>
              <a:t>we</a:t>
            </a:r>
            <a:r>
              <a:rPr sz="2000" spc="10" dirty="0">
                <a:latin typeface="Times New Roman"/>
                <a:cs typeface="Times New Roman"/>
              </a:rPr>
              <a:t> </a:t>
            </a:r>
            <a:r>
              <a:rPr sz="2000" spc="-5" dirty="0">
                <a:latin typeface="Times New Roman"/>
                <a:cs typeface="Times New Roman"/>
              </a:rPr>
              <a:t>shall</a:t>
            </a:r>
            <a:r>
              <a:rPr sz="2000" spc="-25" dirty="0">
                <a:latin typeface="Times New Roman"/>
                <a:cs typeface="Times New Roman"/>
              </a:rPr>
              <a:t> </a:t>
            </a:r>
            <a:r>
              <a:rPr sz="2000" dirty="0">
                <a:latin typeface="Times New Roman"/>
                <a:cs typeface="Times New Roman"/>
              </a:rPr>
              <a:t>see</a:t>
            </a:r>
            <a:r>
              <a:rPr sz="2000" spc="-15" dirty="0">
                <a:latin typeface="Times New Roman"/>
                <a:cs typeface="Times New Roman"/>
              </a:rPr>
              <a:t> </a:t>
            </a:r>
            <a:r>
              <a:rPr sz="2000" dirty="0">
                <a:latin typeface="Times New Roman"/>
                <a:cs typeface="Times New Roman"/>
              </a:rPr>
              <a:t>it </a:t>
            </a:r>
            <a:r>
              <a:rPr sz="2000" spc="-484" dirty="0">
                <a:latin typeface="Times New Roman"/>
                <a:cs typeface="Times New Roman"/>
              </a:rPr>
              <a:t> </a:t>
            </a:r>
            <a:r>
              <a:rPr sz="2000" dirty="0">
                <a:latin typeface="Times New Roman"/>
                <a:cs typeface="Times New Roman"/>
              </a:rPr>
              <a:t>gives</a:t>
            </a:r>
            <a:r>
              <a:rPr sz="2000" spc="-30" dirty="0">
                <a:latin typeface="Times New Roman"/>
                <a:cs typeface="Times New Roman"/>
              </a:rPr>
              <a:t> </a:t>
            </a:r>
            <a:r>
              <a:rPr sz="2000" dirty="0">
                <a:latin typeface="Times New Roman"/>
                <a:cs typeface="Times New Roman"/>
              </a:rPr>
              <a:t>us</a:t>
            </a:r>
            <a:r>
              <a:rPr sz="2000" spc="-15" dirty="0">
                <a:latin typeface="Times New Roman"/>
                <a:cs typeface="Times New Roman"/>
              </a:rPr>
              <a:t> </a:t>
            </a:r>
            <a:r>
              <a:rPr sz="2000" dirty="0">
                <a:latin typeface="Times New Roman"/>
                <a:cs typeface="Times New Roman"/>
              </a:rPr>
              <a:t>an opportunity</a:t>
            </a:r>
            <a:r>
              <a:rPr sz="2000" spc="-45" dirty="0">
                <a:latin typeface="Times New Roman"/>
                <a:cs typeface="Times New Roman"/>
              </a:rPr>
              <a:t> </a:t>
            </a:r>
            <a:r>
              <a:rPr sz="2000" dirty="0">
                <a:latin typeface="Times New Roman"/>
                <a:cs typeface="Times New Roman"/>
              </a:rPr>
              <a:t>to </a:t>
            </a:r>
            <a:r>
              <a:rPr sz="2000" spc="-5" dirty="0">
                <a:latin typeface="Times New Roman"/>
                <a:cs typeface="Times New Roman"/>
              </a:rPr>
              <a:t>eliminate</a:t>
            </a:r>
            <a:r>
              <a:rPr sz="2000" spc="-20" dirty="0">
                <a:latin typeface="Times New Roman"/>
                <a:cs typeface="Times New Roman"/>
              </a:rPr>
              <a:t> </a:t>
            </a:r>
            <a:r>
              <a:rPr sz="2000" dirty="0">
                <a:latin typeface="Times New Roman"/>
                <a:cs typeface="Times New Roman"/>
              </a:rPr>
              <a:t>x</a:t>
            </a:r>
            <a:endParaRPr lang="en-US" sz="2000" dirty="0">
              <a:latin typeface="Times New Roman"/>
              <a:cs typeface="Times New Roman"/>
            </a:endParaRPr>
          </a:p>
          <a:p>
            <a:pPr marL="76200">
              <a:lnSpc>
                <a:spcPct val="100000"/>
              </a:lnSpc>
              <a:spcBef>
                <a:spcPts val="695"/>
              </a:spcBef>
            </a:pPr>
            <a:r>
              <a:rPr lang="en-US" sz="2000" b="1" dirty="0">
                <a:latin typeface="Times New Roman"/>
                <a:cs typeface="Times New Roman"/>
              </a:rPr>
              <a:t>For</a:t>
            </a:r>
            <a:r>
              <a:rPr lang="en-US" sz="2000" b="1" spc="-75" dirty="0">
                <a:latin typeface="Times New Roman"/>
                <a:cs typeface="Times New Roman"/>
              </a:rPr>
              <a:t> </a:t>
            </a:r>
            <a:r>
              <a:rPr lang="en-US" sz="2000" b="1" dirty="0">
                <a:latin typeface="Times New Roman"/>
                <a:cs typeface="Times New Roman"/>
              </a:rPr>
              <a:t>example:</a:t>
            </a:r>
            <a:endParaRPr lang="en-US" sz="2000" dirty="0">
              <a:latin typeface="Times New Roman"/>
              <a:cs typeface="Times New Roman"/>
            </a:endParaRPr>
          </a:p>
          <a:p>
            <a:pPr marL="287020" indent="-274320">
              <a:lnSpc>
                <a:spcPct val="100000"/>
              </a:lnSpc>
              <a:spcBef>
                <a:spcPts val="600"/>
              </a:spcBef>
              <a:buClr>
                <a:srgbClr val="FD8537"/>
              </a:buClr>
              <a:buSzPct val="70000"/>
              <a:buFont typeface="Wingdings"/>
              <a:buChar char=""/>
              <a:tabLst>
                <a:tab pos="287020" algn="l"/>
              </a:tabLst>
            </a:pPr>
            <a:r>
              <a:rPr lang="en-US" sz="2000" dirty="0">
                <a:latin typeface="Times New Roman"/>
                <a:cs typeface="Times New Roman"/>
              </a:rPr>
              <a:t>x=Pi;</a:t>
            </a:r>
          </a:p>
          <a:p>
            <a:pPr marL="287020" indent="-274320">
              <a:lnSpc>
                <a:spcPct val="100000"/>
              </a:lnSpc>
              <a:spcBef>
                <a:spcPts val="605"/>
              </a:spcBef>
              <a:buClr>
                <a:srgbClr val="FD8537"/>
              </a:buClr>
              <a:buSzPct val="70000"/>
              <a:buFont typeface="Wingdings"/>
              <a:buChar char=""/>
              <a:tabLst>
                <a:tab pos="287020" algn="l"/>
              </a:tabLst>
            </a:pPr>
            <a:r>
              <a:rPr lang="en-US" sz="2000" dirty="0">
                <a:latin typeface="Times New Roman"/>
                <a:cs typeface="Times New Roman"/>
              </a:rPr>
              <a:t>……</a:t>
            </a:r>
          </a:p>
          <a:p>
            <a:pPr marL="287020" indent="-274320">
              <a:lnSpc>
                <a:spcPct val="100000"/>
              </a:lnSpc>
              <a:spcBef>
                <a:spcPts val="600"/>
              </a:spcBef>
              <a:buClr>
                <a:srgbClr val="FD8537"/>
              </a:buClr>
              <a:buSzPct val="70000"/>
              <a:buFont typeface="Wingdings"/>
              <a:buChar char=""/>
              <a:tabLst>
                <a:tab pos="287020" algn="l"/>
              </a:tabLst>
            </a:pPr>
            <a:r>
              <a:rPr lang="en-US" sz="2000" dirty="0">
                <a:latin typeface="Times New Roman"/>
                <a:cs typeface="Times New Roman"/>
              </a:rPr>
              <a:t>A=x*r*r;</a:t>
            </a:r>
          </a:p>
          <a:p>
            <a:pPr marL="287020" indent="-274320">
              <a:lnSpc>
                <a:spcPct val="100000"/>
              </a:lnSpc>
              <a:spcBef>
                <a:spcPts val="600"/>
              </a:spcBef>
              <a:buClr>
                <a:srgbClr val="FD8537"/>
              </a:buClr>
              <a:buSzPct val="70000"/>
              <a:buFont typeface="Wingdings"/>
              <a:buChar char=""/>
              <a:tabLst>
                <a:tab pos="287020" algn="l"/>
              </a:tabLst>
            </a:pPr>
            <a:r>
              <a:rPr lang="en-US" sz="2000" dirty="0">
                <a:latin typeface="Times New Roman"/>
                <a:cs typeface="Times New Roman"/>
              </a:rPr>
              <a:t>The </a:t>
            </a:r>
            <a:r>
              <a:rPr lang="en-US" sz="2000" spc="-5" dirty="0">
                <a:latin typeface="Times New Roman"/>
                <a:cs typeface="Times New Roman"/>
              </a:rPr>
              <a:t>optimization</a:t>
            </a:r>
            <a:r>
              <a:rPr lang="en-US" sz="2000" spc="-30" dirty="0">
                <a:latin typeface="Times New Roman"/>
                <a:cs typeface="Times New Roman"/>
              </a:rPr>
              <a:t> </a:t>
            </a:r>
            <a:r>
              <a:rPr lang="en-US" sz="2000" dirty="0">
                <a:latin typeface="Times New Roman"/>
                <a:cs typeface="Times New Roman"/>
              </a:rPr>
              <a:t>using</a:t>
            </a:r>
            <a:r>
              <a:rPr lang="en-US" sz="2000" spc="-30" dirty="0">
                <a:latin typeface="Times New Roman"/>
                <a:cs typeface="Times New Roman"/>
              </a:rPr>
              <a:t> </a:t>
            </a:r>
            <a:r>
              <a:rPr lang="en-US" sz="2000" dirty="0">
                <a:latin typeface="Times New Roman"/>
                <a:cs typeface="Times New Roman"/>
              </a:rPr>
              <a:t>copy</a:t>
            </a:r>
            <a:r>
              <a:rPr lang="en-US" sz="2000" spc="-15" dirty="0">
                <a:latin typeface="Times New Roman"/>
                <a:cs typeface="Times New Roman"/>
              </a:rPr>
              <a:t> </a:t>
            </a:r>
            <a:r>
              <a:rPr lang="en-US" sz="2000" dirty="0">
                <a:latin typeface="Times New Roman"/>
                <a:cs typeface="Times New Roman"/>
              </a:rPr>
              <a:t>propagation</a:t>
            </a:r>
            <a:r>
              <a:rPr lang="en-US" sz="2000" spc="-45" dirty="0">
                <a:latin typeface="Times New Roman"/>
                <a:cs typeface="Times New Roman"/>
              </a:rPr>
              <a:t> </a:t>
            </a:r>
            <a:r>
              <a:rPr lang="en-US" sz="2000" dirty="0">
                <a:latin typeface="Times New Roman"/>
                <a:cs typeface="Times New Roman"/>
              </a:rPr>
              <a:t>can be done</a:t>
            </a:r>
            <a:r>
              <a:rPr lang="en-US" sz="2000" spc="-15" dirty="0">
                <a:latin typeface="Times New Roman"/>
                <a:cs typeface="Times New Roman"/>
              </a:rPr>
              <a:t> </a:t>
            </a:r>
            <a:r>
              <a:rPr lang="en-US" sz="2000" dirty="0">
                <a:latin typeface="Times New Roman"/>
                <a:cs typeface="Times New Roman"/>
              </a:rPr>
              <a:t>as</a:t>
            </a:r>
            <a:r>
              <a:rPr lang="en-US" sz="2000" spc="-10" dirty="0">
                <a:latin typeface="Times New Roman"/>
                <a:cs typeface="Times New Roman"/>
              </a:rPr>
              <a:t> </a:t>
            </a:r>
            <a:r>
              <a:rPr lang="en-US" sz="2000" dirty="0">
                <a:latin typeface="Times New Roman"/>
                <a:cs typeface="Times New Roman"/>
              </a:rPr>
              <a:t>follows:</a:t>
            </a:r>
          </a:p>
          <a:p>
            <a:pPr marL="287020" indent="-274320">
              <a:lnSpc>
                <a:spcPct val="100000"/>
              </a:lnSpc>
              <a:spcBef>
                <a:spcPts val="600"/>
              </a:spcBef>
              <a:buClr>
                <a:srgbClr val="FD8537"/>
              </a:buClr>
              <a:buSzPct val="70000"/>
              <a:buFont typeface="Wingdings"/>
              <a:buChar char=""/>
              <a:tabLst>
                <a:tab pos="287020" algn="l"/>
              </a:tabLst>
            </a:pPr>
            <a:r>
              <a:rPr lang="en-US" sz="2000" dirty="0">
                <a:latin typeface="Times New Roman"/>
                <a:cs typeface="Times New Roman"/>
              </a:rPr>
              <a:t>A=Pi*r*r;</a:t>
            </a:r>
          </a:p>
          <a:p>
            <a:pPr marL="287020" indent="-274320">
              <a:lnSpc>
                <a:spcPct val="100000"/>
              </a:lnSpc>
              <a:spcBef>
                <a:spcPts val="600"/>
              </a:spcBef>
              <a:buClr>
                <a:srgbClr val="FD8537"/>
              </a:buClr>
              <a:buSzPct val="70000"/>
              <a:buFont typeface="Wingdings"/>
              <a:buChar char=""/>
              <a:tabLst>
                <a:tab pos="287020" algn="l"/>
              </a:tabLst>
            </a:pPr>
            <a:r>
              <a:rPr lang="en-US" sz="2000" dirty="0">
                <a:latin typeface="Times New Roman"/>
                <a:cs typeface="Times New Roman"/>
              </a:rPr>
              <a:t>Here</a:t>
            </a:r>
            <a:r>
              <a:rPr lang="en-US" sz="2000" spc="-20" dirty="0">
                <a:latin typeface="Times New Roman"/>
                <a:cs typeface="Times New Roman"/>
              </a:rPr>
              <a:t> </a:t>
            </a:r>
            <a:r>
              <a:rPr lang="en-US" sz="2000" dirty="0">
                <a:latin typeface="Times New Roman"/>
                <a:cs typeface="Times New Roman"/>
              </a:rPr>
              <a:t>the</a:t>
            </a:r>
            <a:r>
              <a:rPr lang="en-US" sz="2000" spc="-35" dirty="0">
                <a:latin typeface="Times New Roman"/>
                <a:cs typeface="Times New Roman"/>
              </a:rPr>
              <a:t> </a:t>
            </a:r>
            <a:r>
              <a:rPr lang="en-US" sz="2000" dirty="0">
                <a:latin typeface="Times New Roman"/>
                <a:cs typeface="Times New Roman"/>
              </a:rPr>
              <a:t>variable</a:t>
            </a:r>
            <a:r>
              <a:rPr lang="en-US" sz="2000" spc="-30" dirty="0">
                <a:latin typeface="Times New Roman"/>
                <a:cs typeface="Times New Roman"/>
              </a:rPr>
              <a:t> </a:t>
            </a:r>
            <a:r>
              <a:rPr lang="en-US" sz="2000" dirty="0">
                <a:latin typeface="Times New Roman"/>
                <a:cs typeface="Times New Roman"/>
              </a:rPr>
              <a:t>x</a:t>
            </a:r>
            <a:r>
              <a:rPr lang="en-US" sz="2000" spc="-10" dirty="0">
                <a:latin typeface="Times New Roman"/>
                <a:cs typeface="Times New Roman"/>
              </a:rPr>
              <a:t> </a:t>
            </a:r>
            <a:r>
              <a:rPr lang="en-US" sz="2000" spc="-5" dirty="0">
                <a:latin typeface="Times New Roman"/>
                <a:cs typeface="Times New Roman"/>
              </a:rPr>
              <a:t>is</a:t>
            </a:r>
            <a:r>
              <a:rPr lang="en-US" sz="2000" spc="-20" dirty="0">
                <a:latin typeface="Times New Roman"/>
                <a:cs typeface="Times New Roman"/>
              </a:rPr>
              <a:t> </a:t>
            </a:r>
            <a:r>
              <a:rPr lang="en-US" sz="2000" spc="-5" dirty="0">
                <a:latin typeface="Times New Roman"/>
                <a:cs typeface="Times New Roman"/>
              </a:rPr>
              <a:t>eliminated</a:t>
            </a:r>
            <a:endParaRPr lang="en-US" sz="2000" dirty="0">
              <a:latin typeface="Times New Roman"/>
              <a:cs typeface="Times New Roman"/>
            </a:endParaRPr>
          </a:p>
          <a:p>
            <a:pPr marL="286385" marR="384810" indent="-274320">
              <a:lnSpc>
                <a:spcPct val="100000"/>
              </a:lnSpc>
              <a:spcBef>
                <a:spcPts val="600"/>
              </a:spcBef>
              <a:buClr>
                <a:srgbClr val="FD8537"/>
              </a:buClr>
              <a:buSzPct val="70000"/>
              <a:buFont typeface="Wingdings"/>
              <a:buChar char=""/>
              <a:tabLst>
                <a:tab pos="287020" algn="l"/>
              </a:tabLst>
            </a:pPr>
            <a:endParaRPr sz="2000" dirty="0">
              <a:latin typeface="Times New Roman"/>
              <a:cs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9740" y="405739"/>
            <a:ext cx="6771005" cy="5513070"/>
          </a:xfrm>
          <a:prstGeom prst="rect">
            <a:avLst/>
          </a:prstGeom>
        </p:spPr>
        <p:txBody>
          <a:bodyPr vert="horz" wrap="square" lIns="0" tIns="88900" rIns="0" bIns="0" rtlCol="0">
            <a:spAutoFit/>
          </a:bodyPr>
          <a:lstStyle/>
          <a:p>
            <a:pPr marL="266700">
              <a:lnSpc>
                <a:spcPct val="100000"/>
              </a:lnSpc>
              <a:spcBef>
                <a:spcPts val="700"/>
              </a:spcBef>
            </a:pPr>
            <a:r>
              <a:rPr sz="2000" b="1" dirty="0">
                <a:latin typeface="Times New Roman"/>
                <a:cs typeface="Times New Roman"/>
              </a:rPr>
              <a:t>Dead-Code</a:t>
            </a:r>
            <a:r>
              <a:rPr sz="2000" b="1" spc="-45" dirty="0">
                <a:latin typeface="Times New Roman"/>
                <a:cs typeface="Times New Roman"/>
              </a:rPr>
              <a:t> </a:t>
            </a:r>
            <a:r>
              <a:rPr sz="2000" b="1" spc="-5" dirty="0">
                <a:latin typeface="Times New Roman"/>
                <a:cs typeface="Times New Roman"/>
              </a:rPr>
              <a:t>Eliminations:</a:t>
            </a:r>
            <a:endParaRPr sz="2000">
              <a:latin typeface="Times New Roman"/>
              <a:cs typeface="Times New Roman"/>
            </a:endParaRPr>
          </a:p>
          <a:p>
            <a:pPr marL="286385" marR="5080" indent="-274320">
              <a:lnSpc>
                <a:spcPct val="100000"/>
              </a:lnSpc>
              <a:spcBef>
                <a:spcPts val="600"/>
              </a:spcBef>
              <a:buClr>
                <a:srgbClr val="FD8537"/>
              </a:buClr>
              <a:buSzPct val="70000"/>
              <a:buFont typeface="Wingdings"/>
              <a:buChar char=""/>
              <a:tabLst>
                <a:tab pos="287020" algn="l"/>
              </a:tabLst>
            </a:pPr>
            <a:r>
              <a:rPr sz="2000" dirty="0">
                <a:latin typeface="Times New Roman"/>
                <a:cs typeface="Times New Roman"/>
              </a:rPr>
              <a:t>A</a:t>
            </a:r>
            <a:r>
              <a:rPr sz="2000" spc="-110" dirty="0">
                <a:latin typeface="Times New Roman"/>
                <a:cs typeface="Times New Roman"/>
              </a:rPr>
              <a:t> </a:t>
            </a:r>
            <a:r>
              <a:rPr sz="2000" dirty="0">
                <a:latin typeface="Times New Roman"/>
                <a:cs typeface="Times New Roman"/>
              </a:rPr>
              <a:t>variable</a:t>
            </a:r>
            <a:r>
              <a:rPr sz="2000" spc="-35" dirty="0">
                <a:latin typeface="Times New Roman"/>
                <a:cs typeface="Times New Roman"/>
              </a:rPr>
              <a:t> </a:t>
            </a:r>
            <a:r>
              <a:rPr sz="2000" dirty="0">
                <a:latin typeface="Times New Roman"/>
                <a:cs typeface="Times New Roman"/>
              </a:rPr>
              <a:t>is</a:t>
            </a:r>
            <a:r>
              <a:rPr sz="2000" spc="-15" dirty="0">
                <a:latin typeface="Times New Roman"/>
                <a:cs typeface="Times New Roman"/>
              </a:rPr>
              <a:t> </a:t>
            </a:r>
            <a:r>
              <a:rPr sz="2000" spc="-5" dirty="0">
                <a:latin typeface="Times New Roman"/>
                <a:cs typeface="Times New Roman"/>
              </a:rPr>
              <a:t>live</a:t>
            </a:r>
            <a:r>
              <a:rPr sz="2000" dirty="0">
                <a:latin typeface="Times New Roman"/>
                <a:cs typeface="Times New Roman"/>
              </a:rPr>
              <a:t> </a:t>
            </a:r>
            <a:r>
              <a:rPr sz="2000" spc="-5" dirty="0">
                <a:latin typeface="Times New Roman"/>
                <a:cs typeface="Times New Roman"/>
              </a:rPr>
              <a:t>at</a:t>
            </a:r>
            <a:r>
              <a:rPr sz="2000" spc="5" dirty="0">
                <a:latin typeface="Times New Roman"/>
                <a:cs typeface="Times New Roman"/>
              </a:rPr>
              <a:t> </a:t>
            </a:r>
            <a:r>
              <a:rPr sz="2000" dirty="0">
                <a:latin typeface="Times New Roman"/>
                <a:cs typeface="Times New Roman"/>
              </a:rPr>
              <a:t>a</a:t>
            </a:r>
            <a:r>
              <a:rPr sz="2000" spc="-15" dirty="0">
                <a:latin typeface="Times New Roman"/>
                <a:cs typeface="Times New Roman"/>
              </a:rPr>
              <a:t> </a:t>
            </a:r>
            <a:r>
              <a:rPr sz="2000" dirty="0">
                <a:latin typeface="Times New Roman"/>
                <a:cs typeface="Times New Roman"/>
              </a:rPr>
              <a:t>point</a:t>
            </a:r>
            <a:r>
              <a:rPr sz="2000" spc="-25" dirty="0">
                <a:latin typeface="Times New Roman"/>
                <a:cs typeface="Times New Roman"/>
              </a:rPr>
              <a:t> </a:t>
            </a:r>
            <a:r>
              <a:rPr sz="2000" dirty="0">
                <a:latin typeface="Times New Roman"/>
                <a:cs typeface="Times New Roman"/>
              </a:rPr>
              <a:t>in</a:t>
            </a:r>
            <a:r>
              <a:rPr sz="2000" spc="-20" dirty="0">
                <a:latin typeface="Times New Roman"/>
                <a:cs typeface="Times New Roman"/>
              </a:rPr>
              <a:t> </a:t>
            </a:r>
            <a:r>
              <a:rPr sz="2000" dirty="0">
                <a:latin typeface="Times New Roman"/>
                <a:cs typeface="Times New Roman"/>
              </a:rPr>
              <a:t>a program</a:t>
            </a:r>
            <a:r>
              <a:rPr sz="2000" spc="-45" dirty="0">
                <a:latin typeface="Times New Roman"/>
                <a:cs typeface="Times New Roman"/>
              </a:rPr>
              <a:t> </a:t>
            </a:r>
            <a:r>
              <a:rPr sz="2000" dirty="0">
                <a:latin typeface="Times New Roman"/>
                <a:cs typeface="Times New Roman"/>
              </a:rPr>
              <a:t>if</a:t>
            </a:r>
            <a:r>
              <a:rPr sz="2000" spc="-10" dirty="0">
                <a:latin typeface="Times New Roman"/>
                <a:cs typeface="Times New Roman"/>
              </a:rPr>
              <a:t> </a:t>
            </a:r>
            <a:r>
              <a:rPr sz="2000" spc="-5" dirty="0">
                <a:latin typeface="Times New Roman"/>
                <a:cs typeface="Times New Roman"/>
              </a:rPr>
              <a:t>its</a:t>
            </a:r>
            <a:r>
              <a:rPr sz="2000" spc="-10" dirty="0">
                <a:latin typeface="Times New Roman"/>
                <a:cs typeface="Times New Roman"/>
              </a:rPr>
              <a:t> </a:t>
            </a:r>
            <a:r>
              <a:rPr sz="2000" dirty="0">
                <a:latin typeface="Times New Roman"/>
                <a:cs typeface="Times New Roman"/>
              </a:rPr>
              <a:t>value</a:t>
            </a:r>
            <a:r>
              <a:rPr sz="2000" spc="-20" dirty="0">
                <a:latin typeface="Times New Roman"/>
                <a:cs typeface="Times New Roman"/>
              </a:rPr>
              <a:t> </a:t>
            </a:r>
            <a:r>
              <a:rPr sz="2000" dirty="0">
                <a:latin typeface="Times New Roman"/>
                <a:cs typeface="Times New Roman"/>
              </a:rPr>
              <a:t>can</a:t>
            </a:r>
            <a:r>
              <a:rPr sz="2000" spc="-5" dirty="0">
                <a:latin typeface="Times New Roman"/>
                <a:cs typeface="Times New Roman"/>
              </a:rPr>
              <a:t> </a:t>
            </a:r>
            <a:r>
              <a:rPr sz="2000" dirty="0">
                <a:latin typeface="Times New Roman"/>
                <a:cs typeface="Times New Roman"/>
              </a:rPr>
              <a:t>be</a:t>
            </a:r>
            <a:r>
              <a:rPr sz="2000" spc="5" dirty="0">
                <a:latin typeface="Times New Roman"/>
                <a:cs typeface="Times New Roman"/>
              </a:rPr>
              <a:t> </a:t>
            </a:r>
            <a:r>
              <a:rPr sz="2000" dirty="0">
                <a:latin typeface="Times New Roman"/>
                <a:cs typeface="Times New Roman"/>
              </a:rPr>
              <a:t>used </a:t>
            </a:r>
            <a:r>
              <a:rPr sz="2000" spc="-484" dirty="0">
                <a:latin typeface="Times New Roman"/>
                <a:cs typeface="Times New Roman"/>
              </a:rPr>
              <a:t> </a:t>
            </a:r>
            <a:r>
              <a:rPr sz="2000" dirty="0">
                <a:latin typeface="Times New Roman"/>
                <a:cs typeface="Times New Roman"/>
              </a:rPr>
              <a:t>subsequently;</a:t>
            </a:r>
            <a:r>
              <a:rPr sz="2000" spc="-45" dirty="0">
                <a:latin typeface="Times New Roman"/>
                <a:cs typeface="Times New Roman"/>
              </a:rPr>
              <a:t> </a:t>
            </a:r>
            <a:r>
              <a:rPr sz="2000" dirty="0">
                <a:latin typeface="Times New Roman"/>
                <a:cs typeface="Times New Roman"/>
              </a:rPr>
              <a:t>otherwise,</a:t>
            </a:r>
            <a:r>
              <a:rPr sz="2000" spc="-45" dirty="0">
                <a:latin typeface="Times New Roman"/>
                <a:cs typeface="Times New Roman"/>
              </a:rPr>
              <a:t> </a:t>
            </a:r>
            <a:r>
              <a:rPr sz="2000" dirty="0">
                <a:latin typeface="Times New Roman"/>
                <a:cs typeface="Times New Roman"/>
              </a:rPr>
              <a:t>it is</a:t>
            </a:r>
            <a:r>
              <a:rPr sz="2000" spc="-20" dirty="0">
                <a:latin typeface="Times New Roman"/>
                <a:cs typeface="Times New Roman"/>
              </a:rPr>
              <a:t> </a:t>
            </a:r>
            <a:r>
              <a:rPr sz="2000" dirty="0">
                <a:latin typeface="Times New Roman"/>
                <a:cs typeface="Times New Roman"/>
              </a:rPr>
              <a:t>dead</a:t>
            </a:r>
            <a:r>
              <a:rPr sz="2000" spc="-15" dirty="0">
                <a:latin typeface="Times New Roman"/>
                <a:cs typeface="Times New Roman"/>
              </a:rPr>
              <a:t> </a:t>
            </a:r>
            <a:r>
              <a:rPr sz="2000" dirty="0">
                <a:latin typeface="Times New Roman"/>
                <a:cs typeface="Times New Roman"/>
              </a:rPr>
              <a:t>at</a:t>
            </a:r>
            <a:r>
              <a:rPr sz="2000" spc="-5" dirty="0">
                <a:latin typeface="Times New Roman"/>
                <a:cs typeface="Times New Roman"/>
              </a:rPr>
              <a:t> </a:t>
            </a:r>
            <a:r>
              <a:rPr sz="2000" dirty="0">
                <a:latin typeface="Times New Roman"/>
                <a:cs typeface="Times New Roman"/>
              </a:rPr>
              <a:t>that</a:t>
            </a:r>
            <a:r>
              <a:rPr sz="2000" spc="-25" dirty="0">
                <a:latin typeface="Times New Roman"/>
                <a:cs typeface="Times New Roman"/>
              </a:rPr>
              <a:t> </a:t>
            </a:r>
            <a:r>
              <a:rPr sz="2000" dirty="0">
                <a:latin typeface="Times New Roman"/>
                <a:cs typeface="Times New Roman"/>
              </a:rPr>
              <a:t>point.</a:t>
            </a:r>
            <a:endParaRPr sz="2000">
              <a:latin typeface="Times New Roman"/>
              <a:cs typeface="Times New Roman"/>
            </a:endParaRPr>
          </a:p>
          <a:p>
            <a:pPr marL="335280" indent="-323215">
              <a:lnSpc>
                <a:spcPct val="100000"/>
              </a:lnSpc>
              <a:spcBef>
                <a:spcPts val="600"/>
              </a:spcBef>
              <a:buClr>
                <a:srgbClr val="FD8537"/>
              </a:buClr>
              <a:buSzPct val="70000"/>
              <a:buFont typeface="Wingdings"/>
              <a:buChar char=""/>
              <a:tabLst>
                <a:tab pos="335280" algn="l"/>
                <a:tab pos="335915" algn="l"/>
              </a:tabLst>
            </a:pPr>
            <a:r>
              <a:rPr sz="2000" dirty="0">
                <a:latin typeface="Times New Roman"/>
                <a:cs typeface="Times New Roman"/>
              </a:rPr>
              <a:t>A</a:t>
            </a:r>
            <a:r>
              <a:rPr sz="2000" spc="-110" dirty="0">
                <a:latin typeface="Times New Roman"/>
                <a:cs typeface="Times New Roman"/>
              </a:rPr>
              <a:t> </a:t>
            </a:r>
            <a:r>
              <a:rPr sz="2000" spc="-5" dirty="0">
                <a:latin typeface="Times New Roman"/>
                <a:cs typeface="Times New Roman"/>
              </a:rPr>
              <a:t>related</a:t>
            </a:r>
            <a:r>
              <a:rPr sz="2000" spc="-30" dirty="0">
                <a:latin typeface="Times New Roman"/>
                <a:cs typeface="Times New Roman"/>
              </a:rPr>
              <a:t> </a:t>
            </a:r>
            <a:r>
              <a:rPr sz="2000" dirty="0">
                <a:latin typeface="Times New Roman"/>
                <a:cs typeface="Times New Roman"/>
              </a:rPr>
              <a:t>idea</a:t>
            </a:r>
            <a:r>
              <a:rPr sz="2000" spc="-15" dirty="0">
                <a:latin typeface="Times New Roman"/>
                <a:cs typeface="Times New Roman"/>
              </a:rPr>
              <a:t> </a:t>
            </a:r>
            <a:r>
              <a:rPr sz="2000" dirty="0">
                <a:latin typeface="Times New Roman"/>
                <a:cs typeface="Times New Roman"/>
              </a:rPr>
              <a:t>is</a:t>
            </a:r>
            <a:r>
              <a:rPr sz="2000" spc="-15" dirty="0">
                <a:latin typeface="Times New Roman"/>
                <a:cs typeface="Times New Roman"/>
              </a:rPr>
              <a:t> </a:t>
            </a:r>
            <a:r>
              <a:rPr sz="2000" dirty="0">
                <a:latin typeface="Times New Roman"/>
                <a:cs typeface="Times New Roman"/>
              </a:rPr>
              <a:t>dead</a:t>
            </a:r>
            <a:r>
              <a:rPr sz="2000" spc="-5" dirty="0">
                <a:latin typeface="Times New Roman"/>
                <a:cs typeface="Times New Roman"/>
              </a:rPr>
              <a:t> </a:t>
            </a:r>
            <a:r>
              <a:rPr sz="2000" dirty="0">
                <a:latin typeface="Times New Roman"/>
                <a:cs typeface="Times New Roman"/>
              </a:rPr>
              <a:t>or</a:t>
            </a:r>
            <a:r>
              <a:rPr sz="2000" spc="-15" dirty="0">
                <a:latin typeface="Times New Roman"/>
                <a:cs typeface="Times New Roman"/>
              </a:rPr>
              <a:t> </a:t>
            </a:r>
            <a:r>
              <a:rPr sz="2000" dirty="0">
                <a:latin typeface="Times New Roman"/>
                <a:cs typeface="Times New Roman"/>
              </a:rPr>
              <a:t>useless</a:t>
            </a:r>
            <a:r>
              <a:rPr sz="2000" spc="-35" dirty="0">
                <a:latin typeface="Times New Roman"/>
                <a:cs typeface="Times New Roman"/>
              </a:rPr>
              <a:t> </a:t>
            </a:r>
            <a:r>
              <a:rPr sz="2000" dirty="0">
                <a:latin typeface="Times New Roman"/>
                <a:cs typeface="Times New Roman"/>
              </a:rPr>
              <a:t>code,</a:t>
            </a:r>
            <a:r>
              <a:rPr sz="2000" spc="-20" dirty="0">
                <a:latin typeface="Times New Roman"/>
                <a:cs typeface="Times New Roman"/>
              </a:rPr>
              <a:t> </a:t>
            </a:r>
            <a:r>
              <a:rPr sz="2000" spc="-5" dirty="0">
                <a:latin typeface="Times New Roman"/>
                <a:cs typeface="Times New Roman"/>
              </a:rPr>
              <a:t>statements</a:t>
            </a:r>
            <a:r>
              <a:rPr sz="2000" spc="-10" dirty="0">
                <a:latin typeface="Times New Roman"/>
                <a:cs typeface="Times New Roman"/>
              </a:rPr>
              <a:t> </a:t>
            </a:r>
            <a:r>
              <a:rPr sz="2000" dirty="0">
                <a:latin typeface="Times New Roman"/>
                <a:cs typeface="Times New Roman"/>
              </a:rPr>
              <a:t>that</a:t>
            </a:r>
            <a:r>
              <a:rPr sz="2000" spc="-5" dirty="0">
                <a:latin typeface="Times New Roman"/>
                <a:cs typeface="Times New Roman"/>
              </a:rPr>
              <a:t> </a:t>
            </a:r>
            <a:r>
              <a:rPr sz="2000" dirty="0">
                <a:latin typeface="Times New Roman"/>
                <a:cs typeface="Times New Roman"/>
              </a:rPr>
              <a:t>compute</a:t>
            </a:r>
            <a:endParaRPr sz="2000">
              <a:latin typeface="Times New Roman"/>
              <a:cs typeface="Times New Roman"/>
            </a:endParaRPr>
          </a:p>
          <a:p>
            <a:pPr marL="286385">
              <a:lnSpc>
                <a:spcPct val="100000"/>
              </a:lnSpc>
            </a:pPr>
            <a:r>
              <a:rPr sz="2000" dirty="0">
                <a:latin typeface="Times New Roman"/>
                <a:cs typeface="Times New Roman"/>
              </a:rPr>
              <a:t>values</a:t>
            </a:r>
            <a:r>
              <a:rPr sz="2000" spc="-30" dirty="0">
                <a:latin typeface="Times New Roman"/>
                <a:cs typeface="Times New Roman"/>
              </a:rPr>
              <a:t> </a:t>
            </a:r>
            <a:r>
              <a:rPr sz="2000" dirty="0">
                <a:latin typeface="Times New Roman"/>
                <a:cs typeface="Times New Roman"/>
              </a:rPr>
              <a:t>that</a:t>
            </a:r>
            <a:r>
              <a:rPr sz="2000" spc="-40" dirty="0">
                <a:latin typeface="Times New Roman"/>
                <a:cs typeface="Times New Roman"/>
              </a:rPr>
              <a:t> </a:t>
            </a:r>
            <a:r>
              <a:rPr sz="2000" dirty="0">
                <a:latin typeface="Times New Roman"/>
                <a:cs typeface="Times New Roman"/>
              </a:rPr>
              <a:t>never</a:t>
            </a:r>
            <a:r>
              <a:rPr sz="2000" spc="-30" dirty="0">
                <a:latin typeface="Times New Roman"/>
                <a:cs typeface="Times New Roman"/>
              </a:rPr>
              <a:t> </a:t>
            </a:r>
            <a:r>
              <a:rPr sz="2000" dirty="0">
                <a:latin typeface="Times New Roman"/>
                <a:cs typeface="Times New Roman"/>
              </a:rPr>
              <a:t>get</a:t>
            </a:r>
            <a:r>
              <a:rPr sz="2000" spc="-20" dirty="0">
                <a:latin typeface="Times New Roman"/>
                <a:cs typeface="Times New Roman"/>
              </a:rPr>
              <a:t> </a:t>
            </a:r>
            <a:r>
              <a:rPr sz="2000" dirty="0">
                <a:latin typeface="Times New Roman"/>
                <a:cs typeface="Times New Roman"/>
              </a:rPr>
              <a:t>used.</a:t>
            </a:r>
            <a:endParaRPr sz="2000">
              <a:latin typeface="Times New Roman"/>
              <a:cs typeface="Times New Roman"/>
            </a:endParaRPr>
          </a:p>
          <a:p>
            <a:pPr marL="287020" marR="243204" indent="-287020">
              <a:lnSpc>
                <a:spcPct val="125000"/>
              </a:lnSpc>
              <a:buClr>
                <a:srgbClr val="FD8537"/>
              </a:buClr>
              <a:buSzPct val="70000"/>
              <a:buFont typeface="Wingdings"/>
              <a:buChar char=""/>
              <a:tabLst>
                <a:tab pos="287020" algn="l"/>
              </a:tabLst>
            </a:pPr>
            <a:r>
              <a:rPr sz="2000" dirty="0">
                <a:latin typeface="Times New Roman"/>
                <a:cs typeface="Times New Roman"/>
              </a:rPr>
              <a:t>While</a:t>
            </a:r>
            <a:r>
              <a:rPr sz="2000" spc="-35"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spc="-5" dirty="0">
                <a:latin typeface="Times New Roman"/>
                <a:cs typeface="Times New Roman"/>
              </a:rPr>
              <a:t>programmer</a:t>
            </a:r>
            <a:r>
              <a:rPr sz="2000" spc="-20" dirty="0">
                <a:latin typeface="Times New Roman"/>
                <a:cs typeface="Times New Roman"/>
              </a:rPr>
              <a:t> </a:t>
            </a:r>
            <a:r>
              <a:rPr sz="2000" dirty="0">
                <a:latin typeface="Times New Roman"/>
                <a:cs typeface="Times New Roman"/>
              </a:rPr>
              <a:t>is</a:t>
            </a:r>
            <a:r>
              <a:rPr sz="2000" spc="-10" dirty="0">
                <a:latin typeface="Times New Roman"/>
                <a:cs typeface="Times New Roman"/>
              </a:rPr>
              <a:t> </a:t>
            </a:r>
            <a:r>
              <a:rPr sz="2000" dirty="0">
                <a:latin typeface="Times New Roman"/>
                <a:cs typeface="Times New Roman"/>
              </a:rPr>
              <a:t>unlikely</a:t>
            </a:r>
            <a:r>
              <a:rPr sz="2000" spc="-30" dirty="0">
                <a:latin typeface="Times New Roman"/>
                <a:cs typeface="Times New Roman"/>
              </a:rPr>
              <a:t> </a:t>
            </a:r>
            <a:r>
              <a:rPr sz="2000" dirty="0">
                <a:latin typeface="Times New Roman"/>
                <a:cs typeface="Times New Roman"/>
              </a:rPr>
              <a:t>to</a:t>
            </a:r>
            <a:r>
              <a:rPr sz="2000" spc="-10" dirty="0">
                <a:latin typeface="Times New Roman"/>
                <a:cs typeface="Times New Roman"/>
              </a:rPr>
              <a:t> </a:t>
            </a:r>
            <a:r>
              <a:rPr sz="2000" dirty="0">
                <a:latin typeface="Times New Roman"/>
                <a:cs typeface="Times New Roman"/>
              </a:rPr>
              <a:t>introduce</a:t>
            </a:r>
            <a:r>
              <a:rPr sz="2000" spc="-45" dirty="0">
                <a:latin typeface="Times New Roman"/>
                <a:cs typeface="Times New Roman"/>
              </a:rPr>
              <a:t> </a:t>
            </a:r>
            <a:r>
              <a:rPr sz="2000" dirty="0">
                <a:latin typeface="Times New Roman"/>
                <a:cs typeface="Times New Roman"/>
              </a:rPr>
              <a:t>any dead</a:t>
            </a:r>
            <a:r>
              <a:rPr sz="2000" spc="-20" dirty="0">
                <a:latin typeface="Times New Roman"/>
                <a:cs typeface="Times New Roman"/>
              </a:rPr>
              <a:t> </a:t>
            </a:r>
            <a:r>
              <a:rPr sz="2000" dirty="0">
                <a:latin typeface="Times New Roman"/>
                <a:cs typeface="Times New Roman"/>
              </a:rPr>
              <a:t>code </a:t>
            </a:r>
            <a:r>
              <a:rPr sz="2000" spc="-484" dirty="0">
                <a:latin typeface="Times New Roman"/>
                <a:cs typeface="Times New Roman"/>
              </a:rPr>
              <a:t> </a:t>
            </a:r>
            <a:r>
              <a:rPr sz="2000" dirty="0">
                <a:latin typeface="Times New Roman"/>
                <a:cs typeface="Times New Roman"/>
              </a:rPr>
              <a:t>intentionally</a:t>
            </a:r>
            <a:r>
              <a:rPr sz="2000" spc="-50" dirty="0">
                <a:latin typeface="Times New Roman"/>
                <a:cs typeface="Times New Roman"/>
              </a:rPr>
              <a:t> </a:t>
            </a:r>
            <a:r>
              <a:rPr sz="2000" dirty="0">
                <a:latin typeface="Times New Roman"/>
                <a:cs typeface="Times New Roman"/>
              </a:rPr>
              <a:t>,it</a:t>
            </a:r>
            <a:r>
              <a:rPr sz="2000" spc="-15" dirty="0">
                <a:latin typeface="Times New Roman"/>
                <a:cs typeface="Times New Roman"/>
              </a:rPr>
              <a:t> </a:t>
            </a:r>
            <a:r>
              <a:rPr sz="2000" spc="-10" dirty="0">
                <a:latin typeface="Times New Roman"/>
                <a:cs typeface="Times New Roman"/>
              </a:rPr>
              <a:t>may</a:t>
            </a:r>
            <a:r>
              <a:rPr sz="2000" spc="5" dirty="0">
                <a:latin typeface="Times New Roman"/>
                <a:cs typeface="Times New Roman"/>
              </a:rPr>
              <a:t> </a:t>
            </a:r>
            <a:r>
              <a:rPr sz="2000" dirty="0">
                <a:latin typeface="Times New Roman"/>
                <a:cs typeface="Times New Roman"/>
              </a:rPr>
              <a:t>appear</a:t>
            </a:r>
            <a:r>
              <a:rPr sz="2000" spc="-35" dirty="0">
                <a:latin typeface="Times New Roman"/>
                <a:cs typeface="Times New Roman"/>
              </a:rPr>
              <a:t> </a:t>
            </a:r>
            <a:r>
              <a:rPr sz="2000" dirty="0">
                <a:latin typeface="Times New Roman"/>
                <a:cs typeface="Times New Roman"/>
              </a:rPr>
              <a:t>as</a:t>
            </a:r>
            <a:r>
              <a:rPr sz="2000" spc="-10"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result</a:t>
            </a:r>
            <a:r>
              <a:rPr sz="2000" spc="-30" dirty="0">
                <a:latin typeface="Times New Roman"/>
                <a:cs typeface="Times New Roman"/>
              </a:rPr>
              <a:t> </a:t>
            </a:r>
            <a:r>
              <a:rPr sz="2000" dirty="0">
                <a:latin typeface="Times New Roman"/>
                <a:cs typeface="Times New Roman"/>
              </a:rPr>
              <a:t>of</a:t>
            </a:r>
            <a:r>
              <a:rPr sz="2000" spc="-5" dirty="0">
                <a:latin typeface="Times New Roman"/>
                <a:cs typeface="Times New Roman"/>
              </a:rPr>
              <a:t> </a:t>
            </a:r>
            <a:r>
              <a:rPr sz="2000" dirty="0">
                <a:latin typeface="Times New Roman"/>
                <a:cs typeface="Times New Roman"/>
              </a:rPr>
              <a:t>previous</a:t>
            </a:r>
            <a:endParaRPr sz="2000">
              <a:latin typeface="Times New Roman"/>
              <a:cs typeface="Times New Roman"/>
            </a:endParaRPr>
          </a:p>
          <a:p>
            <a:pPr marL="12700">
              <a:lnSpc>
                <a:spcPct val="100000"/>
              </a:lnSpc>
            </a:pPr>
            <a:r>
              <a:rPr sz="2000" spc="-5" dirty="0">
                <a:latin typeface="Times New Roman"/>
                <a:cs typeface="Times New Roman"/>
              </a:rPr>
              <a:t>transformations.</a:t>
            </a:r>
            <a:endParaRPr sz="2000">
              <a:latin typeface="Times New Roman"/>
              <a:cs typeface="Times New Roman"/>
            </a:endParaRPr>
          </a:p>
          <a:p>
            <a:pPr marL="315595">
              <a:lnSpc>
                <a:spcPct val="100000"/>
              </a:lnSpc>
              <a:spcBef>
                <a:spcPts val="600"/>
              </a:spcBef>
            </a:pPr>
            <a:r>
              <a:rPr sz="2000" dirty="0">
                <a:latin typeface="Times New Roman"/>
                <a:cs typeface="Times New Roman"/>
              </a:rPr>
              <a:t>An </a:t>
            </a:r>
            <a:r>
              <a:rPr sz="2000" spc="-5" dirty="0">
                <a:latin typeface="Times New Roman"/>
                <a:cs typeface="Times New Roman"/>
              </a:rPr>
              <a:t>optimization</a:t>
            </a:r>
            <a:r>
              <a:rPr sz="2000" spc="-25" dirty="0">
                <a:latin typeface="Times New Roman"/>
                <a:cs typeface="Times New Roman"/>
              </a:rPr>
              <a:t> </a:t>
            </a:r>
            <a:r>
              <a:rPr sz="2000" dirty="0">
                <a:latin typeface="Times New Roman"/>
                <a:cs typeface="Times New Roman"/>
              </a:rPr>
              <a:t>can</a:t>
            </a:r>
            <a:r>
              <a:rPr sz="2000" spc="-5" dirty="0">
                <a:latin typeface="Times New Roman"/>
                <a:cs typeface="Times New Roman"/>
              </a:rPr>
              <a:t> </a:t>
            </a:r>
            <a:r>
              <a:rPr sz="2000" dirty="0">
                <a:latin typeface="Times New Roman"/>
                <a:cs typeface="Times New Roman"/>
              </a:rPr>
              <a:t>be done</a:t>
            </a:r>
            <a:r>
              <a:rPr sz="2000" spc="-15" dirty="0">
                <a:latin typeface="Times New Roman"/>
                <a:cs typeface="Times New Roman"/>
              </a:rPr>
              <a:t> </a:t>
            </a:r>
            <a:r>
              <a:rPr sz="2000" dirty="0">
                <a:latin typeface="Times New Roman"/>
                <a:cs typeface="Times New Roman"/>
              </a:rPr>
              <a:t>by</a:t>
            </a:r>
            <a:r>
              <a:rPr sz="2000" spc="-10" dirty="0">
                <a:latin typeface="Times New Roman"/>
                <a:cs typeface="Times New Roman"/>
              </a:rPr>
              <a:t> </a:t>
            </a:r>
            <a:r>
              <a:rPr sz="2000" spc="-5" dirty="0">
                <a:latin typeface="Times New Roman"/>
                <a:cs typeface="Times New Roman"/>
              </a:rPr>
              <a:t>eliminating </a:t>
            </a:r>
            <a:r>
              <a:rPr sz="2000" dirty="0">
                <a:latin typeface="Times New Roman"/>
                <a:cs typeface="Times New Roman"/>
              </a:rPr>
              <a:t>dead</a:t>
            </a:r>
            <a:r>
              <a:rPr sz="2000" spc="-15" dirty="0">
                <a:latin typeface="Times New Roman"/>
                <a:cs typeface="Times New Roman"/>
              </a:rPr>
              <a:t> </a:t>
            </a:r>
            <a:r>
              <a:rPr sz="2000" dirty="0">
                <a:latin typeface="Times New Roman"/>
                <a:cs typeface="Times New Roman"/>
              </a:rPr>
              <a:t>code.</a:t>
            </a:r>
            <a:endParaRPr sz="2000">
              <a:latin typeface="Times New Roman"/>
              <a:cs typeface="Times New Roman"/>
            </a:endParaRPr>
          </a:p>
          <a:p>
            <a:pPr marL="287020" indent="-274320">
              <a:lnSpc>
                <a:spcPct val="100000"/>
              </a:lnSpc>
              <a:spcBef>
                <a:spcPts val="605"/>
              </a:spcBef>
              <a:buClr>
                <a:srgbClr val="FD8537"/>
              </a:buClr>
              <a:buSzPct val="70000"/>
              <a:buFont typeface="Wingdings"/>
              <a:buChar char=""/>
              <a:tabLst>
                <a:tab pos="287020" algn="l"/>
              </a:tabLst>
            </a:pPr>
            <a:r>
              <a:rPr sz="2000" spc="-5" dirty="0">
                <a:latin typeface="Times New Roman"/>
                <a:cs typeface="Times New Roman"/>
              </a:rPr>
              <a:t>Example:</a:t>
            </a:r>
            <a:endParaRPr sz="2000">
              <a:latin typeface="Times New Roman"/>
              <a:cs typeface="Times New Roman"/>
            </a:endParaRPr>
          </a:p>
          <a:p>
            <a:pPr marL="287020" indent="-274320">
              <a:lnSpc>
                <a:spcPct val="100000"/>
              </a:lnSpc>
              <a:spcBef>
                <a:spcPts val="600"/>
              </a:spcBef>
              <a:buClr>
                <a:srgbClr val="FD8537"/>
              </a:buClr>
              <a:buSzPct val="70000"/>
              <a:buFont typeface="Wingdings"/>
              <a:buChar char=""/>
              <a:tabLst>
                <a:tab pos="287020" algn="l"/>
              </a:tabLst>
            </a:pPr>
            <a:r>
              <a:rPr sz="2000" spc="-5" dirty="0">
                <a:latin typeface="Times New Roman"/>
                <a:cs typeface="Times New Roman"/>
              </a:rPr>
              <a:t>i=0;</a:t>
            </a:r>
            <a:endParaRPr sz="2000">
              <a:latin typeface="Times New Roman"/>
              <a:cs typeface="Times New Roman"/>
            </a:endParaRPr>
          </a:p>
          <a:p>
            <a:pPr marL="287020" indent="-274320">
              <a:lnSpc>
                <a:spcPct val="100000"/>
              </a:lnSpc>
              <a:spcBef>
                <a:spcPts val="600"/>
              </a:spcBef>
              <a:buClr>
                <a:srgbClr val="FD8537"/>
              </a:buClr>
              <a:buSzPct val="70000"/>
              <a:buFont typeface="Wingdings"/>
              <a:buChar char=""/>
              <a:tabLst>
                <a:tab pos="287020" algn="l"/>
              </a:tabLst>
            </a:pPr>
            <a:r>
              <a:rPr sz="2000" dirty="0">
                <a:latin typeface="Times New Roman"/>
                <a:cs typeface="Times New Roman"/>
              </a:rPr>
              <a:t>if(i=1)</a:t>
            </a:r>
            <a:endParaRPr sz="2000">
              <a:latin typeface="Times New Roman"/>
              <a:cs typeface="Times New Roman"/>
            </a:endParaRPr>
          </a:p>
          <a:p>
            <a:pPr marL="287020" indent="-274320">
              <a:lnSpc>
                <a:spcPct val="100000"/>
              </a:lnSpc>
              <a:spcBef>
                <a:spcPts val="600"/>
              </a:spcBef>
              <a:buClr>
                <a:srgbClr val="FD8537"/>
              </a:buClr>
              <a:buSzPct val="70000"/>
              <a:buFont typeface="Wingdings"/>
              <a:buChar char=""/>
              <a:tabLst>
                <a:tab pos="287020" algn="l"/>
              </a:tabLst>
            </a:pPr>
            <a:r>
              <a:rPr sz="2000" dirty="0">
                <a:latin typeface="Times New Roman"/>
                <a:cs typeface="Times New Roman"/>
              </a:rPr>
              <a:t>{</a:t>
            </a:r>
            <a:endParaRPr sz="2000">
              <a:latin typeface="Times New Roman"/>
              <a:cs typeface="Times New Roman"/>
            </a:endParaRPr>
          </a:p>
          <a:p>
            <a:pPr marL="287020" indent="-274320">
              <a:lnSpc>
                <a:spcPct val="100000"/>
              </a:lnSpc>
              <a:spcBef>
                <a:spcPts val="600"/>
              </a:spcBef>
              <a:buClr>
                <a:srgbClr val="FD8537"/>
              </a:buClr>
              <a:buSzPct val="70000"/>
              <a:buFont typeface="Wingdings"/>
              <a:buChar char=""/>
              <a:tabLst>
                <a:tab pos="287020" algn="l"/>
              </a:tabLst>
            </a:pPr>
            <a:r>
              <a:rPr sz="2000" dirty="0">
                <a:latin typeface="Times New Roman"/>
                <a:cs typeface="Times New Roman"/>
              </a:rPr>
              <a:t>a=b+5;</a:t>
            </a:r>
            <a:endParaRPr sz="2000">
              <a:latin typeface="Times New Roman"/>
              <a:cs typeface="Times New Roman"/>
            </a:endParaRPr>
          </a:p>
          <a:p>
            <a:pPr marL="287020" indent="-274320">
              <a:lnSpc>
                <a:spcPct val="100000"/>
              </a:lnSpc>
              <a:spcBef>
                <a:spcPts val="600"/>
              </a:spcBef>
              <a:buClr>
                <a:srgbClr val="FD8537"/>
              </a:buClr>
              <a:buSzPct val="70000"/>
              <a:buFont typeface="Wingdings"/>
              <a:buChar char=""/>
              <a:tabLst>
                <a:tab pos="287020" algn="l"/>
              </a:tabLst>
            </a:pPr>
            <a:r>
              <a:rPr sz="2000" dirty="0">
                <a:latin typeface="Times New Roman"/>
                <a:cs typeface="Times New Roman"/>
              </a:rPr>
              <a:t>}</a:t>
            </a:r>
            <a:endParaRPr sz="2000">
              <a:latin typeface="Times New Roman"/>
              <a:cs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891666"/>
            <a:ext cx="1504315" cy="482600"/>
          </a:xfrm>
          <a:prstGeom prst="rect">
            <a:avLst/>
          </a:prstGeom>
        </p:spPr>
        <p:txBody>
          <a:bodyPr vert="horz" wrap="square" lIns="0" tIns="12700" rIns="0" bIns="0" rtlCol="0">
            <a:spAutoFit/>
          </a:bodyPr>
          <a:lstStyle/>
          <a:p>
            <a:pPr marL="12700">
              <a:lnSpc>
                <a:spcPct val="100000"/>
              </a:lnSpc>
              <a:spcBef>
                <a:spcPts val="100"/>
              </a:spcBef>
            </a:pPr>
            <a:r>
              <a:rPr sz="3000" b="0" i="0" dirty="0">
                <a:solidFill>
                  <a:srgbClr val="565F6C"/>
                </a:solidFill>
                <a:latin typeface="Arial MT"/>
                <a:cs typeface="Arial MT"/>
              </a:rPr>
              <a:t>C</a:t>
            </a:r>
            <a:r>
              <a:rPr sz="2400" b="0" i="0" dirty="0">
                <a:solidFill>
                  <a:srgbClr val="565F6C"/>
                </a:solidFill>
                <a:latin typeface="Arial MT"/>
                <a:cs typeface="Arial MT"/>
              </a:rPr>
              <a:t>ON</a:t>
            </a:r>
            <a:r>
              <a:rPr sz="2400" b="0" i="0" spc="-265" dirty="0">
                <a:solidFill>
                  <a:srgbClr val="565F6C"/>
                </a:solidFill>
                <a:latin typeface="Arial MT"/>
                <a:cs typeface="Arial MT"/>
              </a:rPr>
              <a:t>T</a:t>
            </a:r>
            <a:r>
              <a:rPr sz="3000" b="0" i="0" dirty="0">
                <a:solidFill>
                  <a:srgbClr val="565F6C"/>
                </a:solidFill>
                <a:latin typeface="Arial MT"/>
                <a:cs typeface="Arial MT"/>
              </a:rPr>
              <a:t>.….</a:t>
            </a:r>
            <a:endParaRPr sz="3000">
              <a:latin typeface="Arial MT"/>
              <a:cs typeface="Arial MT"/>
            </a:endParaRPr>
          </a:p>
        </p:txBody>
      </p:sp>
      <p:sp>
        <p:nvSpPr>
          <p:cNvPr id="3" name="object 3"/>
          <p:cNvSpPr txBox="1"/>
          <p:nvPr/>
        </p:nvSpPr>
        <p:spPr>
          <a:xfrm>
            <a:off x="535940" y="1624330"/>
            <a:ext cx="6991350" cy="4599305"/>
          </a:xfrm>
          <a:prstGeom prst="rect">
            <a:avLst/>
          </a:prstGeom>
        </p:spPr>
        <p:txBody>
          <a:bodyPr vert="horz" wrap="square" lIns="0" tIns="13335" rIns="0" bIns="0" rtlCol="0">
            <a:spAutoFit/>
          </a:bodyPr>
          <a:lstStyle/>
          <a:p>
            <a:pPr marL="287020" indent="-274320">
              <a:lnSpc>
                <a:spcPct val="100000"/>
              </a:lnSpc>
              <a:spcBef>
                <a:spcPts val="105"/>
              </a:spcBef>
              <a:buClr>
                <a:srgbClr val="FD8537"/>
              </a:buClr>
              <a:buSzPct val="70000"/>
              <a:buFont typeface="Wingdings"/>
              <a:buChar char=""/>
              <a:tabLst>
                <a:tab pos="287020" algn="l"/>
              </a:tabLst>
            </a:pPr>
            <a:r>
              <a:rPr sz="2000" spc="-5" dirty="0">
                <a:latin typeface="Times New Roman"/>
                <a:cs typeface="Times New Roman"/>
              </a:rPr>
              <a:t>He</a:t>
            </a:r>
            <a:r>
              <a:rPr sz="2000" spc="5" dirty="0">
                <a:latin typeface="Times New Roman"/>
                <a:cs typeface="Times New Roman"/>
              </a:rPr>
              <a:t>r</a:t>
            </a:r>
            <a:r>
              <a:rPr sz="2000" dirty="0">
                <a:latin typeface="Times New Roman"/>
                <a:cs typeface="Times New Roman"/>
              </a:rPr>
              <a:t>e,</a:t>
            </a:r>
            <a:r>
              <a:rPr sz="2000" spc="-20" dirty="0">
                <a:latin typeface="Times New Roman"/>
                <a:cs typeface="Times New Roman"/>
              </a:rPr>
              <a:t> </a:t>
            </a:r>
            <a:r>
              <a:rPr sz="2000" dirty="0">
                <a:latin typeface="Times New Roman"/>
                <a:cs typeface="Times New Roman"/>
              </a:rPr>
              <a:t>‘i</a:t>
            </a:r>
            <a:r>
              <a:rPr sz="2000" spc="110" dirty="0">
                <a:latin typeface="Times New Roman"/>
                <a:cs typeface="Times New Roman"/>
              </a:rPr>
              <a:t>f</a:t>
            </a:r>
            <a:r>
              <a:rPr sz="2000" dirty="0">
                <a:latin typeface="Times New Roman"/>
                <a:cs typeface="Times New Roman"/>
              </a:rPr>
              <a:t>’</a:t>
            </a:r>
            <a:r>
              <a:rPr sz="2000" spc="-175" dirty="0">
                <a:latin typeface="Times New Roman"/>
                <a:cs typeface="Times New Roman"/>
              </a:rPr>
              <a:t> </a:t>
            </a:r>
            <a:r>
              <a:rPr sz="2000" spc="-5" dirty="0">
                <a:latin typeface="Times New Roman"/>
                <a:cs typeface="Times New Roman"/>
              </a:rPr>
              <a:t>st</a:t>
            </a:r>
            <a:r>
              <a:rPr sz="2000" spc="-10" dirty="0">
                <a:latin typeface="Times New Roman"/>
                <a:cs typeface="Times New Roman"/>
              </a:rPr>
              <a:t>a</a:t>
            </a:r>
            <a:r>
              <a:rPr sz="2000" dirty="0">
                <a:latin typeface="Times New Roman"/>
                <a:cs typeface="Times New Roman"/>
              </a:rPr>
              <a:t>t</a:t>
            </a:r>
            <a:r>
              <a:rPr sz="2000" spc="-10" dirty="0">
                <a:latin typeface="Times New Roman"/>
                <a:cs typeface="Times New Roman"/>
              </a:rPr>
              <a:t>e</a:t>
            </a:r>
            <a:r>
              <a:rPr sz="2000" spc="-25" dirty="0">
                <a:latin typeface="Times New Roman"/>
                <a:cs typeface="Times New Roman"/>
              </a:rPr>
              <a:t>m</a:t>
            </a:r>
            <a:r>
              <a:rPr sz="2000" dirty="0">
                <a:latin typeface="Times New Roman"/>
                <a:cs typeface="Times New Roman"/>
              </a:rPr>
              <a:t>ent</a:t>
            </a:r>
            <a:r>
              <a:rPr sz="2000" spc="-10" dirty="0">
                <a:latin typeface="Times New Roman"/>
                <a:cs typeface="Times New Roman"/>
              </a:rPr>
              <a:t> </a:t>
            </a:r>
            <a:r>
              <a:rPr sz="2000" dirty="0">
                <a:latin typeface="Times New Roman"/>
                <a:cs typeface="Times New Roman"/>
              </a:rPr>
              <a:t>is</a:t>
            </a:r>
            <a:r>
              <a:rPr sz="2000" spc="-15" dirty="0">
                <a:latin typeface="Times New Roman"/>
                <a:cs typeface="Times New Roman"/>
              </a:rPr>
              <a:t> </a:t>
            </a:r>
            <a:r>
              <a:rPr sz="2000" dirty="0">
                <a:latin typeface="Times New Roman"/>
                <a:cs typeface="Times New Roman"/>
              </a:rPr>
              <a:t>dead</a:t>
            </a:r>
            <a:r>
              <a:rPr sz="2000" spc="-5" dirty="0">
                <a:latin typeface="Times New Roman"/>
                <a:cs typeface="Times New Roman"/>
              </a:rPr>
              <a:t> </a:t>
            </a:r>
            <a:r>
              <a:rPr sz="2000" dirty="0">
                <a:latin typeface="Times New Roman"/>
                <a:cs typeface="Times New Roman"/>
              </a:rPr>
              <a:t>co</a:t>
            </a:r>
            <a:r>
              <a:rPr sz="2000" spc="5" dirty="0">
                <a:latin typeface="Times New Roman"/>
                <a:cs typeface="Times New Roman"/>
              </a:rPr>
              <a:t>d</a:t>
            </a:r>
            <a:r>
              <a:rPr sz="2000" dirty="0">
                <a:latin typeface="Times New Roman"/>
                <a:cs typeface="Times New Roman"/>
              </a:rPr>
              <a:t>e</a:t>
            </a:r>
            <a:r>
              <a:rPr sz="2000" spc="-25" dirty="0">
                <a:latin typeface="Times New Roman"/>
                <a:cs typeface="Times New Roman"/>
              </a:rPr>
              <a:t> </a:t>
            </a:r>
            <a:r>
              <a:rPr sz="2000" dirty="0">
                <a:latin typeface="Times New Roman"/>
                <a:cs typeface="Times New Roman"/>
              </a:rPr>
              <a:t>becau</a:t>
            </a:r>
            <a:r>
              <a:rPr sz="2000" spc="-5" dirty="0">
                <a:latin typeface="Times New Roman"/>
                <a:cs typeface="Times New Roman"/>
              </a:rPr>
              <a:t>s</a:t>
            </a:r>
            <a:r>
              <a:rPr sz="2000" dirty="0">
                <a:latin typeface="Times New Roman"/>
                <a:cs typeface="Times New Roman"/>
              </a:rPr>
              <a:t>e</a:t>
            </a:r>
            <a:r>
              <a:rPr sz="2000" spc="-25" dirty="0">
                <a:latin typeface="Times New Roman"/>
                <a:cs typeface="Times New Roman"/>
              </a:rPr>
              <a:t> </a:t>
            </a:r>
            <a:r>
              <a:rPr sz="2000" dirty="0">
                <a:latin typeface="Times New Roman"/>
                <a:cs typeface="Times New Roman"/>
              </a:rPr>
              <a:t>this</a:t>
            </a:r>
            <a:r>
              <a:rPr sz="2000" spc="-25" dirty="0">
                <a:latin typeface="Times New Roman"/>
                <a:cs typeface="Times New Roman"/>
              </a:rPr>
              <a:t> </a:t>
            </a:r>
            <a:r>
              <a:rPr sz="2000" dirty="0">
                <a:latin typeface="Times New Roman"/>
                <a:cs typeface="Times New Roman"/>
              </a:rPr>
              <a:t>co</a:t>
            </a:r>
            <a:r>
              <a:rPr sz="2000" spc="5" dirty="0">
                <a:latin typeface="Times New Roman"/>
                <a:cs typeface="Times New Roman"/>
              </a:rPr>
              <a:t>n</a:t>
            </a:r>
            <a:r>
              <a:rPr sz="2000" dirty="0">
                <a:latin typeface="Times New Roman"/>
                <a:cs typeface="Times New Roman"/>
              </a:rPr>
              <a:t>dit</a:t>
            </a:r>
            <a:r>
              <a:rPr sz="2000" spc="-10" dirty="0">
                <a:latin typeface="Times New Roman"/>
                <a:cs typeface="Times New Roman"/>
              </a:rPr>
              <a:t>i</a:t>
            </a:r>
            <a:r>
              <a:rPr sz="2000" dirty="0">
                <a:latin typeface="Times New Roman"/>
                <a:cs typeface="Times New Roman"/>
              </a:rPr>
              <a:t>on</a:t>
            </a:r>
            <a:r>
              <a:rPr sz="2000" spc="-35" dirty="0">
                <a:latin typeface="Times New Roman"/>
                <a:cs typeface="Times New Roman"/>
              </a:rPr>
              <a:t> </a:t>
            </a:r>
            <a:r>
              <a:rPr sz="2000" spc="-5" dirty="0">
                <a:latin typeface="Times New Roman"/>
                <a:cs typeface="Times New Roman"/>
              </a:rPr>
              <a:t>wil</a:t>
            </a:r>
            <a:r>
              <a:rPr sz="2000" dirty="0">
                <a:latin typeface="Times New Roman"/>
                <a:cs typeface="Times New Roman"/>
              </a:rPr>
              <a:t>l</a:t>
            </a:r>
            <a:r>
              <a:rPr sz="2000" spc="-20" dirty="0">
                <a:latin typeface="Times New Roman"/>
                <a:cs typeface="Times New Roman"/>
              </a:rPr>
              <a:t> </a:t>
            </a:r>
            <a:r>
              <a:rPr sz="2000" dirty="0">
                <a:latin typeface="Times New Roman"/>
                <a:cs typeface="Times New Roman"/>
              </a:rPr>
              <a:t>ne</a:t>
            </a:r>
            <a:r>
              <a:rPr sz="2000" spc="5" dirty="0">
                <a:latin typeface="Times New Roman"/>
                <a:cs typeface="Times New Roman"/>
              </a:rPr>
              <a:t>v</a:t>
            </a:r>
            <a:r>
              <a:rPr sz="2000" dirty="0">
                <a:latin typeface="Times New Roman"/>
                <a:cs typeface="Times New Roman"/>
              </a:rPr>
              <a:t>er</a:t>
            </a:r>
            <a:endParaRPr sz="2000">
              <a:latin typeface="Times New Roman"/>
              <a:cs typeface="Times New Roman"/>
            </a:endParaRPr>
          </a:p>
          <a:p>
            <a:pPr marL="286385">
              <a:lnSpc>
                <a:spcPct val="100000"/>
              </a:lnSpc>
            </a:pPr>
            <a:r>
              <a:rPr sz="2000" dirty="0">
                <a:latin typeface="Times New Roman"/>
                <a:cs typeface="Times New Roman"/>
              </a:rPr>
              <a:t>get</a:t>
            </a:r>
            <a:r>
              <a:rPr sz="2000" spc="-55" dirty="0">
                <a:latin typeface="Times New Roman"/>
                <a:cs typeface="Times New Roman"/>
              </a:rPr>
              <a:t> </a:t>
            </a:r>
            <a:r>
              <a:rPr sz="2000" dirty="0">
                <a:latin typeface="Times New Roman"/>
                <a:cs typeface="Times New Roman"/>
              </a:rPr>
              <a:t>satisfied.</a:t>
            </a:r>
            <a:endParaRPr sz="2000">
              <a:latin typeface="Times New Roman"/>
              <a:cs typeface="Times New Roman"/>
            </a:endParaRPr>
          </a:p>
          <a:p>
            <a:pPr marL="286385" marR="128270" indent="-274320">
              <a:lnSpc>
                <a:spcPct val="100000"/>
              </a:lnSpc>
              <a:spcBef>
                <a:spcPts val="600"/>
              </a:spcBef>
              <a:buClr>
                <a:srgbClr val="FD8537"/>
              </a:buClr>
              <a:buSzPct val="70000"/>
              <a:buFont typeface="Wingdings"/>
              <a:buChar char=""/>
              <a:tabLst>
                <a:tab pos="287020" algn="l"/>
              </a:tabLst>
            </a:pPr>
            <a:r>
              <a:rPr sz="2000" spc="-70" dirty="0">
                <a:latin typeface="Times New Roman"/>
                <a:cs typeface="Times New Roman"/>
              </a:rPr>
              <a:t>We</a:t>
            </a:r>
            <a:r>
              <a:rPr sz="2000" spc="-25" dirty="0">
                <a:latin typeface="Times New Roman"/>
                <a:cs typeface="Times New Roman"/>
              </a:rPr>
              <a:t> </a:t>
            </a:r>
            <a:r>
              <a:rPr sz="2000" dirty="0">
                <a:latin typeface="Times New Roman"/>
                <a:cs typeface="Times New Roman"/>
              </a:rPr>
              <a:t>can</a:t>
            </a:r>
            <a:r>
              <a:rPr sz="2000" spc="-20" dirty="0">
                <a:latin typeface="Times New Roman"/>
                <a:cs typeface="Times New Roman"/>
              </a:rPr>
              <a:t> </a:t>
            </a:r>
            <a:r>
              <a:rPr sz="2000" spc="-5" dirty="0">
                <a:latin typeface="Times New Roman"/>
                <a:cs typeface="Times New Roman"/>
              </a:rPr>
              <a:t>eliminate </a:t>
            </a:r>
            <a:r>
              <a:rPr sz="2000" dirty="0">
                <a:latin typeface="Times New Roman"/>
                <a:cs typeface="Times New Roman"/>
              </a:rPr>
              <a:t>both</a:t>
            </a:r>
            <a:r>
              <a:rPr sz="2000" spc="-30" dirty="0">
                <a:latin typeface="Times New Roman"/>
                <a:cs typeface="Times New Roman"/>
              </a:rPr>
              <a:t> </a:t>
            </a:r>
            <a:r>
              <a:rPr sz="2000" dirty="0">
                <a:latin typeface="Times New Roman"/>
                <a:cs typeface="Times New Roman"/>
              </a:rPr>
              <a:t>the</a:t>
            </a:r>
            <a:r>
              <a:rPr sz="2000" spc="-5" dirty="0">
                <a:latin typeface="Times New Roman"/>
                <a:cs typeface="Times New Roman"/>
              </a:rPr>
              <a:t> test</a:t>
            </a:r>
            <a:r>
              <a:rPr sz="2000" spc="-15" dirty="0">
                <a:latin typeface="Times New Roman"/>
                <a:cs typeface="Times New Roman"/>
              </a:rPr>
              <a:t> </a:t>
            </a:r>
            <a:r>
              <a:rPr sz="2000" dirty="0">
                <a:latin typeface="Times New Roman"/>
                <a:cs typeface="Times New Roman"/>
              </a:rPr>
              <a:t>and</a:t>
            </a:r>
            <a:r>
              <a:rPr sz="2000" spc="-15" dirty="0">
                <a:latin typeface="Times New Roman"/>
                <a:cs typeface="Times New Roman"/>
              </a:rPr>
              <a:t> </a:t>
            </a:r>
            <a:r>
              <a:rPr sz="2000" dirty="0">
                <a:latin typeface="Times New Roman"/>
                <a:cs typeface="Times New Roman"/>
              </a:rPr>
              <a:t>printing</a:t>
            </a:r>
            <a:r>
              <a:rPr sz="2000" spc="-30" dirty="0">
                <a:latin typeface="Times New Roman"/>
                <a:cs typeface="Times New Roman"/>
              </a:rPr>
              <a:t> </a:t>
            </a:r>
            <a:r>
              <a:rPr sz="2000" dirty="0">
                <a:latin typeface="Times New Roman"/>
                <a:cs typeface="Times New Roman"/>
              </a:rPr>
              <a:t>from</a:t>
            </a:r>
            <a:r>
              <a:rPr sz="2000" spc="-30" dirty="0">
                <a:latin typeface="Times New Roman"/>
                <a:cs typeface="Times New Roman"/>
              </a:rPr>
              <a:t> </a:t>
            </a:r>
            <a:r>
              <a:rPr sz="2000" dirty="0">
                <a:latin typeface="Times New Roman"/>
                <a:cs typeface="Times New Roman"/>
              </a:rPr>
              <a:t>the</a:t>
            </a:r>
            <a:r>
              <a:rPr sz="2000" spc="-20" dirty="0">
                <a:latin typeface="Times New Roman"/>
                <a:cs typeface="Times New Roman"/>
              </a:rPr>
              <a:t> </a:t>
            </a:r>
            <a:r>
              <a:rPr sz="2000" dirty="0">
                <a:latin typeface="Times New Roman"/>
                <a:cs typeface="Times New Roman"/>
              </a:rPr>
              <a:t>object</a:t>
            </a:r>
            <a:r>
              <a:rPr sz="2000" spc="-40" dirty="0">
                <a:latin typeface="Times New Roman"/>
                <a:cs typeface="Times New Roman"/>
              </a:rPr>
              <a:t> </a:t>
            </a:r>
            <a:r>
              <a:rPr sz="2000" dirty="0">
                <a:latin typeface="Times New Roman"/>
                <a:cs typeface="Times New Roman"/>
              </a:rPr>
              <a:t>code. </a:t>
            </a:r>
            <a:r>
              <a:rPr sz="2000" spc="-484" dirty="0">
                <a:latin typeface="Times New Roman"/>
                <a:cs typeface="Times New Roman"/>
              </a:rPr>
              <a:t> </a:t>
            </a:r>
            <a:r>
              <a:rPr sz="2000" dirty="0">
                <a:latin typeface="Times New Roman"/>
                <a:cs typeface="Times New Roman"/>
              </a:rPr>
              <a:t>More</a:t>
            </a:r>
            <a:r>
              <a:rPr sz="2000" spc="-25" dirty="0">
                <a:latin typeface="Times New Roman"/>
                <a:cs typeface="Times New Roman"/>
              </a:rPr>
              <a:t> </a:t>
            </a:r>
            <a:r>
              <a:rPr sz="2000" spc="-15" dirty="0">
                <a:latin typeface="Times New Roman"/>
                <a:cs typeface="Times New Roman"/>
              </a:rPr>
              <a:t>generally,</a:t>
            </a:r>
            <a:endParaRPr sz="2000">
              <a:latin typeface="Times New Roman"/>
              <a:cs typeface="Times New Roman"/>
            </a:endParaRPr>
          </a:p>
          <a:p>
            <a:pPr marL="286385" marR="566420" indent="-274320">
              <a:lnSpc>
                <a:spcPct val="100000"/>
              </a:lnSpc>
              <a:spcBef>
                <a:spcPts val="600"/>
              </a:spcBef>
              <a:buClr>
                <a:srgbClr val="FD8537"/>
              </a:buClr>
              <a:buSzPct val="70000"/>
              <a:buFont typeface="Wingdings"/>
              <a:buChar char=""/>
              <a:tabLst>
                <a:tab pos="287020" algn="l"/>
              </a:tabLst>
            </a:pPr>
            <a:r>
              <a:rPr sz="2000" dirty="0">
                <a:latin typeface="Times New Roman"/>
                <a:cs typeface="Times New Roman"/>
              </a:rPr>
              <a:t>deducing</a:t>
            </a:r>
            <a:r>
              <a:rPr sz="2000" spc="-35" dirty="0">
                <a:latin typeface="Times New Roman"/>
                <a:cs typeface="Times New Roman"/>
              </a:rPr>
              <a:t> </a:t>
            </a:r>
            <a:r>
              <a:rPr sz="2000" dirty="0">
                <a:latin typeface="Times New Roman"/>
                <a:cs typeface="Times New Roman"/>
              </a:rPr>
              <a:t>at</a:t>
            </a:r>
            <a:r>
              <a:rPr sz="2000" spc="-5" dirty="0">
                <a:latin typeface="Times New Roman"/>
                <a:cs typeface="Times New Roman"/>
              </a:rPr>
              <a:t> compile</a:t>
            </a:r>
            <a:r>
              <a:rPr sz="2000" spc="-20" dirty="0">
                <a:latin typeface="Times New Roman"/>
                <a:cs typeface="Times New Roman"/>
              </a:rPr>
              <a:t> </a:t>
            </a:r>
            <a:r>
              <a:rPr sz="2000" spc="-10" dirty="0">
                <a:latin typeface="Times New Roman"/>
                <a:cs typeface="Times New Roman"/>
              </a:rPr>
              <a:t>time</a:t>
            </a:r>
            <a:r>
              <a:rPr sz="2000" dirty="0">
                <a:latin typeface="Times New Roman"/>
                <a:cs typeface="Times New Roman"/>
              </a:rPr>
              <a:t> that</a:t>
            </a:r>
            <a:r>
              <a:rPr sz="2000" spc="-15"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value</a:t>
            </a:r>
            <a:r>
              <a:rPr sz="2000" spc="-20" dirty="0">
                <a:latin typeface="Times New Roman"/>
                <a:cs typeface="Times New Roman"/>
              </a:rPr>
              <a:t> </a:t>
            </a:r>
            <a:r>
              <a:rPr sz="2000" dirty="0">
                <a:latin typeface="Times New Roman"/>
                <a:cs typeface="Times New Roman"/>
              </a:rPr>
              <a:t>of</a:t>
            </a:r>
            <a:r>
              <a:rPr sz="2000" spc="-15" dirty="0">
                <a:latin typeface="Times New Roman"/>
                <a:cs typeface="Times New Roman"/>
              </a:rPr>
              <a:t> </a:t>
            </a:r>
            <a:r>
              <a:rPr sz="2000" dirty="0">
                <a:latin typeface="Times New Roman"/>
                <a:cs typeface="Times New Roman"/>
              </a:rPr>
              <a:t>an expression</a:t>
            </a:r>
            <a:r>
              <a:rPr sz="2000" spc="-40" dirty="0">
                <a:latin typeface="Times New Roman"/>
                <a:cs typeface="Times New Roman"/>
              </a:rPr>
              <a:t> </a:t>
            </a:r>
            <a:r>
              <a:rPr sz="2000" dirty="0">
                <a:latin typeface="Times New Roman"/>
                <a:cs typeface="Times New Roman"/>
              </a:rPr>
              <a:t>is</a:t>
            </a:r>
            <a:r>
              <a:rPr sz="2000" spc="-15" dirty="0">
                <a:latin typeface="Times New Roman"/>
                <a:cs typeface="Times New Roman"/>
              </a:rPr>
              <a:t> </a:t>
            </a:r>
            <a:r>
              <a:rPr sz="2000" dirty="0">
                <a:latin typeface="Times New Roman"/>
                <a:cs typeface="Times New Roman"/>
              </a:rPr>
              <a:t>a </a:t>
            </a:r>
            <a:r>
              <a:rPr sz="2000" spc="-484" dirty="0">
                <a:latin typeface="Times New Roman"/>
                <a:cs typeface="Times New Roman"/>
              </a:rPr>
              <a:t> </a:t>
            </a:r>
            <a:r>
              <a:rPr sz="2000" dirty="0">
                <a:latin typeface="Times New Roman"/>
                <a:cs typeface="Times New Roman"/>
              </a:rPr>
              <a:t>constant</a:t>
            </a:r>
            <a:r>
              <a:rPr sz="2000" spc="-40" dirty="0">
                <a:latin typeface="Times New Roman"/>
                <a:cs typeface="Times New Roman"/>
              </a:rPr>
              <a:t> </a:t>
            </a:r>
            <a:r>
              <a:rPr sz="2000" dirty="0">
                <a:latin typeface="Times New Roman"/>
                <a:cs typeface="Times New Roman"/>
              </a:rPr>
              <a:t>and</a:t>
            </a:r>
            <a:r>
              <a:rPr sz="2000" spc="-15" dirty="0">
                <a:latin typeface="Times New Roman"/>
                <a:cs typeface="Times New Roman"/>
              </a:rPr>
              <a:t> </a:t>
            </a:r>
            <a:r>
              <a:rPr sz="2000" dirty="0">
                <a:latin typeface="Times New Roman"/>
                <a:cs typeface="Times New Roman"/>
              </a:rPr>
              <a:t>using</a:t>
            </a:r>
            <a:r>
              <a:rPr sz="2000" spc="-30" dirty="0">
                <a:latin typeface="Times New Roman"/>
                <a:cs typeface="Times New Roman"/>
              </a:rPr>
              <a:t> </a:t>
            </a:r>
            <a:r>
              <a:rPr sz="2000" dirty="0">
                <a:latin typeface="Times New Roman"/>
                <a:cs typeface="Times New Roman"/>
              </a:rPr>
              <a:t>the</a:t>
            </a:r>
            <a:endParaRPr sz="2000">
              <a:latin typeface="Times New Roman"/>
              <a:cs typeface="Times New Roman"/>
            </a:endParaRPr>
          </a:p>
          <a:p>
            <a:pPr marL="287020" indent="-274320">
              <a:lnSpc>
                <a:spcPct val="100000"/>
              </a:lnSpc>
              <a:spcBef>
                <a:spcPts val="605"/>
              </a:spcBef>
              <a:buClr>
                <a:srgbClr val="FD8537"/>
              </a:buClr>
              <a:buSzPct val="70000"/>
              <a:buFont typeface="Wingdings"/>
              <a:buChar char=""/>
              <a:tabLst>
                <a:tab pos="287020" algn="l"/>
              </a:tabLst>
            </a:pPr>
            <a:r>
              <a:rPr sz="2000" dirty="0">
                <a:latin typeface="Times New Roman"/>
                <a:cs typeface="Times New Roman"/>
              </a:rPr>
              <a:t>constant</a:t>
            </a:r>
            <a:r>
              <a:rPr sz="2000" spc="-45" dirty="0">
                <a:latin typeface="Times New Roman"/>
                <a:cs typeface="Times New Roman"/>
              </a:rPr>
              <a:t> </a:t>
            </a:r>
            <a:r>
              <a:rPr sz="2000" dirty="0">
                <a:latin typeface="Times New Roman"/>
                <a:cs typeface="Times New Roman"/>
              </a:rPr>
              <a:t>instead</a:t>
            </a:r>
            <a:r>
              <a:rPr sz="2000" spc="-35" dirty="0">
                <a:latin typeface="Times New Roman"/>
                <a:cs typeface="Times New Roman"/>
              </a:rPr>
              <a:t> </a:t>
            </a:r>
            <a:r>
              <a:rPr sz="2000" dirty="0">
                <a:latin typeface="Times New Roman"/>
                <a:cs typeface="Times New Roman"/>
              </a:rPr>
              <a:t>is</a:t>
            </a:r>
            <a:r>
              <a:rPr sz="2000" spc="-20" dirty="0">
                <a:latin typeface="Times New Roman"/>
                <a:cs typeface="Times New Roman"/>
              </a:rPr>
              <a:t> </a:t>
            </a:r>
            <a:r>
              <a:rPr sz="2000" spc="5" dirty="0">
                <a:latin typeface="Times New Roman"/>
                <a:cs typeface="Times New Roman"/>
              </a:rPr>
              <a:t>known</a:t>
            </a:r>
            <a:r>
              <a:rPr sz="2000" spc="-35" dirty="0">
                <a:latin typeface="Times New Roman"/>
                <a:cs typeface="Times New Roman"/>
              </a:rPr>
              <a:t> </a:t>
            </a:r>
            <a:r>
              <a:rPr sz="2000" dirty="0">
                <a:latin typeface="Times New Roman"/>
                <a:cs typeface="Times New Roman"/>
              </a:rPr>
              <a:t>as</a:t>
            </a:r>
            <a:r>
              <a:rPr sz="2000" spc="-5" dirty="0">
                <a:latin typeface="Times New Roman"/>
                <a:cs typeface="Times New Roman"/>
              </a:rPr>
              <a:t> </a:t>
            </a:r>
            <a:r>
              <a:rPr sz="2000" b="1" dirty="0">
                <a:solidFill>
                  <a:srgbClr val="FF0000"/>
                </a:solidFill>
                <a:latin typeface="Times New Roman"/>
                <a:cs typeface="Times New Roman"/>
              </a:rPr>
              <a:t>constant</a:t>
            </a:r>
            <a:r>
              <a:rPr sz="2000" b="1" spc="-45" dirty="0">
                <a:solidFill>
                  <a:srgbClr val="FF0000"/>
                </a:solidFill>
                <a:latin typeface="Times New Roman"/>
                <a:cs typeface="Times New Roman"/>
              </a:rPr>
              <a:t> </a:t>
            </a:r>
            <a:r>
              <a:rPr sz="2000" b="1" dirty="0">
                <a:solidFill>
                  <a:srgbClr val="FF0000"/>
                </a:solidFill>
                <a:latin typeface="Times New Roman"/>
                <a:cs typeface="Times New Roman"/>
              </a:rPr>
              <a:t>folding</a:t>
            </a:r>
            <a:r>
              <a:rPr sz="2000" dirty="0">
                <a:latin typeface="Times New Roman"/>
                <a:cs typeface="Times New Roman"/>
              </a:rPr>
              <a:t>.</a:t>
            </a:r>
            <a:endParaRPr sz="2000">
              <a:latin typeface="Times New Roman"/>
              <a:cs typeface="Times New Roman"/>
            </a:endParaRPr>
          </a:p>
          <a:p>
            <a:pPr marL="286385" marR="110489" indent="-274320">
              <a:lnSpc>
                <a:spcPct val="100000"/>
              </a:lnSpc>
              <a:spcBef>
                <a:spcPts val="600"/>
              </a:spcBef>
              <a:buClr>
                <a:srgbClr val="FD8537"/>
              </a:buClr>
              <a:buSzPct val="70000"/>
              <a:buFont typeface="Wingdings"/>
              <a:buChar char=""/>
              <a:tabLst>
                <a:tab pos="287020" algn="l"/>
              </a:tabLst>
            </a:pPr>
            <a:r>
              <a:rPr sz="2000" spc="5" dirty="0">
                <a:latin typeface="Times New Roman"/>
                <a:cs typeface="Times New Roman"/>
              </a:rPr>
              <a:t>One</a:t>
            </a:r>
            <a:r>
              <a:rPr sz="2000" spc="-10" dirty="0">
                <a:latin typeface="Times New Roman"/>
                <a:cs typeface="Times New Roman"/>
              </a:rPr>
              <a:t> </a:t>
            </a:r>
            <a:r>
              <a:rPr sz="2000" dirty="0">
                <a:latin typeface="Times New Roman"/>
                <a:cs typeface="Times New Roman"/>
              </a:rPr>
              <a:t>advantage</a:t>
            </a:r>
            <a:r>
              <a:rPr sz="2000" spc="-45" dirty="0">
                <a:latin typeface="Times New Roman"/>
                <a:cs typeface="Times New Roman"/>
              </a:rPr>
              <a:t> </a:t>
            </a:r>
            <a:r>
              <a:rPr sz="2000" dirty="0">
                <a:latin typeface="Times New Roman"/>
                <a:cs typeface="Times New Roman"/>
              </a:rPr>
              <a:t>of copy</a:t>
            </a:r>
            <a:r>
              <a:rPr sz="2000" spc="-30" dirty="0">
                <a:latin typeface="Times New Roman"/>
                <a:cs typeface="Times New Roman"/>
              </a:rPr>
              <a:t> </a:t>
            </a:r>
            <a:r>
              <a:rPr sz="2000" dirty="0">
                <a:latin typeface="Times New Roman"/>
                <a:cs typeface="Times New Roman"/>
              </a:rPr>
              <a:t>propagation</a:t>
            </a:r>
            <a:r>
              <a:rPr sz="2000" spc="-30" dirty="0">
                <a:latin typeface="Times New Roman"/>
                <a:cs typeface="Times New Roman"/>
              </a:rPr>
              <a:t> </a:t>
            </a:r>
            <a:r>
              <a:rPr sz="2000" dirty="0">
                <a:latin typeface="Times New Roman"/>
                <a:cs typeface="Times New Roman"/>
              </a:rPr>
              <a:t>is</a:t>
            </a:r>
            <a:r>
              <a:rPr sz="2000" spc="-15" dirty="0">
                <a:latin typeface="Times New Roman"/>
                <a:cs typeface="Times New Roman"/>
              </a:rPr>
              <a:t> </a:t>
            </a:r>
            <a:r>
              <a:rPr sz="2000" dirty="0">
                <a:latin typeface="Times New Roman"/>
                <a:cs typeface="Times New Roman"/>
              </a:rPr>
              <a:t>that</a:t>
            </a:r>
            <a:r>
              <a:rPr sz="2000" spc="-25" dirty="0">
                <a:latin typeface="Times New Roman"/>
                <a:cs typeface="Times New Roman"/>
              </a:rPr>
              <a:t> </a:t>
            </a:r>
            <a:r>
              <a:rPr sz="2000" dirty="0">
                <a:latin typeface="Times New Roman"/>
                <a:cs typeface="Times New Roman"/>
              </a:rPr>
              <a:t>it</a:t>
            </a:r>
            <a:r>
              <a:rPr sz="2000" spc="-10" dirty="0">
                <a:latin typeface="Times New Roman"/>
                <a:cs typeface="Times New Roman"/>
              </a:rPr>
              <a:t> </a:t>
            </a:r>
            <a:r>
              <a:rPr sz="2000" dirty="0">
                <a:latin typeface="Times New Roman"/>
                <a:cs typeface="Times New Roman"/>
              </a:rPr>
              <a:t>often</a:t>
            </a:r>
            <a:r>
              <a:rPr sz="2000" spc="-30" dirty="0">
                <a:latin typeface="Times New Roman"/>
                <a:cs typeface="Times New Roman"/>
              </a:rPr>
              <a:t> </a:t>
            </a:r>
            <a:r>
              <a:rPr sz="2000" dirty="0">
                <a:latin typeface="Times New Roman"/>
                <a:cs typeface="Times New Roman"/>
              </a:rPr>
              <a:t>turns</a:t>
            </a:r>
            <a:r>
              <a:rPr sz="2000" spc="-30"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copy </a:t>
            </a:r>
            <a:r>
              <a:rPr sz="2000" spc="-484" dirty="0">
                <a:latin typeface="Times New Roman"/>
                <a:cs typeface="Times New Roman"/>
              </a:rPr>
              <a:t> </a:t>
            </a:r>
            <a:r>
              <a:rPr sz="2000" spc="-5" dirty="0">
                <a:latin typeface="Times New Roman"/>
                <a:cs typeface="Times New Roman"/>
              </a:rPr>
              <a:t>statement</a:t>
            </a:r>
            <a:r>
              <a:rPr sz="2000" spc="-15" dirty="0">
                <a:latin typeface="Times New Roman"/>
                <a:cs typeface="Times New Roman"/>
              </a:rPr>
              <a:t> </a:t>
            </a:r>
            <a:r>
              <a:rPr sz="2000" dirty="0">
                <a:latin typeface="Times New Roman"/>
                <a:cs typeface="Times New Roman"/>
              </a:rPr>
              <a:t>into</a:t>
            </a:r>
            <a:r>
              <a:rPr sz="2000" spc="-20" dirty="0">
                <a:latin typeface="Times New Roman"/>
                <a:cs typeface="Times New Roman"/>
              </a:rPr>
              <a:t> </a:t>
            </a:r>
            <a:r>
              <a:rPr sz="2000" dirty="0">
                <a:latin typeface="Times New Roman"/>
                <a:cs typeface="Times New Roman"/>
              </a:rPr>
              <a:t>dead</a:t>
            </a:r>
            <a:endParaRPr sz="2000">
              <a:latin typeface="Times New Roman"/>
              <a:cs typeface="Times New Roman"/>
            </a:endParaRPr>
          </a:p>
          <a:p>
            <a:pPr marL="287020" indent="-274320">
              <a:lnSpc>
                <a:spcPct val="100000"/>
              </a:lnSpc>
              <a:spcBef>
                <a:spcPts val="600"/>
              </a:spcBef>
              <a:buClr>
                <a:srgbClr val="FD8537"/>
              </a:buClr>
              <a:buSzPct val="70000"/>
              <a:buFont typeface="Wingdings"/>
              <a:buChar char=""/>
              <a:tabLst>
                <a:tab pos="287020" algn="l"/>
              </a:tabLst>
            </a:pPr>
            <a:r>
              <a:rPr sz="2000" dirty="0">
                <a:latin typeface="Times New Roman"/>
                <a:cs typeface="Times New Roman"/>
              </a:rPr>
              <a:t>code.</a:t>
            </a:r>
            <a:endParaRPr sz="2000">
              <a:latin typeface="Times New Roman"/>
              <a:cs typeface="Times New Roman"/>
            </a:endParaRPr>
          </a:p>
          <a:p>
            <a:pPr marL="350520" indent="-338455">
              <a:lnSpc>
                <a:spcPct val="100000"/>
              </a:lnSpc>
              <a:spcBef>
                <a:spcPts val="600"/>
              </a:spcBef>
              <a:buClr>
                <a:srgbClr val="FD8537"/>
              </a:buClr>
              <a:buSzPct val="70000"/>
              <a:buFont typeface="Wingdings"/>
              <a:buChar char=""/>
              <a:tabLst>
                <a:tab pos="350520" algn="l"/>
                <a:tab pos="351155" algn="l"/>
              </a:tabLst>
            </a:pPr>
            <a:r>
              <a:rPr sz="2000" dirty="0">
                <a:latin typeface="Times New Roman"/>
                <a:cs typeface="Times New Roman"/>
              </a:rPr>
              <a:t>For</a:t>
            </a:r>
            <a:r>
              <a:rPr sz="2000" spc="-40" dirty="0">
                <a:latin typeface="Times New Roman"/>
                <a:cs typeface="Times New Roman"/>
              </a:rPr>
              <a:t> </a:t>
            </a:r>
            <a:r>
              <a:rPr sz="2000" spc="-5" dirty="0">
                <a:latin typeface="Times New Roman"/>
                <a:cs typeface="Times New Roman"/>
              </a:rPr>
              <a:t>example,</a:t>
            </a:r>
            <a:endParaRPr sz="2000">
              <a:latin typeface="Times New Roman"/>
              <a:cs typeface="Times New Roman"/>
            </a:endParaRPr>
          </a:p>
          <a:p>
            <a:pPr marL="287020" indent="-274320">
              <a:lnSpc>
                <a:spcPct val="100000"/>
              </a:lnSpc>
              <a:spcBef>
                <a:spcPts val="600"/>
              </a:spcBef>
              <a:buClr>
                <a:srgbClr val="FD8537"/>
              </a:buClr>
              <a:buSzPct val="70000"/>
              <a:buFont typeface="Wingdings"/>
              <a:buChar char=""/>
              <a:tabLst>
                <a:tab pos="287020" algn="l"/>
              </a:tabLst>
            </a:pPr>
            <a:r>
              <a:rPr sz="2000" dirty="0">
                <a:latin typeface="Times New Roman"/>
                <a:cs typeface="Times New Roman"/>
              </a:rPr>
              <a:t>a=3.14157/2</a:t>
            </a:r>
            <a:r>
              <a:rPr sz="2000" spc="-60" dirty="0">
                <a:latin typeface="Times New Roman"/>
                <a:cs typeface="Times New Roman"/>
              </a:rPr>
              <a:t> </a:t>
            </a:r>
            <a:r>
              <a:rPr sz="2000" dirty="0">
                <a:latin typeface="Times New Roman"/>
                <a:cs typeface="Times New Roman"/>
              </a:rPr>
              <a:t>can</a:t>
            </a:r>
            <a:r>
              <a:rPr sz="2000" spc="-15" dirty="0">
                <a:latin typeface="Times New Roman"/>
                <a:cs typeface="Times New Roman"/>
              </a:rPr>
              <a:t> </a:t>
            </a:r>
            <a:r>
              <a:rPr sz="2000" dirty="0">
                <a:latin typeface="Times New Roman"/>
                <a:cs typeface="Times New Roman"/>
              </a:rPr>
              <a:t>be</a:t>
            </a:r>
            <a:r>
              <a:rPr sz="2000" spc="-15" dirty="0">
                <a:latin typeface="Times New Roman"/>
                <a:cs typeface="Times New Roman"/>
              </a:rPr>
              <a:t> </a:t>
            </a:r>
            <a:r>
              <a:rPr sz="2000" dirty="0">
                <a:latin typeface="Times New Roman"/>
                <a:cs typeface="Times New Roman"/>
              </a:rPr>
              <a:t>replaced</a:t>
            </a:r>
            <a:r>
              <a:rPr sz="2000" spc="-40" dirty="0">
                <a:latin typeface="Times New Roman"/>
                <a:cs typeface="Times New Roman"/>
              </a:rPr>
              <a:t> </a:t>
            </a:r>
            <a:r>
              <a:rPr sz="2000" dirty="0">
                <a:latin typeface="Times New Roman"/>
                <a:cs typeface="Times New Roman"/>
              </a:rPr>
              <a:t>by</a:t>
            </a:r>
            <a:endParaRPr sz="2000">
              <a:latin typeface="Times New Roman"/>
              <a:cs typeface="Times New Roman"/>
            </a:endParaRPr>
          </a:p>
          <a:p>
            <a:pPr marL="287020" indent="-274320">
              <a:lnSpc>
                <a:spcPct val="100000"/>
              </a:lnSpc>
              <a:spcBef>
                <a:spcPts val="600"/>
              </a:spcBef>
              <a:buClr>
                <a:srgbClr val="FD8537"/>
              </a:buClr>
              <a:buSzPct val="70000"/>
              <a:buFont typeface="Wingdings"/>
              <a:buChar char=""/>
              <a:tabLst>
                <a:tab pos="287020" algn="l"/>
              </a:tabLst>
            </a:pPr>
            <a:r>
              <a:rPr sz="2000" dirty="0">
                <a:latin typeface="Times New Roman"/>
                <a:cs typeface="Times New Roman"/>
              </a:rPr>
              <a:t>a=1.570</a:t>
            </a:r>
            <a:r>
              <a:rPr sz="2000" spc="-40" dirty="0">
                <a:latin typeface="Times New Roman"/>
                <a:cs typeface="Times New Roman"/>
              </a:rPr>
              <a:t> </a:t>
            </a:r>
            <a:r>
              <a:rPr sz="2000" dirty="0">
                <a:latin typeface="Times New Roman"/>
                <a:cs typeface="Times New Roman"/>
              </a:rPr>
              <a:t>there</a:t>
            </a:r>
            <a:r>
              <a:rPr sz="2000" spc="-25" dirty="0">
                <a:latin typeface="Times New Roman"/>
                <a:cs typeface="Times New Roman"/>
              </a:rPr>
              <a:t> </a:t>
            </a:r>
            <a:r>
              <a:rPr sz="2000" dirty="0">
                <a:latin typeface="Times New Roman"/>
                <a:cs typeface="Times New Roman"/>
              </a:rPr>
              <a:t>by</a:t>
            </a:r>
            <a:r>
              <a:rPr sz="2000" spc="-5" dirty="0">
                <a:latin typeface="Times New Roman"/>
                <a:cs typeface="Times New Roman"/>
              </a:rPr>
              <a:t> eliminating</a:t>
            </a:r>
            <a:r>
              <a:rPr sz="2000" spc="-10" dirty="0">
                <a:latin typeface="Times New Roman"/>
                <a:cs typeface="Times New Roman"/>
              </a:rPr>
              <a:t> </a:t>
            </a:r>
            <a:r>
              <a:rPr sz="2000" dirty="0">
                <a:latin typeface="Times New Roman"/>
                <a:cs typeface="Times New Roman"/>
              </a:rPr>
              <a:t>a</a:t>
            </a:r>
            <a:r>
              <a:rPr sz="2000" spc="-15" dirty="0">
                <a:latin typeface="Times New Roman"/>
                <a:cs typeface="Times New Roman"/>
              </a:rPr>
              <a:t> </a:t>
            </a:r>
            <a:r>
              <a:rPr sz="2000" dirty="0">
                <a:latin typeface="Times New Roman"/>
                <a:cs typeface="Times New Roman"/>
              </a:rPr>
              <a:t>division</a:t>
            </a:r>
            <a:r>
              <a:rPr sz="2000" spc="-40" dirty="0">
                <a:latin typeface="Times New Roman"/>
                <a:cs typeface="Times New Roman"/>
              </a:rPr>
              <a:t> </a:t>
            </a:r>
            <a:r>
              <a:rPr sz="2000" dirty="0">
                <a:latin typeface="Times New Roman"/>
                <a:cs typeface="Times New Roman"/>
              </a:rPr>
              <a:t>operation.</a:t>
            </a:r>
            <a:endParaRPr sz="20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a:bodyPr>
          <a:lstStyle/>
          <a:p>
            <a:r>
              <a:rPr lang="en-US" sz="4000" b="1" dirty="0"/>
              <a:t>Basic Blocks  </a:t>
            </a:r>
          </a:p>
        </p:txBody>
      </p:sp>
      <p:sp>
        <p:nvSpPr>
          <p:cNvPr id="49155" name="Rectangle 3"/>
          <p:cNvSpPr>
            <a:spLocks noGrp="1" noChangeArrowheads="1"/>
          </p:cNvSpPr>
          <p:nvPr>
            <p:ph type="body" idx="1"/>
          </p:nvPr>
        </p:nvSpPr>
        <p:spPr>
          <a:xfrm>
            <a:off x="0" y="1524000"/>
            <a:ext cx="9144000" cy="4572000"/>
          </a:xfrm>
        </p:spPr>
        <p:txBody>
          <a:bodyPr>
            <a:normAutofit fontScale="92500"/>
          </a:bodyPr>
          <a:lstStyle/>
          <a:p>
            <a:pPr algn="just"/>
            <a:r>
              <a:rPr lang="en-US" sz="2400" b="1" dirty="0"/>
              <a:t>Algorithm: Partitioning three address instructions into basic blocks</a:t>
            </a:r>
          </a:p>
          <a:p>
            <a:pPr algn="just"/>
            <a:r>
              <a:rPr lang="en-US" sz="2400" b="1" dirty="0"/>
              <a:t>Input: a sequence of three address instructions.</a:t>
            </a:r>
          </a:p>
          <a:p>
            <a:pPr algn="just"/>
            <a:r>
              <a:rPr lang="en-US" sz="2400" b="1" dirty="0"/>
              <a:t>Output: a list of basic block for that sequence  in which each instruction is assigned to exactly one basic block.</a:t>
            </a:r>
            <a:endParaRPr lang="en-US" sz="2400" dirty="0"/>
          </a:p>
          <a:p>
            <a:pPr lvl="1" algn="just"/>
            <a:r>
              <a:rPr lang="en-US" sz="2400" b="1" dirty="0"/>
              <a:t>Method</a:t>
            </a:r>
          </a:p>
          <a:p>
            <a:pPr lvl="2" algn="just"/>
            <a:r>
              <a:rPr lang="en-US" sz="2000" b="1" dirty="0"/>
              <a:t>We first determine the leader(first instruction in some basic block)</a:t>
            </a:r>
          </a:p>
          <a:p>
            <a:pPr lvl="3" algn="just">
              <a:buFont typeface="Arial" pitchFamily="34" charset="0"/>
              <a:buNone/>
            </a:pPr>
            <a:r>
              <a:rPr lang="en-US" sz="1800" b="1" dirty="0"/>
              <a:t>1)	The first instruction is a leader</a:t>
            </a:r>
          </a:p>
          <a:p>
            <a:pPr lvl="3" algn="just">
              <a:buFont typeface="Arial" pitchFamily="34" charset="0"/>
              <a:buNone/>
            </a:pPr>
            <a:r>
              <a:rPr lang="en-US" sz="1800" b="1" dirty="0"/>
              <a:t>2) Any instruction that is the target of a conditional or unconditional goto is a leader</a:t>
            </a:r>
          </a:p>
          <a:p>
            <a:pPr lvl="3" algn="just">
              <a:buFont typeface="Arial" pitchFamily="34" charset="0"/>
              <a:buNone/>
            </a:pPr>
            <a:r>
              <a:rPr lang="en-US" sz="1800" b="1" dirty="0"/>
              <a:t>3) Any instruction that immediately follows a goto or unconditional goto instruction is a leader</a:t>
            </a:r>
          </a:p>
          <a:p>
            <a:pPr lvl="2" algn="just"/>
            <a:r>
              <a:rPr lang="en-US" sz="2000" b="1" dirty="0"/>
              <a:t>For each leader, its basic block consists of the leader and all the instructions up to but not including the next leader or the end of the program.</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558139"/>
            <a:ext cx="7159625" cy="4521835"/>
          </a:xfrm>
          <a:prstGeom prst="rect">
            <a:avLst/>
          </a:prstGeom>
        </p:spPr>
        <p:txBody>
          <a:bodyPr vert="horz" wrap="square" lIns="0" tIns="88900" rIns="0" bIns="0" rtlCol="0">
            <a:spAutoFit/>
          </a:bodyPr>
          <a:lstStyle/>
          <a:p>
            <a:pPr marL="266700" algn="just">
              <a:lnSpc>
                <a:spcPct val="100000"/>
              </a:lnSpc>
              <a:spcBef>
                <a:spcPts val="700"/>
              </a:spcBef>
            </a:pPr>
            <a:r>
              <a:rPr sz="2000" b="1" dirty="0">
                <a:latin typeface="Times New Roman"/>
                <a:cs typeface="Times New Roman"/>
              </a:rPr>
              <a:t>Loop</a:t>
            </a:r>
            <a:r>
              <a:rPr sz="2000" b="1" spc="-35" dirty="0">
                <a:latin typeface="Times New Roman"/>
                <a:cs typeface="Times New Roman"/>
              </a:rPr>
              <a:t> </a:t>
            </a:r>
            <a:r>
              <a:rPr sz="2000" b="1" spc="-5" dirty="0">
                <a:latin typeface="Times New Roman"/>
                <a:cs typeface="Times New Roman"/>
              </a:rPr>
              <a:t>Optimizations:</a:t>
            </a:r>
            <a:endParaRPr sz="2000">
              <a:latin typeface="Times New Roman"/>
              <a:cs typeface="Times New Roman"/>
            </a:endParaRPr>
          </a:p>
          <a:p>
            <a:pPr marL="286385" marR="554355" indent="-274320" algn="just">
              <a:lnSpc>
                <a:spcPct val="100000"/>
              </a:lnSpc>
              <a:spcBef>
                <a:spcPts val="600"/>
              </a:spcBef>
              <a:buClr>
                <a:srgbClr val="FD8537"/>
              </a:buClr>
              <a:buSzPct val="70000"/>
              <a:buFont typeface="Wingdings"/>
              <a:buChar char=""/>
              <a:tabLst>
                <a:tab pos="287020" algn="l"/>
              </a:tabLst>
            </a:pPr>
            <a:r>
              <a:rPr sz="2000" spc="-70" dirty="0">
                <a:latin typeface="Times New Roman"/>
                <a:cs typeface="Times New Roman"/>
              </a:rPr>
              <a:t>We</a:t>
            </a:r>
            <a:r>
              <a:rPr sz="2000" spc="-25" dirty="0">
                <a:latin typeface="Times New Roman"/>
                <a:cs typeface="Times New Roman"/>
              </a:rPr>
              <a:t> </a:t>
            </a:r>
            <a:r>
              <a:rPr sz="2000" spc="5" dirty="0">
                <a:latin typeface="Times New Roman"/>
                <a:cs typeface="Times New Roman"/>
              </a:rPr>
              <a:t>now</a:t>
            </a:r>
            <a:r>
              <a:rPr sz="2000" spc="-10" dirty="0">
                <a:latin typeface="Times New Roman"/>
                <a:cs typeface="Times New Roman"/>
              </a:rPr>
              <a:t> </a:t>
            </a:r>
            <a:r>
              <a:rPr sz="2000" dirty="0">
                <a:latin typeface="Times New Roman"/>
                <a:cs typeface="Times New Roman"/>
              </a:rPr>
              <a:t>give</a:t>
            </a:r>
            <a:r>
              <a:rPr sz="2000" spc="-20" dirty="0">
                <a:latin typeface="Times New Roman"/>
                <a:cs typeface="Times New Roman"/>
              </a:rPr>
              <a:t> </a:t>
            </a:r>
            <a:r>
              <a:rPr sz="2000" dirty="0">
                <a:latin typeface="Times New Roman"/>
                <a:cs typeface="Times New Roman"/>
              </a:rPr>
              <a:t>a</a:t>
            </a:r>
            <a:r>
              <a:rPr sz="2000" spc="5" dirty="0">
                <a:latin typeface="Times New Roman"/>
                <a:cs typeface="Times New Roman"/>
              </a:rPr>
              <a:t> </a:t>
            </a:r>
            <a:r>
              <a:rPr sz="2000" dirty="0">
                <a:latin typeface="Times New Roman"/>
                <a:cs typeface="Times New Roman"/>
              </a:rPr>
              <a:t>brief</a:t>
            </a:r>
            <a:r>
              <a:rPr sz="2000" spc="-25" dirty="0">
                <a:latin typeface="Times New Roman"/>
                <a:cs typeface="Times New Roman"/>
              </a:rPr>
              <a:t> </a:t>
            </a:r>
            <a:r>
              <a:rPr sz="2000" spc="-5" dirty="0">
                <a:latin typeface="Times New Roman"/>
                <a:cs typeface="Times New Roman"/>
              </a:rPr>
              <a:t>introduction</a:t>
            </a:r>
            <a:r>
              <a:rPr sz="2000" spc="-35" dirty="0">
                <a:latin typeface="Times New Roman"/>
                <a:cs typeface="Times New Roman"/>
              </a:rPr>
              <a:t> </a:t>
            </a:r>
            <a:r>
              <a:rPr sz="2000" dirty="0">
                <a:latin typeface="Times New Roman"/>
                <a:cs typeface="Times New Roman"/>
              </a:rPr>
              <a:t>to</a:t>
            </a:r>
            <a:r>
              <a:rPr sz="2000" spc="-5" dirty="0">
                <a:latin typeface="Times New Roman"/>
                <a:cs typeface="Times New Roman"/>
              </a:rPr>
              <a:t> </a:t>
            </a:r>
            <a:r>
              <a:rPr sz="2000" dirty="0">
                <a:latin typeface="Times New Roman"/>
                <a:cs typeface="Times New Roman"/>
              </a:rPr>
              <a:t>a</a:t>
            </a:r>
            <a:r>
              <a:rPr sz="2000" spc="-5" dirty="0">
                <a:latin typeface="Times New Roman"/>
                <a:cs typeface="Times New Roman"/>
              </a:rPr>
              <a:t> </a:t>
            </a:r>
            <a:r>
              <a:rPr sz="2000" dirty="0">
                <a:latin typeface="Times New Roman"/>
                <a:cs typeface="Times New Roman"/>
              </a:rPr>
              <a:t>very</a:t>
            </a:r>
            <a:r>
              <a:rPr sz="2000" spc="-10" dirty="0">
                <a:latin typeface="Times New Roman"/>
                <a:cs typeface="Times New Roman"/>
              </a:rPr>
              <a:t> </a:t>
            </a:r>
            <a:r>
              <a:rPr sz="2000" spc="-5" dirty="0">
                <a:latin typeface="Times New Roman"/>
                <a:cs typeface="Times New Roman"/>
              </a:rPr>
              <a:t>important</a:t>
            </a:r>
            <a:r>
              <a:rPr sz="2000" spc="-30" dirty="0">
                <a:latin typeface="Times New Roman"/>
                <a:cs typeface="Times New Roman"/>
              </a:rPr>
              <a:t> </a:t>
            </a:r>
            <a:r>
              <a:rPr sz="2000" dirty="0">
                <a:latin typeface="Times New Roman"/>
                <a:cs typeface="Times New Roman"/>
              </a:rPr>
              <a:t>place</a:t>
            </a:r>
            <a:r>
              <a:rPr sz="2000" spc="-10" dirty="0">
                <a:latin typeface="Times New Roman"/>
                <a:cs typeface="Times New Roman"/>
              </a:rPr>
              <a:t> </a:t>
            </a:r>
            <a:r>
              <a:rPr sz="2000" dirty="0">
                <a:latin typeface="Times New Roman"/>
                <a:cs typeface="Times New Roman"/>
              </a:rPr>
              <a:t>for </a:t>
            </a:r>
            <a:r>
              <a:rPr sz="2000" spc="-490" dirty="0">
                <a:latin typeface="Times New Roman"/>
                <a:cs typeface="Times New Roman"/>
              </a:rPr>
              <a:t> </a:t>
            </a:r>
            <a:r>
              <a:rPr sz="2000" spc="-5" dirty="0">
                <a:latin typeface="Times New Roman"/>
                <a:cs typeface="Times New Roman"/>
              </a:rPr>
              <a:t>optimizations, namely </a:t>
            </a:r>
            <a:r>
              <a:rPr sz="2000" dirty="0">
                <a:latin typeface="Times New Roman"/>
                <a:cs typeface="Times New Roman"/>
              </a:rPr>
              <a:t>loops, especially the inner loops where </a:t>
            </a:r>
            <a:r>
              <a:rPr sz="2000" spc="-484" dirty="0">
                <a:latin typeface="Times New Roman"/>
                <a:cs typeface="Times New Roman"/>
              </a:rPr>
              <a:t> </a:t>
            </a:r>
            <a:r>
              <a:rPr sz="2000" spc="-5" dirty="0">
                <a:latin typeface="Times New Roman"/>
                <a:cs typeface="Times New Roman"/>
              </a:rPr>
              <a:t>programs</a:t>
            </a:r>
            <a:r>
              <a:rPr sz="2000" spc="-20" dirty="0">
                <a:latin typeface="Times New Roman"/>
                <a:cs typeface="Times New Roman"/>
              </a:rPr>
              <a:t> </a:t>
            </a:r>
            <a:r>
              <a:rPr sz="2000" spc="-5" dirty="0">
                <a:latin typeface="Times New Roman"/>
                <a:cs typeface="Times New Roman"/>
              </a:rPr>
              <a:t>tend</a:t>
            </a:r>
            <a:r>
              <a:rPr sz="2000" spc="-10" dirty="0">
                <a:latin typeface="Times New Roman"/>
                <a:cs typeface="Times New Roman"/>
              </a:rPr>
              <a:t> </a:t>
            </a:r>
            <a:r>
              <a:rPr sz="2000" dirty="0">
                <a:latin typeface="Times New Roman"/>
                <a:cs typeface="Times New Roman"/>
              </a:rPr>
              <a:t>to</a:t>
            </a:r>
            <a:r>
              <a:rPr sz="2000" spc="-10" dirty="0">
                <a:latin typeface="Times New Roman"/>
                <a:cs typeface="Times New Roman"/>
              </a:rPr>
              <a:t> </a:t>
            </a:r>
            <a:r>
              <a:rPr sz="2000" dirty="0">
                <a:latin typeface="Times New Roman"/>
                <a:cs typeface="Times New Roman"/>
              </a:rPr>
              <a:t>spend</a:t>
            </a:r>
            <a:r>
              <a:rPr sz="2000" spc="-25"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bulk</a:t>
            </a:r>
            <a:r>
              <a:rPr sz="2000" spc="-35" dirty="0">
                <a:latin typeface="Times New Roman"/>
                <a:cs typeface="Times New Roman"/>
              </a:rPr>
              <a:t> </a:t>
            </a:r>
            <a:r>
              <a:rPr sz="2000" dirty="0">
                <a:latin typeface="Times New Roman"/>
                <a:cs typeface="Times New Roman"/>
              </a:rPr>
              <a:t>of</a:t>
            </a:r>
            <a:r>
              <a:rPr sz="2000" spc="-15" dirty="0">
                <a:latin typeface="Times New Roman"/>
                <a:cs typeface="Times New Roman"/>
              </a:rPr>
              <a:t> </a:t>
            </a:r>
            <a:r>
              <a:rPr sz="2000" dirty="0">
                <a:latin typeface="Times New Roman"/>
                <a:cs typeface="Times New Roman"/>
              </a:rPr>
              <a:t>their</a:t>
            </a:r>
            <a:r>
              <a:rPr sz="2000" spc="-25" dirty="0">
                <a:latin typeface="Times New Roman"/>
                <a:cs typeface="Times New Roman"/>
              </a:rPr>
              <a:t> </a:t>
            </a:r>
            <a:r>
              <a:rPr sz="2000" spc="-10" dirty="0">
                <a:latin typeface="Times New Roman"/>
                <a:cs typeface="Times New Roman"/>
              </a:rPr>
              <a:t>time.</a:t>
            </a:r>
            <a:endParaRPr sz="2000">
              <a:latin typeface="Times New Roman"/>
              <a:cs typeface="Times New Roman"/>
            </a:endParaRPr>
          </a:p>
          <a:p>
            <a:pPr marL="286385" marR="5080" indent="-274320">
              <a:lnSpc>
                <a:spcPct val="100000"/>
              </a:lnSpc>
              <a:spcBef>
                <a:spcPts val="600"/>
              </a:spcBef>
              <a:buClr>
                <a:srgbClr val="FD8537"/>
              </a:buClr>
              <a:buSzPct val="70000"/>
              <a:buFont typeface="Wingdings"/>
              <a:buChar char=""/>
              <a:tabLst>
                <a:tab pos="287020" algn="l"/>
              </a:tabLst>
            </a:pP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running</a:t>
            </a:r>
            <a:r>
              <a:rPr sz="2000" spc="-40" dirty="0">
                <a:latin typeface="Times New Roman"/>
                <a:cs typeface="Times New Roman"/>
              </a:rPr>
              <a:t> </a:t>
            </a:r>
            <a:r>
              <a:rPr sz="2000" spc="-10" dirty="0">
                <a:latin typeface="Times New Roman"/>
                <a:cs typeface="Times New Roman"/>
              </a:rPr>
              <a:t>time</a:t>
            </a:r>
            <a:r>
              <a:rPr sz="2000" spc="10" dirty="0">
                <a:latin typeface="Times New Roman"/>
                <a:cs typeface="Times New Roman"/>
              </a:rPr>
              <a:t> </a:t>
            </a:r>
            <a:r>
              <a:rPr sz="2000" dirty="0">
                <a:latin typeface="Times New Roman"/>
                <a:cs typeface="Times New Roman"/>
              </a:rPr>
              <a:t>of</a:t>
            </a:r>
            <a:r>
              <a:rPr sz="2000" spc="-10" dirty="0">
                <a:latin typeface="Times New Roman"/>
                <a:cs typeface="Times New Roman"/>
              </a:rPr>
              <a:t> </a:t>
            </a:r>
            <a:r>
              <a:rPr sz="2000" dirty="0">
                <a:latin typeface="Times New Roman"/>
                <a:cs typeface="Times New Roman"/>
              </a:rPr>
              <a:t>a program</a:t>
            </a:r>
            <a:r>
              <a:rPr sz="2000" spc="-50" dirty="0">
                <a:latin typeface="Times New Roman"/>
                <a:cs typeface="Times New Roman"/>
              </a:rPr>
              <a:t> </a:t>
            </a:r>
            <a:r>
              <a:rPr sz="2000" spc="-5" dirty="0">
                <a:latin typeface="Times New Roman"/>
                <a:cs typeface="Times New Roman"/>
              </a:rPr>
              <a:t>may</a:t>
            </a:r>
            <a:r>
              <a:rPr sz="2000" spc="5" dirty="0">
                <a:latin typeface="Times New Roman"/>
                <a:cs typeface="Times New Roman"/>
              </a:rPr>
              <a:t> </a:t>
            </a:r>
            <a:r>
              <a:rPr sz="2000" dirty="0">
                <a:latin typeface="Times New Roman"/>
                <a:cs typeface="Times New Roman"/>
              </a:rPr>
              <a:t>be</a:t>
            </a:r>
            <a:r>
              <a:rPr sz="2000" spc="-10" dirty="0">
                <a:latin typeface="Times New Roman"/>
                <a:cs typeface="Times New Roman"/>
              </a:rPr>
              <a:t> </a:t>
            </a:r>
            <a:r>
              <a:rPr sz="2000" dirty="0">
                <a:latin typeface="Times New Roman"/>
                <a:cs typeface="Times New Roman"/>
              </a:rPr>
              <a:t>improved</a:t>
            </a:r>
            <a:r>
              <a:rPr sz="2000" spc="-35" dirty="0">
                <a:latin typeface="Times New Roman"/>
                <a:cs typeface="Times New Roman"/>
              </a:rPr>
              <a:t> </a:t>
            </a:r>
            <a:r>
              <a:rPr sz="2000" dirty="0">
                <a:latin typeface="Times New Roman"/>
                <a:cs typeface="Times New Roman"/>
              </a:rPr>
              <a:t>if</a:t>
            </a:r>
            <a:r>
              <a:rPr sz="2000" spc="-15" dirty="0">
                <a:latin typeface="Times New Roman"/>
                <a:cs typeface="Times New Roman"/>
              </a:rPr>
              <a:t> </a:t>
            </a:r>
            <a:r>
              <a:rPr sz="2000" dirty="0">
                <a:latin typeface="Times New Roman"/>
                <a:cs typeface="Times New Roman"/>
              </a:rPr>
              <a:t>we</a:t>
            </a:r>
            <a:r>
              <a:rPr sz="2000" spc="-5" dirty="0">
                <a:latin typeface="Times New Roman"/>
                <a:cs typeface="Times New Roman"/>
              </a:rPr>
              <a:t> </a:t>
            </a:r>
            <a:r>
              <a:rPr sz="2000" dirty="0">
                <a:latin typeface="Times New Roman"/>
                <a:cs typeface="Times New Roman"/>
              </a:rPr>
              <a:t>decrease</a:t>
            </a:r>
            <a:r>
              <a:rPr sz="2000" spc="-30" dirty="0">
                <a:latin typeface="Times New Roman"/>
                <a:cs typeface="Times New Roman"/>
              </a:rPr>
              <a:t> </a:t>
            </a:r>
            <a:r>
              <a:rPr sz="2000" dirty="0">
                <a:latin typeface="Times New Roman"/>
                <a:cs typeface="Times New Roman"/>
              </a:rPr>
              <a:t>the </a:t>
            </a:r>
            <a:r>
              <a:rPr sz="2000" spc="-484" dirty="0">
                <a:latin typeface="Times New Roman"/>
                <a:cs typeface="Times New Roman"/>
              </a:rPr>
              <a:t> </a:t>
            </a:r>
            <a:r>
              <a:rPr sz="2000" spc="-5" dirty="0">
                <a:latin typeface="Times New Roman"/>
                <a:cs typeface="Times New Roman"/>
              </a:rPr>
              <a:t>number </a:t>
            </a:r>
            <a:r>
              <a:rPr sz="2000" dirty="0">
                <a:latin typeface="Times New Roman"/>
                <a:cs typeface="Times New Roman"/>
              </a:rPr>
              <a:t>of </a:t>
            </a:r>
            <a:r>
              <a:rPr sz="2000" spc="-5" dirty="0">
                <a:latin typeface="Times New Roman"/>
                <a:cs typeface="Times New Roman"/>
              </a:rPr>
              <a:t>instructions </a:t>
            </a:r>
            <a:r>
              <a:rPr sz="2000" dirty="0">
                <a:latin typeface="Times New Roman"/>
                <a:cs typeface="Times New Roman"/>
              </a:rPr>
              <a:t>in an inner loop, even if we increase the </a:t>
            </a:r>
            <a:r>
              <a:rPr sz="2000" spc="5" dirty="0">
                <a:latin typeface="Times New Roman"/>
                <a:cs typeface="Times New Roman"/>
              </a:rPr>
              <a:t> </a:t>
            </a:r>
            <a:r>
              <a:rPr sz="2000" spc="-5" dirty="0">
                <a:latin typeface="Times New Roman"/>
                <a:cs typeface="Times New Roman"/>
              </a:rPr>
              <a:t>amount</a:t>
            </a:r>
            <a:r>
              <a:rPr sz="2000" spc="-15" dirty="0">
                <a:latin typeface="Times New Roman"/>
                <a:cs typeface="Times New Roman"/>
              </a:rPr>
              <a:t> </a:t>
            </a:r>
            <a:r>
              <a:rPr sz="2000" dirty="0">
                <a:latin typeface="Times New Roman"/>
                <a:cs typeface="Times New Roman"/>
              </a:rPr>
              <a:t>of</a:t>
            </a:r>
            <a:r>
              <a:rPr sz="2000" spc="-15" dirty="0">
                <a:latin typeface="Times New Roman"/>
                <a:cs typeface="Times New Roman"/>
              </a:rPr>
              <a:t> </a:t>
            </a:r>
            <a:r>
              <a:rPr sz="2000" dirty="0">
                <a:latin typeface="Times New Roman"/>
                <a:cs typeface="Times New Roman"/>
              </a:rPr>
              <a:t>code</a:t>
            </a:r>
            <a:r>
              <a:rPr sz="2000" spc="-25" dirty="0">
                <a:latin typeface="Times New Roman"/>
                <a:cs typeface="Times New Roman"/>
              </a:rPr>
              <a:t> </a:t>
            </a:r>
            <a:r>
              <a:rPr sz="2000" dirty="0">
                <a:latin typeface="Times New Roman"/>
                <a:cs typeface="Times New Roman"/>
              </a:rPr>
              <a:t>outside</a:t>
            </a:r>
            <a:r>
              <a:rPr sz="2000" spc="-30" dirty="0">
                <a:latin typeface="Times New Roman"/>
                <a:cs typeface="Times New Roman"/>
              </a:rPr>
              <a:t> </a:t>
            </a:r>
            <a:r>
              <a:rPr sz="2000" dirty="0">
                <a:latin typeface="Times New Roman"/>
                <a:cs typeface="Times New Roman"/>
              </a:rPr>
              <a:t>that</a:t>
            </a:r>
            <a:r>
              <a:rPr sz="2000" spc="-15" dirty="0">
                <a:latin typeface="Times New Roman"/>
                <a:cs typeface="Times New Roman"/>
              </a:rPr>
              <a:t> </a:t>
            </a:r>
            <a:r>
              <a:rPr sz="2000" dirty="0">
                <a:latin typeface="Times New Roman"/>
                <a:cs typeface="Times New Roman"/>
              </a:rPr>
              <a:t>loop.</a:t>
            </a:r>
            <a:endParaRPr sz="2000">
              <a:latin typeface="Times New Roman"/>
              <a:cs typeface="Times New Roman"/>
            </a:endParaRPr>
          </a:p>
          <a:p>
            <a:pPr marL="346075" indent="-334010">
              <a:lnSpc>
                <a:spcPct val="100000"/>
              </a:lnSpc>
              <a:spcBef>
                <a:spcPts val="600"/>
              </a:spcBef>
              <a:buClr>
                <a:srgbClr val="FD8537"/>
              </a:buClr>
              <a:buSzPct val="70000"/>
              <a:buFont typeface="Wingdings"/>
              <a:buChar char=""/>
              <a:tabLst>
                <a:tab pos="346075" algn="l"/>
                <a:tab pos="346710" algn="l"/>
              </a:tabLst>
            </a:pPr>
            <a:r>
              <a:rPr sz="2000" dirty="0">
                <a:latin typeface="Times New Roman"/>
                <a:cs typeface="Times New Roman"/>
              </a:rPr>
              <a:t>Three</a:t>
            </a:r>
            <a:r>
              <a:rPr sz="2000" spc="-20" dirty="0">
                <a:latin typeface="Times New Roman"/>
                <a:cs typeface="Times New Roman"/>
              </a:rPr>
              <a:t> </a:t>
            </a:r>
            <a:r>
              <a:rPr sz="2000" dirty="0">
                <a:latin typeface="Times New Roman"/>
                <a:cs typeface="Times New Roman"/>
              </a:rPr>
              <a:t>techniques</a:t>
            </a:r>
            <a:r>
              <a:rPr sz="2000" spc="-40" dirty="0">
                <a:latin typeface="Times New Roman"/>
                <a:cs typeface="Times New Roman"/>
              </a:rPr>
              <a:t> </a:t>
            </a:r>
            <a:r>
              <a:rPr sz="2000" dirty="0">
                <a:latin typeface="Times New Roman"/>
                <a:cs typeface="Times New Roman"/>
              </a:rPr>
              <a:t>are</a:t>
            </a:r>
            <a:r>
              <a:rPr sz="2000" spc="-5" dirty="0">
                <a:latin typeface="Times New Roman"/>
                <a:cs typeface="Times New Roman"/>
              </a:rPr>
              <a:t> important</a:t>
            </a:r>
            <a:r>
              <a:rPr sz="2000" spc="-30" dirty="0">
                <a:latin typeface="Times New Roman"/>
                <a:cs typeface="Times New Roman"/>
              </a:rPr>
              <a:t> </a:t>
            </a:r>
            <a:r>
              <a:rPr sz="2000" dirty="0">
                <a:latin typeface="Times New Roman"/>
                <a:cs typeface="Times New Roman"/>
              </a:rPr>
              <a:t>for</a:t>
            </a:r>
            <a:r>
              <a:rPr sz="2000" spc="-10" dirty="0">
                <a:latin typeface="Times New Roman"/>
                <a:cs typeface="Times New Roman"/>
              </a:rPr>
              <a:t> </a:t>
            </a:r>
            <a:r>
              <a:rPr sz="2000" dirty="0">
                <a:latin typeface="Times New Roman"/>
                <a:cs typeface="Times New Roman"/>
              </a:rPr>
              <a:t>loop</a:t>
            </a:r>
            <a:r>
              <a:rPr sz="2000" spc="-25" dirty="0">
                <a:latin typeface="Times New Roman"/>
                <a:cs typeface="Times New Roman"/>
              </a:rPr>
              <a:t> </a:t>
            </a:r>
            <a:r>
              <a:rPr sz="2000" spc="-5" dirty="0">
                <a:latin typeface="Times New Roman"/>
                <a:cs typeface="Times New Roman"/>
              </a:rPr>
              <a:t>optimization:</a:t>
            </a:r>
            <a:endParaRPr sz="2000">
              <a:latin typeface="Times New Roman"/>
              <a:cs typeface="Times New Roman"/>
            </a:endParaRPr>
          </a:p>
          <a:p>
            <a:pPr marL="350520" indent="-338455">
              <a:lnSpc>
                <a:spcPct val="100000"/>
              </a:lnSpc>
              <a:spcBef>
                <a:spcPts val="600"/>
              </a:spcBef>
              <a:buClr>
                <a:srgbClr val="FD8537"/>
              </a:buClr>
              <a:buSzPct val="70000"/>
              <a:buFont typeface="Wingdings"/>
              <a:buChar char=""/>
              <a:tabLst>
                <a:tab pos="350520" algn="l"/>
                <a:tab pos="351155" algn="l"/>
              </a:tabLst>
            </a:pPr>
            <a:r>
              <a:rPr sz="2000" b="1" dirty="0">
                <a:latin typeface="Times New Roman"/>
                <a:cs typeface="Times New Roman"/>
              </a:rPr>
              <a:t>code</a:t>
            </a:r>
            <a:r>
              <a:rPr sz="2000" b="1" spc="-30" dirty="0">
                <a:latin typeface="Times New Roman"/>
                <a:cs typeface="Times New Roman"/>
              </a:rPr>
              <a:t> </a:t>
            </a:r>
            <a:r>
              <a:rPr sz="2000" b="1" dirty="0">
                <a:latin typeface="Times New Roman"/>
                <a:cs typeface="Times New Roman"/>
              </a:rPr>
              <a:t>motion</a:t>
            </a:r>
            <a:r>
              <a:rPr sz="2000" dirty="0">
                <a:latin typeface="Times New Roman"/>
                <a:cs typeface="Times New Roman"/>
              </a:rPr>
              <a:t>,</a:t>
            </a:r>
            <a:r>
              <a:rPr sz="2000" spc="-30" dirty="0">
                <a:latin typeface="Times New Roman"/>
                <a:cs typeface="Times New Roman"/>
              </a:rPr>
              <a:t> </a:t>
            </a:r>
            <a:r>
              <a:rPr sz="2000" dirty="0">
                <a:latin typeface="Times New Roman"/>
                <a:cs typeface="Times New Roman"/>
              </a:rPr>
              <a:t>which</a:t>
            </a:r>
            <a:r>
              <a:rPr sz="2000" spc="-15" dirty="0">
                <a:latin typeface="Times New Roman"/>
                <a:cs typeface="Times New Roman"/>
              </a:rPr>
              <a:t> </a:t>
            </a:r>
            <a:r>
              <a:rPr sz="2000" spc="-5" dirty="0">
                <a:latin typeface="Times New Roman"/>
                <a:cs typeface="Times New Roman"/>
              </a:rPr>
              <a:t>moves</a:t>
            </a:r>
            <a:r>
              <a:rPr sz="2000" spc="-10" dirty="0">
                <a:latin typeface="Times New Roman"/>
                <a:cs typeface="Times New Roman"/>
              </a:rPr>
              <a:t> </a:t>
            </a:r>
            <a:r>
              <a:rPr sz="2000" dirty="0">
                <a:latin typeface="Times New Roman"/>
                <a:cs typeface="Times New Roman"/>
              </a:rPr>
              <a:t>code</a:t>
            </a:r>
            <a:r>
              <a:rPr sz="2000" spc="-25" dirty="0">
                <a:latin typeface="Times New Roman"/>
                <a:cs typeface="Times New Roman"/>
              </a:rPr>
              <a:t> </a:t>
            </a:r>
            <a:r>
              <a:rPr sz="2000" dirty="0">
                <a:latin typeface="Times New Roman"/>
                <a:cs typeface="Times New Roman"/>
              </a:rPr>
              <a:t>outside</a:t>
            </a:r>
            <a:r>
              <a:rPr sz="2000" spc="-30" dirty="0">
                <a:latin typeface="Times New Roman"/>
                <a:cs typeface="Times New Roman"/>
              </a:rPr>
              <a:t> </a:t>
            </a:r>
            <a:r>
              <a:rPr sz="2000" dirty="0">
                <a:latin typeface="Times New Roman"/>
                <a:cs typeface="Times New Roman"/>
              </a:rPr>
              <a:t>a</a:t>
            </a:r>
            <a:r>
              <a:rPr sz="2000" spc="-10" dirty="0">
                <a:latin typeface="Times New Roman"/>
                <a:cs typeface="Times New Roman"/>
              </a:rPr>
              <a:t> </a:t>
            </a:r>
            <a:r>
              <a:rPr sz="2000" dirty="0">
                <a:latin typeface="Times New Roman"/>
                <a:cs typeface="Times New Roman"/>
              </a:rPr>
              <a:t>loop;</a:t>
            </a:r>
            <a:endParaRPr sz="2000">
              <a:latin typeface="Times New Roman"/>
              <a:cs typeface="Times New Roman"/>
            </a:endParaRPr>
          </a:p>
          <a:p>
            <a:pPr marL="286385" marR="754380" indent="-274320">
              <a:lnSpc>
                <a:spcPct val="100000"/>
              </a:lnSpc>
              <a:spcBef>
                <a:spcPts val="605"/>
              </a:spcBef>
              <a:buClr>
                <a:srgbClr val="FD8537"/>
              </a:buClr>
              <a:buSzPct val="70000"/>
              <a:buFont typeface="Wingdings"/>
              <a:buChar char=""/>
              <a:tabLst>
                <a:tab pos="287020" algn="l"/>
              </a:tabLst>
            </a:pPr>
            <a:r>
              <a:rPr sz="2000" b="1" dirty="0">
                <a:latin typeface="Times New Roman"/>
                <a:cs typeface="Times New Roman"/>
              </a:rPr>
              <a:t>Induction-variable</a:t>
            </a:r>
            <a:r>
              <a:rPr sz="2000" b="1" spc="-40" dirty="0">
                <a:latin typeface="Times New Roman"/>
                <a:cs typeface="Times New Roman"/>
              </a:rPr>
              <a:t> </a:t>
            </a:r>
            <a:r>
              <a:rPr sz="2000" b="1" spc="-5" dirty="0">
                <a:latin typeface="Times New Roman"/>
                <a:cs typeface="Times New Roman"/>
              </a:rPr>
              <a:t>elimination</a:t>
            </a:r>
            <a:r>
              <a:rPr sz="2000" spc="-5" dirty="0">
                <a:latin typeface="Times New Roman"/>
                <a:cs typeface="Times New Roman"/>
              </a:rPr>
              <a:t>,</a:t>
            </a:r>
            <a:r>
              <a:rPr sz="2000" spc="-45" dirty="0">
                <a:latin typeface="Times New Roman"/>
                <a:cs typeface="Times New Roman"/>
              </a:rPr>
              <a:t> </a:t>
            </a:r>
            <a:r>
              <a:rPr sz="2000" dirty="0">
                <a:latin typeface="Times New Roman"/>
                <a:cs typeface="Times New Roman"/>
              </a:rPr>
              <a:t>which</a:t>
            </a:r>
            <a:r>
              <a:rPr sz="2000" spc="-15" dirty="0">
                <a:latin typeface="Times New Roman"/>
                <a:cs typeface="Times New Roman"/>
              </a:rPr>
              <a:t> </a:t>
            </a:r>
            <a:r>
              <a:rPr sz="2000" dirty="0">
                <a:latin typeface="Times New Roman"/>
                <a:cs typeface="Times New Roman"/>
              </a:rPr>
              <a:t>we apply</a:t>
            </a:r>
            <a:r>
              <a:rPr sz="2000" spc="-35" dirty="0">
                <a:latin typeface="Times New Roman"/>
                <a:cs typeface="Times New Roman"/>
              </a:rPr>
              <a:t> </a:t>
            </a:r>
            <a:r>
              <a:rPr sz="2000" dirty="0">
                <a:latin typeface="Times New Roman"/>
                <a:cs typeface="Times New Roman"/>
              </a:rPr>
              <a:t>to</a:t>
            </a:r>
            <a:r>
              <a:rPr sz="2000" spc="-10" dirty="0">
                <a:latin typeface="Times New Roman"/>
                <a:cs typeface="Times New Roman"/>
              </a:rPr>
              <a:t> </a:t>
            </a:r>
            <a:r>
              <a:rPr sz="2000" dirty="0">
                <a:latin typeface="Times New Roman"/>
                <a:cs typeface="Times New Roman"/>
              </a:rPr>
              <a:t>replace </a:t>
            </a:r>
            <a:r>
              <a:rPr sz="2000" spc="-484" dirty="0">
                <a:latin typeface="Times New Roman"/>
                <a:cs typeface="Times New Roman"/>
              </a:rPr>
              <a:t> </a:t>
            </a:r>
            <a:r>
              <a:rPr sz="2000" dirty="0">
                <a:latin typeface="Times New Roman"/>
                <a:cs typeface="Times New Roman"/>
              </a:rPr>
              <a:t>variables</a:t>
            </a:r>
            <a:r>
              <a:rPr sz="2000" spc="-40" dirty="0">
                <a:latin typeface="Times New Roman"/>
                <a:cs typeface="Times New Roman"/>
              </a:rPr>
              <a:t> </a:t>
            </a:r>
            <a:r>
              <a:rPr sz="2000" dirty="0">
                <a:latin typeface="Times New Roman"/>
                <a:cs typeface="Times New Roman"/>
              </a:rPr>
              <a:t>from</a:t>
            </a:r>
            <a:r>
              <a:rPr sz="2000" spc="-40" dirty="0">
                <a:latin typeface="Times New Roman"/>
                <a:cs typeface="Times New Roman"/>
              </a:rPr>
              <a:t> </a:t>
            </a:r>
            <a:r>
              <a:rPr sz="2000" dirty="0">
                <a:latin typeface="Times New Roman"/>
                <a:cs typeface="Times New Roman"/>
              </a:rPr>
              <a:t>inner</a:t>
            </a:r>
            <a:r>
              <a:rPr sz="2000" spc="-20" dirty="0">
                <a:latin typeface="Times New Roman"/>
                <a:cs typeface="Times New Roman"/>
              </a:rPr>
              <a:t> </a:t>
            </a:r>
            <a:r>
              <a:rPr sz="2000" dirty="0">
                <a:latin typeface="Times New Roman"/>
                <a:cs typeface="Times New Roman"/>
              </a:rPr>
              <a:t>loop.</a:t>
            </a:r>
            <a:endParaRPr sz="2000">
              <a:latin typeface="Times New Roman"/>
              <a:cs typeface="Times New Roman"/>
            </a:endParaRPr>
          </a:p>
          <a:p>
            <a:pPr marL="286385" marR="26034" indent="-274320">
              <a:lnSpc>
                <a:spcPct val="100000"/>
              </a:lnSpc>
              <a:spcBef>
                <a:spcPts val="600"/>
              </a:spcBef>
              <a:buClr>
                <a:srgbClr val="FD8537"/>
              </a:buClr>
              <a:buSzPct val="70000"/>
              <a:buFont typeface="Wingdings"/>
              <a:buChar char=""/>
              <a:tabLst>
                <a:tab pos="287020" algn="l"/>
              </a:tabLst>
            </a:pPr>
            <a:r>
              <a:rPr sz="2000" b="1" dirty="0">
                <a:latin typeface="Times New Roman"/>
                <a:cs typeface="Times New Roman"/>
              </a:rPr>
              <a:t>Reduction</a:t>
            </a:r>
            <a:r>
              <a:rPr sz="2000" b="1" spc="-25" dirty="0">
                <a:latin typeface="Times New Roman"/>
                <a:cs typeface="Times New Roman"/>
              </a:rPr>
              <a:t> </a:t>
            </a:r>
            <a:r>
              <a:rPr sz="2000" b="1" dirty="0">
                <a:latin typeface="Times New Roman"/>
                <a:cs typeface="Times New Roman"/>
              </a:rPr>
              <a:t>in</a:t>
            </a:r>
            <a:r>
              <a:rPr sz="2000" b="1" spc="-15" dirty="0">
                <a:latin typeface="Times New Roman"/>
                <a:cs typeface="Times New Roman"/>
              </a:rPr>
              <a:t> </a:t>
            </a:r>
            <a:r>
              <a:rPr sz="2000" b="1" spc="-5" dirty="0">
                <a:latin typeface="Times New Roman"/>
                <a:cs typeface="Times New Roman"/>
              </a:rPr>
              <a:t>strength</a:t>
            </a:r>
            <a:r>
              <a:rPr sz="2000" spc="-5" dirty="0">
                <a:latin typeface="Times New Roman"/>
                <a:cs typeface="Times New Roman"/>
              </a:rPr>
              <a:t>,</a:t>
            </a:r>
            <a:r>
              <a:rPr sz="2000" spc="-35" dirty="0">
                <a:latin typeface="Times New Roman"/>
                <a:cs typeface="Times New Roman"/>
              </a:rPr>
              <a:t> </a:t>
            </a:r>
            <a:r>
              <a:rPr sz="2000" dirty="0">
                <a:latin typeface="Times New Roman"/>
                <a:cs typeface="Times New Roman"/>
              </a:rPr>
              <a:t>which</a:t>
            </a:r>
            <a:r>
              <a:rPr sz="2000" spc="-15" dirty="0">
                <a:latin typeface="Times New Roman"/>
                <a:cs typeface="Times New Roman"/>
              </a:rPr>
              <a:t> </a:t>
            </a:r>
            <a:r>
              <a:rPr sz="2000" dirty="0">
                <a:latin typeface="Times New Roman"/>
                <a:cs typeface="Times New Roman"/>
              </a:rPr>
              <a:t>replaces</a:t>
            </a:r>
            <a:r>
              <a:rPr sz="2000" spc="-20" dirty="0">
                <a:latin typeface="Times New Roman"/>
                <a:cs typeface="Times New Roman"/>
              </a:rPr>
              <a:t> </a:t>
            </a:r>
            <a:r>
              <a:rPr sz="2000" dirty="0">
                <a:latin typeface="Times New Roman"/>
                <a:cs typeface="Times New Roman"/>
              </a:rPr>
              <a:t>and</a:t>
            </a:r>
            <a:r>
              <a:rPr sz="2000" spc="-15" dirty="0">
                <a:latin typeface="Times New Roman"/>
                <a:cs typeface="Times New Roman"/>
              </a:rPr>
              <a:t> </a:t>
            </a:r>
            <a:r>
              <a:rPr sz="2000" dirty="0">
                <a:latin typeface="Times New Roman"/>
                <a:cs typeface="Times New Roman"/>
              </a:rPr>
              <a:t>expensive</a:t>
            </a:r>
            <a:r>
              <a:rPr sz="2000" spc="-40" dirty="0">
                <a:latin typeface="Times New Roman"/>
                <a:cs typeface="Times New Roman"/>
              </a:rPr>
              <a:t> </a:t>
            </a:r>
            <a:r>
              <a:rPr sz="2000" dirty="0">
                <a:latin typeface="Times New Roman"/>
                <a:cs typeface="Times New Roman"/>
              </a:rPr>
              <a:t>operation</a:t>
            </a:r>
            <a:r>
              <a:rPr sz="2000" spc="-30" dirty="0">
                <a:latin typeface="Times New Roman"/>
                <a:cs typeface="Times New Roman"/>
              </a:rPr>
              <a:t> </a:t>
            </a:r>
            <a:r>
              <a:rPr sz="2000" dirty="0">
                <a:latin typeface="Times New Roman"/>
                <a:cs typeface="Times New Roman"/>
              </a:rPr>
              <a:t>by </a:t>
            </a:r>
            <a:r>
              <a:rPr sz="2000" spc="-484" dirty="0">
                <a:latin typeface="Times New Roman"/>
                <a:cs typeface="Times New Roman"/>
              </a:rPr>
              <a:t> </a:t>
            </a:r>
            <a:r>
              <a:rPr sz="2000" dirty="0">
                <a:latin typeface="Times New Roman"/>
                <a:cs typeface="Times New Roman"/>
              </a:rPr>
              <a:t>a</a:t>
            </a:r>
            <a:r>
              <a:rPr sz="2000" spc="-5" dirty="0">
                <a:latin typeface="Times New Roman"/>
                <a:cs typeface="Times New Roman"/>
              </a:rPr>
              <a:t> </a:t>
            </a:r>
            <a:r>
              <a:rPr sz="2000" dirty="0">
                <a:latin typeface="Times New Roman"/>
                <a:cs typeface="Times New Roman"/>
              </a:rPr>
              <a:t>cheaper</a:t>
            </a:r>
            <a:r>
              <a:rPr sz="2000" spc="-30" dirty="0">
                <a:latin typeface="Times New Roman"/>
                <a:cs typeface="Times New Roman"/>
              </a:rPr>
              <a:t> </a:t>
            </a:r>
            <a:r>
              <a:rPr sz="2000" dirty="0">
                <a:latin typeface="Times New Roman"/>
                <a:cs typeface="Times New Roman"/>
              </a:rPr>
              <a:t>one,</a:t>
            </a:r>
            <a:r>
              <a:rPr sz="2000" spc="-20" dirty="0">
                <a:latin typeface="Times New Roman"/>
                <a:cs typeface="Times New Roman"/>
              </a:rPr>
              <a:t> </a:t>
            </a:r>
            <a:r>
              <a:rPr sz="2000" dirty="0">
                <a:latin typeface="Times New Roman"/>
                <a:cs typeface="Times New Roman"/>
              </a:rPr>
              <a:t>such</a:t>
            </a:r>
            <a:r>
              <a:rPr sz="2000" spc="-10" dirty="0">
                <a:latin typeface="Times New Roman"/>
                <a:cs typeface="Times New Roman"/>
              </a:rPr>
              <a:t> </a:t>
            </a:r>
            <a:r>
              <a:rPr sz="2000" dirty="0">
                <a:latin typeface="Times New Roman"/>
                <a:cs typeface="Times New Roman"/>
              </a:rPr>
              <a:t>as</a:t>
            </a:r>
            <a:r>
              <a:rPr sz="2000" spc="-10" dirty="0">
                <a:latin typeface="Times New Roman"/>
                <a:cs typeface="Times New Roman"/>
              </a:rPr>
              <a:t> </a:t>
            </a:r>
            <a:r>
              <a:rPr sz="2000" dirty="0">
                <a:latin typeface="Times New Roman"/>
                <a:cs typeface="Times New Roman"/>
              </a:rPr>
              <a:t>a </a:t>
            </a:r>
            <a:r>
              <a:rPr sz="2000" spc="-5" dirty="0">
                <a:latin typeface="Times New Roman"/>
                <a:cs typeface="Times New Roman"/>
              </a:rPr>
              <a:t>multiplication</a:t>
            </a:r>
            <a:r>
              <a:rPr sz="2000" spc="-25" dirty="0">
                <a:latin typeface="Times New Roman"/>
                <a:cs typeface="Times New Roman"/>
              </a:rPr>
              <a:t> </a:t>
            </a:r>
            <a:r>
              <a:rPr sz="2000" dirty="0">
                <a:latin typeface="Times New Roman"/>
                <a:cs typeface="Times New Roman"/>
              </a:rPr>
              <a:t>by</a:t>
            </a:r>
            <a:r>
              <a:rPr sz="2000" spc="-10" dirty="0">
                <a:latin typeface="Times New Roman"/>
                <a:cs typeface="Times New Roman"/>
              </a:rPr>
              <a:t> </a:t>
            </a:r>
            <a:r>
              <a:rPr sz="2000" dirty="0">
                <a:latin typeface="Times New Roman"/>
                <a:cs typeface="Times New Roman"/>
              </a:rPr>
              <a:t>an addition.</a:t>
            </a:r>
            <a:endParaRPr sz="2000">
              <a:latin typeface="Times New Roman"/>
              <a:cs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634339"/>
            <a:ext cx="7282815" cy="4979670"/>
          </a:xfrm>
          <a:prstGeom prst="rect">
            <a:avLst/>
          </a:prstGeom>
        </p:spPr>
        <p:txBody>
          <a:bodyPr vert="horz" wrap="square" lIns="0" tIns="88900" rIns="0" bIns="0" rtlCol="0">
            <a:spAutoFit/>
          </a:bodyPr>
          <a:lstStyle/>
          <a:p>
            <a:pPr marL="329565">
              <a:lnSpc>
                <a:spcPct val="100000"/>
              </a:lnSpc>
              <a:spcBef>
                <a:spcPts val="700"/>
              </a:spcBef>
            </a:pPr>
            <a:r>
              <a:rPr sz="2000" b="1" dirty="0">
                <a:latin typeface="Times New Roman"/>
                <a:cs typeface="Times New Roman"/>
              </a:rPr>
              <a:t>Code</a:t>
            </a:r>
            <a:r>
              <a:rPr sz="2000" b="1" spc="-35" dirty="0">
                <a:latin typeface="Times New Roman"/>
                <a:cs typeface="Times New Roman"/>
              </a:rPr>
              <a:t> </a:t>
            </a:r>
            <a:r>
              <a:rPr sz="2000" b="1" dirty="0">
                <a:latin typeface="Times New Roman"/>
                <a:cs typeface="Times New Roman"/>
              </a:rPr>
              <a:t>Motion:</a:t>
            </a:r>
            <a:endParaRPr sz="2000">
              <a:latin typeface="Times New Roman"/>
              <a:cs typeface="Times New Roman"/>
            </a:endParaRPr>
          </a:p>
          <a:p>
            <a:pPr marL="286385" marR="344170" indent="-274320">
              <a:lnSpc>
                <a:spcPct val="100000"/>
              </a:lnSpc>
              <a:spcBef>
                <a:spcPts val="600"/>
              </a:spcBef>
              <a:buClr>
                <a:srgbClr val="FD8537"/>
              </a:buClr>
              <a:buSzPct val="70000"/>
              <a:buFont typeface="Wingdings"/>
              <a:buChar char=""/>
              <a:tabLst>
                <a:tab pos="287020" algn="l"/>
              </a:tabLst>
            </a:pPr>
            <a:r>
              <a:rPr sz="2000" dirty="0">
                <a:latin typeface="Times New Roman"/>
                <a:cs typeface="Times New Roman"/>
              </a:rPr>
              <a:t>An</a:t>
            </a:r>
            <a:r>
              <a:rPr sz="2000" spc="5" dirty="0">
                <a:latin typeface="Times New Roman"/>
                <a:cs typeface="Times New Roman"/>
              </a:rPr>
              <a:t> </a:t>
            </a:r>
            <a:r>
              <a:rPr sz="2000" spc="-5" dirty="0">
                <a:latin typeface="Times New Roman"/>
                <a:cs typeface="Times New Roman"/>
              </a:rPr>
              <a:t>important</a:t>
            </a:r>
            <a:r>
              <a:rPr sz="2000" spc="-30" dirty="0">
                <a:latin typeface="Times New Roman"/>
                <a:cs typeface="Times New Roman"/>
              </a:rPr>
              <a:t> </a:t>
            </a:r>
            <a:r>
              <a:rPr sz="2000" spc="-5" dirty="0">
                <a:latin typeface="Times New Roman"/>
                <a:cs typeface="Times New Roman"/>
              </a:rPr>
              <a:t>modification</a:t>
            </a:r>
            <a:r>
              <a:rPr sz="2000" spc="-20" dirty="0">
                <a:latin typeface="Times New Roman"/>
                <a:cs typeface="Times New Roman"/>
              </a:rPr>
              <a:t> </a:t>
            </a:r>
            <a:r>
              <a:rPr sz="2000" dirty="0">
                <a:latin typeface="Times New Roman"/>
                <a:cs typeface="Times New Roman"/>
              </a:rPr>
              <a:t>that</a:t>
            </a:r>
            <a:r>
              <a:rPr sz="2000" spc="-10" dirty="0">
                <a:latin typeface="Times New Roman"/>
                <a:cs typeface="Times New Roman"/>
              </a:rPr>
              <a:t> </a:t>
            </a:r>
            <a:r>
              <a:rPr sz="2000" dirty="0">
                <a:latin typeface="Times New Roman"/>
                <a:cs typeface="Times New Roman"/>
              </a:rPr>
              <a:t>decreases</a:t>
            </a:r>
            <a:r>
              <a:rPr sz="2000" spc="-35" dirty="0">
                <a:latin typeface="Times New Roman"/>
                <a:cs typeface="Times New Roman"/>
              </a:rPr>
              <a:t> </a:t>
            </a:r>
            <a:r>
              <a:rPr sz="2000" dirty="0">
                <a:latin typeface="Times New Roman"/>
                <a:cs typeface="Times New Roman"/>
              </a:rPr>
              <a:t>the </a:t>
            </a:r>
            <a:r>
              <a:rPr sz="2000" spc="-5" dirty="0">
                <a:latin typeface="Times New Roman"/>
                <a:cs typeface="Times New Roman"/>
              </a:rPr>
              <a:t>amount</a:t>
            </a:r>
            <a:r>
              <a:rPr sz="2000" spc="-15" dirty="0">
                <a:latin typeface="Times New Roman"/>
                <a:cs typeface="Times New Roman"/>
              </a:rPr>
              <a:t> </a:t>
            </a:r>
            <a:r>
              <a:rPr sz="2000" dirty="0">
                <a:latin typeface="Times New Roman"/>
                <a:cs typeface="Times New Roman"/>
              </a:rPr>
              <a:t>of</a:t>
            </a:r>
            <a:r>
              <a:rPr sz="2000" spc="-10" dirty="0">
                <a:latin typeface="Times New Roman"/>
                <a:cs typeface="Times New Roman"/>
              </a:rPr>
              <a:t> </a:t>
            </a:r>
            <a:r>
              <a:rPr sz="2000" dirty="0">
                <a:latin typeface="Times New Roman"/>
                <a:cs typeface="Times New Roman"/>
              </a:rPr>
              <a:t>code in</a:t>
            </a:r>
            <a:r>
              <a:rPr sz="2000" spc="-15" dirty="0">
                <a:latin typeface="Times New Roman"/>
                <a:cs typeface="Times New Roman"/>
              </a:rPr>
              <a:t> </a:t>
            </a:r>
            <a:r>
              <a:rPr sz="2000" dirty="0">
                <a:latin typeface="Times New Roman"/>
                <a:cs typeface="Times New Roman"/>
              </a:rPr>
              <a:t>a </a:t>
            </a:r>
            <a:r>
              <a:rPr sz="2000" spc="-484" dirty="0">
                <a:latin typeface="Times New Roman"/>
                <a:cs typeface="Times New Roman"/>
              </a:rPr>
              <a:t> </a:t>
            </a:r>
            <a:r>
              <a:rPr sz="2000" dirty="0">
                <a:latin typeface="Times New Roman"/>
                <a:cs typeface="Times New Roman"/>
              </a:rPr>
              <a:t>loop</a:t>
            </a:r>
            <a:r>
              <a:rPr sz="2000" spc="-35" dirty="0">
                <a:latin typeface="Times New Roman"/>
                <a:cs typeface="Times New Roman"/>
              </a:rPr>
              <a:t> </a:t>
            </a:r>
            <a:r>
              <a:rPr sz="2000" dirty="0">
                <a:latin typeface="Times New Roman"/>
                <a:cs typeface="Times New Roman"/>
              </a:rPr>
              <a:t>is code</a:t>
            </a:r>
            <a:r>
              <a:rPr sz="2000" spc="-25" dirty="0">
                <a:latin typeface="Times New Roman"/>
                <a:cs typeface="Times New Roman"/>
              </a:rPr>
              <a:t> </a:t>
            </a:r>
            <a:r>
              <a:rPr sz="2000" spc="-5" dirty="0">
                <a:latin typeface="Times New Roman"/>
                <a:cs typeface="Times New Roman"/>
              </a:rPr>
              <a:t>motion.</a:t>
            </a:r>
            <a:endParaRPr sz="2000">
              <a:latin typeface="Times New Roman"/>
              <a:cs typeface="Times New Roman"/>
            </a:endParaRPr>
          </a:p>
          <a:p>
            <a:pPr marL="286385" marR="249554" indent="-274320">
              <a:lnSpc>
                <a:spcPct val="100000"/>
              </a:lnSpc>
              <a:spcBef>
                <a:spcPts val="600"/>
              </a:spcBef>
              <a:buClr>
                <a:srgbClr val="FD8537"/>
              </a:buClr>
              <a:buSzPct val="70000"/>
              <a:buFont typeface="Wingdings"/>
              <a:buChar char=""/>
              <a:tabLst>
                <a:tab pos="287020" algn="l"/>
              </a:tabLst>
            </a:pPr>
            <a:r>
              <a:rPr sz="2000" dirty="0">
                <a:latin typeface="Times New Roman"/>
                <a:cs typeface="Times New Roman"/>
              </a:rPr>
              <a:t>This</a:t>
            </a:r>
            <a:r>
              <a:rPr sz="2000" spc="-20" dirty="0">
                <a:latin typeface="Times New Roman"/>
                <a:cs typeface="Times New Roman"/>
              </a:rPr>
              <a:t> </a:t>
            </a:r>
            <a:r>
              <a:rPr sz="2000" spc="-5" dirty="0">
                <a:latin typeface="Times New Roman"/>
                <a:cs typeface="Times New Roman"/>
              </a:rPr>
              <a:t>transformation</a:t>
            </a:r>
            <a:r>
              <a:rPr sz="2000" spc="-35" dirty="0">
                <a:latin typeface="Times New Roman"/>
                <a:cs typeface="Times New Roman"/>
              </a:rPr>
              <a:t> </a:t>
            </a:r>
            <a:r>
              <a:rPr sz="2000" spc="-5" dirty="0">
                <a:latin typeface="Times New Roman"/>
                <a:cs typeface="Times New Roman"/>
              </a:rPr>
              <a:t>takes</a:t>
            </a:r>
            <a:r>
              <a:rPr sz="2000" spc="5" dirty="0">
                <a:latin typeface="Times New Roman"/>
                <a:cs typeface="Times New Roman"/>
              </a:rPr>
              <a:t> </a:t>
            </a:r>
            <a:r>
              <a:rPr sz="2000" spc="-5" dirty="0">
                <a:latin typeface="Times New Roman"/>
                <a:cs typeface="Times New Roman"/>
              </a:rPr>
              <a:t>an</a:t>
            </a:r>
            <a:r>
              <a:rPr sz="2000" spc="5" dirty="0">
                <a:latin typeface="Times New Roman"/>
                <a:cs typeface="Times New Roman"/>
              </a:rPr>
              <a:t> </a:t>
            </a:r>
            <a:r>
              <a:rPr sz="2000" dirty="0">
                <a:latin typeface="Times New Roman"/>
                <a:cs typeface="Times New Roman"/>
              </a:rPr>
              <a:t>expression</a:t>
            </a:r>
            <a:r>
              <a:rPr sz="2000" spc="-30" dirty="0">
                <a:latin typeface="Times New Roman"/>
                <a:cs typeface="Times New Roman"/>
              </a:rPr>
              <a:t> </a:t>
            </a:r>
            <a:r>
              <a:rPr sz="2000" dirty="0">
                <a:latin typeface="Times New Roman"/>
                <a:cs typeface="Times New Roman"/>
              </a:rPr>
              <a:t>that</a:t>
            </a:r>
            <a:r>
              <a:rPr sz="2000" spc="-20" dirty="0">
                <a:latin typeface="Times New Roman"/>
                <a:cs typeface="Times New Roman"/>
              </a:rPr>
              <a:t> </a:t>
            </a:r>
            <a:r>
              <a:rPr sz="2000" spc="-5" dirty="0">
                <a:latin typeface="Times New Roman"/>
                <a:cs typeface="Times New Roman"/>
              </a:rPr>
              <a:t>yields</a:t>
            </a:r>
            <a:r>
              <a:rPr sz="2000" dirty="0">
                <a:latin typeface="Times New Roman"/>
                <a:cs typeface="Times New Roman"/>
              </a:rPr>
              <a:t> the</a:t>
            </a:r>
            <a:r>
              <a:rPr sz="2000" spc="-5" dirty="0">
                <a:latin typeface="Times New Roman"/>
                <a:cs typeface="Times New Roman"/>
              </a:rPr>
              <a:t> same</a:t>
            </a:r>
            <a:r>
              <a:rPr sz="2000" spc="5" dirty="0">
                <a:latin typeface="Times New Roman"/>
                <a:cs typeface="Times New Roman"/>
              </a:rPr>
              <a:t> </a:t>
            </a:r>
            <a:r>
              <a:rPr sz="2000" dirty="0">
                <a:latin typeface="Times New Roman"/>
                <a:cs typeface="Times New Roman"/>
              </a:rPr>
              <a:t>result </a:t>
            </a:r>
            <a:r>
              <a:rPr sz="2000" spc="-484" dirty="0">
                <a:latin typeface="Times New Roman"/>
                <a:cs typeface="Times New Roman"/>
              </a:rPr>
              <a:t> </a:t>
            </a:r>
            <a:r>
              <a:rPr sz="2000" dirty="0">
                <a:latin typeface="Times New Roman"/>
                <a:cs typeface="Times New Roman"/>
              </a:rPr>
              <a:t>independent of the </a:t>
            </a:r>
            <a:r>
              <a:rPr sz="2000" spc="-5" dirty="0">
                <a:latin typeface="Times New Roman"/>
                <a:cs typeface="Times New Roman"/>
              </a:rPr>
              <a:t>number </a:t>
            </a:r>
            <a:r>
              <a:rPr sz="2000" dirty="0">
                <a:latin typeface="Times New Roman"/>
                <a:cs typeface="Times New Roman"/>
              </a:rPr>
              <a:t>of </a:t>
            </a:r>
            <a:r>
              <a:rPr sz="2000" spc="-10" dirty="0">
                <a:latin typeface="Times New Roman"/>
                <a:cs typeface="Times New Roman"/>
              </a:rPr>
              <a:t>times </a:t>
            </a:r>
            <a:r>
              <a:rPr sz="2000" dirty="0">
                <a:latin typeface="Times New Roman"/>
                <a:cs typeface="Times New Roman"/>
              </a:rPr>
              <a:t>a loop is executed ( a </a:t>
            </a:r>
            <a:r>
              <a:rPr sz="2000" spc="5" dirty="0">
                <a:latin typeface="Times New Roman"/>
                <a:cs typeface="Times New Roman"/>
              </a:rPr>
              <a:t>loop- </a:t>
            </a:r>
            <a:r>
              <a:rPr sz="2000" spc="10" dirty="0">
                <a:latin typeface="Times New Roman"/>
                <a:cs typeface="Times New Roman"/>
              </a:rPr>
              <a:t> </a:t>
            </a:r>
            <a:r>
              <a:rPr sz="2000" dirty="0">
                <a:latin typeface="Times New Roman"/>
                <a:cs typeface="Times New Roman"/>
              </a:rPr>
              <a:t>invariant</a:t>
            </a:r>
            <a:r>
              <a:rPr sz="2000" spc="-55" dirty="0">
                <a:latin typeface="Times New Roman"/>
                <a:cs typeface="Times New Roman"/>
              </a:rPr>
              <a:t> </a:t>
            </a:r>
            <a:r>
              <a:rPr sz="2000" dirty="0">
                <a:latin typeface="Times New Roman"/>
                <a:cs typeface="Times New Roman"/>
              </a:rPr>
              <a:t>computation)</a:t>
            </a:r>
            <a:r>
              <a:rPr sz="2000" spc="-40" dirty="0">
                <a:latin typeface="Times New Roman"/>
                <a:cs typeface="Times New Roman"/>
              </a:rPr>
              <a:t> </a:t>
            </a:r>
            <a:r>
              <a:rPr sz="2000" dirty="0">
                <a:latin typeface="Times New Roman"/>
                <a:cs typeface="Times New Roman"/>
              </a:rPr>
              <a:t>and</a:t>
            </a:r>
            <a:r>
              <a:rPr sz="2000" spc="-5" dirty="0">
                <a:latin typeface="Times New Roman"/>
                <a:cs typeface="Times New Roman"/>
              </a:rPr>
              <a:t> </a:t>
            </a:r>
            <a:r>
              <a:rPr sz="2000" dirty="0">
                <a:latin typeface="Times New Roman"/>
                <a:cs typeface="Times New Roman"/>
              </a:rPr>
              <a:t>places</a:t>
            </a:r>
            <a:r>
              <a:rPr sz="2000" spc="-15"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expression</a:t>
            </a:r>
            <a:r>
              <a:rPr sz="2000" spc="-40" dirty="0">
                <a:latin typeface="Times New Roman"/>
                <a:cs typeface="Times New Roman"/>
              </a:rPr>
              <a:t> </a:t>
            </a:r>
            <a:r>
              <a:rPr sz="2000" dirty="0">
                <a:latin typeface="Times New Roman"/>
                <a:cs typeface="Times New Roman"/>
              </a:rPr>
              <a:t>before</a:t>
            </a:r>
            <a:r>
              <a:rPr sz="2000" spc="-35" dirty="0">
                <a:latin typeface="Times New Roman"/>
                <a:cs typeface="Times New Roman"/>
              </a:rPr>
              <a:t> </a:t>
            </a:r>
            <a:r>
              <a:rPr sz="2000" dirty="0">
                <a:latin typeface="Times New Roman"/>
                <a:cs typeface="Times New Roman"/>
              </a:rPr>
              <a:t>the</a:t>
            </a:r>
            <a:r>
              <a:rPr sz="2000" spc="-30" dirty="0">
                <a:latin typeface="Times New Roman"/>
                <a:cs typeface="Times New Roman"/>
              </a:rPr>
              <a:t> </a:t>
            </a:r>
            <a:r>
              <a:rPr sz="2000" dirty="0">
                <a:latin typeface="Times New Roman"/>
                <a:cs typeface="Times New Roman"/>
              </a:rPr>
              <a:t>loop.</a:t>
            </a:r>
            <a:endParaRPr sz="2000">
              <a:latin typeface="Times New Roman"/>
              <a:cs typeface="Times New Roman"/>
            </a:endParaRPr>
          </a:p>
          <a:p>
            <a:pPr marL="286385" marR="274955" indent="-274320">
              <a:lnSpc>
                <a:spcPct val="100000"/>
              </a:lnSpc>
              <a:spcBef>
                <a:spcPts val="600"/>
              </a:spcBef>
              <a:buClr>
                <a:srgbClr val="FD8537"/>
              </a:buClr>
              <a:buSzPct val="70000"/>
              <a:buFont typeface="Wingdings"/>
              <a:buChar char=""/>
              <a:tabLst>
                <a:tab pos="287020" algn="l"/>
              </a:tabLst>
            </a:pPr>
            <a:r>
              <a:rPr sz="2000" dirty="0">
                <a:latin typeface="Times New Roman"/>
                <a:cs typeface="Times New Roman"/>
              </a:rPr>
              <a:t>Note</a:t>
            </a:r>
            <a:r>
              <a:rPr sz="2000" spc="-15" dirty="0">
                <a:latin typeface="Times New Roman"/>
                <a:cs typeface="Times New Roman"/>
              </a:rPr>
              <a:t> </a:t>
            </a:r>
            <a:r>
              <a:rPr sz="2000" dirty="0">
                <a:latin typeface="Times New Roman"/>
                <a:cs typeface="Times New Roman"/>
              </a:rPr>
              <a:t>that</a:t>
            </a:r>
            <a:r>
              <a:rPr sz="2000" spc="-25" dirty="0">
                <a:latin typeface="Times New Roman"/>
                <a:cs typeface="Times New Roman"/>
              </a:rPr>
              <a:t> </a:t>
            </a:r>
            <a:r>
              <a:rPr sz="2000" dirty="0">
                <a:latin typeface="Times New Roman"/>
                <a:cs typeface="Times New Roman"/>
              </a:rPr>
              <a:t>the</a:t>
            </a:r>
            <a:r>
              <a:rPr sz="2000" spc="-5" dirty="0">
                <a:latin typeface="Times New Roman"/>
                <a:cs typeface="Times New Roman"/>
              </a:rPr>
              <a:t> </a:t>
            </a:r>
            <a:r>
              <a:rPr sz="2000" dirty="0">
                <a:latin typeface="Times New Roman"/>
                <a:cs typeface="Times New Roman"/>
              </a:rPr>
              <a:t>notion</a:t>
            </a:r>
            <a:r>
              <a:rPr sz="2000" spc="-25" dirty="0">
                <a:latin typeface="Times New Roman"/>
                <a:cs typeface="Times New Roman"/>
              </a:rPr>
              <a:t> </a:t>
            </a:r>
            <a:r>
              <a:rPr sz="2000" dirty="0">
                <a:latin typeface="Times New Roman"/>
                <a:cs typeface="Times New Roman"/>
              </a:rPr>
              <a:t>“before</a:t>
            </a:r>
            <a:r>
              <a:rPr sz="2000" spc="-45" dirty="0">
                <a:latin typeface="Times New Roman"/>
                <a:cs typeface="Times New Roman"/>
              </a:rPr>
              <a:t> </a:t>
            </a:r>
            <a:r>
              <a:rPr sz="2000" dirty="0">
                <a:latin typeface="Times New Roman"/>
                <a:cs typeface="Times New Roman"/>
              </a:rPr>
              <a:t>the</a:t>
            </a:r>
            <a:r>
              <a:rPr sz="2000" spc="-5" dirty="0">
                <a:latin typeface="Times New Roman"/>
                <a:cs typeface="Times New Roman"/>
              </a:rPr>
              <a:t> </a:t>
            </a:r>
            <a:r>
              <a:rPr sz="2000" dirty="0">
                <a:latin typeface="Times New Roman"/>
                <a:cs typeface="Times New Roman"/>
              </a:rPr>
              <a:t>loop”</a:t>
            </a:r>
            <a:r>
              <a:rPr sz="2000" spc="-15" dirty="0">
                <a:latin typeface="Times New Roman"/>
                <a:cs typeface="Times New Roman"/>
              </a:rPr>
              <a:t> </a:t>
            </a:r>
            <a:r>
              <a:rPr sz="2000" spc="-5" dirty="0">
                <a:latin typeface="Times New Roman"/>
                <a:cs typeface="Times New Roman"/>
              </a:rPr>
              <a:t>assumes</a:t>
            </a:r>
            <a:r>
              <a:rPr sz="2000" spc="-25" dirty="0">
                <a:latin typeface="Times New Roman"/>
                <a:cs typeface="Times New Roman"/>
              </a:rPr>
              <a:t> </a:t>
            </a:r>
            <a:r>
              <a:rPr sz="2000" dirty="0">
                <a:latin typeface="Times New Roman"/>
                <a:cs typeface="Times New Roman"/>
              </a:rPr>
              <a:t>the</a:t>
            </a:r>
            <a:r>
              <a:rPr sz="2000" spc="-5" dirty="0">
                <a:latin typeface="Times New Roman"/>
                <a:cs typeface="Times New Roman"/>
              </a:rPr>
              <a:t> </a:t>
            </a:r>
            <a:r>
              <a:rPr sz="2000" dirty="0">
                <a:latin typeface="Times New Roman"/>
                <a:cs typeface="Times New Roman"/>
              </a:rPr>
              <a:t>existence</a:t>
            </a:r>
            <a:r>
              <a:rPr sz="2000" spc="-20" dirty="0">
                <a:latin typeface="Times New Roman"/>
                <a:cs typeface="Times New Roman"/>
              </a:rPr>
              <a:t> </a:t>
            </a:r>
            <a:r>
              <a:rPr sz="2000" dirty="0">
                <a:latin typeface="Times New Roman"/>
                <a:cs typeface="Times New Roman"/>
              </a:rPr>
              <a:t>of</a:t>
            </a:r>
            <a:r>
              <a:rPr sz="2000" spc="-10" dirty="0">
                <a:latin typeface="Times New Roman"/>
                <a:cs typeface="Times New Roman"/>
              </a:rPr>
              <a:t> </a:t>
            </a:r>
            <a:r>
              <a:rPr sz="2000" dirty="0">
                <a:latin typeface="Times New Roman"/>
                <a:cs typeface="Times New Roman"/>
              </a:rPr>
              <a:t>an </a:t>
            </a:r>
            <a:r>
              <a:rPr sz="2000" spc="-484" dirty="0">
                <a:latin typeface="Times New Roman"/>
                <a:cs typeface="Times New Roman"/>
              </a:rPr>
              <a:t> </a:t>
            </a:r>
            <a:r>
              <a:rPr sz="2000" dirty="0">
                <a:latin typeface="Times New Roman"/>
                <a:cs typeface="Times New Roman"/>
              </a:rPr>
              <a:t>entry</a:t>
            </a:r>
            <a:r>
              <a:rPr sz="2000" spc="-30" dirty="0">
                <a:latin typeface="Times New Roman"/>
                <a:cs typeface="Times New Roman"/>
              </a:rPr>
              <a:t> </a:t>
            </a:r>
            <a:r>
              <a:rPr sz="2000" dirty="0">
                <a:latin typeface="Times New Roman"/>
                <a:cs typeface="Times New Roman"/>
              </a:rPr>
              <a:t>for</a:t>
            </a:r>
            <a:r>
              <a:rPr sz="2000" spc="-15"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loop.</a:t>
            </a:r>
            <a:endParaRPr sz="2000">
              <a:latin typeface="Times New Roman"/>
              <a:cs typeface="Times New Roman"/>
            </a:endParaRPr>
          </a:p>
          <a:p>
            <a:pPr marL="287020" indent="-274320">
              <a:lnSpc>
                <a:spcPct val="100000"/>
              </a:lnSpc>
              <a:spcBef>
                <a:spcPts val="600"/>
              </a:spcBef>
              <a:buClr>
                <a:srgbClr val="FD8537"/>
              </a:buClr>
              <a:buSzPct val="70000"/>
              <a:buFont typeface="Wingdings"/>
              <a:buChar char=""/>
              <a:tabLst>
                <a:tab pos="287020" algn="l"/>
              </a:tabLst>
            </a:pPr>
            <a:r>
              <a:rPr sz="2000" dirty="0">
                <a:latin typeface="Times New Roman"/>
                <a:cs typeface="Times New Roman"/>
              </a:rPr>
              <a:t>For</a:t>
            </a:r>
            <a:r>
              <a:rPr sz="2000" spc="-10" dirty="0">
                <a:latin typeface="Times New Roman"/>
                <a:cs typeface="Times New Roman"/>
              </a:rPr>
              <a:t> </a:t>
            </a:r>
            <a:r>
              <a:rPr sz="2000" spc="-5" dirty="0">
                <a:latin typeface="Times New Roman"/>
                <a:cs typeface="Times New Roman"/>
              </a:rPr>
              <a:t>example,</a:t>
            </a:r>
            <a:r>
              <a:rPr sz="2000" spc="-10" dirty="0">
                <a:latin typeface="Times New Roman"/>
                <a:cs typeface="Times New Roman"/>
              </a:rPr>
              <a:t> </a:t>
            </a:r>
            <a:r>
              <a:rPr sz="2000" dirty="0">
                <a:latin typeface="Times New Roman"/>
                <a:cs typeface="Times New Roman"/>
              </a:rPr>
              <a:t>evaluation</a:t>
            </a:r>
            <a:r>
              <a:rPr sz="2000" spc="-35" dirty="0">
                <a:latin typeface="Times New Roman"/>
                <a:cs typeface="Times New Roman"/>
              </a:rPr>
              <a:t> </a:t>
            </a:r>
            <a:r>
              <a:rPr sz="2000" dirty="0">
                <a:latin typeface="Times New Roman"/>
                <a:cs typeface="Times New Roman"/>
              </a:rPr>
              <a:t>of</a:t>
            </a:r>
            <a:r>
              <a:rPr sz="2000" spc="-15" dirty="0">
                <a:latin typeface="Times New Roman"/>
                <a:cs typeface="Times New Roman"/>
              </a:rPr>
              <a:t> </a:t>
            </a:r>
            <a:r>
              <a:rPr sz="2000" spc="-5" dirty="0">
                <a:latin typeface="Times New Roman"/>
                <a:cs typeface="Times New Roman"/>
              </a:rPr>
              <a:t>limit-2</a:t>
            </a:r>
            <a:r>
              <a:rPr sz="2000" dirty="0">
                <a:latin typeface="Times New Roman"/>
                <a:cs typeface="Times New Roman"/>
              </a:rPr>
              <a:t> </a:t>
            </a:r>
            <a:r>
              <a:rPr sz="2000" spc="-5" dirty="0">
                <a:latin typeface="Times New Roman"/>
                <a:cs typeface="Times New Roman"/>
              </a:rPr>
              <a:t>is </a:t>
            </a:r>
            <a:r>
              <a:rPr sz="2000" dirty="0">
                <a:latin typeface="Times New Roman"/>
                <a:cs typeface="Times New Roman"/>
              </a:rPr>
              <a:t>a loop-invariant</a:t>
            </a:r>
            <a:r>
              <a:rPr sz="2000" spc="-50" dirty="0">
                <a:latin typeface="Times New Roman"/>
                <a:cs typeface="Times New Roman"/>
              </a:rPr>
              <a:t> </a:t>
            </a:r>
            <a:r>
              <a:rPr sz="2000" spc="-5" dirty="0">
                <a:latin typeface="Times New Roman"/>
                <a:cs typeface="Times New Roman"/>
              </a:rPr>
              <a:t>computation</a:t>
            </a:r>
            <a:r>
              <a:rPr sz="2000" spc="-15" dirty="0">
                <a:latin typeface="Times New Roman"/>
                <a:cs typeface="Times New Roman"/>
              </a:rPr>
              <a:t> </a:t>
            </a:r>
            <a:r>
              <a:rPr sz="2000" dirty="0">
                <a:latin typeface="Times New Roman"/>
                <a:cs typeface="Times New Roman"/>
              </a:rPr>
              <a:t>in</a:t>
            </a:r>
            <a:endParaRPr sz="2000">
              <a:latin typeface="Times New Roman"/>
              <a:cs typeface="Times New Roman"/>
            </a:endParaRPr>
          </a:p>
          <a:p>
            <a:pPr marL="286385">
              <a:lnSpc>
                <a:spcPct val="100000"/>
              </a:lnSpc>
              <a:spcBef>
                <a:spcPts val="5"/>
              </a:spcBef>
            </a:pPr>
            <a:r>
              <a:rPr sz="2000" dirty="0">
                <a:latin typeface="Times New Roman"/>
                <a:cs typeface="Times New Roman"/>
              </a:rPr>
              <a:t>the</a:t>
            </a:r>
            <a:r>
              <a:rPr sz="2000" spc="-20" dirty="0">
                <a:latin typeface="Times New Roman"/>
                <a:cs typeface="Times New Roman"/>
              </a:rPr>
              <a:t> </a:t>
            </a:r>
            <a:r>
              <a:rPr sz="2000" dirty="0">
                <a:latin typeface="Times New Roman"/>
                <a:cs typeface="Times New Roman"/>
              </a:rPr>
              <a:t>following</a:t>
            </a:r>
            <a:r>
              <a:rPr sz="2000" spc="-45" dirty="0">
                <a:latin typeface="Times New Roman"/>
                <a:cs typeface="Times New Roman"/>
              </a:rPr>
              <a:t> </a:t>
            </a:r>
            <a:r>
              <a:rPr sz="2000" spc="-5" dirty="0">
                <a:latin typeface="Times New Roman"/>
                <a:cs typeface="Times New Roman"/>
              </a:rPr>
              <a:t>while-statement:</a:t>
            </a:r>
            <a:endParaRPr sz="2000">
              <a:latin typeface="Times New Roman"/>
              <a:cs typeface="Times New Roman"/>
            </a:endParaRPr>
          </a:p>
          <a:p>
            <a:pPr marL="287020" indent="-274320">
              <a:lnSpc>
                <a:spcPct val="100000"/>
              </a:lnSpc>
              <a:spcBef>
                <a:spcPts val="600"/>
              </a:spcBef>
              <a:buClr>
                <a:srgbClr val="FD8537"/>
              </a:buClr>
              <a:buSzPct val="70000"/>
              <a:buFont typeface="Wingdings"/>
              <a:buChar char=""/>
              <a:tabLst>
                <a:tab pos="287020" algn="l"/>
              </a:tabLst>
            </a:pPr>
            <a:r>
              <a:rPr sz="2000" b="1" spc="-5" dirty="0">
                <a:latin typeface="Times New Roman"/>
                <a:cs typeface="Times New Roman"/>
              </a:rPr>
              <a:t>while</a:t>
            </a:r>
            <a:r>
              <a:rPr sz="2000" b="1" spc="5" dirty="0">
                <a:latin typeface="Times New Roman"/>
                <a:cs typeface="Times New Roman"/>
              </a:rPr>
              <a:t> </a:t>
            </a:r>
            <a:r>
              <a:rPr sz="2000" b="1" dirty="0">
                <a:latin typeface="Times New Roman"/>
                <a:cs typeface="Times New Roman"/>
              </a:rPr>
              <a:t>(i</a:t>
            </a:r>
            <a:r>
              <a:rPr sz="2000" b="1" spc="-5" dirty="0">
                <a:latin typeface="Times New Roman"/>
                <a:cs typeface="Times New Roman"/>
              </a:rPr>
              <a:t> </a:t>
            </a:r>
            <a:r>
              <a:rPr sz="2000" b="1" dirty="0">
                <a:latin typeface="Times New Roman"/>
                <a:cs typeface="Times New Roman"/>
              </a:rPr>
              <a:t>&lt;=</a:t>
            </a:r>
            <a:r>
              <a:rPr sz="2000" b="1" spc="-10" dirty="0">
                <a:latin typeface="Times New Roman"/>
                <a:cs typeface="Times New Roman"/>
              </a:rPr>
              <a:t> </a:t>
            </a:r>
            <a:r>
              <a:rPr sz="2000" b="1" spc="-5" dirty="0">
                <a:latin typeface="Times New Roman"/>
                <a:cs typeface="Times New Roman"/>
              </a:rPr>
              <a:t>limit-2)</a:t>
            </a:r>
            <a:r>
              <a:rPr sz="2000" b="1" spc="-45" dirty="0">
                <a:latin typeface="Times New Roman"/>
                <a:cs typeface="Times New Roman"/>
              </a:rPr>
              <a:t> </a:t>
            </a:r>
            <a:r>
              <a:rPr sz="2000" b="1" dirty="0">
                <a:latin typeface="Times New Roman"/>
                <a:cs typeface="Times New Roman"/>
              </a:rPr>
              <a:t>/*</a:t>
            </a:r>
            <a:r>
              <a:rPr sz="2000" b="1" spc="-5" dirty="0">
                <a:latin typeface="Times New Roman"/>
                <a:cs typeface="Times New Roman"/>
              </a:rPr>
              <a:t> </a:t>
            </a:r>
            <a:r>
              <a:rPr sz="2000" b="1" dirty="0">
                <a:latin typeface="Times New Roman"/>
                <a:cs typeface="Times New Roman"/>
              </a:rPr>
              <a:t>statement</a:t>
            </a:r>
            <a:r>
              <a:rPr sz="2000" b="1" spc="-35" dirty="0">
                <a:latin typeface="Times New Roman"/>
                <a:cs typeface="Times New Roman"/>
              </a:rPr>
              <a:t> </a:t>
            </a:r>
            <a:r>
              <a:rPr sz="2000" b="1" dirty="0">
                <a:latin typeface="Times New Roman"/>
                <a:cs typeface="Times New Roman"/>
              </a:rPr>
              <a:t>does</a:t>
            </a:r>
            <a:r>
              <a:rPr sz="2000" b="1" spc="-20" dirty="0">
                <a:latin typeface="Times New Roman"/>
                <a:cs typeface="Times New Roman"/>
              </a:rPr>
              <a:t> </a:t>
            </a:r>
            <a:r>
              <a:rPr sz="2000" b="1" dirty="0">
                <a:latin typeface="Times New Roman"/>
                <a:cs typeface="Times New Roman"/>
              </a:rPr>
              <a:t>not</a:t>
            </a:r>
            <a:r>
              <a:rPr sz="2000" b="1" spc="-10" dirty="0">
                <a:latin typeface="Times New Roman"/>
                <a:cs typeface="Times New Roman"/>
              </a:rPr>
              <a:t> </a:t>
            </a:r>
            <a:r>
              <a:rPr sz="2000" b="1" dirty="0">
                <a:latin typeface="Times New Roman"/>
                <a:cs typeface="Times New Roman"/>
              </a:rPr>
              <a:t>change</a:t>
            </a:r>
            <a:r>
              <a:rPr sz="2000" b="1" spc="-10" dirty="0">
                <a:latin typeface="Times New Roman"/>
                <a:cs typeface="Times New Roman"/>
              </a:rPr>
              <a:t> </a:t>
            </a:r>
            <a:r>
              <a:rPr sz="2000" b="1" spc="-5" dirty="0">
                <a:latin typeface="Times New Roman"/>
                <a:cs typeface="Times New Roman"/>
              </a:rPr>
              <a:t>limit*/</a:t>
            </a:r>
            <a:endParaRPr sz="2000">
              <a:latin typeface="Times New Roman"/>
              <a:cs typeface="Times New Roman"/>
            </a:endParaRPr>
          </a:p>
          <a:p>
            <a:pPr marL="287020" indent="-274320">
              <a:lnSpc>
                <a:spcPct val="100000"/>
              </a:lnSpc>
              <a:spcBef>
                <a:spcPts val="600"/>
              </a:spcBef>
              <a:buClr>
                <a:srgbClr val="FD8537"/>
              </a:buClr>
              <a:buSzPct val="70000"/>
              <a:buFont typeface="Wingdings"/>
              <a:buChar char=""/>
              <a:tabLst>
                <a:tab pos="287020" algn="l"/>
              </a:tabLst>
            </a:pPr>
            <a:r>
              <a:rPr sz="2000" dirty="0">
                <a:latin typeface="Times New Roman"/>
                <a:cs typeface="Times New Roman"/>
              </a:rPr>
              <a:t>Code</a:t>
            </a:r>
            <a:r>
              <a:rPr sz="2000" spc="-15" dirty="0">
                <a:latin typeface="Times New Roman"/>
                <a:cs typeface="Times New Roman"/>
              </a:rPr>
              <a:t> </a:t>
            </a:r>
            <a:r>
              <a:rPr sz="2000" spc="-5" dirty="0">
                <a:latin typeface="Times New Roman"/>
                <a:cs typeface="Times New Roman"/>
              </a:rPr>
              <a:t>motion</a:t>
            </a:r>
            <a:r>
              <a:rPr sz="2000" spc="-20" dirty="0">
                <a:latin typeface="Times New Roman"/>
                <a:cs typeface="Times New Roman"/>
              </a:rPr>
              <a:t> </a:t>
            </a:r>
            <a:r>
              <a:rPr sz="2000" dirty="0">
                <a:latin typeface="Times New Roman"/>
                <a:cs typeface="Times New Roman"/>
              </a:rPr>
              <a:t>will</a:t>
            </a:r>
            <a:r>
              <a:rPr sz="2000" spc="-25" dirty="0">
                <a:latin typeface="Times New Roman"/>
                <a:cs typeface="Times New Roman"/>
              </a:rPr>
              <a:t> </a:t>
            </a:r>
            <a:r>
              <a:rPr sz="2000" dirty="0">
                <a:latin typeface="Times New Roman"/>
                <a:cs typeface="Times New Roman"/>
              </a:rPr>
              <a:t>result</a:t>
            </a:r>
            <a:r>
              <a:rPr sz="2000" spc="-30" dirty="0">
                <a:latin typeface="Times New Roman"/>
                <a:cs typeface="Times New Roman"/>
              </a:rPr>
              <a:t> </a:t>
            </a:r>
            <a:r>
              <a:rPr sz="2000" dirty="0">
                <a:latin typeface="Times New Roman"/>
                <a:cs typeface="Times New Roman"/>
              </a:rPr>
              <a:t>in</a:t>
            </a:r>
            <a:r>
              <a:rPr sz="2000" spc="-15" dirty="0">
                <a:latin typeface="Times New Roman"/>
                <a:cs typeface="Times New Roman"/>
              </a:rPr>
              <a:t> </a:t>
            </a:r>
            <a:r>
              <a:rPr sz="2000" dirty="0">
                <a:latin typeface="Times New Roman"/>
                <a:cs typeface="Times New Roman"/>
              </a:rPr>
              <a:t>the</a:t>
            </a:r>
            <a:r>
              <a:rPr sz="2000" spc="-25" dirty="0">
                <a:latin typeface="Times New Roman"/>
                <a:cs typeface="Times New Roman"/>
              </a:rPr>
              <a:t> </a:t>
            </a:r>
            <a:r>
              <a:rPr sz="2000" dirty="0">
                <a:latin typeface="Times New Roman"/>
                <a:cs typeface="Times New Roman"/>
              </a:rPr>
              <a:t>equivalent</a:t>
            </a:r>
            <a:r>
              <a:rPr sz="2000" spc="-40" dirty="0">
                <a:latin typeface="Times New Roman"/>
                <a:cs typeface="Times New Roman"/>
              </a:rPr>
              <a:t> </a:t>
            </a:r>
            <a:r>
              <a:rPr sz="2000" dirty="0">
                <a:latin typeface="Times New Roman"/>
                <a:cs typeface="Times New Roman"/>
              </a:rPr>
              <a:t>of</a:t>
            </a:r>
            <a:endParaRPr sz="2000">
              <a:latin typeface="Times New Roman"/>
              <a:cs typeface="Times New Roman"/>
            </a:endParaRPr>
          </a:p>
          <a:p>
            <a:pPr marL="287020" indent="-274320">
              <a:lnSpc>
                <a:spcPct val="100000"/>
              </a:lnSpc>
              <a:spcBef>
                <a:spcPts val="600"/>
              </a:spcBef>
              <a:buClr>
                <a:srgbClr val="FD8537"/>
              </a:buClr>
              <a:buSzPct val="70000"/>
              <a:buFont typeface="Wingdings"/>
              <a:buChar char=""/>
              <a:tabLst>
                <a:tab pos="287020" algn="l"/>
              </a:tabLst>
            </a:pPr>
            <a:r>
              <a:rPr sz="2000" b="1" dirty="0">
                <a:latin typeface="Times New Roman"/>
                <a:cs typeface="Times New Roman"/>
              </a:rPr>
              <a:t>t=</a:t>
            </a:r>
            <a:r>
              <a:rPr sz="2000" b="1" spc="-40" dirty="0">
                <a:latin typeface="Times New Roman"/>
                <a:cs typeface="Times New Roman"/>
              </a:rPr>
              <a:t> </a:t>
            </a:r>
            <a:r>
              <a:rPr sz="2000" b="1" spc="-5" dirty="0">
                <a:latin typeface="Times New Roman"/>
                <a:cs typeface="Times New Roman"/>
              </a:rPr>
              <a:t>limit-2;</a:t>
            </a:r>
            <a:endParaRPr sz="2000">
              <a:latin typeface="Times New Roman"/>
              <a:cs typeface="Times New Roman"/>
            </a:endParaRPr>
          </a:p>
          <a:p>
            <a:pPr marL="287020" indent="-274320">
              <a:lnSpc>
                <a:spcPct val="100000"/>
              </a:lnSpc>
              <a:spcBef>
                <a:spcPts val="600"/>
              </a:spcBef>
              <a:buClr>
                <a:srgbClr val="FD8537"/>
              </a:buClr>
              <a:buSzPct val="70000"/>
              <a:buFont typeface="Wingdings"/>
              <a:buChar char=""/>
              <a:tabLst>
                <a:tab pos="287020" algn="l"/>
              </a:tabLst>
            </a:pPr>
            <a:r>
              <a:rPr sz="2000" b="1" spc="-5" dirty="0">
                <a:latin typeface="Times New Roman"/>
                <a:cs typeface="Times New Roman"/>
              </a:rPr>
              <a:t>while</a:t>
            </a:r>
            <a:r>
              <a:rPr sz="2000" b="1" dirty="0">
                <a:latin typeface="Times New Roman"/>
                <a:cs typeface="Times New Roman"/>
              </a:rPr>
              <a:t> (i&lt;=t)</a:t>
            </a:r>
            <a:r>
              <a:rPr sz="2000" b="1" spc="-30" dirty="0">
                <a:latin typeface="Times New Roman"/>
                <a:cs typeface="Times New Roman"/>
              </a:rPr>
              <a:t> </a:t>
            </a:r>
            <a:r>
              <a:rPr sz="2000" b="1" dirty="0">
                <a:latin typeface="Times New Roman"/>
                <a:cs typeface="Times New Roman"/>
              </a:rPr>
              <a:t>/*</a:t>
            </a:r>
            <a:r>
              <a:rPr sz="2000" b="1" spc="-20" dirty="0">
                <a:latin typeface="Times New Roman"/>
                <a:cs typeface="Times New Roman"/>
              </a:rPr>
              <a:t> </a:t>
            </a:r>
            <a:r>
              <a:rPr sz="2000" b="1" dirty="0">
                <a:latin typeface="Times New Roman"/>
                <a:cs typeface="Times New Roman"/>
              </a:rPr>
              <a:t>statement</a:t>
            </a:r>
            <a:r>
              <a:rPr sz="2000" b="1" spc="-40" dirty="0">
                <a:latin typeface="Times New Roman"/>
                <a:cs typeface="Times New Roman"/>
              </a:rPr>
              <a:t> </a:t>
            </a:r>
            <a:r>
              <a:rPr sz="2000" b="1" dirty="0">
                <a:latin typeface="Times New Roman"/>
                <a:cs typeface="Times New Roman"/>
              </a:rPr>
              <a:t>does</a:t>
            </a:r>
            <a:r>
              <a:rPr sz="2000" b="1" spc="-20" dirty="0">
                <a:latin typeface="Times New Roman"/>
                <a:cs typeface="Times New Roman"/>
              </a:rPr>
              <a:t> </a:t>
            </a:r>
            <a:r>
              <a:rPr sz="2000" b="1" dirty="0">
                <a:latin typeface="Times New Roman"/>
                <a:cs typeface="Times New Roman"/>
              </a:rPr>
              <a:t>not</a:t>
            </a:r>
            <a:r>
              <a:rPr sz="2000" b="1" spc="-15" dirty="0">
                <a:latin typeface="Times New Roman"/>
                <a:cs typeface="Times New Roman"/>
              </a:rPr>
              <a:t> </a:t>
            </a:r>
            <a:r>
              <a:rPr sz="2000" b="1" dirty="0">
                <a:latin typeface="Times New Roman"/>
                <a:cs typeface="Times New Roman"/>
              </a:rPr>
              <a:t>change</a:t>
            </a:r>
            <a:r>
              <a:rPr sz="2000" b="1" spc="-15" dirty="0">
                <a:latin typeface="Times New Roman"/>
                <a:cs typeface="Times New Roman"/>
              </a:rPr>
              <a:t> </a:t>
            </a:r>
            <a:r>
              <a:rPr sz="2000" b="1" spc="-5" dirty="0">
                <a:latin typeface="Times New Roman"/>
                <a:cs typeface="Times New Roman"/>
              </a:rPr>
              <a:t>limit</a:t>
            </a:r>
            <a:r>
              <a:rPr sz="2000" b="1" spc="-15" dirty="0">
                <a:latin typeface="Times New Roman"/>
                <a:cs typeface="Times New Roman"/>
              </a:rPr>
              <a:t> </a:t>
            </a:r>
            <a:r>
              <a:rPr sz="2000" b="1" dirty="0">
                <a:latin typeface="Times New Roman"/>
                <a:cs typeface="Times New Roman"/>
              </a:rPr>
              <a:t>or</a:t>
            </a:r>
            <a:r>
              <a:rPr sz="2000" b="1" spc="-55" dirty="0">
                <a:latin typeface="Times New Roman"/>
                <a:cs typeface="Times New Roman"/>
              </a:rPr>
              <a:t> </a:t>
            </a:r>
            <a:r>
              <a:rPr sz="2000" b="1" dirty="0">
                <a:latin typeface="Times New Roman"/>
                <a:cs typeface="Times New Roman"/>
              </a:rPr>
              <a:t>t</a:t>
            </a:r>
            <a:r>
              <a:rPr sz="2000" b="1" spc="5" dirty="0">
                <a:latin typeface="Times New Roman"/>
                <a:cs typeface="Times New Roman"/>
              </a:rPr>
              <a:t> </a:t>
            </a:r>
            <a:r>
              <a:rPr sz="2000" b="1" dirty="0">
                <a:latin typeface="Times New Roman"/>
                <a:cs typeface="Times New Roman"/>
              </a:rPr>
              <a:t>*/</a:t>
            </a:r>
            <a:endParaRPr sz="2000">
              <a:latin typeface="Times New Roman"/>
              <a:cs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481939"/>
            <a:ext cx="7455534" cy="4750435"/>
          </a:xfrm>
          <a:prstGeom prst="rect">
            <a:avLst/>
          </a:prstGeom>
        </p:spPr>
        <p:txBody>
          <a:bodyPr vert="horz" wrap="square" lIns="0" tIns="88900" rIns="0" bIns="0" rtlCol="0">
            <a:spAutoFit/>
          </a:bodyPr>
          <a:lstStyle/>
          <a:p>
            <a:pPr marL="329565" algn="just">
              <a:lnSpc>
                <a:spcPct val="100000"/>
              </a:lnSpc>
              <a:spcBef>
                <a:spcPts val="700"/>
              </a:spcBef>
            </a:pPr>
            <a:r>
              <a:rPr sz="2000" b="1" dirty="0">
                <a:latin typeface="Times New Roman"/>
                <a:cs typeface="Times New Roman"/>
              </a:rPr>
              <a:t>Induction</a:t>
            </a:r>
            <a:r>
              <a:rPr sz="2000" b="1" spc="-85" dirty="0">
                <a:latin typeface="Times New Roman"/>
                <a:cs typeface="Times New Roman"/>
              </a:rPr>
              <a:t> </a:t>
            </a:r>
            <a:r>
              <a:rPr sz="2000" b="1" spc="-20" dirty="0">
                <a:latin typeface="Times New Roman"/>
                <a:cs typeface="Times New Roman"/>
              </a:rPr>
              <a:t>Variables</a:t>
            </a:r>
            <a:r>
              <a:rPr sz="2000" b="1" spc="-50" dirty="0">
                <a:latin typeface="Times New Roman"/>
                <a:cs typeface="Times New Roman"/>
              </a:rPr>
              <a:t> </a:t>
            </a:r>
            <a:r>
              <a:rPr sz="2000" b="1" dirty="0">
                <a:latin typeface="Times New Roman"/>
                <a:cs typeface="Times New Roman"/>
              </a:rPr>
              <a:t>:</a:t>
            </a:r>
            <a:endParaRPr sz="2000" dirty="0">
              <a:latin typeface="Times New Roman"/>
              <a:cs typeface="Times New Roman"/>
            </a:endParaRPr>
          </a:p>
          <a:p>
            <a:pPr marL="286385" marR="26034" indent="-274320" algn="just">
              <a:lnSpc>
                <a:spcPct val="100000"/>
              </a:lnSpc>
              <a:spcBef>
                <a:spcPts val="600"/>
              </a:spcBef>
              <a:buClr>
                <a:srgbClr val="FD8537"/>
              </a:buClr>
              <a:buSzPct val="70000"/>
              <a:buFont typeface="Wingdings"/>
              <a:buChar char=""/>
              <a:tabLst>
                <a:tab pos="287020" algn="l"/>
              </a:tabLst>
            </a:pPr>
            <a:r>
              <a:rPr sz="2000" dirty="0">
                <a:latin typeface="Times New Roman"/>
                <a:cs typeface="Times New Roman"/>
              </a:rPr>
              <a:t>Loops</a:t>
            </a:r>
            <a:r>
              <a:rPr sz="2000" spc="-25" dirty="0">
                <a:latin typeface="Times New Roman"/>
                <a:cs typeface="Times New Roman"/>
              </a:rPr>
              <a:t> </a:t>
            </a:r>
            <a:r>
              <a:rPr sz="2000" dirty="0">
                <a:latin typeface="Times New Roman"/>
                <a:cs typeface="Times New Roman"/>
              </a:rPr>
              <a:t>are</a:t>
            </a:r>
            <a:r>
              <a:rPr sz="2000" spc="-5" dirty="0">
                <a:latin typeface="Times New Roman"/>
                <a:cs typeface="Times New Roman"/>
              </a:rPr>
              <a:t> </a:t>
            </a:r>
            <a:r>
              <a:rPr sz="2000" dirty="0">
                <a:latin typeface="Times New Roman"/>
                <a:cs typeface="Times New Roman"/>
              </a:rPr>
              <a:t>usually</a:t>
            </a:r>
            <a:r>
              <a:rPr sz="2000" spc="-30" dirty="0">
                <a:latin typeface="Times New Roman"/>
                <a:cs typeface="Times New Roman"/>
              </a:rPr>
              <a:t> </a:t>
            </a:r>
            <a:r>
              <a:rPr sz="2000" dirty="0">
                <a:latin typeface="Times New Roman"/>
                <a:cs typeface="Times New Roman"/>
              </a:rPr>
              <a:t>processed</a:t>
            </a:r>
            <a:r>
              <a:rPr sz="2000" spc="-35" dirty="0">
                <a:latin typeface="Times New Roman"/>
                <a:cs typeface="Times New Roman"/>
              </a:rPr>
              <a:t> </a:t>
            </a:r>
            <a:r>
              <a:rPr sz="2000" dirty="0">
                <a:latin typeface="Times New Roman"/>
                <a:cs typeface="Times New Roman"/>
              </a:rPr>
              <a:t>inside</a:t>
            </a:r>
            <a:r>
              <a:rPr sz="2000" spc="-30" dirty="0">
                <a:latin typeface="Times New Roman"/>
                <a:cs typeface="Times New Roman"/>
              </a:rPr>
              <a:t> </a:t>
            </a:r>
            <a:r>
              <a:rPr sz="2000" dirty="0">
                <a:latin typeface="Times New Roman"/>
                <a:cs typeface="Times New Roman"/>
              </a:rPr>
              <a:t>out.</a:t>
            </a:r>
            <a:r>
              <a:rPr sz="2000" spc="-20" dirty="0">
                <a:latin typeface="Times New Roman"/>
                <a:cs typeface="Times New Roman"/>
              </a:rPr>
              <a:t> </a:t>
            </a:r>
            <a:r>
              <a:rPr sz="2000" dirty="0">
                <a:latin typeface="Times New Roman"/>
                <a:cs typeface="Times New Roman"/>
              </a:rPr>
              <a:t>For</a:t>
            </a:r>
            <a:r>
              <a:rPr sz="2000" spc="-10" dirty="0">
                <a:latin typeface="Times New Roman"/>
                <a:cs typeface="Times New Roman"/>
              </a:rPr>
              <a:t> </a:t>
            </a:r>
            <a:r>
              <a:rPr sz="2000" spc="-5" dirty="0">
                <a:latin typeface="Times New Roman"/>
                <a:cs typeface="Times New Roman"/>
              </a:rPr>
              <a:t>example </a:t>
            </a:r>
            <a:r>
              <a:rPr sz="2000" dirty="0">
                <a:latin typeface="Times New Roman"/>
                <a:cs typeface="Times New Roman"/>
              </a:rPr>
              <a:t>consider</a:t>
            </a:r>
            <a:r>
              <a:rPr sz="2000" spc="-25" dirty="0">
                <a:latin typeface="Times New Roman"/>
                <a:cs typeface="Times New Roman"/>
              </a:rPr>
              <a:t> </a:t>
            </a:r>
            <a:r>
              <a:rPr sz="2000" dirty="0">
                <a:latin typeface="Times New Roman"/>
                <a:cs typeface="Times New Roman"/>
              </a:rPr>
              <a:t>the</a:t>
            </a:r>
            <a:r>
              <a:rPr sz="2000" spc="-20" dirty="0">
                <a:latin typeface="Times New Roman"/>
                <a:cs typeface="Times New Roman"/>
              </a:rPr>
              <a:t> </a:t>
            </a:r>
            <a:r>
              <a:rPr sz="2000" dirty="0">
                <a:latin typeface="Times New Roman"/>
                <a:cs typeface="Times New Roman"/>
              </a:rPr>
              <a:t>loop </a:t>
            </a:r>
            <a:r>
              <a:rPr sz="2000" spc="-490" dirty="0">
                <a:latin typeface="Times New Roman"/>
                <a:cs typeface="Times New Roman"/>
              </a:rPr>
              <a:t> </a:t>
            </a:r>
            <a:r>
              <a:rPr sz="2000" dirty="0">
                <a:latin typeface="Times New Roman"/>
                <a:cs typeface="Times New Roman"/>
              </a:rPr>
              <a:t>around</a:t>
            </a:r>
            <a:r>
              <a:rPr sz="2000" spc="-45" dirty="0">
                <a:latin typeface="Times New Roman"/>
                <a:cs typeface="Times New Roman"/>
              </a:rPr>
              <a:t> </a:t>
            </a:r>
            <a:r>
              <a:rPr sz="2000" dirty="0">
                <a:latin typeface="Times New Roman"/>
                <a:cs typeface="Times New Roman"/>
              </a:rPr>
              <a:t>B3.</a:t>
            </a:r>
          </a:p>
          <a:p>
            <a:pPr marL="286385" marR="436880" indent="-274320" algn="just">
              <a:lnSpc>
                <a:spcPct val="100000"/>
              </a:lnSpc>
              <a:spcBef>
                <a:spcPts val="600"/>
              </a:spcBef>
              <a:buClr>
                <a:srgbClr val="FD8537"/>
              </a:buClr>
              <a:buSzPct val="70000"/>
              <a:buFont typeface="Wingdings"/>
              <a:buChar char=""/>
              <a:tabLst>
                <a:tab pos="287020" algn="l"/>
              </a:tabLst>
            </a:pPr>
            <a:r>
              <a:rPr sz="2000" dirty="0">
                <a:latin typeface="Times New Roman"/>
                <a:cs typeface="Times New Roman"/>
              </a:rPr>
              <a:t>Note</a:t>
            </a:r>
            <a:r>
              <a:rPr sz="2000" spc="-15" dirty="0">
                <a:latin typeface="Times New Roman"/>
                <a:cs typeface="Times New Roman"/>
              </a:rPr>
              <a:t> </a:t>
            </a:r>
            <a:r>
              <a:rPr sz="2000" dirty="0">
                <a:latin typeface="Times New Roman"/>
                <a:cs typeface="Times New Roman"/>
              </a:rPr>
              <a:t>that</a:t>
            </a:r>
            <a:r>
              <a:rPr sz="2000" spc="-25"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values</a:t>
            </a:r>
            <a:r>
              <a:rPr sz="2000" spc="-20" dirty="0">
                <a:latin typeface="Times New Roman"/>
                <a:cs typeface="Times New Roman"/>
              </a:rPr>
              <a:t> </a:t>
            </a:r>
            <a:r>
              <a:rPr sz="2000" dirty="0">
                <a:latin typeface="Times New Roman"/>
                <a:cs typeface="Times New Roman"/>
              </a:rPr>
              <a:t>of</a:t>
            </a:r>
            <a:r>
              <a:rPr sz="2000" spc="-15" dirty="0">
                <a:latin typeface="Times New Roman"/>
                <a:cs typeface="Times New Roman"/>
              </a:rPr>
              <a:t> </a:t>
            </a:r>
            <a:r>
              <a:rPr sz="2000" dirty="0">
                <a:latin typeface="Times New Roman"/>
                <a:cs typeface="Times New Roman"/>
              </a:rPr>
              <a:t>j</a:t>
            </a:r>
            <a:r>
              <a:rPr sz="2000" spc="-10" dirty="0">
                <a:latin typeface="Times New Roman"/>
                <a:cs typeface="Times New Roman"/>
              </a:rPr>
              <a:t> </a:t>
            </a:r>
            <a:r>
              <a:rPr sz="2000" dirty="0">
                <a:latin typeface="Times New Roman"/>
                <a:cs typeface="Times New Roman"/>
              </a:rPr>
              <a:t>and t4</a:t>
            </a:r>
            <a:r>
              <a:rPr sz="2000" spc="-10" dirty="0">
                <a:latin typeface="Times New Roman"/>
                <a:cs typeface="Times New Roman"/>
              </a:rPr>
              <a:t> </a:t>
            </a:r>
            <a:r>
              <a:rPr sz="2000" spc="-5" dirty="0">
                <a:latin typeface="Times New Roman"/>
                <a:cs typeface="Times New Roman"/>
              </a:rPr>
              <a:t>remain</a:t>
            </a:r>
            <a:r>
              <a:rPr sz="2000" dirty="0">
                <a:latin typeface="Times New Roman"/>
                <a:cs typeface="Times New Roman"/>
              </a:rPr>
              <a:t> </a:t>
            </a:r>
            <a:r>
              <a:rPr sz="2000" spc="-5" dirty="0">
                <a:latin typeface="Times New Roman"/>
                <a:cs typeface="Times New Roman"/>
              </a:rPr>
              <a:t>in</a:t>
            </a:r>
            <a:r>
              <a:rPr sz="2000" dirty="0">
                <a:latin typeface="Times New Roman"/>
                <a:cs typeface="Times New Roman"/>
              </a:rPr>
              <a:t> lock-step;</a:t>
            </a:r>
            <a:r>
              <a:rPr sz="2000" spc="-55" dirty="0">
                <a:latin typeface="Times New Roman"/>
                <a:cs typeface="Times New Roman"/>
              </a:rPr>
              <a:t> </a:t>
            </a:r>
            <a:r>
              <a:rPr sz="2000" dirty="0">
                <a:latin typeface="Times New Roman"/>
                <a:cs typeface="Times New Roman"/>
              </a:rPr>
              <a:t>every</a:t>
            </a:r>
            <a:r>
              <a:rPr sz="2000" spc="-15" dirty="0">
                <a:latin typeface="Times New Roman"/>
                <a:cs typeface="Times New Roman"/>
              </a:rPr>
              <a:t> </a:t>
            </a:r>
            <a:r>
              <a:rPr sz="2000" spc="-10" dirty="0">
                <a:latin typeface="Times New Roman"/>
                <a:cs typeface="Times New Roman"/>
              </a:rPr>
              <a:t>time</a:t>
            </a:r>
            <a:r>
              <a:rPr sz="2000" dirty="0">
                <a:latin typeface="Times New Roman"/>
                <a:cs typeface="Times New Roman"/>
              </a:rPr>
              <a:t> the </a:t>
            </a:r>
            <a:r>
              <a:rPr sz="2000" spc="-490" dirty="0">
                <a:latin typeface="Times New Roman"/>
                <a:cs typeface="Times New Roman"/>
              </a:rPr>
              <a:t> </a:t>
            </a:r>
            <a:r>
              <a:rPr sz="2000" dirty="0">
                <a:latin typeface="Times New Roman"/>
                <a:cs typeface="Times New Roman"/>
              </a:rPr>
              <a:t>value of j decreases by 1, that of</a:t>
            </a:r>
            <a:r>
              <a:rPr sz="2000" spc="5" dirty="0">
                <a:latin typeface="Times New Roman"/>
                <a:cs typeface="Times New Roman"/>
              </a:rPr>
              <a:t> </a:t>
            </a:r>
            <a:r>
              <a:rPr sz="2000" dirty="0">
                <a:latin typeface="Times New Roman"/>
                <a:cs typeface="Times New Roman"/>
              </a:rPr>
              <a:t>t4 decreases by 4 because 4*j</a:t>
            </a:r>
            <a:r>
              <a:rPr sz="2000" spc="5" dirty="0">
                <a:latin typeface="Times New Roman"/>
                <a:cs typeface="Times New Roman"/>
              </a:rPr>
              <a:t> </a:t>
            </a:r>
            <a:r>
              <a:rPr sz="2000" dirty="0">
                <a:latin typeface="Times New Roman"/>
                <a:cs typeface="Times New Roman"/>
              </a:rPr>
              <a:t>is </a:t>
            </a:r>
            <a:r>
              <a:rPr sz="2000" spc="-484" dirty="0">
                <a:latin typeface="Times New Roman"/>
                <a:cs typeface="Times New Roman"/>
              </a:rPr>
              <a:t> </a:t>
            </a:r>
            <a:r>
              <a:rPr sz="2000" dirty="0">
                <a:latin typeface="Times New Roman"/>
                <a:cs typeface="Times New Roman"/>
              </a:rPr>
              <a:t>assigned</a:t>
            </a:r>
            <a:r>
              <a:rPr sz="2000" spc="-25" dirty="0">
                <a:latin typeface="Times New Roman"/>
                <a:cs typeface="Times New Roman"/>
              </a:rPr>
              <a:t> </a:t>
            </a:r>
            <a:r>
              <a:rPr sz="2000" dirty="0">
                <a:latin typeface="Times New Roman"/>
                <a:cs typeface="Times New Roman"/>
              </a:rPr>
              <a:t>to</a:t>
            </a:r>
            <a:r>
              <a:rPr sz="2000" spc="-20" dirty="0">
                <a:latin typeface="Times New Roman"/>
                <a:cs typeface="Times New Roman"/>
              </a:rPr>
              <a:t> </a:t>
            </a:r>
            <a:r>
              <a:rPr sz="2000" dirty="0">
                <a:latin typeface="Times New Roman"/>
                <a:cs typeface="Times New Roman"/>
              </a:rPr>
              <a:t>t4. Such</a:t>
            </a:r>
            <a:r>
              <a:rPr sz="2000" spc="-15" dirty="0">
                <a:latin typeface="Times New Roman"/>
                <a:cs typeface="Times New Roman"/>
              </a:rPr>
              <a:t> </a:t>
            </a:r>
            <a:r>
              <a:rPr sz="2000" spc="-5" dirty="0">
                <a:latin typeface="Times New Roman"/>
                <a:cs typeface="Times New Roman"/>
              </a:rPr>
              <a:t>identifiers</a:t>
            </a:r>
            <a:r>
              <a:rPr sz="2000" spc="-35" dirty="0">
                <a:latin typeface="Times New Roman"/>
                <a:cs typeface="Times New Roman"/>
              </a:rPr>
              <a:t> </a:t>
            </a:r>
            <a:r>
              <a:rPr sz="2000" dirty="0">
                <a:latin typeface="Times New Roman"/>
                <a:cs typeface="Times New Roman"/>
              </a:rPr>
              <a:t>are</a:t>
            </a:r>
            <a:r>
              <a:rPr sz="2000" spc="-10" dirty="0">
                <a:latin typeface="Times New Roman"/>
                <a:cs typeface="Times New Roman"/>
              </a:rPr>
              <a:t> </a:t>
            </a:r>
            <a:r>
              <a:rPr sz="2000" spc="-5" dirty="0">
                <a:latin typeface="Times New Roman"/>
                <a:cs typeface="Times New Roman"/>
              </a:rPr>
              <a:t>called</a:t>
            </a:r>
            <a:r>
              <a:rPr sz="2000" spc="10" dirty="0">
                <a:latin typeface="Times New Roman"/>
                <a:cs typeface="Times New Roman"/>
              </a:rPr>
              <a:t> </a:t>
            </a:r>
            <a:r>
              <a:rPr sz="2000" dirty="0">
                <a:latin typeface="Times New Roman"/>
                <a:cs typeface="Times New Roman"/>
              </a:rPr>
              <a:t>induction</a:t>
            </a:r>
            <a:r>
              <a:rPr sz="2000" spc="-35" dirty="0">
                <a:latin typeface="Times New Roman"/>
                <a:cs typeface="Times New Roman"/>
              </a:rPr>
              <a:t> </a:t>
            </a:r>
            <a:r>
              <a:rPr sz="2000" dirty="0">
                <a:latin typeface="Times New Roman"/>
                <a:cs typeface="Times New Roman"/>
              </a:rPr>
              <a:t>variables.</a:t>
            </a:r>
          </a:p>
          <a:p>
            <a:pPr marL="286385" marR="107950" indent="-274320">
              <a:lnSpc>
                <a:spcPct val="100000"/>
              </a:lnSpc>
              <a:spcBef>
                <a:spcPts val="600"/>
              </a:spcBef>
              <a:buClr>
                <a:srgbClr val="FD8537"/>
              </a:buClr>
              <a:buSzPct val="70000"/>
              <a:buFont typeface="Wingdings"/>
              <a:buChar char=""/>
              <a:tabLst>
                <a:tab pos="287020" algn="l"/>
              </a:tabLst>
            </a:pPr>
            <a:r>
              <a:rPr sz="2000" dirty="0">
                <a:latin typeface="Times New Roman"/>
                <a:cs typeface="Times New Roman"/>
              </a:rPr>
              <a:t>When there are two or </a:t>
            </a:r>
            <a:r>
              <a:rPr sz="2000" spc="-5" dirty="0">
                <a:latin typeface="Times New Roman"/>
                <a:cs typeface="Times New Roman"/>
              </a:rPr>
              <a:t>more </a:t>
            </a:r>
            <a:r>
              <a:rPr sz="2000" dirty="0">
                <a:latin typeface="Times New Roman"/>
                <a:cs typeface="Times New Roman"/>
              </a:rPr>
              <a:t>induction variables in a loop, it </a:t>
            </a:r>
            <a:r>
              <a:rPr sz="2000" spc="-10" dirty="0">
                <a:latin typeface="Times New Roman"/>
                <a:cs typeface="Times New Roman"/>
              </a:rPr>
              <a:t>may </a:t>
            </a:r>
            <a:r>
              <a:rPr sz="2000" dirty="0">
                <a:latin typeface="Times New Roman"/>
                <a:cs typeface="Times New Roman"/>
              </a:rPr>
              <a:t>be </a:t>
            </a:r>
            <a:r>
              <a:rPr sz="2000" spc="5" dirty="0">
                <a:latin typeface="Times New Roman"/>
                <a:cs typeface="Times New Roman"/>
              </a:rPr>
              <a:t> </a:t>
            </a:r>
            <a:r>
              <a:rPr sz="2000" dirty="0">
                <a:latin typeface="Times New Roman"/>
                <a:cs typeface="Times New Roman"/>
              </a:rPr>
              <a:t>possible to get rid of </a:t>
            </a:r>
            <a:r>
              <a:rPr sz="2000" spc="-5" dirty="0">
                <a:latin typeface="Times New Roman"/>
                <a:cs typeface="Times New Roman"/>
              </a:rPr>
              <a:t>all </a:t>
            </a:r>
            <a:r>
              <a:rPr sz="2000" spc="5" dirty="0">
                <a:latin typeface="Times New Roman"/>
                <a:cs typeface="Times New Roman"/>
              </a:rPr>
              <a:t>but </a:t>
            </a:r>
            <a:r>
              <a:rPr sz="2000" dirty="0">
                <a:latin typeface="Times New Roman"/>
                <a:cs typeface="Times New Roman"/>
              </a:rPr>
              <a:t>one, by the process of induction-variable </a:t>
            </a:r>
            <a:r>
              <a:rPr sz="2000" spc="-484" dirty="0">
                <a:latin typeface="Times New Roman"/>
                <a:cs typeface="Times New Roman"/>
              </a:rPr>
              <a:t> </a:t>
            </a:r>
            <a:r>
              <a:rPr sz="2000" spc="-5" dirty="0">
                <a:latin typeface="Times New Roman"/>
                <a:cs typeface="Times New Roman"/>
              </a:rPr>
              <a:t>elimination.</a:t>
            </a:r>
            <a:r>
              <a:rPr sz="2000" spc="-20" dirty="0">
                <a:latin typeface="Times New Roman"/>
                <a:cs typeface="Times New Roman"/>
              </a:rPr>
              <a:t> </a:t>
            </a:r>
            <a:r>
              <a:rPr sz="2000" dirty="0">
                <a:latin typeface="Times New Roman"/>
                <a:cs typeface="Times New Roman"/>
              </a:rPr>
              <a:t>For</a:t>
            </a:r>
            <a:r>
              <a:rPr sz="2000" spc="-15" dirty="0">
                <a:latin typeface="Times New Roman"/>
                <a:cs typeface="Times New Roman"/>
              </a:rPr>
              <a:t> </a:t>
            </a:r>
            <a:r>
              <a:rPr sz="2000" dirty="0">
                <a:latin typeface="Times New Roman"/>
                <a:cs typeface="Times New Roman"/>
              </a:rPr>
              <a:t>the</a:t>
            </a:r>
            <a:r>
              <a:rPr sz="2000" spc="-20" dirty="0">
                <a:latin typeface="Times New Roman"/>
                <a:cs typeface="Times New Roman"/>
              </a:rPr>
              <a:t> </a:t>
            </a:r>
            <a:r>
              <a:rPr sz="2000" dirty="0">
                <a:latin typeface="Times New Roman"/>
                <a:cs typeface="Times New Roman"/>
              </a:rPr>
              <a:t>inner</a:t>
            </a:r>
            <a:r>
              <a:rPr sz="2000" spc="-20" dirty="0">
                <a:latin typeface="Times New Roman"/>
                <a:cs typeface="Times New Roman"/>
              </a:rPr>
              <a:t> </a:t>
            </a:r>
            <a:r>
              <a:rPr sz="2000" dirty="0">
                <a:latin typeface="Times New Roman"/>
                <a:cs typeface="Times New Roman"/>
              </a:rPr>
              <a:t>loop</a:t>
            </a:r>
            <a:r>
              <a:rPr sz="2000" spc="-10" dirty="0">
                <a:latin typeface="Times New Roman"/>
                <a:cs typeface="Times New Roman"/>
              </a:rPr>
              <a:t> </a:t>
            </a:r>
            <a:r>
              <a:rPr sz="2000" dirty="0">
                <a:latin typeface="Times New Roman"/>
                <a:cs typeface="Times New Roman"/>
              </a:rPr>
              <a:t>around</a:t>
            </a:r>
            <a:r>
              <a:rPr sz="2000" spc="-40" dirty="0">
                <a:latin typeface="Times New Roman"/>
                <a:cs typeface="Times New Roman"/>
              </a:rPr>
              <a:t> </a:t>
            </a:r>
            <a:r>
              <a:rPr sz="2000" dirty="0">
                <a:latin typeface="Times New Roman"/>
                <a:cs typeface="Times New Roman"/>
              </a:rPr>
              <a:t>B3</a:t>
            </a:r>
            <a:r>
              <a:rPr sz="2000" spc="10" dirty="0">
                <a:latin typeface="Times New Roman"/>
                <a:cs typeface="Times New Roman"/>
              </a:rPr>
              <a:t> </a:t>
            </a:r>
            <a:r>
              <a:rPr sz="2000" dirty="0">
                <a:latin typeface="Times New Roman"/>
                <a:cs typeface="Times New Roman"/>
              </a:rPr>
              <a:t>in</a:t>
            </a:r>
            <a:r>
              <a:rPr sz="2000" spc="-5" dirty="0">
                <a:latin typeface="Times New Roman"/>
                <a:cs typeface="Times New Roman"/>
              </a:rPr>
              <a:t> </a:t>
            </a:r>
            <a:r>
              <a:rPr sz="2000" dirty="0">
                <a:latin typeface="Times New Roman"/>
                <a:cs typeface="Times New Roman"/>
              </a:rPr>
              <a:t>Fig.</a:t>
            </a:r>
            <a:r>
              <a:rPr sz="2000" spc="-15" dirty="0">
                <a:latin typeface="Times New Roman"/>
                <a:cs typeface="Times New Roman"/>
              </a:rPr>
              <a:t> </a:t>
            </a:r>
            <a:r>
              <a:rPr sz="2000" dirty="0">
                <a:latin typeface="Times New Roman"/>
                <a:cs typeface="Times New Roman"/>
              </a:rPr>
              <a:t>we</a:t>
            </a:r>
            <a:r>
              <a:rPr sz="2000" spc="5" dirty="0">
                <a:latin typeface="Times New Roman"/>
                <a:cs typeface="Times New Roman"/>
              </a:rPr>
              <a:t> </a:t>
            </a:r>
            <a:r>
              <a:rPr sz="2000" dirty="0">
                <a:latin typeface="Times New Roman"/>
                <a:cs typeface="Times New Roman"/>
              </a:rPr>
              <a:t>cannot</a:t>
            </a:r>
            <a:r>
              <a:rPr sz="2000" spc="-20" dirty="0">
                <a:latin typeface="Times New Roman"/>
                <a:cs typeface="Times New Roman"/>
              </a:rPr>
              <a:t> </a:t>
            </a:r>
            <a:r>
              <a:rPr sz="2000" dirty="0">
                <a:latin typeface="Times New Roman"/>
                <a:cs typeface="Times New Roman"/>
              </a:rPr>
              <a:t>get</a:t>
            </a:r>
            <a:r>
              <a:rPr sz="2000" spc="-25" dirty="0">
                <a:latin typeface="Times New Roman"/>
                <a:cs typeface="Times New Roman"/>
              </a:rPr>
              <a:t> </a:t>
            </a:r>
            <a:r>
              <a:rPr sz="2000" dirty="0">
                <a:latin typeface="Times New Roman"/>
                <a:cs typeface="Times New Roman"/>
              </a:rPr>
              <a:t>rid</a:t>
            </a:r>
            <a:r>
              <a:rPr sz="2000" spc="5" dirty="0">
                <a:latin typeface="Times New Roman"/>
                <a:cs typeface="Times New Roman"/>
              </a:rPr>
              <a:t> </a:t>
            </a:r>
            <a:r>
              <a:rPr sz="2000" dirty="0">
                <a:latin typeface="Times New Roman"/>
                <a:cs typeface="Times New Roman"/>
              </a:rPr>
              <a:t>of </a:t>
            </a:r>
            <a:r>
              <a:rPr sz="2000" spc="-484" dirty="0">
                <a:latin typeface="Times New Roman"/>
                <a:cs typeface="Times New Roman"/>
              </a:rPr>
              <a:t> </a:t>
            </a:r>
            <a:r>
              <a:rPr sz="2000" dirty="0">
                <a:latin typeface="Times New Roman"/>
                <a:cs typeface="Times New Roman"/>
              </a:rPr>
              <a:t>either</a:t>
            </a:r>
            <a:r>
              <a:rPr sz="2000" spc="-25" dirty="0">
                <a:latin typeface="Times New Roman"/>
                <a:cs typeface="Times New Roman"/>
              </a:rPr>
              <a:t> </a:t>
            </a:r>
            <a:r>
              <a:rPr sz="2000" dirty="0">
                <a:latin typeface="Times New Roman"/>
                <a:cs typeface="Times New Roman"/>
              </a:rPr>
              <a:t>j</a:t>
            </a:r>
            <a:r>
              <a:rPr sz="2000" spc="-20" dirty="0">
                <a:latin typeface="Times New Roman"/>
                <a:cs typeface="Times New Roman"/>
              </a:rPr>
              <a:t> </a:t>
            </a:r>
            <a:r>
              <a:rPr sz="2000" dirty="0">
                <a:latin typeface="Times New Roman"/>
                <a:cs typeface="Times New Roman"/>
              </a:rPr>
              <a:t>or</a:t>
            </a:r>
            <a:r>
              <a:rPr sz="2000" spc="-15" dirty="0">
                <a:latin typeface="Times New Roman"/>
                <a:cs typeface="Times New Roman"/>
              </a:rPr>
              <a:t> </a:t>
            </a:r>
            <a:r>
              <a:rPr sz="2000" dirty="0">
                <a:latin typeface="Times New Roman"/>
                <a:cs typeface="Times New Roman"/>
              </a:rPr>
              <a:t>t4</a:t>
            </a:r>
            <a:r>
              <a:rPr sz="2000" spc="-10" dirty="0">
                <a:latin typeface="Times New Roman"/>
                <a:cs typeface="Times New Roman"/>
              </a:rPr>
              <a:t> </a:t>
            </a:r>
            <a:r>
              <a:rPr sz="2000" spc="-5" dirty="0">
                <a:latin typeface="Times New Roman"/>
                <a:cs typeface="Times New Roman"/>
              </a:rPr>
              <a:t>completely;</a:t>
            </a:r>
            <a:r>
              <a:rPr sz="2000" spc="-15" dirty="0">
                <a:latin typeface="Times New Roman"/>
                <a:cs typeface="Times New Roman"/>
              </a:rPr>
              <a:t> </a:t>
            </a:r>
            <a:r>
              <a:rPr sz="2000" dirty="0">
                <a:latin typeface="Times New Roman"/>
                <a:cs typeface="Times New Roman"/>
              </a:rPr>
              <a:t>t4</a:t>
            </a:r>
            <a:r>
              <a:rPr sz="2000" spc="-10" dirty="0">
                <a:latin typeface="Times New Roman"/>
                <a:cs typeface="Times New Roman"/>
              </a:rPr>
              <a:t> </a:t>
            </a:r>
            <a:r>
              <a:rPr sz="2000" dirty="0">
                <a:latin typeface="Times New Roman"/>
                <a:cs typeface="Times New Roman"/>
              </a:rPr>
              <a:t>is</a:t>
            </a:r>
            <a:r>
              <a:rPr sz="2000" spc="-15" dirty="0">
                <a:latin typeface="Times New Roman"/>
                <a:cs typeface="Times New Roman"/>
              </a:rPr>
              <a:t> </a:t>
            </a:r>
            <a:r>
              <a:rPr sz="2000" dirty="0">
                <a:latin typeface="Times New Roman"/>
                <a:cs typeface="Times New Roman"/>
              </a:rPr>
              <a:t>used</a:t>
            </a:r>
            <a:r>
              <a:rPr sz="2000" spc="-20" dirty="0">
                <a:latin typeface="Times New Roman"/>
                <a:cs typeface="Times New Roman"/>
              </a:rPr>
              <a:t> </a:t>
            </a:r>
            <a:r>
              <a:rPr sz="2000" dirty="0">
                <a:latin typeface="Times New Roman"/>
                <a:cs typeface="Times New Roman"/>
              </a:rPr>
              <a:t>in</a:t>
            </a:r>
            <a:r>
              <a:rPr sz="2000" spc="-10" dirty="0">
                <a:latin typeface="Times New Roman"/>
                <a:cs typeface="Times New Roman"/>
              </a:rPr>
              <a:t> </a:t>
            </a:r>
            <a:r>
              <a:rPr sz="2000" spc="-5" dirty="0">
                <a:latin typeface="Times New Roman"/>
                <a:cs typeface="Times New Roman"/>
              </a:rPr>
              <a:t>B3</a:t>
            </a:r>
            <a:r>
              <a:rPr sz="2000" dirty="0">
                <a:latin typeface="Times New Roman"/>
                <a:cs typeface="Times New Roman"/>
              </a:rPr>
              <a:t> </a:t>
            </a:r>
            <a:r>
              <a:rPr sz="2000" spc="-5" dirty="0">
                <a:latin typeface="Times New Roman"/>
                <a:cs typeface="Times New Roman"/>
              </a:rPr>
              <a:t>and </a:t>
            </a:r>
            <a:r>
              <a:rPr sz="2000" dirty="0">
                <a:latin typeface="Times New Roman"/>
                <a:cs typeface="Times New Roman"/>
              </a:rPr>
              <a:t>j</a:t>
            </a:r>
            <a:r>
              <a:rPr sz="2000" spc="-20" dirty="0">
                <a:latin typeface="Times New Roman"/>
                <a:cs typeface="Times New Roman"/>
              </a:rPr>
              <a:t> </a:t>
            </a:r>
            <a:r>
              <a:rPr sz="2000" dirty="0">
                <a:latin typeface="Times New Roman"/>
                <a:cs typeface="Times New Roman"/>
              </a:rPr>
              <a:t>in</a:t>
            </a:r>
            <a:r>
              <a:rPr sz="2000" spc="-10" dirty="0">
                <a:latin typeface="Times New Roman"/>
                <a:cs typeface="Times New Roman"/>
              </a:rPr>
              <a:t> </a:t>
            </a:r>
            <a:r>
              <a:rPr sz="2000" spc="-5" dirty="0">
                <a:latin typeface="Times New Roman"/>
                <a:cs typeface="Times New Roman"/>
              </a:rPr>
              <a:t>B4.</a:t>
            </a:r>
            <a:endParaRPr sz="2000" dirty="0">
              <a:latin typeface="Times New Roman"/>
              <a:cs typeface="Times New Roman"/>
            </a:endParaRPr>
          </a:p>
          <a:p>
            <a:pPr marL="286385" marR="5080" indent="-274320">
              <a:lnSpc>
                <a:spcPct val="100000"/>
              </a:lnSpc>
              <a:spcBef>
                <a:spcPts val="605"/>
              </a:spcBef>
              <a:buClr>
                <a:srgbClr val="FD8537"/>
              </a:buClr>
              <a:buSzPct val="70000"/>
              <a:buFont typeface="Wingdings"/>
              <a:buChar char=""/>
              <a:tabLst>
                <a:tab pos="287020" algn="l"/>
              </a:tabLst>
            </a:pPr>
            <a:r>
              <a:rPr sz="2000" spc="-10" dirty="0">
                <a:latin typeface="Times New Roman"/>
                <a:cs typeface="Times New Roman"/>
              </a:rPr>
              <a:t>However,</a:t>
            </a:r>
            <a:r>
              <a:rPr sz="2000" spc="-30" dirty="0">
                <a:latin typeface="Times New Roman"/>
                <a:cs typeface="Times New Roman"/>
              </a:rPr>
              <a:t> </a:t>
            </a:r>
            <a:r>
              <a:rPr sz="2000" dirty="0">
                <a:latin typeface="Times New Roman"/>
                <a:cs typeface="Times New Roman"/>
              </a:rPr>
              <a:t>we</a:t>
            </a:r>
            <a:r>
              <a:rPr sz="2000" spc="5" dirty="0">
                <a:latin typeface="Times New Roman"/>
                <a:cs typeface="Times New Roman"/>
              </a:rPr>
              <a:t> </a:t>
            </a:r>
            <a:r>
              <a:rPr sz="2000" dirty="0">
                <a:latin typeface="Times New Roman"/>
                <a:cs typeface="Times New Roman"/>
              </a:rPr>
              <a:t>can</a:t>
            </a:r>
            <a:r>
              <a:rPr sz="2000" spc="-5" dirty="0">
                <a:latin typeface="Times New Roman"/>
                <a:cs typeface="Times New Roman"/>
              </a:rPr>
              <a:t> </a:t>
            </a:r>
            <a:r>
              <a:rPr sz="2000" dirty="0">
                <a:latin typeface="Times New Roman"/>
                <a:cs typeface="Times New Roman"/>
              </a:rPr>
              <a:t>illustrate</a:t>
            </a:r>
            <a:r>
              <a:rPr sz="2000" spc="-55" dirty="0">
                <a:latin typeface="Times New Roman"/>
                <a:cs typeface="Times New Roman"/>
              </a:rPr>
              <a:t> </a:t>
            </a:r>
            <a:r>
              <a:rPr sz="2000" dirty="0">
                <a:latin typeface="Times New Roman"/>
                <a:cs typeface="Times New Roman"/>
              </a:rPr>
              <a:t>reduction</a:t>
            </a:r>
            <a:r>
              <a:rPr sz="2000" spc="-40" dirty="0">
                <a:latin typeface="Times New Roman"/>
                <a:cs typeface="Times New Roman"/>
              </a:rPr>
              <a:t> </a:t>
            </a:r>
            <a:r>
              <a:rPr sz="2000" dirty="0">
                <a:latin typeface="Times New Roman"/>
                <a:cs typeface="Times New Roman"/>
              </a:rPr>
              <a:t>in</a:t>
            </a:r>
            <a:r>
              <a:rPr sz="2000" spc="-5" dirty="0">
                <a:latin typeface="Times New Roman"/>
                <a:cs typeface="Times New Roman"/>
              </a:rPr>
              <a:t> </a:t>
            </a:r>
            <a:r>
              <a:rPr sz="2000" dirty="0">
                <a:latin typeface="Times New Roman"/>
                <a:cs typeface="Times New Roman"/>
              </a:rPr>
              <a:t>strength</a:t>
            </a:r>
            <a:r>
              <a:rPr sz="2000" spc="-45" dirty="0">
                <a:latin typeface="Times New Roman"/>
                <a:cs typeface="Times New Roman"/>
              </a:rPr>
              <a:t> </a:t>
            </a:r>
            <a:r>
              <a:rPr sz="2000" dirty="0">
                <a:latin typeface="Times New Roman"/>
                <a:cs typeface="Times New Roman"/>
              </a:rPr>
              <a:t>and</a:t>
            </a:r>
            <a:r>
              <a:rPr sz="2000" spc="-15" dirty="0">
                <a:latin typeface="Times New Roman"/>
                <a:cs typeface="Times New Roman"/>
              </a:rPr>
              <a:t> </a:t>
            </a:r>
            <a:r>
              <a:rPr sz="2000" dirty="0">
                <a:latin typeface="Times New Roman"/>
                <a:cs typeface="Times New Roman"/>
              </a:rPr>
              <a:t>illustrate</a:t>
            </a:r>
            <a:r>
              <a:rPr sz="2000" spc="-40" dirty="0">
                <a:latin typeface="Times New Roman"/>
                <a:cs typeface="Times New Roman"/>
              </a:rPr>
              <a:t> </a:t>
            </a:r>
            <a:r>
              <a:rPr sz="2000" dirty="0">
                <a:latin typeface="Times New Roman"/>
                <a:cs typeface="Times New Roman"/>
              </a:rPr>
              <a:t>a part</a:t>
            </a:r>
            <a:r>
              <a:rPr sz="2000" spc="-20" dirty="0">
                <a:latin typeface="Times New Roman"/>
                <a:cs typeface="Times New Roman"/>
              </a:rPr>
              <a:t> </a:t>
            </a:r>
            <a:r>
              <a:rPr sz="2000" dirty="0">
                <a:latin typeface="Times New Roman"/>
                <a:cs typeface="Times New Roman"/>
              </a:rPr>
              <a:t>of </a:t>
            </a:r>
            <a:r>
              <a:rPr sz="2000" spc="-484"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process</a:t>
            </a:r>
            <a:r>
              <a:rPr sz="2000" spc="-40" dirty="0">
                <a:latin typeface="Times New Roman"/>
                <a:cs typeface="Times New Roman"/>
              </a:rPr>
              <a:t> </a:t>
            </a:r>
            <a:r>
              <a:rPr sz="2000" dirty="0">
                <a:latin typeface="Times New Roman"/>
                <a:cs typeface="Times New Roman"/>
              </a:rPr>
              <a:t>of </a:t>
            </a:r>
            <a:r>
              <a:rPr sz="2000" spc="-5" dirty="0">
                <a:latin typeface="Times New Roman"/>
                <a:cs typeface="Times New Roman"/>
              </a:rPr>
              <a:t>induction-variable</a:t>
            </a:r>
            <a:r>
              <a:rPr sz="2000" spc="-35" dirty="0">
                <a:latin typeface="Times New Roman"/>
                <a:cs typeface="Times New Roman"/>
              </a:rPr>
              <a:t> </a:t>
            </a:r>
            <a:r>
              <a:rPr sz="2000" spc="-5" dirty="0">
                <a:latin typeface="Times New Roman"/>
                <a:cs typeface="Times New Roman"/>
              </a:rPr>
              <a:t>elimination.</a:t>
            </a:r>
            <a:endParaRPr sz="2000" dirty="0">
              <a:latin typeface="Times New Roman"/>
              <a:cs typeface="Times New Roman"/>
            </a:endParaRPr>
          </a:p>
          <a:p>
            <a:pPr marL="286385" marR="573405" indent="-274320">
              <a:lnSpc>
                <a:spcPct val="100000"/>
              </a:lnSpc>
              <a:spcBef>
                <a:spcPts val="600"/>
              </a:spcBef>
              <a:buClr>
                <a:srgbClr val="FD8537"/>
              </a:buClr>
              <a:buSzPct val="70000"/>
              <a:buFont typeface="Wingdings"/>
              <a:buChar char=""/>
              <a:tabLst>
                <a:tab pos="350520" algn="l"/>
                <a:tab pos="351155" algn="l"/>
              </a:tabLst>
            </a:pPr>
            <a:r>
              <a:rPr dirty="0"/>
              <a:t>	</a:t>
            </a:r>
            <a:r>
              <a:rPr sz="2000" dirty="0">
                <a:latin typeface="Times New Roman"/>
                <a:cs typeface="Times New Roman"/>
              </a:rPr>
              <a:t>Eventually</a:t>
            </a:r>
            <a:r>
              <a:rPr sz="2000" spc="-45" dirty="0">
                <a:latin typeface="Times New Roman"/>
                <a:cs typeface="Times New Roman"/>
              </a:rPr>
              <a:t> </a:t>
            </a:r>
            <a:r>
              <a:rPr sz="2000" dirty="0">
                <a:latin typeface="Times New Roman"/>
                <a:cs typeface="Times New Roman"/>
              </a:rPr>
              <a:t>j</a:t>
            </a:r>
            <a:r>
              <a:rPr sz="2000" spc="-5" dirty="0">
                <a:latin typeface="Times New Roman"/>
                <a:cs typeface="Times New Roman"/>
              </a:rPr>
              <a:t> </a:t>
            </a:r>
            <a:r>
              <a:rPr sz="2000" dirty="0">
                <a:latin typeface="Times New Roman"/>
                <a:cs typeface="Times New Roman"/>
              </a:rPr>
              <a:t>will</a:t>
            </a:r>
            <a:r>
              <a:rPr sz="2000" spc="-15" dirty="0">
                <a:latin typeface="Times New Roman"/>
                <a:cs typeface="Times New Roman"/>
              </a:rPr>
              <a:t> </a:t>
            </a:r>
            <a:r>
              <a:rPr sz="2000" dirty="0">
                <a:latin typeface="Times New Roman"/>
                <a:cs typeface="Times New Roman"/>
              </a:rPr>
              <a:t>be </a:t>
            </a:r>
            <a:r>
              <a:rPr sz="2000" spc="-5" dirty="0">
                <a:latin typeface="Times New Roman"/>
                <a:cs typeface="Times New Roman"/>
              </a:rPr>
              <a:t>eliminated</a:t>
            </a:r>
            <a:r>
              <a:rPr sz="2000" spc="-20" dirty="0">
                <a:latin typeface="Times New Roman"/>
                <a:cs typeface="Times New Roman"/>
              </a:rPr>
              <a:t> </a:t>
            </a:r>
            <a:r>
              <a:rPr sz="2000" dirty="0">
                <a:latin typeface="Times New Roman"/>
                <a:cs typeface="Times New Roman"/>
              </a:rPr>
              <a:t>when</a:t>
            </a:r>
            <a:r>
              <a:rPr sz="2000" spc="-15"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outer</a:t>
            </a:r>
            <a:r>
              <a:rPr sz="2000" spc="-15" dirty="0">
                <a:latin typeface="Times New Roman"/>
                <a:cs typeface="Times New Roman"/>
              </a:rPr>
              <a:t> </a:t>
            </a:r>
            <a:r>
              <a:rPr sz="2000" dirty="0">
                <a:latin typeface="Times New Roman"/>
                <a:cs typeface="Times New Roman"/>
              </a:rPr>
              <a:t>loop</a:t>
            </a:r>
            <a:r>
              <a:rPr sz="2000" spc="-35" dirty="0">
                <a:latin typeface="Times New Roman"/>
                <a:cs typeface="Times New Roman"/>
              </a:rPr>
              <a:t> </a:t>
            </a:r>
            <a:r>
              <a:rPr sz="2000" dirty="0">
                <a:latin typeface="Times New Roman"/>
                <a:cs typeface="Times New Roman"/>
              </a:rPr>
              <a:t>of</a:t>
            </a:r>
            <a:r>
              <a:rPr sz="2000" spc="-5" dirty="0">
                <a:latin typeface="Times New Roman"/>
                <a:cs typeface="Times New Roman"/>
              </a:rPr>
              <a:t> </a:t>
            </a:r>
            <a:r>
              <a:rPr sz="2000" dirty="0">
                <a:latin typeface="Times New Roman"/>
                <a:cs typeface="Times New Roman"/>
              </a:rPr>
              <a:t>B2-</a:t>
            </a:r>
            <a:r>
              <a:rPr sz="2000" spc="-5" dirty="0">
                <a:latin typeface="Times New Roman"/>
                <a:cs typeface="Times New Roman"/>
              </a:rPr>
              <a:t> </a:t>
            </a:r>
            <a:r>
              <a:rPr sz="2000" dirty="0">
                <a:latin typeface="Times New Roman"/>
                <a:cs typeface="Times New Roman"/>
              </a:rPr>
              <a:t>B5</a:t>
            </a:r>
            <a:r>
              <a:rPr sz="2000" spc="-10" dirty="0">
                <a:latin typeface="Times New Roman"/>
                <a:cs typeface="Times New Roman"/>
              </a:rPr>
              <a:t> </a:t>
            </a:r>
            <a:r>
              <a:rPr sz="2000" dirty="0">
                <a:latin typeface="Times New Roman"/>
                <a:cs typeface="Times New Roman"/>
              </a:rPr>
              <a:t>is </a:t>
            </a:r>
            <a:r>
              <a:rPr sz="2000" spc="-484" dirty="0">
                <a:latin typeface="Times New Roman"/>
                <a:cs typeface="Times New Roman"/>
              </a:rPr>
              <a:t> </a:t>
            </a:r>
            <a:r>
              <a:rPr sz="2000" dirty="0">
                <a:latin typeface="Times New Roman"/>
                <a:cs typeface="Times New Roman"/>
              </a:rPr>
              <a:t>considered.</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 to Data- flow analysis</a:t>
            </a:r>
          </a:p>
        </p:txBody>
      </p:sp>
      <p:sp>
        <p:nvSpPr>
          <p:cNvPr id="3" name="Content Placeholder 2"/>
          <p:cNvSpPr>
            <a:spLocks noGrp="1"/>
          </p:cNvSpPr>
          <p:nvPr>
            <p:ph idx="1"/>
          </p:nvPr>
        </p:nvSpPr>
        <p:spPr/>
        <p:txBody>
          <a:bodyPr>
            <a:normAutofit fontScale="70000" lnSpcReduction="20000"/>
          </a:bodyPr>
          <a:lstStyle/>
          <a:p>
            <a:pPr algn="l" fontAlgn="base"/>
            <a:r>
              <a:rPr lang="en-US" b="0" i="0" dirty="0">
                <a:solidFill>
                  <a:srgbClr val="273239"/>
                </a:solidFill>
                <a:effectLst/>
                <a:latin typeface="urw-din"/>
              </a:rPr>
              <a:t>It is the analysis of flow of data in control flow graph, i.e., the analysis that determines the information regarding the definition and use of data in program. With the help of this analysis optimization can be done. In general, its process in which values are computed using data flow </a:t>
            </a:r>
            <a:r>
              <a:rPr lang="en-US" b="0" i="0" dirty="0" err="1">
                <a:solidFill>
                  <a:srgbClr val="273239"/>
                </a:solidFill>
                <a:effectLst/>
                <a:latin typeface="urw-din"/>
              </a:rPr>
              <a:t>analysis.The</a:t>
            </a:r>
            <a:r>
              <a:rPr lang="en-US" b="0" i="0" dirty="0">
                <a:solidFill>
                  <a:srgbClr val="273239"/>
                </a:solidFill>
                <a:effectLst/>
                <a:latin typeface="urw-din"/>
              </a:rPr>
              <a:t> data flow property represents information which can be used for optimization.</a:t>
            </a:r>
          </a:p>
          <a:p>
            <a:pPr algn="l" fontAlgn="base"/>
            <a:r>
              <a:rPr lang="en-US" b="1" i="0" dirty="0">
                <a:solidFill>
                  <a:srgbClr val="273239"/>
                </a:solidFill>
                <a:effectLst/>
                <a:latin typeface="urw-din"/>
              </a:rPr>
              <a:t>Basic Terminologies –</a:t>
            </a:r>
            <a:endParaRPr lang="en-US" b="0" i="0" dirty="0">
              <a:solidFill>
                <a:srgbClr val="273239"/>
              </a:solidFill>
              <a:effectLst/>
              <a:latin typeface="urw-din"/>
            </a:endParaRPr>
          </a:p>
          <a:p>
            <a:pPr algn="l" fontAlgn="base">
              <a:buFont typeface="Arial" panose="020B0604020202020204" pitchFamily="34" charset="0"/>
              <a:buChar char="•"/>
            </a:pPr>
            <a:r>
              <a:rPr lang="en-US" b="1" i="0" dirty="0">
                <a:solidFill>
                  <a:srgbClr val="273239"/>
                </a:solidFill>
                <a:effectLst/>
                <a:latin typeface="urw-din"/>
              </a:rPr>
              <a:t>Definition Point:</a:t>
            </a:r>
            <a:r>
              <a:rPr lang="en-US" b="0" i="0" dirty="0">
                <a:solidFill>
                  <a:srgbClr val="273239"/>
                </a:solidFill>
                <a:effectLst/>
                <a:latin typeface="urw-din"/>
              </a:rPr>
              <a:t> a point in a program containing some definition.</a:t>
            </a:r>
          </a:p>
          <a:p>
            <a:pPr algn="l" fontAlgn="base">
              <a:buFont typeface="Arial" panose="020B0604020202020204" pitchFamily="34" charset="0"/>
              <a:buChar char="•"/>
            </a:pPr>
            <a:r>
              <a:rPr lang="en-US" b="1" i="0" dirty="0">
                <a:solidFill>
                  <a:srgbClr val="273239"/>
                </a:solidFill>
                <a:effectLst/>
                <a:latin typeface="urw-din"/>
              </a:rPr>
              <a:t>Reference Point:</a:t>
            </a:r>
            <a:r>
              <a:rPr lang="en-US" b="0" i="0" dirty="0">
                <a:solidFill>
                  <a:srgbClr val="273239"/>
                </a:solidFill>
                <a:effectLst/>
                <a:latin typeface="urw-din"/>
              </a:rPr>
              <a:t> a point in a program containing a reference to a data item.</a:t>
            </a:r>
          </a:p>
          <a:p>
            <a:pPr algn="l" fontAlgn="base">
              <a:buFont typeface="Arial" panose="020B0604020202020204" pitchFamily="34" charset="0"/>
              <a:buChar char="•"/>
            </a:pPr>
            <a:r>
              <a:rPr lang="en-US" b="1" i="0" dirty="0">
                <a:solidFill>
                  <a:srgbClr val="273239"/>
                </a:solidFill>
                <a:effectLst/>
                <a:latin typeface="urw-din"/>
              </a:rPr>
              <a:t>Evaluation Point:</a:t>
            </a:r>
            <a:r>
              <a:rPr lang="en-US" b="0" i="0" dirty="0">
                <a:solidFill>
                  <a:srgbClr val="273239"/>
                </a:solidFill>
                <a:effectLst/>
                <a:latin typeface="urw-din"/>
              </a:rPr>
              <a:t> a point in a program containing evaluation of expression.</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a:extLst>
              <a:ext uri="{FF2B5EF4-FFF2-40B4-BE49-F238E27FC236}">
                <a16:creationId xmlns:a16="http://schemas.microsoft.com/office/drawing/2014/main" id="{EF1055DA-3CE8-4D52-9CB6-083BC7F38F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838200"/>
            <a:ext cx="3148013" cy="20002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8C08382-BB39-40F5-92CD-7EDD73B8B00C}"/>
              </a:ext>
            </a:extLst>
          </p:cNvPr>
          <p:cNvSpPr txBox="1"/>
          <p:nvPr/>
        </p:nvSpPr>
        <p:spPr>
          <a:xfrm>
            <a:off x="304800" y="2838450"/>
            <a:ext cx="8686800" cy="1477328"/>
          </a:xfrm>
          <a:prstGeom prst="rect">
            <a:avLst/>
          </a:prstGeom>
          <a:noFill/>
        </p:spPr>
        <p:txBody>
          <a:bodyPr wrap="square">
            <a:spAutoFit/>
          </a:bodyPr>
          <a:lstStyle/>
          <a:p>
            <a:pPr fontAlgn="base"/>
            <a:r>
              <a:rPr lang="en-US" b="1" dirty="0">
                <a:effectLst/>
              </a:rPr>
              <a:t>Data Flow Properties –</a:t>
            </a:r>
            <a:endParaRPr lang="en-US" dirty="0">
              <a:effectLst/>
            </a:endParaRPr>
          </a:p>
          <a:p>
            <a:pPr algn="l" fontAlgn="base">
              <a:buFont typeface="Arial" panose="020B0604020202020204" pitchFamily="34" charset="0"/>
              <a:buChar char="•"/>
            </a:pPr>
            <a:r>
              <a:rPr lang="en-US" b="1" i="0" dirty="0">
                <a:solidFill>
                  <a:srgbClr val="273239"/>
                </a:solidFill>
                <a:effectLst/>
                <a:latin typeface="urw-din"/>
              </a:rPr>
              <a:t>Available Expression –</a:t>
            </a:r>
            <a:r>
              <a:rPr lang="en-US" b="0" i="0" dirty="0">
                <a:solidFill>
                  <a:srgbClr val="273239"/>
                </a:solidFill>
                <a:effectLst/>
                <a:latin typeface="urw-din"/>
              </a:rPr>
              <a:t> A expression is said to be available at a program point x </a:t>
            </a:r>
            <a:r>
              <a:rPr lang="en-US" b="0" i="0" dirty="0" err="1">
                <a:solidFill>
                  <a:srgbClr val="273239"/>
                </a:solidFill>
                <a:effectLst/>
                <a:latin typeface="urw-din"/>
              </a:rPr>
              <a:t>iff</a:t>
            </a:r>
            <a:r>
              <a:rPr lang="en-US" b="0" i="0" dirty="0">
                <a:solidFill>
                  <a:srgbClr val="273239"/>
                </a:solidFill>
                <a:effectLst/>
                <a:latin typeface="urw-din"/>
              </a:rPr>
              <a:t> along paths its reaching to x. A Expression is available at its evaluation point.</a:t>
            </a:r>
            <a:br>
              <a:rPr lang="en-US" dirty="0">
                <a:effectLst/>
              </a:rPr>
            </a:br>
            <a:r>
              <a:rPr lang="en-US" b="0" i="0" dirty="0">
                <a:solidFill>
                  <a:srgbClr val="273239"/>
                </a:solidFill>
                <a:effectLst/>
                <a:latin typeface="urw-din"/>
              </a:rPr>
              <a:t>A expression </a:t>
            </a:r>
            <a:r>
              <a:rPr lang="en-US" b="0" i="0" dirty="0" err="1">
                <a:solidFill>
                  <a:srgbClr val="273239"/>
                </a:solidFill>
                <a:effectLst/>
                <a:latin typeface="urw-din"/>
              </a:rPr>
              <a:t>a+b</a:t>
            </a:r>
            <a:r>
              <a:rPr lang="en-US" b="0" i="0" dirty="0">
                <a:solidFill>
                  <a:srgbClr val="273239"/>
                </a:solidFill>
                <a:effectLst/>
                <a:latin typeface="urw-din"/>
              </a:rPr>
              <a:t> is said to be available if none of the operands gets modified before their use.</a:t>
            </a:r>
          </a:p>
        </p:txBody>
      </p:sp>
      <p:pic>
        <p:nvPicPr>
          <p:cNvPr id="1032" name="Picture 8" descr="Lightbox">
            <a:extLst>
              <a:ext uri="{FF2B5EF4-FFF2-40B4-BE49-F238E27FC236}">
                <a16:creationId xmlns:a16="http://schemas.microsoft.com/office/drawing/2014/main" id="{E422F6EF-AEE5-4623-A9F2-33BAD9A336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1144" y="4466272"/>
            <a:ext cx="4674111" cy="1629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1287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8B0544-B097-4A93-978A-7DAB220F4D10}"/>
              </a:ext>
            </a:extLst>
          </p:cNvPr>
          <p:cNvSpPr txBox="1"/>
          <p:nvPr/>
        </p:nvSpPr>
        <p:spPr>
          <a:xfrm>
            <a:off x="190500" y="381000"/>
            <a:ext cx="8763000" cy="646331"/>
          </a:xfrm>
          <a:prstGeom prst="rect">
            <a:avLst/>
          </a:prstGeom>
          <a:noFill/>
        </p:spPr>
        <p:txBody>
          <a:bodyPr wrap="square">
            <a:spAutoFit/>
          </a:bodyPr>
          <a:lstStyle/>
          <a:p>
            <a:r>
              <a:rPr lang="en-US" b="1" i="0" dirty="0">
                <a:solidFill>
                  <a:srgbClr val="273239"/>
                </a:solidFill>
                <a:effectLst/>
                <a:latin typeface="urw-din"/>
              </a:rPr>
              <a:t>Reaching Definition –</a:t>
            </a:r>
            <a:r>
              <a:rPr lang="en-US" b="0" i="0" dirty="0">
                <a:solidFill>
                  <a:srgbClr val="273239"/>
                </a:solidFill>
                <a:effectLst/>
                <a:latin typeface="urw-din"/>
              </a:rPr>
              <a:t> A definition D is reaches a point x if there is path from D to x in which D is not killed, i.e., not redefined.</a:t>
            </a:r>
            <a:endParaRPr lang="en-IN" dirty="0"/>
          </a:p>
        </p:txBody>
      </p:sp>
      <p:pic>
        <p:nvPicPr>
          <p:cNvPr id="2052" name="Picture 4" descr="Lightbox">
            <a:extLst>
              <a:ext uri="{FF2B5EF4-FFF2-40B4-BE49-F238E27FC236}">
                <a16:creationId xmlns:a16="http://schemas.microsoft.com/office/drawing/2014/main" id="{22CB131B-8228-4013-8D09-A142D36F89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349157"/>
            <a:ext cx="4271963" cy="160531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E68790A-2A25-4223-A6ED-AB6FA742BDF0}"/>
              </a:ext>
            </a:extLst>
          </p:cNvPr>
          <p:cNvSpPr txBox="1"/>
          <p:nvPr/>
        </p:nvSpPr>
        <p:spPr>
          <a:xfrm>
            <a:off x="152400" y="3276302"/>
            <a:ext cx="8991600" cy="646331"/>
          </a:xfrm>
          <a:prstGeom prst="rect">
            <a:avLst/>
          </a:prstGeom>
          <a:noFill/>
        </p:spPr>
        <p:txBody>
          <a:bodyPr wrap="square">
            <a:spAutoFit/>
          </a:bodyPr>
          <a:lstStyle/>
          <a:p>
            <a:r>
              <a:rPr lang="en-US" b="1" i="0" dirty="0">
                <a:solidFill>
                  <a:srgbClr val="273239"/>
                </a:solidFill>
                <a:effectLst/>
                <a:latin typeface="urw-din"/>
              </a:rPr>
              <a:t>Live variable –</a:t>
            </a:r>
            <a:r>
              <a:rPr lang="en-US" b="0" i="0" dirty="0">
                <a:solidFill>
                  <a:srgbClr val="273239"/>
                </a:solidFill>
                <a:effectLst/>
                <a:latin typeface="urw-din"/>
              </a:rPr>
              <a:t> A variable is said to be live at some point p if from p to end the variable is used before it is redefined else it becomes dead.</a:t>
            </a:r>
            <a:endParaRPr lang="en-IN" dirty="0"/>
          </a:p>
        </p:txBody>
      </p:sp>
      <p:pic>
        <p:nvPicPr>
          <p:cNvPr id="2054" name="Picture 6" descr="Lightbox">
            <a:extLst>
              <a:ext uri="{FF2B5EF4-FFF2-40B4-BE49-F238E27FC236}">
                <a16:creationId xmlns:a16="http://schemas.microsoft.com/office/drawing/2014/main" id="{53199D89-C7D2-4E1D-897C-CE402ED1E5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3930409"/>
            <a:ext cx="2377194" cy="19050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F4624ED-0B29-4104-8086-46421C6D48B2}"/>
              </a:ext>
            </a:extLst>
          </p:cNvPr>
          <p:cNvSpPr txBox="1"/>
          <p:nvPr/>
        </p:nvSpPr>
        <p:spPr>
          <a:xfrm>
            <a:off x="190500" y="6019800"/>
            <a:ext cx="9067800" cy="646331"/>
          </a:xfrm>
          <a:prstGeom prst="rect">
            <a:avLst/>
          </a:prstGeom>
          <a:noFill/>
        </p:spPr>
        <p:txBody>
          <a:bodyPr wrap="square">
            <a:spAutoFit/>
          </a:bodyPr>
          <a:lstStyle/>
          <a:p>
            <a:r>
              <a:rPr lang="en-US" b="1" i="0" dirty="0">
                <a:solidFill>
                  <a:srgbClr val="273239"/>
                </a:solidFill>
                <a:effectLst/>
                <a:latin typeface="urw-din"/>
              </a:rPr>
              <a:t>Busy Expression –</a:t>
            </a:r>
            <a:r>
              <a:rPr lang="en-US" b="0" i="0" dirty="0">
                <a:solidFill>
                  <a:srgbClr val="273239"/>
                </a:solidFill>
                <a:effectLst/>
                <a:latin typeface="urw-din"/>
              </a:rPr>
              <a:t> An expression is busy along a path </a:t>
            </a:r>
            <a:r>
              <a:rPr lang="en-US" b="0" i="0" dirty="0" err="1">
                <a:solidFill>
                  <a:srgbClr val="273239"/>
                </a:solidFill>
                <a:effectLst/>
                <a:latin typeface="urw-din"/>
              </a:rPr>
              <a:t>iff</a:t>
            </a:r>
            <a:r>
              <a:rPr lang="en-US" b="0" i="0" dirty="0">
                <a:solidFill>
                  <a:srgbClr val="273239"/>
                </a:solidFill>
                <a:effectLst/>
                <a:latin typeface="urw-din"/>
              </a:rPr>
              <a:t> its evaluation exists along that path and none of its operand definition exists before its evaluation along the path.</a:t>
            </a:r>
            <a:endParaRPr lang="en-IN" dirty="0"/>
          </a:p>
        </p:txBody>
      </p:sp>
    </p:spTree>
    <p:extLst>
      <p:ext uri="{BB962C8B-B14F-4D97-AF65-F5344CB8AC3E}">
        <p14:creationId xmlns:p14="http://schemas.microsoft.com/office/powerpoint/2010/main" val="3257646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normAutofit/>
          </a:bodyPr>
          <a:lstStyle/>
          <a:p>
            <a:r>
              <a:rPr lang="en-US" sz="4000" b="1" dirty="0"/>
              <a:t>Basic Blocks</a:t>
            </a:r>
          </a:p>
        </p:txBody>
      </p:sp>
      <p:sp>
        <p:nvSpPr>
          <p:cNvPr id="50179" name="Content Placeholder 2"/>
          <p:cNvSpPr>
            <a:spLocks noGrp="1"/>
          </p:cNvSpPr>
          <p:nvPr>
            <p:ph idx="1"/>
          </p:nvPr>
        </p:nvSpPr>
        <p:spPr/>
        <p:txBody>
          <a:bodyPr>
            <a:normAutofit lnSpcReduction="10000"/>
          </a:bodyPr>
          <a:lstStyle/>
          <a:p>
            <a:r>
              <a:rPr lang="en-US" sz="2800" dirty="0"/>
              <a:t>Example : Consider the source code  where </a:t>
            </a:r>
            <a:r>
              <a:rPr lang="en-US" sz="2800" dirty="0">
                <a:solidFill>
                  <a:srgbClr val="FF0000"/>
                </a:solidFill>
              </a:rPr>
              <a:t>10 x 10 matrix a is converted into an identity matrix.</a:t>
            </a:r>
          </a:p>
          <a:p>
            <a:pPr lvl="1">
              <a:buFont typeface="Arial" pitchFamily="34" charset="0"/>
              <a:buNone/>
            </a:pPr>
            <a:r>
              <a:rPr lang="en-US" sz="2400" b="1" dirty="0"/>
              <a:t>	for </a:t>
            </a:r>
            <a:r>
              <a:rPr lang="en-US" sz="2400" b="1" i="1" dirty="0" err="1"/>
              <a:t>i</a:t>
            </a:r>
            <a:r>
              <a:rPr lang="en-US" sz="2400" b="1" i="1" dirty="0"/>
              <a:t> from 1 to 10 do</a:t>
            </a:r>
          </a:p>
          <a:p>
            <a:pPr lvl="1">
              <a:buFont typeface="Arial" pitchFamily="34" charset="0"/>
              <a:buNone/>
            </a:pPr>
            <a:r>
              <a:rPr lang="en-US" sz="2400" b="1" dirty="0"/>
              <a:t>		for </a:t>
            </a:r>
            <a:r>
              <a:rPr lang="en-US" sz="2400" b="1" i="1" dirty="0"/>
              <a:t>j from 1 to 10 do</a:t>
            </a:r>
          </a:p>
          <a:p>
            <a:pPr lvl="1">
              <a:buFont typeface="Arial" pitchFamily="34" charset="0"/>
              <a:buNone/>
            </a:pPr>
            <a:r>
              <a:rPr lang="en-US" sz="2400" b="1" i="1" dirty="0"/>
              <a:t>			a[</a:t>
            </a:r>
            <a:r>
              <a:rPr lang="en-US" sz="2400" b="1" i="1" dirty="0" err="1"/>
              <a:t>i,j</a:t>
            </a:r>
            <a:r>
              <a:rPr lang="en-US" sz="2400" b="1" i="1" dirty="0"/>
              <a:t>) = 0.0;</a:t>
            </a:r>
          </a:p>
          <a:p>
            <a:pPr lvl="1">
              <a:buFont typeface="Arial" pitchFamily="34" charset="0"/>
              <a:buNone/>
            </a:pPr>
            <a:r>
              <a:rPr lang="en-US" sz="2400" b="1" dirty="0"/>
              <a:t>	for </a:t>
            </a:r>
            <a:r>
              <a:rPr lang="en-US" sz="2400" b="1" i="1" dirty="0" err="1"/>
              <a:t>i</a:t>
            </a:r>
            <a:r>
              <a:rPr lang="en-US" sz="2400" b="1" i="1" dirty="0"/>
              <a:t> from 1 to 10 do</a:t>
            </a:r>
          </a:p>
          <a:p>
            <a:pPr lvl="1">
              <a:buFont typeface="Arial" pitchFamily="34" charset="0"/>
              <a:buNone/>
            </a:pPr>
            <a:r>
              <a:rPr lang="en-US" sz="2400" b="1" i="1" dirty="0"/>
              <a:t>		a[</a:t>
            </a:r>
            <a:r>
              <a:rPr lang="en-US" sz="2400" b="1" i="1" dirty="0" err="1"/>
              <a:t>i</a:t>
            </a:r>
            <a:r>
              <a:rPr lang="en-US" sz="2400" b="1" i="1" dirty="0"/>
              <a:t>, </a:t>
            </a:r>
            <a:r>
              <a:rPr lang="en-US" sz="2400" b="1" i="1" dirty="0" err="1"/>
              <a:t>i</a:t>
            </a:r>
            <a:r>
              <a:rPr lang="en-US" sz="2400" b="1" i="1" dirty="0"/>
              <a:t>] = 1.0;</a:t>
            </a:r>
          </a:p>
          <a:p>
            <a:pPr lvl="1">
              <a:buFont typeface="Arial" pitchFamily="34" charset="0"/>
              <a:buNone/>
            </a:pPr>
            <a:endParaRPr lang="en-US" sz="2400" b="1" i="1" dirty="0"/>
          </a:p>
          <a:p>
            <a:pPr algn="just"/>
            <a:r>
              <a:rPr lang="en-US" sz="2400" dirty="0"/>
              <a:t>In generating the intermediate code, we have </a:t>
            </a:r>
            <a:r>
              <a:rPr lang="en-US" sz="2400" dirty="0">
                <a:solidFill>
                  <a:srgbClr val="FF0000"/>
                </a:solidFill>
              </a:rPr>
              <a:t>assumed</a:t>
            </a:r>
            <a:r>
              <a:rPr lang="en-US" sz="2400" dirty="0"/>
              <a:t> that the real-valued array elements take </a:t>
            </a:r>
            <a:r>
              <a:rPr lang="en-US" sz="2400" dirty="0">
                <a:solidFill>
                  <a:srgbClr val="FF0000"/>
                </a:solidFill>
              </a:rPr>
              <a:t>8 bytes each</a:t>
            </a:r>
            <a:r>
              <a:rPr lang="en-US" sz="2400" dirty="0"/>
              <a:t>, and that the </a:t>
            </a:r>
            <a:r>
              <a:rPr lang="en-US" sz="2400" dirty="0">
                <a:solidFill>
                  <a:srgbClr val="FF0000"/>
                </a:solidFill>
              </a:rPr>
              <a:t>matrix a </a:t>
            </a:r>
            <a:r>
              <a:rPr lang="en-US" sz="2400" dirty="0"/>
              <a:t>is stored in </a:t>
            </a:r>
            <a:r>
              <a:rPr lang="en-US" sz="2400" dirty="0">
                <a:solidFill>
                  <a:srgbClr val="FF0000"/>
                </a:solidFill>
              </a:rPr>
              <a:t>row-major </a:t>
            </a:r>
            <a:r>
              <a:rPr lang="en-US" sz="2400" dirty="0"/>
              <a:t>form.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sz="2800"/>
              <a:t>Intermediate code to set a 10 x 10 matrix to an identity matrix</a:t>
            </a:r>
          </a:p>
        </p:txBody>
      </p:sp>
      <p:sp>
        <p:nvSpPr>
          <p:cNvPr id="51203" name="Content Placeholder 2"/>
          <p:cNvSpPr>
            <a:spLocks noGrp="1"/>
          </p:cNvSpPr>
          <p:nvPr>
            <p:ph sz="half" idx="1"/>
          </p:nvPr>
        </p:nvSpPr>
        <p:spPr/>
        <p:txBody>
          <a:bodyPr>
            <a:normAutofit lnSpcReduction="10000"/>
          </a:bodyPr>
          <a:lstStyle/>
          <a:p>
            <a:r>
              <a:rPr lang="en-US" dirty="0"/>
              <a:t>1) </a:t>
            </a:r>
            <a:r>
              <a:rPr lang="en-US" dirty="0" err="1"/>
              <a:t>i</a:t>
            </a:r>
            <a:r>
              <a:rPr lang="en-US" dirty="0"/>
              <a:t> = 1</a:t>
            </a:r>
          </a:p>
          <a:p>
            <a:r>
              <a:rPr lang="en-US" dirty="0"/>
              <a:t>2) j = 1</a:t>
            </a:r>
          </a:p>
          <a:p>
            <a:r>
              <a:rPr lang="en-US" dirty="0"/>
              <a:t>3) t l = 10 * </a:t>
            </a:r>
            <a:r>
              <a:rPr lang="en-US" dirty="0" err="1"/>
              <a:t>i</a:t>
            </a:r>
            <a:endParaRPr lang="en-US" dirty="0"/>
          </a:p>
          <a:p>
            <a:r>
              <a:rPr lang="en-US" dirty="0"/>
              <a:t>4) t 2 = t l + j</a:t>
            </a:r>
          </a:p>
          <a:p>
            <a:r>
              <a:rPr lang="en-US" dirty="0"/>
              <a:t>5) t 3 = 8 * t2</a:t>
            </a:r>
          </a:p>
          <a:p>
            <a:r>
              <a:rPr lang="en-US" dirty="0"/>
              <a:t>6) t 4 = t3 - 88</a:t>
            </a:r>
          </a:p>
          <a:p>
            <a:r>
              <a:rPr lang="fr-FR" dirty="0"/>
              <a:t>7) a [ t 4 ] = 0.0</a:t>
            </a:r>
          </a:p>
          <a:p>
            <a:r>
              <a:rPr lang="en-US" dirty="0"/>
              <a:t>8) j = j + 1</a:t>
            </a:r>
          </a:p>
          <a:p>
            <a:r>
              <a:rPr lang="pl-PL" dirty="0"/>
              <a:t>9) i f j &lt;= 10 goto</a:t>
            </a:r>
            <a:r>
              <a:rPr lang="en-US" dirty="0"/>
              <a:t> (3)</a:t>
            </a:r>
            <a:endParaRPr lang="pl-PL" dirty="0"/>
          </a:p>
        </p:txBody>
      </p:sp>
      <p:sp>
        <p:nvSpPr>
          <p:cNvPr id="51204" name="Content Placeholder 3"/>
          <p:cNvSpPr>
            <a:spLocks noGrp="1"/>
          </p:cNvSpPr>
          <p:nvPr>
            <p:ph sz="half" idx="2"/>
          </p:nvPr>
        </p:nvSpPr>
        <p:spPr/>
        <p:txBody>
          <a:bodyPr>
            <a:normAutofit lnSpcReduction="10000"/>
          </a:bodyPr>
          <a:lstStyle/>
          <a:p>
            <a:r>
              <a:rPr lang="en-US"/>
              <a:t>10</a:t>
            </a:r>
            <a:r>
              <a:rPr lang="pl-PL"/>
              <a:t> ) i = i + 1</a:t>
            </a:r>
          </a:p>
          <a:p>
            <a:r>
              <a:rPr lang="en-US"/>
              <a:t>11) i f i &lt;= 10 goto (2)</a:t>
            </a:r>
          </a:p>
          <a:p>
            <a:r>
              <a:rPr lang="en-US"/>
              <a:t>12) i = 1</a:t>
            </a:r>
          </a:p>
          <a:p>
            <a:r>
              <a:rPr lang="en-US"/>
              <a:t>13) t 5 = i - 1</a:t>
            </a:r>
          </a:p>
          <a:p>
            <a:r>
              <a:rPr lang="en-US"/>
              <a:t>14) t 6 = 88 * t5</a:t>
            </a:r>
          </a:p>
          <a:p>
            <a:r>
              <a:rPr lang="fr-FR"/>
              <a:t>15) a [ t 6 ] = 1.0</a:t>
            </a:r>
          </a:p>
          <a:p>
            <a:r>
              <a:rPr lang="en-US"/>
              <a:t>16) i = i + 1</a:t>
            </a:r>
          </a:p>
          <a:p>
            <a:r>
              <a:rPr lang="en-US"/>
              <a:t>17) i f i &lt;= 10 goto (13)</a:t>
            </a:r>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normAutofit/>
          </a:bodyPr>
          <a:lstStyle/>
          <a:p>
            <a:r>
              <a:rPr lang="en-US" sz="4000" b="1" dirty="0"/>
              <a:t>Basic Blocks </a:t>
            </a:r>
          </a:p>
        </p:txBody>
      </p:sp>
      <p:sp>
        <p:nvSpPr>
          <p:cNvPr id="52227" name="Content Placeholder 2"/>
          <p:cNvSpPr>
            <a:spLocks noGrp="1"/>
          </p:cNvSpPr>
          <p:nvPr>
            <p:ph idx="1"/>
          </p:nvPr>
        </p:nvSpPr>
        <p:spPr/>
        <p:txBody>
          <a:bodyPr>
            <a:normAutofit fontScale="92500" lnSpcReduction="10000"/>
          </a:bodyPr>
          <a:lstStyle/>
          <a:p>
            <a:r>
              <a:rPr lang="en-US"/>
              <a:t>The leaders are instructions:-</a:t>
            </a:r>
          </a:p>
          <a:p>
            <a:pPr lvl="1">
              <a:buFont typeface="Arial" pitchFamily="34" charset="0"/>
              <a:buNone/>
            </a:pPr>
            <a:r>
              <a:rPr lang="en-US"/>
              <a:t>1) By rule 1 of the algorithm</a:t>
            </a:r>
          </a:p>
          <a:p>
            <a:pPr lvl="1">
              <a:buFont typeface="Arial" pitchFamily="34" charset="0"/>
              <a:buNone/>
            </a:pPr>
            <a:r>
              <a:rPr lang="en-US"/>
              <a:t>2) By rule 2 of the algorithm</a:t>
            </a:r>
          </a:p>
          <a:p>
            <a:pPr lvl="1">
              <a:buFont typeface="Arial" pitchFamily="34" charset="0"/>
              <a:buNone/>
            </a:pPr>
            <a:r>
              <a:rPr lang="en-US"/>
              <a:t>3) By rule 2 of the algorithm</a:t>
            </a:r>
          </a:p>
          <a:p>
            <a:pPr lvl="1">
              <a:buFont typeface="Arial" pitchFamily="34" charset="0"/>
              <a:buNone/>
            </a:pPr>
            <a:r>
              <a:rPr lang="en-US"/>
              <a:t>10) By rule 3 of the algorithm</a:t>
            </a:r>
          </a:p>
          <a:p>
            <a:pPr lvl="1">
              <a:buFont typeface="Arial" pitchFamily="34" charset="0"/>
              <a:buNone/>
            </a:pPr>
            <a:r>
              <a:rPr lang="en-US"/>
              <a:t>12) By rule 3 of the algorithm</a:t>
            </a:r>
          </a:p>
          <a:p>
            <a:pPr lvl="1">
              <a:buFont typeface="Arial" pitchFamily="34" charset="0"/>
              <a:buNone/>
            </a:pPr>
            <a:r>
              <a:rPr lang="en-US"/>
              <a:t>13) By rule 2 of the algorithm</a:t>
            </a:r>
          </a:p>
          <a:p>
            <a:pPr lvl="1">
              <a:buFont typeface="Arial" pitchFamily="34" charset="0"/>
              <a:buNone/>
            </a:pPr>
            <a:endParaRPr lang="en-US"/>
          </a:p>
          <a:p>
            <a:pPr lvl="1">
              <a:buFont typeface="Arial" pitchFamily="34" charset="0"/>
              <a:buNone/>
            </a:pPr>
            <a:r>
              <a:rPr lang="en-US"/>
              <a:t>We conclude that the leaders are instructions 1, 2, 3, 10, 12, and 13.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normAutofit/>
          </a:bodyPr>
          <a:lstStyle/>
          <a:p>
            <a:r>
              <a:rPr lang="en-US" sz="4000" b="1" dirty="0"/>
              <a:t>Basic Blocks</a:t>
            </a:r>
          </a:p>
        </p:txBody>
      </p:sp>
      <p:sp>
        <p:nvSpPr>
          <p:cNvPr id="53251" name="Content Placeholder 2"/>
          <p:cNvSpPr>
            <a:spLocks noGrp="1"/>
          </p:cNvSpPr>
          <p:nvPr>
            <p:ph idx="1"/>
          </p:nvPr>
        </p:nvSpPr>
        <p:spPr/>
        <p:txBody>
          <a:bodyPr>
            <a:normAutofit fontScale="92500" lnSpcReduction="10000"/>
          </a:bodyPr>
          <a:lstStyle/>
          <a:p>
            <a:r>
              <a:rPr lang="en-US"/>
              <a:t>The basic block of each leader contains all the instructions from itself until just before the next leader.</a:t>
            </a:r>
          </a:p>
          <a:p>
            <a:r>
              <a:rPr lang="en-US"/>
              <a:t>Thus,the basic block 1 is just having 1)</a:t>
            </a:r>
          </a:p>
          <a:p>
            <a:pPr>
              <a:buFont typeface="Arial" pitchFamily="34" charset="0"/>
              <a:buNone/>
            </a:pPr>
            <a:r>
              <a:rPr lang="en-US"/>
              <a:t>	 the basic block 2 is having 2)</a:t>
            </a:r>
          </a:p>
          <a:p>
            <a:pPr>
              <a:buFont typeface="Arial" pitchFamily="34" charset="0"/>
              <a:buNone/>
            </a:pPr>
            <a:r>
              <a:rPr lang="en-US"/>
              <a:t>	the basic block 3 is having 3) to 9)</a:t>
            </a:r>
          </a:p>
          <a:p>
            <a:pPr>
              <a:buFont typeface="Arial" pitchFamily="34" charset="0"/>
              <a:buNone/>
            </a:pPr>
            <a:r>
              <a:rPr lang="en-US"/>
              <a:t>    the basic block 4 is having 10) to 11) </a:t>
            </a:r>
          </a:p>
          <a:p>
            <a:pPr>
              <a:buFont typeface="Arial" pitchFamily="34" charset="0"/>
              <a:buNone/>
            </a:pPr>
            <a:r>
              <a:rPr lang="en-US"/>
              <a:t>    the basic block 5 is having 12) </a:t>
            </a:r>
          </a:p>
          <a:p>
            <a:pPr>
              <a:buFont typeface="Arial" pitchFamily="34" charset="0"/>
              <a:buNone/>
            </a:pPr>
            <a:r>
              <a:rPr lang="en-US"/>
              <a:t>    the basic block 6 is having 13) to 17)</a:t>
            </a:r>
          </a:p>
          <a:p>
            <a:endParaRPr lang="en-US"/>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TotalTime>
  <Words>4894</Words>
  <Application>Microsoft Office PowerPoint</Application>
  <PresentationFormat>On-screen Show (4:3)</PresentationFormat>
  <Paragraphs>381</Paragraphs>
  <Slides>55</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55</vt:i4>
      </vt:variant>
    </vt:vector>
  </HeadingPairs>
  <TitlesOfParts>
    <vt:vector size="67" baseType="lpstr">
      <vt:lpstr>Arial</vt:lpstr>
      <vt:lpstr>Arial MT</vt:lpstr>
      <vt:lpstr>Calibri</vt:lpstr>
      <vt:lpstr>Cambria</vt:lpstr>
      <vt:lpstr>erdana</vt:lpstr>
      <vt:lpstr>Open Sans</vt:lpstr>
      <vt:lpstr>sofia-pro</vt:lpstr>
      <vt:lpstr>Times New Roman</vt:lpstr>
      <vt:lpstr>urw-din</vt:lpstr>
      <vt:lpstr>Verdana</vt:lpstr>
      <vt:lpstr>Wingdings</vt:lpstr>
      <vt:lpstr>Office Theme</vt:lpstr>
      <vt:lpstr>Code Generation </vt:lpstr>
      <vt:lpstr>Introduction</vt:lpstr>
      <vt:lpstr>Issues in the Design of a Code Generator</vt:lpstr>
      <vt:lpstr>Basic Blocks and Flow Graphs</vt:lpstr>
      <vt:lpstr>Basic Blocks  </vt:lpstr>
      <vt:lpstr>Basic Blocks</vt:lpstr>
      <vt:lpstr>Intermediate code to set a 10 x 10 matrix to an identity matrix</vt:lpstr>
      <vt:lpstr>Basic Blocks </vt:lpstr>
      <vt:lpstr>Basic Blocks</vt:lpstr>
      <vt:lpstr>Flow Graphs</vt:lpstr>
      <vt:lpstr>Flow Graphs</vt:lpstr>
      <vt:lpstr>Representation of Flow Graphs</vt:lpstr>
      <vt:lpstr>Loops</vt:lpstr>
      <vt:lpstr>Loops</vt:lpstr>
      <vt:lpstr>Loops</vt:lpstr>
      <vt:lpstr>Flow Graphs</vt:lpstr>
      <vt:lpstr>Next-Use Information</vt:lpstr>
      <vt:lpstr>Next-Use Information Algorithm  to  determining the liveness and next-use information for each statement in a basic block.</vt:lpstr>
      <vt:lpstr>Next-Use Information</vt:lpstr>
      <vt:lpstr>Transformation on Basic Block</vt:lpstr>
      <vt:lpstr>The DAG Representation of Basic Blocks</vt:lpstr>
      <vt:lpstr>PowerPoint Presentation</vt:lpstr>
      <vt:lpstr>PowerPoint Presentation</vt:lpstr>
      <vt:lpstr>Finding Local Common Subexpressions</vt:lpstr>
      <vt:lpstr>The DAG for the basic block is</vt:lpstr>
      <vt:lpstr>PowerPoint Presentation</vt:lpstr>
      <vt:lpstr>PowerPoint Presentation</vt:lpstr>
      <vt:lpstr>PowerPoint Presentation</vt:lpstr>
      <vt:lpstr>PowerPoint Presentation</vt:lpstr>
      <vt:lpstr>PowerPoint Presentation</vt:lpstr>
      <vt:lpstr>Dead Code Elimination</vt:lpstr>
      <vt:lpstr>Structure Preserving Transformations</vt:lpstr>
      <vt:lpstr>Algebraic Transformations</vt:lpstr>
      <vt:lpstr>Peephole Optimization </vt:lpstr>
      <vt:lpstr>PowerPoint Presentation</vt:lpstr>
      <vt:lpstr>Flow-of-Control Optimizations : Simple intermediate code-generation algorithms frequently produce jumps to jumps, jumps to conditional jumps, or conditional jumps to jumps. These unnecessary jumps can be eliminated in either the intermediate code or the target code by the following types of peephole optimizations. We can replace the sequence goto L1 ……… L1: goto L2 by the sequence goto L2 ……. L1: goto L2 If there are now no jumps to L1, then it may be possible to eliminate the statement  L1: goto L2  provided it is preceded by an unconditional jump. Algebraic Simplication and Reduction in Strength : These algebraic identities can also be used by a peephole optimizer to eliminate three-address statements such as x = x + 0 or x = x * 1 in the peephole.</vt:lpstr>
      <vt:lpstr>PowerPoint Presentation</vt:lpstr>
      <vt:lpstr>Register Allocation and Assignment</vt:lpstr>
      <vt:lpstr>PowerPoint Presentation</vt:lpstr>
      <vt:lpstr>Global Register Allocation</vt:lpstr>
      <vt:lpstr>Usage Counts</vt:lpstr>
      <vt:lpstr>PowerPoint Presentation</vt:lpstr>
      <vt:lpstr>PowerPoint Presentation</vt:lpstr>
      <vt:lpstr>Machine-Independent Optimization </vt:lpstr>
      <vt:lpstr>PowerPoint Presentation</vt:lpstr>
      <vt:lpstr>CONT.……</vt:lpstr>
      <vt:lpstr>PowerPoint Presentation</vt:lpstr>
      <vt:lpstr>PowerPoint Presentation</vt:lpstr>
      <vt:lpstr>CONT.….</vt:lpstr>
      <vt:lpstr>PowerPoint Presentation</vt:lpstr>
      <vt:lpstr>PowerPoint Presentation</vt:lpstr>
      <vt:lpstr>PowerPoint Presentation</vt:lpstr>
      <vt:lpstr>Introduction to Data- flow analysis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svec</dc:creator>
  <cp:lastModifiedBy>suneetha thota</cp:lastModifiedBy>
  <cp:revision>48</cp:revision>
  <dcterms:created xsi:type="dcterms:W3CDTF">2021-07-12T05:16:53Z</dcterms:created>
  <dcterms:modified xsi:type="dcterms:W3CDTF">2021-07-13T17:32:35Z</dcterms:modified>
</cp:coreProperties>
</file>