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45" r:id="rId5"/>
    <p:sldId id="346" r:id="rId6"/>
    <p:sldId id="347" r:id="rId7"/>
    <p:sldId id="344" r:id="rId8"/>
    <p:sldId id="257" r:id="rId9"/>
    <p:sldId id="258" r:id="rId10"/>
    <p:sldId id="260" r:id="rId11"/>
    <p:sldId id="287" r:id="rId12"/>
    <p:sldId id="259" r:id="rId13"/>
    <p:sldId id="316" r:id="rId14"/>
    <p:sldId id="261" r:id="rId15"/>
    <p:sldId id="262" r:id="rId16"/>
    <p:sldId id="263" r:id="rId17"/>
    <p:sldId id="265" r:id="rId18"/>
    <p:sldId id="290" r:id="rId19"/>
    <p:sldId id="266" r:id="rId20"/>
    <p:sldId id="313" r:id="rId21"/>
    <p:sldId id="314" r:id="rId22"/>
    <p:sldId id="267" r:id="rId23"/>
    <p:sldId id="268" r:id="rId24"/>
    <p:sldId id="315" r:id="rId25"/>
    <p:sldId id="269" r:id="rId26"/>
    <p:sldId id="272" r:id="rId27"/>
    <p:sldId id="273" r:id="rId28"/>
    <p:sldId id="274" r:id="rId29"/>
    <p:sldId id="270" r:id="rId30"/>
    <p:sldId id="271" r:id="rId31"/>
    <p:sldId id="275" r:id="rId32"/>
    <p:sldId id="276" r:id="rId33"/>
    <p:sldId id="277" r:id="rId34"/>
    <p:sldId id="278" r:id="rId35"/>
    <p:sldId id="279" r:id="rId36"/>
    <p:sldId id="280" r:id="rId37"/>
    <p:sldId id="281" r:id="rId38"/>
    <p:sldId id="349" r:id="rId39"/>
    <p:sldId id="282" r:id="rId40"/>
    <p:sldId id="283"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4ADBFF-5317-453B-ADBB-7CB7A365962C}">
          <p14:sldIdLst>
            <p14:sldId id="256"/>
            <p14:sldId id="345"/>
            <p14:sldId id="346"/>
            <p14:sldId id="347"/>
            <p14:sldId id="344"/>
            <p14:sldId id="257"/>
            <p14:sldId id="258"/>
            <p14:sldId id="260"/>
            <p14:sldId id="287"/>
            <p14:sldId id="259"/>
            <p14:sldId id="316"/>
            <p14:sldId id="261"/>
            <p14:sldId id="262"/>
            <p14:sldId id="263"/>
            <p14:sldId id="265"/>
            <p14:sldId id="290"/>
            <p14:sldId id="266"/>
            <p14:sldId id="313"/>
            <p14:sldId id="314"/>
            <p14:sldId id="267"/>
            <p14:sldId id="268"/>
            <p14:sldId id="315"/>
            <p14:sldId id="269"/>
            <p14:sldId id="272"/>
            <p14:sldId id="273"/>
            <p14:sldId id="274"/>
            <p14:sldId id="270"/>
            <p14:sldId id="271"/>
            <p14:sldId id="275"/>
            <p14:sldId id="276"/>
          </p14:sldIdLst>
        </p14:section>
        <p14:section name="Untitled Section" id="{00363B0A-051C-4D8A-B6AC-D315A3E4905E}">
          <p14:sldIdLst>
            <p14:sldId id="277"/>
            <p14:sldId id="278"/>
            <p14:sldId id="279"/>
            <p14:sldId id="280"/>
            <p14:sldId id="281"/>
            <p14:sldId id="349"/>
            <p14:sldId id="282"/>
            <p14:sldId id="283"/>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CDD20C-0A17-45C3-A085-732BF78B31BE}"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655DAFAE-3F1B-4584-862C-ADBE8A5B3217}">
      <dgm:prSet custT="1"/>
      <dgm:spPr/>
      <dgm:t>
        <a:bodyPr/>
        <a:lstStyle/>
        <a:p>
          <a:r>
            <a:rPr lang="en-US" sz="2000" dirty="0"/>
            <a:t>Similar but different then reinforcement learning.</a:t>
          </a:r>
        </a:p>
      </dgm:t>
    </dgm:pt>
    <dgm:pt modelId="{34FEA71D-2E55-43EF-A03F-BABACE6988E0}" cxnId="{D77AF967-E30F-4C0B-BE80-3AA6CF28CE15}" type="parTrans">
      <dgm:prSet/>
      <dgm:spPr/>
      <dgm:t>
        <a:bodyPr/>
        <a:lstStyle/>
        <a:p>
          <a:endParaRPr lang="en-US"/>
        </a:p>
      </dgm:t>
    </dgm:pt>
    <dgm:pt modelId="{E5560709-C486-424D-B4DE-5633AB0F8EEA}" cxnId="{D77AF967-E30F-4C0B-BE80-3AA6CF28CE15}" type="sibTrans">
      <dgm:prSet/>
      <dgm:spPr/>
      <dgm:t>
        <a:bodyPr/>
        <a:lstStyle/>
        <a:p>
          <a:endParaRPr lang="en-US"/>
        </a:p>
      </dgm:t>
    </dgm:pt>
    <dgm:pt modelId="{F80882B7-BCE3-42DE-B8D3-EF8416B0601E}">
      <dgm:prSet custT="1"/>
      <dgm:spPr/>
      <dgm:t>
        <a:bodyPr/>
        <a:lstStyle/>
        <a:p>
          <a:r>
            <a:rPr lang="en-US" sz="2000" dirty="0"/>
            <a:t>Biological evolution can be seen as a learning process: biological organisms adapt to improve their survival rates and the chance of having offspring in their environment.</a:t>
          </a:r>
        </a:p>
      </dgm:t>
    </dgm:pt>
    <dgm:pt modelId="{0F6F7691-201D-4C37-AA68-36C28B6EE28A}" cxnId="{40BD88D5-B519-44A8-9038-3EF403060259}" type="parTrans">
      <dgm:prSet/>
      <dgm:spPr/>
      <dgm:t>
        <a:bodyPr/>
        <a:lstStyle/>
        <a:p>
          <a:endParaRPr lang="en-US"/>
        </a:p>
      </dgm:t>
    </dgm:pt>
    <dgm:pt modelId="{F1C6D453-E1AD-4C28-AD63-B4BB5450A773}" cxnId="{40BD88D5-B519-44A8-9038-3EF403060259}" type="sibTrans">
      <dgm:prSet/>
      <dgm:spPr/>
      <dgm:t>
        <a:bodyPr/>
        <a:lstStyle/>
        <a:p>
          <a:endParaRPr lang="en-US"/>
        </a:p>
      </dgm:t>
    </dgm:pt>
    <dgm:pt modelId="{7244E64F-C539-4EF9-B3D9-32C6C67322BF}">
      <dgm:prSet custT="1"/>
      <dgm:spPr/>
      <dgm:t>
        <a:bodyPr/>
        <a:lstStyle/>
        <a:p>
          <a:r>
            <a:rPr lang="en-US" sz="2000" dirty="0"/>
            <a:t>Objective: Using an idea of fitness, which corresponds to a score for how good the current solution is? And updating the solution accordingly.</a:t>
          </a:r>
        </a:p>
      </dgm:t>
    </dgm:pt>
    <dgm:pt modelId="{F5385AF7-BE30-4285-89E5-D6DE3081BFCD}" cxnId="{337B11FE-3F60-4E70-937B-6F0FC2C89DF6}" type="parTrans">
      <dgm:prSet/>
      <dgm:spPr/>
      <dgm:t>
        <a:bodyPr/>
        <a:lstStyle/>
        <a:p>
          <a:endParaRPr lang="en-US"/>
        </a:p>
      </dgm:t>
    </dgm:pt>
    <dgm:pt modelId="{D1BBC934-2338-46E3-B85D-EC1EC256B240}" cxnId="{337B11FE-3F60-4E70-937B-6F0FC2C89DF6}" type="sibTrans">
      <dgm:prSet/>
      <dgm:spPr/>
      <dgm:t>
        <a:bodyPr/>
        <a:lstStyle/>
        <a:p>
          <a:endParaRPr lang="en-US"/>
        </a:p>
      </dgm:t>
    </dgm:pt>
    <dgm:pt modelId="{1EE300D6-D09A-4465-A65E-0AD6CE277F42}">
      <dgm:prSet custT="1"/>
      <dgm:spPr/>
      <dgm:t>
        <a:bodyPr/>
        <a:lstStyle/>
        <a:p>
          <a:r>
            <a:rPr lang="en-US" sz="2000" dirty="0"/>
            <a:t>In evolutionary algorithms, they usually start with many "agents" and only the "strong ones survive“.</a:t>
          </a:r>
        </a:p>
      </dgm:t>
    </dgm:pt>
    <dgm:pt modelId="{2A53B449-CC7C-4E85-825F-95747EEF4D0B}" cxnId="{9E1EFC17-89A1-4AFF-AD7C-6639692A74BC}" type="parTrans">
      <dgm:prSet/>
      <dgm:spPr/>
      <dgm:t>
        <a:bodyPr/>
        <a:lstStyle/>
        <a:p>
          <a:endParaRPr lang="en-US"/>
        </a:p>
      </dgm:t>
    </dgm:pt>
    <dgm:pt modelId="{F465C273-009A-453A-B769-00FA1CAF4F14}" cxnId="{9E1EFC17-89A1-4AFF-AD7C-6639692A74BC}" type="sibTrans">
      <dgm:prSet/>
      <dgm:spPr/>
      <dgm:t>
        <a:bodyPr/>
        <a:lstStyle/>
        <a:p>
          <a:endParaRPr lang="en-US"/>
        </a:p>
      </dgm:t>
    </dgm:pt>
    <dgm:pt modelId="{82D108D0-8AAD-4835-A062-459C6B4EFAF3}" type="pres">
      <dgm:prSet presAssocID="{55CDD20C-0A17-45C3-A085-732BF78B31BE}" presName="linear" presStyleCnt="0">
        <dgm:presLayoutVars>
          <dgm:animLvl val="lvl"/>
          <dgm:resizeHandles val="exact"/>
        </dgm:presLayoutVars>
      </dgm:prSet>
      <dgm:spPr/>
    </dgm:pt>
    <dgm:pt modelId="{D9654DFF-AA00-4C95-A0F9-52CD40A8E962}" type="pres">
      <dgm:prSet presAssocID="{655DAFAE-3F1B-4584-862C-ADBE8A5B3217}" presName="parentText" presStyleLbl="node1" presStyleIdx="0" presStyleCnt="4">
        <dgm:presLayoutVars>
          <dgm:chMax val="0"/>
          <dgm:bulletEnabled val="1"/>
        </dgm:presLayoutVars>
      </dgm:prSet>
      <dgm:spPr/>
    </dgm:pt>
    <dgm:pt modelId="{C94FF0F4-CBCF-4C95-8FE9-8FEA7896AC6D}" type="pres">
      <dgm:prSet presAssocID="{E5560709-C486-424D-B4DE-5633AB0F8EEA}" presName="spacer" presStyleCnt="0"/>
      <dgm:spPr/>
    </dgm:pt>
    <dgm:pt modelId="{98A803BA-CC70-498D-A531-6F8EAC4D5014}" type="pres">
      <dgm:prSet presAssocID="{F80882B7-BCE3-42DE-B8D3-EF8416B0601E}" presName="parentText" presStyleLbl="node1" presStyleIdx="1" presStyleCnt="4">
        <dgm:presLayoutVars>
          <dgm:chMax val="0"/>
          <dgm:bulletEnabled val="1"/>
        </dgm:presLayoutVars>
      </dgm:prSet>
      <dgm:spPr/>
    </dgm:pt>
    <dgm:pt modelId="{A23B37BF-92DF-47F8-A4A4-D5A383F0188E}" type="pres">
      <dgm:prSet presAssocID="{F1C6D453-E1AD-4C28-AD63-B4BB5450A773}" presName="spacer" presStyleCnt="0"/>
      <dgm:spPr/>
    </dgm:pt>
    <dgm:pt modelId="{7C3D4909-755E-432D-9636-E7570C66077F}" type="pres">
      <dgm:prSet presAssocID="{7244E64F-C539-4EF9-B3D9-32C6C67322BF}" presName="parentText" presStyleLbl="node1" presStyleIdx="2" presStyleCnt="4">
        <dgm:presLayoutVars>
          <dgm:chMax val="0"/>
          <dgm:bulletEnabled val="1"/>
        </dgm:presLayoutVars>
      </dgm:prSet>
      <dgm:spPr/>
    </dgm:pt>
    <dgm:pt modelId="{CBDDB350-58C4-4B89-B640-473A5CC0BD55}" type="pres">
      <dgm:prSet presAssocID="{D1BBC934-2338-46E3-B85D-EC1EC256B240}" presName="spacer" presStyleCnt="0"/>
      <dgm:spPr/>
    </dgm:pt>
    <dgm:pt modelId="{DAAEAE2A-1ED1-47C5-BF07-C0C19ADFEE3F}" type="pres">
      <dgm:prSet presAssocID="{1EE300D6-D09A-4465-A65E-0AD6CE277F42}" presName="parentText" presStyleLbl="node1" presStyleIdx="3" presStyleCnt="4">
        <dgm:presLayoutVars>
          <dgm:chMax val="0"/>
          <dgm:bulletEnabled val="1"/>
        </dgm:presLayoutVars>
      </dgm:prSet>
      <dgm:spPr/>
    </dgm:pt>
  </dgm:ptLst>
  <dgm:cxnLst>
    <dgm:cxn modelId="{384CFF00-B6D1-42FE-BE16-7A3CA19F6FEC}" type="presOf" srcId="{55CDD20C-0A17-45C3-A085-732BF78B31BE}" destId="{82D108D0-8AAD-4835-A062-459C6B4EFAF3}" srcOrd="0" destOrd="0" presId="urn:microsoft.com/office/officeart/2005/8/layout/vList2"/>
    <dgm:cxn modelId="{E3E35F03-442A-44EF-B156-345591F76A8E}" type="presOf" srcId="{655DAFAE-3F1B-4584-862C-ADBE8A5B3217}" destId="{D9654DFF-AA00-4C95-A0F9-52CD40A8E962}" srcOrd="0" destOrd="0" presId="urn:microsoft.com/office/officeart/2005/8/layout/vList2"/>
    <dgm:cxn modelId="{9E1EFC17-89A1-4AFF-AD7C-6639692A74BC}" srcId="{55CDD20C-0A17-45C3-A085-732BF78B31BE}" destId="{1EE300D6-D09A-4465-A65E-0AD6CE277F42}" srcOrd="3" destOrd="0" parTransId="{2A53B449-CC7C-4E85-825F-95747EEF4D0B}" sibTransId="{F465C273-009A-453A-B769-00FA1CAF4F14}"/>
    <dgm:cxn modelId="{D77AF967-E30F-4C0B-BE80-3AA6CF28CE15}" srcId="{55CDD20C-0A17-45C3-A085-732BF78B31BE}" destId="{655DAFAE-3F1B-4584-862C-ADBE8A5B3217}" srcOrd="0" destOrd="0" parTransId="{34FEA71D-2E55-43EF-A03F-BABACE6988E0}" sibTransId="{E5560709-C486-424D-B4DE-5633AB0F8EEA}"/>
    <dgm:cxn modelId="{B7B9C754-2640-4971-A305-F1F89A48314B}" type="presOf" srcId="{F80882B7-BCE3-42DE-B8D3-EF8416B0601E}" destId="{98A803BA-CC70-498D-A531-6F8EAC4D5014}" srcOrd="0" destOrd="0" presId="urn:microsoft.com/office/officeart/2005/8/layout/vList2"/>
    <dgm:cxn modelId="{2477ACB8-4202-4AF2-9592-4FFEA7A0465F}" type="presOf" srcId="{1EE300D6-D09A-4465-A65E-0AD6CE277F42}" destId="{DAAEAE2A-1ED1-47C5-BF07-C0C19ADFEE3F}" srcOrd="0" destOrd="0" presId="urn:microsoft.com/office/officeart/2005/8/layout/vList2"/>
    <dgm:cxn modelId="{40BD88D5-B519-44A8-9038-3EF403060259}" srcId="{55CDD20C-0A17-45C3-A085-732BF78B31BE}" destId="{F80882B7-BCE3-42DE-B8D3-EF8416B0601E}" srcOrd="1" destOrd="0" parTransId="{0F6F7691-201D-4C37-AA68-36C28B6EE28A}" sibTransId="{F1C6D453-E1AD-4C28-AD63-B4BB5450A773}"/>
    <dgm:cxn modelId="{10E1E8F5-3EFF-48A3-A47F-F55288B36176}" type="presOf" srcId="{7244E64F-C539-4EF9-B3D9-32C6C67322BF}" destId="{7C3D4909-755E-432D-9636-E7570C66077F}" srcOrd="0" destOrd="0" presId="urn:microsoft.com/office/officeart/2005/8/layout/vList2"/>
    <dgm:cxn modelId="{337B11FE-3F60-4E70-937B-6F0FC2C89DF6}" srcId="{55CDD20C-0A17-45C3-A085-732BF78B31BE}" destId="{7244E64F-C539-4EF9-B3D9-32C6C67322BF}" srcOrd="2" destOrd="0" parTransId="{F5385AF7-BE30-4285-89E5-D6DE3081BFCD}" sibTransId="{D1BBC934-2338-46E3-B85D-EC1EC256B240}"/>
    <dgm:cxn modelId="{5C6F64E9-DAC0-4D0D-A854-B2F0351A5CAB}" type="presParOf" srcId="{82D108D0-8AAD-4835-A062-459C6B4EFAF3}" destId="{D9654DFF-AA00-4C95-A0F9-52CD40A8E962}" srcOrd="0" destOrd="0" presId="urn:microsoft.com/office/officeart/2005/8/layout/vList2"/>
    <dgm:cxn modelId="{494017BD-BF7F-46C1-BD28-DE62E3322349}" type="presParOf" srcId="{82D108D0-8AAD-4835-A062-459C6B4EFAF3}" destId="{C94FF0F4-CBCF-4C95-8FE9-8FEA7896AC6D}" srcOrd="1" destOrd="0" presId="urn:microsoft.com/office/officeart/2005/8/layout/vList2"/>
    <dgm:cxn modelId="{CACE69E8-D3EB-4CE7-8504-48ACBC8FD598}" type="presParOf" srcId="{82D108D0-8AAD-4835-A062-459C6B4EFAF3}" destId="{98A803BA-CC70-498D-A531-6F8EAC4D5014}" srcOrd="2" destOrd="0" presId="urn:microsoft.com/office/officeart/2005/8/layout/vList2"/>
    <dgm:cxn modelId="{CD394E49-A386-45EF-B86B-193DB7BF07D1}" type="presParOf" srcId="{82D108D0-8AAD-4835-A062-459C6B4EFAF3}" destId="{A23B37BF-92DF-47F8-A4A4-D5A383F0188E}" srcOrd="3" destOrd="0" presId="urn:microsoft.com/office/officeart/2005/8/layout/vList2"/>
    <dgm:cxn modelId="{3F37474A-F163-4B0A-B432-465395A19A20}" type="presParOf" srcId="{82D108D0-8AAD-4835-A062-459C6B4EFAF3}" destId="{7C3D4909-755E-432D-9636-E7570C66077F}" srcOrd="4" destOrd="0" presId="urn:microsoft.com/office/officeart/2005/8/layout/vList2"/>
    <dgm:cxn modelId="{B11A4BD9-FE13-47F0-A520-02E953B249C3}" type="presParOf" srcId="{82D108D0-8AAD-4835-A062-459C6B4EFAF3}" destId="{CBDDB350-58C4-4B89-B640-473A5CC0BD55}" srcOrd="5" destOrd="0" presId="urn:microsoft.com/office/officeart/2005/8/layout/vList2"/>
    <dgm:cxn modelId="{41C57A7F-7CD9-491F-B055-632F8FBD17D7}" type="presParOf" srcId="{82D108D0-8AAD-4835-A062-459C6B4EFAF3}" destId="{DAAEAE2A-1ED1-47C5-BF07-C0C19ADFEE3F}"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54DFF-AA00-4C95-A0F9-52CD40A8E962}">
      <dsp:nvSpPr>
        <dsp:cNvPr id="0" name=""/>
        <dsp:cNvSpPr/>
      </dsp:nvSpPr>
      <dsp:spPr>
        <a:xfrm>
          <a:off x="0" y="214"/>
          <a:ext cx="5990135" cy="1305281"/>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Similar but different then reinforcement learning.</a:t>
          </a:r>
        </a:p>
      </dsp:txBody>
      <dsp:txXfrm>
        <a:off x="63719" y="63933"/>
        <a:ext cx="5862697" cy="1177843"/>
      </dsp:txXfrm>
    </dsp:sp>
    <dsp:sp modelId="{98A803BA-CC70-498D-A531-6F8EAC4D5014}">
      <dsp:nvSpPr>
        <dsp:cNvPr id="0" name=""/>
        <dsp:cNvSpPr/>
      </dsp:nvSpPr>
      <dsp:spPr>
        <a:xfrm>
          <a:off x="0" y="1318995"/>
          <a:ext cx="5990135" cy="1305281"/>
        </a:xfrm>
        <a:prstGeom prst="roundRect">
          <a:avLst/>
        </a:prstGeom>
        <a:solidFill>
          <a:schemeClr val="accent2">
            <a:hueOff val="-2474889"/>
            <a:satOff val="807"/>
            <a:lumOff val="-71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Biological evolution can be seen as a learning process: biological organisms adapt to improve their survival rates and the chance of having offspring in their environment.</a:t>
          </a:r>
        </a:p>
      </dsp:txBody>
      <dsp:txXfrm>
        <a:off x="63719" y="1382714"/>
        <a:ext cx="5862697" cy="1177843"/>
      </dsp:txXfrm>
    </dsp:sp>
    <dsp:sp modelId="{7C3D4909-755E-432D-9636-E7570C66077F}">
      <dsp:nvSpPr>
        <dsp:cNvPr id="0" name=""/>
        <dsp:cNvSpPr/>
      </dsp:nvSpPr>
      <dsp:spPr>
        <a:xfrm>
          <a:off x="0" y="2637777"/>
          <a:ext cx="5990135" cy="1305281"/>
        </a:xfrm>
        <a:prstGeom prst="roundRect">
          <a:avLst/>
        </a:prstGeom>
        <a:solidFill>
          <a:schemeClr val="accent2">
            <a:hueOff val="-4949778"/>
            <a:satOff val="1615"/>
            <a:lumOff val="-143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Objective: Using an idea of fitness, which corresponds to a score for how good the current solution is? And updating the solution accordingly.</a:t>
          </a:r>
        </a:p>
      </dsp:txBody>
      <dsp:txXfrm>
        <a:off x="63719" y="2701496"/>
        <a:ext cx="5862697" cy="1177843"/>
      </dsp:txXfrm>
    </dsp:sp>
    <dsp:sp modelId="{DAAEAE2A-1ED1-47C5-BF07-C0C19ADFEE3F}">
      <dsp:nvSpPr>
        <dsp:cNvPr id="0" name=""/>
        <dsp:cNvSpPr/>
      </dsp:nvSpPr>
      <dsp:spPr>
        <a:xfrm>
          <a:off x="0" y="3956558"/>
          <a:ext cx="5990135" cy="1305281"/>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evolutionary algorithms, they usually start with many "agents" and only the "strong ones survive“.</a:t>
          </a:r>
        </a:p>
      </dsp:txBody>
      <dsp:txXfrm>
        <a:off x="63719" y="4020277"/>
        <a:ext cx="5862697" cy="11778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45BC5-9445-40D6-8A2E-C3C3712B4A4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04FBB-A7D5-459E-A4F3-91E2F96CC26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Bef>
                <a:spcPts val="1200"/>
              </a:spcBef>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the science of getting computers to act without being explicitly programmed.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the concept that a computer program can learn and adapt to new data without human intervention.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a method of data analysis that automates analytical model building.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the use and development of computer systems that are able to learn and adapt without following explicit instructions by using algorithms and statistical models to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draw inferences from patterns in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pPr marL="171450" indent="-171450">
              <a:buFont typeface="Arial" panose="020B0604020202020204" pitchFamily="34" charset="0"/>
              <a:buChar char="•"/>
            </a:pPr>
            <a:r>
              <a:rPr lang="en-IN" sz="1200" dirty="0">
                <a:solidFill>
                  <a:srgbClr val="000000"/>
                </a:solidFill>
                <a:effectLst/>
                <a:latin typeface="Times New Roman" panose="02020603050405020304" pitchFamily="18" charset="0"/>
                <a:ea typeface="Calibri" panose="020F0502020204030204" pitchFamily="34" charset="0"/>
              </a:rPr>
              <a:t>Learning is what gives us flexibility in our lives; we can adjust and adapt to new circumstances and learn new tricks, no matter how old we are. </a:t>
            </a:r>
            <a:endParaRPr lang="en-IN" sz="12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pPr marL="171450" indent="-171450" algn="just">
              <a:buFont typeface="Arial" panose="020B0604020202020204" pitchFamily="34" charset="0"/>
              <a:buChar char="•"/>
            </a:pPr>
            <a:r>
              <a:rPr lang="en-IN" sz="1200" dirty="0">
                <a:solidFill>
                  <a:srgbClr val="000000"/>
                </a:solidFill>
                <a:effectLst/>
                <a:latin typeface="Times New Roman" panose="02020603050405020304" pitchFamily="18" charset="0"/>
                <a:ea typeface="Calibri" panose="020F0502020204030204" pitchFamily="34" charset="0"/>
              </a:rPr>
              <a:t>Remembering and adapting is recognizing that last time we were in a similar situation, what we tried, what actions we performed, and if it worked, so we'll try it again, or it didn't work, so we'll try something different.</a:t>
            </a:r>
            <a:endParaRPr lang="en-IN" dirty="0">
              <a:solidFill>
                <a:srgbClr val="000000"/>
              </a:solidFill>
              <a:latin typeface="Times New Roman" panose="02020603050405020304" pitchFamily="18" charset="0"/>
              <a:ea typeface="Calibri" panose="020F0502020204030204" pitchFamily="34" charset="0"/>
            </a:endParaRPr>
          </a:p>
          <a:p>
            <a:pPr algn="just"/>
            <a:r>
              <a:rPr lang="en-IN" sz="1200" dirty="0">
                <a:solidFill>
                  <a:srgbClr val="000000"/>
                </a:solidFill>
                <a:effectLst/>
                <a:latin typeface="Times New Roman" panose="02020603050405020304" pitchFamily="18" charset="0"/>
                <a:ea typeface="Calibri" panose="020F0502020204030204" pitchFamily="34" charset="0"/>
              </a:rPr>
              <a:t>The last word, generalizing, is about recognizing the similarity between different situations so that things that are applied in one place can be used in another.</a:t>
            </a:r>
            <a:endParaRPr lang="en-IN"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The algorithm gets told when the answer is wrong but does not get told how to correct it. It has to explore and try out different possibilities until it works out "how to get the answer right".</a:t>
            </a:r>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learner and decision-maker is called the </a:t>
            </a:r>
            <a:r>
              <a:rPr lang="en-US" b="0" i="1" dirty="0">
                <a:solidFill>
                  <a:srgbClr val="000000"/>
                </a:solidFill>
                <a:effectLst/>
                <a:latin typeface="Times New Roman" panose="02020603050405020304" pitchFamily="18" charset="0"/>
              </a:rPr>
              <a:t>agent</a:t>
            </a:r>
            <a:r>
              <a:rPr lang="en-US" b="0" i="0" dirty="0">
                <a:solidFill>
                  <a:srgbClr val="000000"/>
                </a:solidFill>
                <a:effectLst/>
                <a:latin typeface="Times New Roman" panose="02020603050405020304" pitchFamily="18" charset="0"/>
              </a:rPr>
              <a:t>. The thing it interacts with, comprising everything outside the agent, is called the </a:t>
            </a:r>
            <a:r>
              <a:rPr lang="en-US" b="0" i="1" dirty="0">
                <a:solidFill>
                  <a:srgbClr val="000000"/>
                </a:solidFill>
                <a:effectLst/>
                <a:latin typeface="Times New Roman" panose="02020603050405020304" pitchFamily="18" charset="0"/>
              </a:rPr>
              <a:t>environment</a:t>
            </a:r>
            <a:r>
              <a:rPr lang="en-US" b="0" i="0" dirty="0">
                <a:solidFill>
                  <a:srgbClr val="000000"/>
                </a:solidFill>
                <a:effectLst/>
                <a:latin typeface="Times New Roman" panose="02020603050405020304" pitchFamily="18" charset="0"/>
              </a:rPr>
              <a:t>. These interact continually, the agent selecting actions and the environment responding to those actions and presenting new situations to the agent</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The algorithm gets told when the answer is wrong but does not get told how to correct it. It has to explore and try out different possibilities until it works out "how to get the answer right".</a:t>
            </a:r>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learner and decision-maker is called the </a:t>
            </a:r>
            <a:r>
              <a:rPr lang="en-US" b="0" i="1" dirty="0">
                <a:solidFill>
                  <a:srgbClr val="000000"/>
                </a:solidFill>
                <a:effectLst/>
                <a:latin typeface="Times New Roman" panose="02020603050405020304" pitchFamily="18" charset="0"/>
              </a:rPr>
              <a:t>agent</a:t>
            </a:r>
            <a:r>
              <a:rPr lang="en-US" b="0" i="0" dirty="0">
                <a:solidFill>
                  <a:srgbClr val="000000"/>
                </a:solidFill>
                <a:effectLst/>
                <a:latin typeface="Times New Roman" panose="02020603050405020304" pitchFamily="18" charset="0"/>
              </a:rPr>
              <a:t>. The thing it interacts with, comprising everything outside the agent, is called the </a:t>
            </a:r>
            <a:r>
              <a:rPr lang="en-US" b="0" i="1" dirty="0">
                <a:solidFill>
                  <a:srgbClr val="000000"/>
                </a:solidFill>
                <a:effectLst/>
                <a:latin typeface="Times New Roman" panose="02020603050405020304" pitchFamily="18" charset="0"/>
              </a:rPr>
              <a:t>environment</a:t>
            </a:r>
            <a:r>
              <a:rPr lang="en-US" b="0" i="0" dirty="0">
                <a:solidFill>
                  <a:srgbClr val="000000"/>
                </a:solidFill>
                <a:effectLst/>
                <a:latin typeface="Times New Roman" panose="02020603050405020304" pitchFamily="18" charset="0"/>
              </a:rPr>
              <a:t>. These interact continually, the agent selecting actions and the environment responding to those actions and presenting new situations to the agent</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There can be an infinite number of models that can fit the given data points. The problem is how to work out what function to choose. An Overfit model and an underfit model were shown in (c). The straight-line approximation (Overfit) probably isn't what we want since it doesn't tell us much about the 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rPr>
              <a:t>A cubic function (something that can be written as ax</a:t>
            </a:r>
            <a:r>
              <a:rPr lang="en-IN" sz="1800" baseline="30000" dirty="0">
                <a:solidFill>
                  <a:srgbClr val="000000"/>
                </a:solidFill>
                <a:effectLst/>
                <a:latin typeface="Times New Roman" panose="02020603050405020304" pitchFamily="18" charset="0"/>
                <a:ea typeface="Calibri" panose="020F0502020204030204" pitchFamily="34" charset="0"/>
              </a:rPr>
              <a:t>3</a:t>
            </a:r>
            <a:r>
              <a:rPr lang="en-IN" sz="1800" dirty="0">
                <a:solidFill>
                  <a:srgbClr val="000000"/>
                </a:solidFill>
                <a:effectLst/>
                <a:latin typeface="Times New Roman" panose="02020603050405020304" pitchFamily="18" charset="0"/>
                <a:ea typeface="Calibri" panose="020F0502020204030204" pitchFamily="34" charset="0"/>
              </a:rPr>
              <a:t> + bx</a:t>
            </a:r>
            <a:r>
              <a:rPr lang="en-IN" sz="1800" baseline="30000" dirty="0">
                <a:solidFill>
                  <a:srgbClr val="000000"/>
                </a:solidFill>
                <a:effectLst/>
                <a:latin typeface="Times New Roman" panose="02020603050405020304" pitchFamily="18" charset="0"/>
                <a:ea typeface="Calibri" panose="020F0502020204030204" pitchFamily="34" charset="0"/>
              </a:rPr>
              <a:t>2</a:t>
            </a:r>
            <a:r>
              <a:rPr lang="en-IN" sz="1800" dirty="0">
                <a:solidFill>
                  <a:srgbClr val="000000"/>
                </a:solidFill>
                <a:effectLst/>
                <a:latin typeface="Times New Roman" panose="02020603050405020304" pitchFamily="18" charset="0"/>
                <a:ea typeface="Calibri" panose="020F0502020204030204" pitchFamily="34" charset="0"/>
              </a:rPr>
              <a:t> + cx + d = 0) (underfit) is nowhere near the data points.  In fact, the data were made with the sine function plotted(d), so that is the correct answer in this case. </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For example, heart disease detection can be identified as a classification problem. This is a binary classification since there can be only two classes, i.e., has heart disease or does not have heart disease. The classifier, in this case, needs training data to understand how the given input variables are related to the class. And once the classifier is trained accurately, it can be used to detect whether heart disease is there or not for a particular patient. Another most common applications of classification are for filtering emails into "spam" or "non-spam," as used by today's top email service providers. An example of multi-class classification is the classification of fruits or classification of animals, etc. Classification algorithms can be better understood using the below diagram.</a:t>
            </a:r>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step of any machine learning process is gathering data. This step is crucial as the quality and quantity of data gathered will determine how good the predictive model will be. The data collected is then tabulated and called Training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Preparation: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though so much care has been taken during data collection, the raw data alone is not very useful. The data may contain duplicates, missing values, outliers, etc. All these issues will be addressed in data pre-processing. Also, feature selection may be made at this stage if the data contains unwanted or duplicate features. Data with fewer features will lead to underfitting, and on the other hand, data with unnecessary features may lead to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Selection: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third step consists of selecting the right model. Many models can be used for many different purposes. The knowledge of the ML algorithm's underlying principles and the background knowledge of the data is needed for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Training your model is the bulk of machine learning. The objective is to use your training data and incrementally improve the predictions of the model. Given the dataset, algorithm, and parameters, training should be simply the use of computational resources in order to build a model of the data in order to predict the outputs on new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Before a system can be deployed, it needs to be tested and evaluated for accuracy on data that it was not trained on. This can often include a comparison with human experts in the field and the selection of appropriate metrics for this comparison. Evaluation allows testing the model against data that has never been seen and used for training and is meant to represent how the model might perform when in the real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Parameter Tuning: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Once the evaluation is over, any further improvement in your training can be possible by tuning the parameters. This is an experimental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Once the model was tuned and considered the most suitable generalized model, it can be used to make predictions on new data from the real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neural network schematic on the left of the figure below shows the left and the neurons' inputs on the right. If we treat the weights fed into one of the neurons as a set of coordinates in what is known as weight space, we can plot them. We think about the weights that connect into a particular neuron, and plot the strengths of the weights by using one axis for each weight that comes into the neuron, and plotting the position of the neuron as the location, using the value of w1 as the position on the 1st axis, the value of w2 on the 2nd axis, etc. This is shown on the right of the figure. So we can use the idea of neurons and inputs being 'close together in order to decide when a neuron should fire and when it shouldn't. If the neuron is close to the input in this space, it should fire, and if it is not close, it shouldn't.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FC04FBB-A7D5-459E-A4F3-91E2F96CC26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797542" y="998537"/>
            <a:ext cx="1904999" cy="365125"/>
          </a:xfrm>
        </p:spPr>
        <p:txBody>
          <a:bodyPr/>
          <a:lstStyle>
            <a:lvl1pPr>
              <a:defRPr>
                <a:solidFill>
                  <a:schemeClr val="tx1">
                    <a:lumMod val="50000"/>
                  </a:schemeClr>
                </a:solidFill>
              </a:defRPr>
            </a:lvl1pPr>
          </a:lstStyle>
          <a:p>
            <a:fld id="{7EF9F8BD-B77C-47DA-8676-AB720B48B97D}" type="datetime1">
              <a:rPr lang="en-US" smtClean="0"/>
            </a:fld>
            <a:endParaRPr lang="en-US" dirty="0"/>
          </a:p>
        </p:txBody>
      </p:sp>
      <p:sp>
        <p:nvSpPr>
          <p:cNvPr id="5" name="Footer Placeholder 4"/>
          <p:cNvSpPr>
            <a:spLocks noGrp="1"/>
          </p:cNvSpPr>
          <p:nvPr>
            <p:ph type="ftr" sz="quarter" idx="11"/>
          </p:nvPr>
        </p:nvSpPr>
        <p:spPr>
          <a:xfrm>
            <a:off x="11363498" y="5997574"/>
            <a:ext cx="843742" cy="365125"/>
          </a:xfrm>
        </p:spPr>
        <p:txBody>
          <a:bodyPr/>
          <a:lstStyle>
            <a:lvl1pPr>
              <a:defRPr>
                <a:solidFill>
                  <a:schemeClr val="tx1">
                    <a:lumMod val="65000"/>
                  </a:schemeClr>
                </a:solidFill>
              </a:defRPr>
            </a:lvl1pPr>
          </a:lstStyle>
          <a:p>
            <a:r>
              <a:rPr lang="en-US"/>
              <a:t>MSKR</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p:spPr>
        <p:txBody>
          <a:bodyPr/>
          <a:lstStyle/>
          <a:p>
            <a:fld id="{9BDC4F3B-BD30-4C05-9922-BF9CA6E119DF}" type="datetime1">
              <a:rPr lang="en-US" smtClean="0"/>
            </a:fld>
            <a:endParaRPr lang="en-US"/>
          </a:p>
        </p:txBody>
      </p:sp>
      <p:sp>
        <p:nvSpPr>
          <p:cNvPr id="5" name="Footer Placeholder 4"/>
          <p:cNvSpPr>
            <a:spLocks noGrp="1"/>
          </p:cNvSpPr>
          <p:nvPr>
            <p:ph type="ftr" sz="quarter" idx="11"/>
          </p:nvPr>
        </p:nvSpPr>
        <p:spPr>
          <a:xfrm>
            <a:off x="11363498" y="5997574"/>
            <a:ext cx="843742" cy="365125"/>
          </a:xfrm>
        </p:spPr>
        <p:txBody>
          <a:bodyPr/>
          <a:lstStyle/>
          <a:p>
            <a:r>
              <a:rPr lang="en-US"/>
              <a:t>MSKR</a:t>
            </a:r>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p:spPr>
        <p:txBody>
          <a:bodyPr/>
          <a:lstStyle/>
          <a:p>
            <a:fld id="{37BB6179-63C4-47D2-A274-EA3F30CC44FA}" type="datetime1">
              <a:rPr lang="en-US" smtClean="0"/>
            </a:fld>
            <a:endParaRPr lang="en-US"/>
          </a:p>
        </p:txBody>
      </p:sp>
      <p:sp>
        <p:nvSpPr>
          <p:cNvPr id="5" name="Footer Placeholder 4"/>
          <p:cNvSpPr>
            <a:spLocks noGrp="1"/>
          </p:cNvSpPr>
          <p:nvPr>
            <p:ph type="ftr" sz="quarter" idx="11"/>
          </p:nvPr>
        </p:nvSpPr>
        <p:spPr>
          <a:xfrm>
            <a:off x="11363498" y="5997574"/>
            <a:ext cx="843742" cy="365125"/>
          </a:xfrm>
        </p:spPr>
        <p:txBody>
          <a:bodyPr/>
          <a:lstStyle/>
          <a:p>
            <a:r>
              <a:rPr lang="en-US"/>
              <a:t>MSKR</a:t>
            </a:r>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p:spPr>
        <p:txBody>
          <a:bodyPr/>
          <a:lstStyle/>
          <a:p>
            <a:fld id="{1490620C-A85F-4A8C-B403-AC96C9C7F612}" type="datetime1">
              <a:rPr lang="en-US" smtClean="0"/>
            </a:fld>
            <a:endParaRPr lang="en-US"/>
          </a:p>
        </p:txBody>
      </p:sp>
      <p:sp>
        <p:nvSpPr>
          <p:cNvPr id="5" name="Footer Placeholder 4"/>
          <p:cNvSpPr>
            <a:spLocks noGrp="1"/>
          </p:cNvSpPr>
          <p:nvPr>
            <p:ph type="ftr" sz="quarter" idx="11"/>
          </p:nvPr>
        </p:nvSpPr>
        <p:spPr>
          <a:xfrm>
            <a:off x="11363498" y="5997574"/>
            <a:ext cx="843742" cy="365125"/>
          </a:xfrm>
        </p:spPr>
        <p:txBody>
          <a:bodyPr/>
          <a:lstStyle/>
          <a:p>
            <a:r>
              <a:rPr lang="en-US"/>
              <a:t>MSKR</a:t>
            </a:r>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rot="16200000">
            <a:off x="10797542" y="998537"/>
            <a:ext cx="1904999" cy="365125"/>
          </a:xfrm>
        </p:spPr>
        <p:txBody>
          <a:bodyPr/>
          <a:lstStyle/>
          <a:p>
            <a:fld id="{19B4A79D-BBF5-441A-B6F9-4CFEB943E7F3}" type="datetime1">
              <a:rPr lang="en-US" smtClean="0"/>
            </a:fld>
            <a:endParaRPr lang="en-US"/>
          </a:p>
        </p:txBody>
      </p:sp>
      <p:sp>
        <p:nvSpPr>
          <p:cNvPr id="5" name="Footer Placeholder 4"/>
          <p:cNvSpPr>
            <a:spLocks noGrp="1"/>
          </p:cNvSpPr>
          <p:nvPr>
            <p:ph type="ftr" sz="quarter" idx="11"/>
          </p:nvPr>
        </p:nvSpPr>
        <p:spPr>
          <a:xfrm>
            <a:off x="11363498" y="5997574"/>
            <a:ext cx="843742" cy="365125"/>
          </a:xfrm>
        </p:spPr>
        <p:txBody>
          <a:bodyPr/>
          <a:lstStyle/>
          <a:p>
            <a:r>
              <a:rPr lang="en-US"/>
              <a:t>MSKR</a:t>
            </a:r>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rot="16200000">
            <a:off x="10797542" y="998537"/>
            <a:ext cx="1904999" cy="365125"/>
          </a:xfrm>
        </p:spPr>
        <p:txBody>
          <a:bodyPr/>
          <a:lstStyle/>
          <a:p>
            <a:fld id="{8BD391A2-473C-47C2-B3C6-F6540D701121}" type="datetime1">
              <a:rPr lang="en-US" smtClean="0"/>
            </a:fld>
            <a:endParaRPr lang="en-US"/>
          </a:p>
        </p:txBody>
      </p:sp>
      <p:sp>
        <p:nvSpPr>
          <p:cNvPr id="6" name="Footer Placeholder 5"/>
          <p:cNvSpPr>
            <a:spLocks noGrp="1"/>
          </p:cNvSpPr>
          <p:nvPr>
            <p:ph type="ftr" sz="quarter" idx="11"/>
          </p:nvPr>
        </p:nvSpPr>
        <p:spPr>
          <a:xfrm>
            <a:off x="11363498" y="5997574"/>
            <a:ext cx="843742" cy="365125"/>
          </a:xfrm>
        </p:spPr>
        <p:txBody>
          <a:bodyPr/>
          <a:lstStyle/>
          <a:p>
            <a:r>
              <a:rPr lang="en-US"/>
              <a:t>MSKR</a:t>
            </a:r>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endParaRPr lang="en-US"/>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p:spPr>
        <p:txBody>
          <a:bodyPr/>
          <a:lstStyle/>
          <a:p>
            <a:fld id="{CC0E732B-23B3-4558-8ABE-425FD7F807FD}" type="datetime1">
              <a:rPr lang="en-US" smtClean="0"/>
            </a:fld>
            <a:endParaRPr lang="en-US"/>
          </a:p>
        </p:txBody>
      </p:sp>
      <p:sp>
        <p:nvSpPr>
          <p:cNvPr id="8" name="Footer Placeholder 7"/>
          <p:cNvSpPr>
            <a:spLocks noGrp="1"/>
          </p:cNvSpPr>
          <p:nvPr>
            <p:ph type="ftr" sz="quarter" idx="11"/>
          </p:nvPr>
        </p:nvSpPr>
        <p:spPr>
          <a:xfrm>
            <a:off x="11363498" y="5997574"/>
            <a:ext cx="843742" cy="365125"/>
          </a:xfrm>
        </p:spPr>
        <p:txBody>
          <a:bodyPr/>
          <a:lstStyle/>
          <a:p>
            <a:r>
              <a:rPr lang="en-US"/>
              <a:t>MSKR</a:t>
            </a:r>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rot="16200000">
            <a:off x="10797542" y="998537"/>
            <a:ext cx="1904999" cy="365125"/>
          </a:xfrm>
        </p:spPr>
        <p:txBody>
          <a:bodyPr/>
          <a:lstStyle/>
          <a:p>
            <a:fld id="{E6D4AA4E-32D7-4629-BC63-3163C6143A84}" type="datetime1">
              <a:rPr lang="en-US" smtClean="0"/>
            </a:fld>
            <a:endParaRPr lang="en-US"/>
          </a:p>
        </p:txBody>
      </p:sp>
      <p:sp>
        <p:nvSpPr>
          <p:cNvPr id="4" name="Footer Placeholder 3"/>
          <p:cNvSpPr>
            <a:spLocks noGrp="1"/>
          </p:cNvSpPr>
          <p:nvPr>
            <p:ph type="ftr" sz="quarter" idx="11"/>
          </p:nvPr>
        </p:nvSpPr>
        <p:spPr>
          <a:xfrm>
            <a:off x="11363498" y="5997574"/>
            <a:ext cx="843742" cy="365125"/>
          </a:xfrm>
        </p:spPr>
        <p:txBody>
          <a:bodyPr/>
          <a:lstStyle/>
          <a:p>
            <a:r>
              <a:rPr lang="en-US"/>
              <a:t>MSKR</a:t>
            </a:r>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p:spPr>
        <p:txBody>
          <a:bodyPr/>
          <a:lstStyle/>
          <a:p>
            <a:fld id="{D93634A7-77CB-4C2A-8AA0-5875C7B1A6A0}" type="datetime1">
              <a:rPr lang="en-US" smtClean="0"/>
            </a:fld>
            <a:endParaRPr lang="en-US"/>
          </a:p>
        </p:txBody>
      </p:sp>
      <p:sp>
        <p:nvSpPr>
          <p:cNvPr id="3" name="Footer Placeholder 2"/>
          <p:cNvSpPr>
            <a:spLocks noGrp="1"/>
          </p:cNvSpPr>
          <p:nvPr>
            <p:ph type="ftr" sz="quarter" idx="11"/>
          </p:nvPr>
        </p:nvSpPr>
        <p:spPr>
          <a:xfrm>
            <a:off x="11363498" y="5997574"/>
            <a:ext cx="843742" cy="365125"/>
          </a:xfrm>
        </p:spPr>
        <p:txBody>
          <a:bodyPr/>
          <a:lstStyle/>
          <a:p>
            <a:r>
              <a:rPr lang="en-US"/>
              <a:t>MSKR</a:t>
            </a:r>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rot="16200000">
            <a:off x="10797542" y="998537"/>
            <a:ext cx="1904999" cy="365125"/>
          </a:xfrm>
        </p:spPr>
        <p:txBody>
          <a:bodyPr/>
          <a:lstStyle/>
          <a:p>
            <a:fld id="{FF1F4777-4DAB-4E0F-A21B-8E828AD71F7C}" type="datetime1">
              <a:rPr lang="en-US" smtClean="0"/>
            </a:fld>
            <a:endParaRPr lang="en-US" dirty="0"/>
          </a:p>
        </p:txBody>
      </p:sp>
      <p:sp>
        <p:nvSpPr>
          <p:cNvPr id="6" name="Footer Placeholder 5"/>
          <p:cNvSpPr>
            <a:spLocks noGrp="1"/>
          </p:cNvSpPr>
          <p:nvPr>
            <p:ph type="ftr" sz="quarter" idx="11"/>
          </p:nvPr>
        </p:nvSpPr>
        <p:spPr>
          <a:xfrm>
            <a:off x="11363498" y="5997574"/>
            <a:ext cx="843742" cy="365125"/>
          </a:xfrm>
        </p:spPr>
        <p:txBody>
          <a:bodyPr/>
          <a:lstStyle/>
          <a:p>
            <a:r>
              <a:rPr lang="en-US"/>
              <a:t>MSKR</a:t>
            </a:r>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rot="16200000">
            <a:off x="10797542" y="998537"/>
            <a:ext cx="1904999" cy="365125"/>
          </a:xfrm>
        </p:spPr>
        <p:txBody>
          <a:bodyPr/>
          <a:lstStyle/>
          <a:p>
            <a:fld id="{E4C0362C-B84B-442B-B1B3-6F1A5A6D7FBE}" type="datetime1">
              <a:rPr lang="en-US" smtClean="0"/>
            </a:fld>
            <a:endParaRPr lang="en-US"/>
          </a:p>
        </p:txBody>
      </p:sp>
      <p:sp>
        <p:nvSpPr>
          <p:cNvPr id="6" name="Footer Placeholder 5"/>
          <p:cNvSpPr>
            <a:spLocks noGrp="1"/>
          </p:cNvSpPr>
          <p:nvPr>
            <p:ph type="ftr" sz="quarter" idx="11"/>
          </p:nvPr>
        </p:nvSpPr>
        <p:spPr>
          <a:xfrm>
            <a:off x="11363498" y="5997574"/>
            <a:ext cx="843742" cy="365125"/>
          </a:xfrm>
        </p:spPr>
        <p:txBody>
          <a:bodyPr/>
          <a:lstStyle/>
          <a:p>
            <a:r>
              <a:rPr lang="en-US"/>
              <a:t>MSKR</a:t>
            </a:r>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495" y="2503170"/>
            <a:ext cx="9692640" cy="4085590"/>
          </a:xfrm>
        </p:spPr>
        <p:txBody>
          <a:bodyPr>
            <a:normAutofit fontScale="90000"/>
          </a:bodyPr>
          <a:lstStyle/>
          <a:p>
            <a:pPr algn="ctr">
              <a:lnSpc>
                <a:spcPct val="80000"/>
              </a:lnSpc>
            </a:pPr>
            <a:r>
              <a:rPr lang="en-IN" sz="6800">
                <a:gradFill>
                  <a:gsLst>
                    <a:gs pos="0">
                      <a:srgbClr val="7B32B2"/>
                    </a:gs>
                    <a:gs pos="100000">
                      <a:srgbClr val="401A5D"/>
                    </a:gs>
                  </a:gsLst>
                  <a:lin scaled="0"/>
                </a:gradFill>
              </a:rPr>
              <a:t>Machine Learning</a:t>
            </a:r>
            <a:br>
              <a:rPr lang="en-IN" sz="6800">
                <a:gradFill>
                  <a:gsLst>
                    <a:gs pos="0">
                      <a:srgbClr val="7B32B2"/>
                    </a:gs>
                    <a:gs pos="100000">
                      <a:srgbClr val="401A5D"/>
                    </a:gs>
                  </a:gsLst>
                  <a:lin scaled="0"/>
                </a:gradFill>
              </a:rPr>
            </a:br>
            <a:br>
              <a:rPr lang="en-IN" sz="6800">
                <a:gradFill>
                  <a:gsLst>
                    <a:gs pos="0">
                      <a:srgbClr val="7B32B2"/>
                    </a:gs>
                    <a:gs pos="100000">
                      <a:srgbClr val="401A5D"/>
                    </a:gs>
                  </a:gsLst>
                  <a:lin scaled="0"/>
                </a:gradFill>
              </a:rPr>
            </a:br>
            <a:r>
              <a:rPr lang="en-US" altLang="en-IN" sz="3110">
                <a:gradFill>
                  <a:gsLst>
                    <a:gs pos="0">
                      <a:srgbClr val="7B32B2"/>
                    </a:gs>
                    <a:gs pos="100000">
                      <a:srgbClr val="401A5D"/>
                    </a:gs>
                  </a:gsLst>
                  <a:lin scaled="0"/>
                </a:gradFill>
              </a:rPr>
              <a:t>By</a:t>
            </a:r>
            <a:br>
              <a:rPr lang="en-US" altLang="en-IN" sz="3110">
                <a:gradFill>
                  <a:gsLst>
                    <a:gs pos="0">
                      <a:srgbClr val="7B32B2"/>
                    </a:gs>
                    <a:gs pos="100000">
                      <a:srgbClr val="401A5D"/>
                    </a:gs>
                  </a:gsLst>
                  <a:lin scaled="0"/>
                </a:gradFill>
              </a:rPr>
            </a:br>
            <a:br>
              <a:rPr lang="en-US" altLang="en-IN" sz="3110">
                <a:gradFill>
                  <a:gsLst>
                    <a:gs pos="0">
                      <a:srgbClr val="7B32B2"/>
                    </a:gs>
                    <a:gs pos="100000">
                      <a:srgbClr val="401A5D"/>
                    </a:gs>
                  </a:gsLst>
                  <a:lin scaled="0"/>
                </a:gradFill>
              </a:rPr>
            </a:br>
            <a:r>
              <a:rPr lang="en-US" altLang="en-IN" sz="3110">
                <a:gradFill>
                  <a:gsLst>
                    <a:gs pos="0">
                      <a:srgbClr val="7B32B2"/>
                    </a:gs>
                    <a:gs pos="100000">
                      <a:srgbClr val="401A5D"/>
                    </a:gs>
                  </a:gsLst>
                  <a:lin scaled="0"/>
                </a:gradFill>
              </a:rPr>
              <a:t>David Raju kuppala - VI SEM CSE A&amp;B</a:t>
            </a:r>
            <a:br>
              <a:rPr lang="en-US" altLang="en-IN" sz="3110">
                <a:gradFill>
                  <a:gsLst>
                    <a:gs pos="0">
                      <a:srgbClr val="7B32B2"/>
                    </a:gs>
                    <a:gs pos="100000">
                      <a:srgbClr val="401A5D"/>
                    </a:gs>
                  </a:gsLst>
                  <a:lin scaled="0"/>
                </a:gradFill>
              </a:rPr>
            </a:br>
            <a:r>
              <a:rPr lang="en-US" altLang="en-IN" sz="3110">
                <a:gradFill>
                  <a:gsLst>
                    <a:gs pos="0">
                      <a:srgbClr val="7B32B2"/>
                    </a:gs>
                    <a:gs pos="100000">
                      <a:srgbClr val="401A5D"/>
                    </a:gs>
                  </a:gsLst>
                  <a:lin scaled="0"/>
                </a:gradFill>
              </a:rPr>
              <a:t>S Kumar Reddy M   - </a:t>
            </a:r>
            <a:r>
              <a:rPr lang="en-US" altLang="en-IN" sz="3110">
                <a:gradFill>
                  <a:gsLst>
                    <a:gs pos="0">
                      <a:srgbClr val="7B32B2"/>
                    </a:gs>
                    <a:gs pos="100000">
                      <a:srgbClr val="401A5D"/>
                    </a:gs>
                  </a:gsLst>
                  <a:lin scaled="0"/>
                </a:gradFill>
                <a:sym typeface="+mn-ea"/>
              </a:rPr>
              <a:t>VI SEM CSE C&amp;D</a:t>
            </a:r>
            <a:br>
              <a:rPr lang="en-US" altLang="en-IN" sz="3110">
                <a:gradFill>
                  <a:gsLst>
                    <a:gs pos="0">
                      <a:srgbClr val="7B32B2"/>
                    </a:gs>
                    <a:gs pos="100000">
                      <a:srgbClr val="401A5D"/>
                    </a:gs>
                  </a:gsLst>
                  <a:lin scaled="0"/>
                </a:gradFill>
                <a:sym typeface="+mn-ea"/>
              </a:rPr>
            </a:br>
            <a:r>
              <a:rPr lang="en-US" altLang="en-IN" sz="3110">
                <a:gradFill>
                  <a:gsLst>
                    <a:gs pos="0">
                      <a:srgbClr val="7B32B2"/>
                    </a:gs>
                    <a:gs pos="100000">
                      <a:srgbClr val="401A5D"/>
                    </a:gs>
                  </a:gsLst>
                  <a:lin scaled="0"/>
                </a:gradFill>
                <a:sym typeface="+mn-ea"/>
              </a:rPr>
              <a:t>Department of CSE</a:t>
            </a:r>
            <a:br>
              <a:rPr lang="en-US" altLang="en-IN" sz="3110">
                <a:gradFill>
                  <a:gsLst>
                    <a:gs pos="0">
                      <a:srgbClr val="7B32B2"/>
                    </a:gs>
                    <a:gs pos="100000">
                      <a:srgbClr val="401A5D"/>
                    </a:gs>
                  </a:gsLst>
                  <a:lin scaled="0"/>
                </a:gradFill>
                <a:sym typeface="+mn-ea"/>
              </a:rPr>
            </a:br>
            <a:r>
              <a:rPr lang="en-US" altLang="en-IN" sz="3110">
                <a:gradFill>
                  <a:gsLst>
                    <a:gs pos="0">
                      <a:srgbClr val="7B32B2"/>
                    </a:gs>
                    <a:gs pos="100000">
                      <a:srgbClr val="401A5D"/>
                    </a:gs>
                  </a:gsLst>
                  <a:lin scaled="0"/>
                </a:gradFill>
                <a:sym typeface="+mn-ea"/>
              </a:rPr>
              <a:t>Sri vasavi Engineering College, Tadepalligudem</a:t>
            </a:r>
            <a:endParaRPr lang="en-US" altLang="en-IN" sz="3110">
              <a:gradFill>
                <a:gsLst>
                  <a:gs pos="0">
                    <a:srgbClr val="7B32B2"/>
                  </a:gs>
                  <a:gs pos="100000">
                    <a:srgbClr val="401A5D"/>
                  </a:gs>
                </a:gsLst>
                <a:lin scaled="0"/>
              </a:gradFill>
              <a:sym typeface="+mn-ea"/>
            </a:endParaRPr>
          </a:p>
        </p:txBody>
      </p:sp>
      <p:pic>
        <p:nvPicPr>
          <p:cNvPr id="21" name="Graphic 20"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674620" y="129752"/>
            <a:ext cx="2841413" cy="2841413"/>
          </a:xfrm>
          <a:prstGeom prst="rect">
            <a:avLst/>
          </a:prstGeom>
        </p:spPr>
      </p:pic>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ML: Types</a:t>
            </a:r>
            <a:endParaRPr lang="en-IN" sz="3600" b="1" dirty="0"/>
          </a:p>
        </p:txBody>
      </p:sp>
      <p:sp>
        <p:nvSpPr>
          <p:cNvPr id="3" name="Content Placeholder 2"/>
          <p:cNvSpPr>
            <a:spLocks noGrp="1"/>
          </p:cNvSpPr>
          <p:nvPr>
            <p:ph idx="1"/>
          </p:nvPr>
        </p:nvSpPr>
        <p:spPr/>
        <p:txBody>
          <a:bodyPr>
            <a:normAutofit/>
          </a:bodyPr>
          <a:lstStyle/>
          <a:p>
            <a:pPr algn="just"/>
            <a:r>
              <a:rPr lang="en-IN" sz="2800" dirty="0">
                <a:solidFill>
                  <a:srgbClr val="000000"/>
                </a:solidFill>
                <a:effectLst/>
                <a:ea typeface="Calibri" panose="020F0502020204030204" pitchFamily="34" charset="0"/>
                <a:cs typeface="+mn-lt"/>
              </a:rPr>
              <a:t>A machine learning algorithm takes data (With labels or without labels) as input and produces a generalized model that can be used on similar new data. </a:t>
            </a:r>
            <a:endParaRPr lang="en-IN" sz="2800" dirty="0">
              <a:solidFill>
                <a:srgbClr val="000000"/>
              </a:solidFill>
              <a:effectLst/>
              <a:ea typeface="Calibri" panose="020F0502020204030204" pitchFamily="34" charset="0"/>
              <a:cs typeface="+mn-lt"/>
            </a:endParaRPr>
          </a:p>
          <a:p>
            <a:pPr algn="just"/>
            <a:r>
              <a:rPr lang="en-IN" sz="2800" dirty="0">
                <a:solidFill>
                  <a:srgbClr val="000000"/>
                </a:solidFill>
                <a:effectLst/>
                <a:ea typeface="Calibri" panose="020F0502020204030204" pitchFamily="34" charset="0"/>
                <a:cs typeface="+mn-lt"/>
              </a:rPr>
              <a:t>Machine learning is basically classified into </a:t>
            </a:r>
            <a:endParaRPr lang="en-IN" sz="2800" dirty="0">
              <a:solidFill>
                <a:srgbClr val="000000"/>
              </a:solidFill>
              <a:effectLst/>
              <a:ea typeface="Calibri" panose="020F0502020204030204" pitchFamily="34" charset="0"/>
              <a:cs typeface="+mn-lt"/>
            </a:endParaRPr>
          </a:p>
          <a:p>
            <a:pPr lvl="1" algn="just"/>
            <a:r>
              <a:rPr lang="en-IN" sz="2400" dirty="0">
                <a:solidFill>
                  <a:srgbClr val="000000"/>
                </a:solidFill>
                <a:ea typeface="Calibri" panose="020F0502020204030204" pitchFamily="34" charset="0"/>
                <a:cs typeface="+mn-lt"/>
              </a:rPr>
              <a:t>S</a:t>
            </a:r>
            <a:r>
              <a:rPr lang="en-IN" sz="2400" dirty="0">
                <a:solidFill>
                  <a:srgbClr val="000000"/>
                </a:solidFill>
                <a:effectLst/>
                <a:ea typeface="Calibri" panose="020F0502020204030204" pitchFamily="34" charset="0"/>
                <a:cs typeface="+mn-lt"/>
              </a:rPr>
              <a:t>upervised </a:t>
            </a:r>
            <a:r>
              <a:rPr lang="en-IN" sz="2400" dirty="0">
                <a:solidFill>
                  <a:srgbClr val="000000"/>
                </a:solidFill>
                <a:ea typeface="Calibri" panose="020F0502020204030204" pitchFamily="34" charset="0"/>
                <a:cs typeface="+mn-lt"/>
              </a:rPr>
              <a:t>L</a:t>
            </a:r>
            <a:r>
              <a:rPr lang="en-IN" sz="2400" dirty="0">
                <a:solidFill>
                  <a:srgbClr val="000000"/>
                </a:solidFill>
                <a:effectLst/>
                <a:ea typeface="Calibri" panose="020F0502020204030204" pitchFamily="34" charset="0"/>
                <a:cs typeface="+mn-lt"/>
              </a:rPr>
              <a:t>earning</a:t>
            </a:r>
            <a:endParaRPr lang="en-IN" sz="2400" dirty="0">
              <a:solidFill>
                <a:srgbClr val="000000"/>
              </a:solidFill>
              <a:effectLst/>
              <a:ea typeface="Calibri" panose="020F0502020204030204" pitchFamily="34" charset="0"/>
              <a:cs typeface="+mn-lt"/>
            </a:endParaRPr>
          </a:p>
          <a:p>
            <a:pPr lvl="1" algn="just"/>
            <a:r>
              <a:rPr lang="en-IN" sz="2400" dirty="0">
                <a:solidFill>
                  <a:srgbClr val="000000"/>
                </a:solidFill>
                <a:ea typeface="Calibri" panose="020F0502020204030204" pitchFamily="34" charset="0"/>
                <a:cs typeface="+mn-lt"/>
              </a:rPr>
              <a:t>U</a:t>
            </a:r>
            <a:r>
              <a:rPr lang="en-IN" sz="2400" dirty="0">
                <a:solidFill>
                  <a:srgbClr val="000000"/>
                </a:solidFill>
                <a:effectLst/>
                <a:ea typeface="Calibri" panose="020F0502020204030204" pitchFamily="34" charset="0"/>
                <a:cs typeface="+mn-lt"/>
              </a:rPr>
              <a:t>nsupervised Learning</a:t>
            </a:r>
            <a:endParaRPr lang="en-IN" sz="2400" dirty="0">
              <a:solidFill>
                <a:srgbClr val="000000"/>
              </a:solidFill>
              <a:effectLst/>
              <a:ea typeface="Calibri" panose="020F0502020204030204" pitchFamily="34" charset="0"/>
              <a:cs typeface="+mn-lt"/>
            </a:endParaRPr>
          </a:p>
          <a:p>
            <a:pPr lvl="1" algn="just"/>
            <a:r>
              <a:rPr lang="en-IN" sz="2400" dirty="0">
                <a:solidFill>
                  <a:srgbClr val="000000"/>
                </a:solidFill>
                <a:ea typeface="Calibri" panose="020F0502020204030204" pitchFamily="34" charset="0"/>
                <a:cs typeface="+mn-lt"/>
              </a:rPr>
              <a:t>R</a:t>
            </a:r>
            <a:r>
              <a:rPr lang="en-IN" sz="2400" dirty="0">
                <a:solidFill>
                  <a:srgbClr val="000000"/>
                </a:solidFill>
                <a:effectLst/>
                <a:ea typeface="Calibri" panose="020F0502020204030204" pitchFamily="34" charset="0"/>
                <a:cs typeface="+mn-lt"/>
              </a:rPr>
              <a:t>einforcement </a:t>
            </a:r>
            <a:r>
              <a:rPr lang="en-IN" sz="2400" dirty="0">
                <a:solidFill>
                  <a:srgbClr val="000000"/>
                </a:solidFill>
                <a:ea typeface="Calibri" panose="020F0502020204030204" pitchFamily="34" charset="0"/>
                <a:cs typeface="+mn-lt"/>
              </a:rPr>
              <a:t>L</a:t>
            </a:r>
            <a:r>
              <a:rPr lang="en-IN" sz="2400" dirty="0">
                <a:solidFill>
                  <a:srgbClr val="000000"/>
                </a:solidFill>
                <a:effectLst/>
                <a:ea typeface="Calibri" panose="020F0502020204030204" pitchFamily="34" charset="0"/>
                <a:cs typeface="+mn-lt"/>
              </a:rPr>
              <a:t>earning</a:t>
            </a:r>
            <a:endParaRPr lang="en-IN" sz="2400" dirty="0">
              <a:solidFill>
                <a:srgbClr val="000000"/>
              </a:solidFill>
              <a:effectLst/>
              <a:ea typeface="Calibri" panose="020F0502020204030204" pitchFamily="34" charset="0"/>
              <a:cs typeface="+mn-lt"/>
            </a:endParaRPr>
          </a:p>
          <a:p>
            <a:pPr lvl="1" algn="just"/>
            <a:r>
              <a:rPr lang="en-US" altLang="en-IN" sz="2400" dirty="0">
                <a:solidFill>
                  <a:srgbClr val="000000"/>
                </a:solidFill>
                <a:effectLst/>
                <a:ea typeface="Calibri" panose="020F0502020204030204" pitchFamily="34" charset="0"/>
                <a:cs typeface="+mn-lt"/>
              </a:rPr>
              <a:t>E</a:t>
            </a:r>
            <a:r>
              <a:rPr lang="en-IN" sz="2400" dirty="0">
                <a:solidFill>
                  <a:srgbClr val="000000"/>
                </a:solidFill>
                <a:effectLst/>
                <a:ea typeface="Calibri" panose="020F0502020204030204" pitchFamily="34" charset="0"/>
                <a:cs typeface="+mn-lt"/>
              </a:rPr>
              <a:t>volutionary </a:t>
            </a:r>
            <a:r>
              <a:rPr lang="en-IN" sz="2400" dirty="0">
                <a:solidFill>
                  <a:srgbClr val="000000"/>
                </a:solidFill>
                <a:ea typeface="Calibri" panose="020F0502020204030204" pitchFamily="34" charset="0"/>
                <a:cs typeface="+mn-lt"/>
              </a:rPr>
              <a:t>L</a:t>
            </a:r>
            <a:r>
              <a:rPr lang="en-IN" sz="2400" dirty="0">
                <a:solidFill>
                  <a:srgbClr val="000000"/>
                </a:solidFill>
                <a:effectLst/>
                <a:ea typeface="Calibri" panose="020F0502020204030204" pitchFamily="34" charset="0"/>
                <a:cs typeface="+mn-lt"/>
              </a:rPr>
              <a:t>earning.</a:t>
            </a:r>
            <a:endParaRPr lang="en-IN" sz="2400" dirty="0">
              <a:effectLst/>
              <a:ea typeface="Calibri" panose="020F0502020204030204" pitchFamily="34" charset="0"/>
              <a:cs typeface="+mn-lt"/>
            </a:endParaRPr>
          </a:p>
          <a:p>
            <a:endParaRPr lang="en-IN" sz="2800" dirty="0">
              <a:cs typeface="+mn-lt"/>
            </a:endParaRPr>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a:xfrm>
            <a:off x="11292840" y="6198870"/>
            <a:ext cx="914400" cy="593725"/>
          </a:xfrm>
        </p:spPr>
        <p:txBody>
          <a:bodyPr/>
          <a:p>
            <a:fld id="{B2DC25EE-239B-4C5F-AAD1-255A7D5F1EE2}" type="slidenum">
              <a:rPr lang="en-US" smtClean="0"/>
            </a:fld>
            <a:endParaRPr lang="en-US"/>
          </a:p>
        </p:txBody>
      </p:sp>
      <p:pic>
        <p:nvPicPr>
          <p:cNvPr id="15361" name="Content Placeholder 3"/>
          <p:cNvPicPr>
            <a:picLocks noGrp="1" noChangeAspect="1"/>
          </p:cNvPicPr>
          <p:nvPr>
            <p:ph idx="1"/>
          </p:nvPr>
        </p:nvPicPr>
        <p:blipFill>
          <a:blip r:embed="rId1"/>
          <a:stretch>
            <a:fillRect/>
          </a:stretch>
        </p:blipFill>
        <p:spPr>
          <a:xfrm>
            <a:off x="404495" y="426085"/>
            <a:ext cx="10531475" cy="62134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13587" y="0"/>
            <a:ext cx="9692640" cy="1325562"/>
          </a:xfrm>
        </p:spPr>
        <p:txBody>
          <a:bodyPr vert="horz" lIns="91440" tIns="45720" rIns="91440" bIns="45720" rtlCol="0" anchor="b">
            <a:normAutofit/>
          </a:bodyPr>
          <a:lstStyle/>
          <a:p>
            <a:r>
              <a:rPr lang="en-US" sz="3600" b="1"/>
              <a:t>ML: Supervised Learning</a:t>
            </a:r>
            <a:endParaRPr lang="en-US" sz="3600" b="1"/>
          </a:p>
        </p:txBody>
      </p:sp>
      <p:sp>
        <p:nvSpPr>
          <p:cNvPr id="4" name="Content Placeholder 3"/>
          <p:cNvSpPr>
            <a:spLocks noGrp="1"/>
          </p:cNvSpPr>
          <p:nvPr>
            <p:ph idx="1"/>
          </p:nvPr>
        </p:nvSpPr>
        <p:spPr>
          <a:xfrm>
            <a:off x="1303782" y="1325245"/>
            <a:ext cx="8595360" cy="4351337"/>
          </a:xfrm>
        </p:spPr>
        <p:txBody>
          <a:bodyPr vert="horz" lIns="91440" tIns="45720" rIns="91440" bIns="45720" rtlCol="0">
            <a:normAutofit/>
          </a:bodyPr>
          <a:lstStyle/>
          <a:p>
            <a:pPr algn="just"/>
            <a:r>
              <a:rPr lang="en-US" dirty="0"/>
              <a:t>Targets/labels will be provided along with features in training set.</a:t>
            </a:r>
            <a:endParaRPr lang="en-US" dirty="0"/>
          </a:p>
          <a:p>
            <a:pPr algn="just"/>
            <a:r>
              <a:rPr lang="en-US" dirty="0"/>
              <a:t>Objective: Predicting the labels of a new object when features are given.</a:t>
            </a:r>
            <a:endParaRPr lang="en-US" dirty="0"/>
          </a:p>
          <a:p>
            <a:pPr algn="just"/>
            <a:r>
              <a:rPr lang="en-US" dirty="0"/>
              <a:t>This is also called learning from exemplars.</a:t>
            </a:r>
            <a:endParaRPr lang="en-US" dirty="0"/>
          </a:p>
        </p:txBody>
      </p:sp>
      <p:pic>
        <p:nvPicPr>
          <p:cNvPr id="6" name="Content Placeholder 5"/>
          <p:cNvPicPr>
            <a:picLocks noGrp="1"/>
          </p:cNvPicPr>
          <p:nvPr>
            <p:ph sz="half" idx="4294967295"/>
          </p:nvPr>
        </p:nvPicPr>
        <p:blipFill>
          <a:blip r:embed="rId1"/>
          <a:stretch>
            <a:fillRect/>
          </a:stretch>
        </p:blipFill>
        <p:spPr>
          <a:xfrm>
            <a:off x="2623820" y="2744470"/>
            <a:ext cx="6341110" cy="4021455"/>
          </a:xfrm>
          <a:prstGeom prst="rect">
            <a:avLst/>
          </a:prstGeom>
        </p:spPr>
      </p:pic>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49807" y="-146685"/>
            <a:ext cx="9692640" cy="1325562"/>
          </a:xfrm>
        </p:spPr>
        <p:txBody>
          <a:bodyPr vert="horz" lIns="91440" tIns="45720" rIns="91440" bIns="45720" rtlCol="0" anchor="b">
            <a:normAutofit/>
          </a:bodyPr>
          <a:lstStyle/>
          <a:p>
            <a:r>
              <a:rPr lang="en-US" sz="3600" b="1" dirty="0"/>
              <a:t>ML: Unsupervised Learning</a:t>
            </a:r>
            <a:endParaRPr lang="en-US" sz="3600" b="1" dirty="0"/>
          </a:p>
        </p:txBody>
      </p:sp>
      <p:sp>
        <p:nvSpPr>
          <p:cNvPr id="4" name="Content Placeholder 3"/>
          <p:cNvSpPr>
            <a:spLocks noGrp="1"/>
          </p:cNvSpPr>
          <p:nvPr>
            <p:ph idx="1"/>
          </p:nvPr>
        </p:nvSpPr>
        <p:spPr>
          <a:xfrm>
            <a:off x="1249807" y="1178560"/>
            <a:ext cx="8595360" cy="4351337"/>
          </a:xfrm>
        </p:spPr>
        <p:txBody>
          <a:bodyPr vert="horz" lIns="91440" tIns="45720" rIns="91440" bIns="45720" rtlCol="0">
            <a:normAutofit/>
          </a:bodyPr>
          <a:lstStyle/>
          <a:p>
            <a:pPr algn="just"/>
            <a:r>
              <a:rPr lang="en-US" dirty="0"/>
              <a:t>Targets/labels will not be provided along with features in training set.</a:t>
            </a:r>
            <a:endParaRPr lang="en-US" dirty="0"/>
          </a:p>
          <a:p>
            <a:pPr algn="just"/>
            <a:r>
              <a:rPr lang="en-US" dirty="0"/>
              <a:t>Objective: Categorizing the object based on similarities and finding out whether a new object belongs to which category.</a:t>
            </a:r>
            <a:endParaRPr lang="en-US" dirty="0"/>
          </a:p>
          <a:p>
            <a:pPr algn="just"/>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statistical approach to unsupervised learning is known as density estimation.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8" name="Content Placeholder 7" descr="Supervised Machine Learning Diagram - Quantum Computing"/>
          <p:cNvPicPr>
            <a:picLocks noGrp="1"/>
          </p:cNvPicPr>
          <p:nvPr>
            <p:ph sz="half" idx="4294967295"/>
          </p:nvPr>
        </p:nvPicPr>
        <p:blipFill>
          <a:blip r:embed="rId1" cstate="print">
            <a:extLst>
              <a:ext uri="{28A0092B-C50C-407E-A947-70E740481C1C}">
                <a14:useLocalDpi xmlns:a14="http://schemas.microsoft.com/office/drawing/2010/main" val="0"/>
              </a:ext>
            </a:extLst>
          </a:blip>
          <a:stretch>
            <a:fillRect/>
          </a:stretch>
        </p:blipFill>
        <p:spPr bwMode="auto">
          <a:xfrm>
            <a:off x="3141980" y="2884170"/>
            <a:ext cx="6031865" cy="3973195"/>
          </a:xfrm>
          <a:prstGeom prst="rect">
            <a:avLst/>
          </a:prstGeom>
          <a:noFill/>
        </p:spPr>
      </p:pic>
      <p:sp>
        <p:nvSpPr>
          <p:cNvPr id="5" name="Slide Number Placeholder 4"/>
          <p:cNvSpPr>
            <a:spLocks noGrp="1"/>
          </p:cNvSpPr>
          <p:nvPr>
            <p:ph type="sldNum" sz="quarter" idx="12"/>
          </p:nvPr>
        </p:nvSpPr>
        <p:spPr>
          <a:xfrm>
            <a:off x="11292840" y="6141720"/>
            <a:ext cx="914400" cy="593725"/>
          </a:xfrm>
        </p:spPr>
        <p:txBody>
          <a:bodyPr>
            <a:normAutofit fontScale="90000"/>
          </a:bodyPr>
          <a:lstStyle/>
          <a:p>
            <a:fld id="{B2DC25EE-239B-4C5F-AAD1-255A7D5F1EE2}"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 Things You Need to Know about Reinforcement Learning - KDnuggets"/>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29352" y="4615465"/>
            <a:ext cx="5824968" cy="224261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a:spLocks noGrp="1" noRot="1" noChangeAspect="1" noMove="1" noResize="1" noEditPoints="1" noAdjustHandles="1" noChangeArrowheads="1" noChangeShapeType="1" noTextEdit="1"/>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745" y="365760"/>
            <a:ext cx="9692640" cy="658495"/>
          </a:xfrm>
        </p:spPr>
        <p:txBody>
          <a:bodyPr vert="horz" lIns="91440" tIns="45720" rIns="91440" bIns="45720" rtlCol="0" anchor="b">
            <a:normAutofit fontScale="90000"/>
          </a:bodyPr>
          <a:lstStyle/>
          <a:p>
            <a:r>
              <a:rPr lang="en-US" sz="4000" b="1" dirty="0"/>
              <a:t>ML: Reinforcement Learning</a:t>
            </a:r>
            <a:endParaRPr lang="en-US" sz="4000" b="1" dirty="0"/>
          </a:p>
        </p:txBody>
      </p:sp>
      <p:sp>
        <p:nvSpPr>
          <p:cNvPr id="4" name="Content Placeholder 3"/>
          <p:cNvSpPr>
            <a:spLocks noGrp="1"/>
          </p:cNvSpPr>
          <p:nvPr>
            <p:ph idx="1"/>
          </p:nvPr>
        </p:nvSpPr>
        <p:spPr>
          <a:xfrm>
            <a:off x="1261872" y="1253490"/>
            <a:ext cx="8595360" cy="4351337"/>
          </a:xfrm>
        </p:spPr>
        <p:txBody>
          <a:bodyPr vert="horz" lIns="91440" tIns="45720" rIns="91440" bIns="45720" rtlCol="0">
            <a:normAutofit/>
          </a:bodyPr>
          <a:lstStyle/>
          <a:p>
            <a:pPr algn="just"/>
            <a:r>
              <a:rPr lang="en-US" dirty="0"/>
              <a:t>Somewhere between supervised and unsupervised learning</a:t>
            </a:r>
            <a:endParaRPr lang="en-US" dirty="0"/>
          </a:p>
          <a:p>
            <a:pPr algn="just"/>
            <a:r>
              <a:rPr lang="en-US" dirty="0"/>
              <a:t>Objective: Learning from interaction to achieve a goal.</a:t>
            </a:r>
            <a:endParaRPr lang="en-US" dirty="0"/>
          </a:p>
          <a:p>
            <a:pPr algn="just"/>
            <a:r>
              <a:rPr lang="en-US" dirty="0">
                <a:effectLst/>
              </a:rPr>
              <a:t>Reinforcement learning is sometimes called learning with a critic because of the monitor that scores the answer but does not suggest improvements.</a:t>
            </a:r>
            <a:endParaRPr lang="en-US" dirty="0">
              <a:effectLst/>
            </a:endParaRPr>
          </a:p>
          <a:p>
            <a:pPr algn="just"/>
            <a:endParaRPr lang="en-US" dirty="0"/>
          </a:p>
        </p:txBody>
      </p:sp>
      <p:pic>
        <p:nvPicPr>
          <p:cNvPr id="9" name="Content Placeholder 8"/>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5415915" y="2812415"/>
            <a:ext cx="5103495" cy="2242185"/>
          </a:xfrm>
          <a:prstGeom prst="rect">
            <a:avLst/>
          </a:prstGeom>
          <a:noFill/>
        </p:spPr>
      </p:pic>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vert="horz" lIns="91440" tIns="45720" rIns="91440" bIns="45720" rtlCol="0" anchor="ctr">
            <a:normAutofit/>
          </a:bodyPr>
          <a:lstStyle/>
          <a:p>
            <a:r>
              <a:rPr lang="en-US" sz="3600" b="1">
                <a:solidFill>
                  <a:schemeClr val="tx1"/>
                </a:solidFill>
                <a:sym typeface="+mn-ea"/>
              </a:rPr>
              <a:t>ML: Evolutionary Learning</a:t>
            </a:r>
            <a:endParaRPr lang="en-US" sz="3600" b="1">
              <a:solidFill>
                <a:schemeClr val="tx1"/>
              </a:solidFill>
            </a:endParaRPr>
          </a:p>
        </p:txBody>
      </p:sp>
      <p:sp>
        <p:nvSpPr>
          <p:cNvPr id="14" name="Rectangle 13"/>
          <p:cNvSpPr>
            <a:spLocks noGrp="1" noRot="1" noChangeAspect="1" noMove="1" noResize="1" noEditPoints="1" noAdjustHandles="1" noChangeArrowheads="1" noChangeShapeType="1" noTextEdit="1"/>
          </p:cNvSpPr>
          <p:nvPr/>
        </p:nvSpPr>
        <p:spPr>
          <a:xfrm>
            <a:off x="11292840" y="1524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3"/>
          <p:cNvGraphicFramePr>
            <a:graphicFrameLocks noGrp="1"/>
          </p:cNvGraphicFramePr>
          <p:nvPr>
            <p:ph idx="1"/>
          </p:nvPr>
        </p:nvGraphicFramePr>
        <p:xfrm>
          <a:off x="1261745" y="1828800"/>
          <a:ext cx="9576435" cy="45015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Slide Number Placeholder 3"/>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IN" sz="4000" b="1" dirty="0">
                <a:sym typeface="+mn-ea"/>
              </a:rPr>
              <a:t>ML: </a:t>
            </a:r>
            <a:r>
              <a:rPr lang="en-IN" sz="4000" b="1" dirty="0">
                <a:sym typeface="+mn-ea"/>
              </a:rPr>
              <a:t>Supervised learning</a:t>
            </a:r>
            <a:br>
              <a:rPr lang="en-IN" sz="4000" b="1" dirty="0"/>
            </a:br>
            <a:endParaRPr lang="en-US" sz="4000" b="1"/>
          </a:p>
        </p:txBody>
      </p:sp>
      <p:sp>
        <p:nvSpPr>
          <p:cNvPr id="5" name="Slide Number Placeholder 4"/>
          <p:cNvSpPr>
            <a:spLocks noGrp="1"/>
          </p:cNvSpPr>
          <p:nvPr>
            <p:ph type="sldNum" sz="quarter" idx="12"/>
          </p:nvPr>
        </p:nvSpPr>
        <p:spPr/>
        <p:txBody>
          <a:bodyPr>
            <a:normAutofit fontScale="90000"/>
          </a:bodyPr>
          <a:p>
            <a:fld id="{B2DC25EE-239B-4C5F-AAD1-255A7D5F1EE2}" type="slidenum">
              <a:rPr lang="en-US" smtClean="0"/>
            </a:fld>
            <a:endParaRPr lang="en-US"/>
          </a:p>
        </p:txBody>
      </p:sp>
      <p:graphicFrame>
        <p:nvGraphicFramePr>
          <p:cNvPr id="21505" name="Content Placeholder 3"/>
          <p:cNvGraphicFramePr>
            <a:graphicFrameLocks noGrp="1" noChangeAspect="1"/>
          </p:cNvGraphicFramePr>
          <p:nvPr>
            <p:ph idx="1"/>
          </p:nvPr>
        </p:nvGraphicFramePr>
        <p:xfrm>
          <a:off x="1261872" y="1355248"/>
          <a:ext cx="4222750" cy="2940050"/>
        </p:xfrm>
        <a:graphic>
          <a:graphicData uri="http://schemas.openxmlformats.org/presentationml/2006/ole">
            <mc:AlternateContent xmlns:mc="http://schemas.openxmlformats.org/markup-compatibility/2006">
              <mc:Choice xmlns:v="urn:schemas-microsoft-com:vml" Requires="v">
                <p:oleObj spid="_x0000_s3076" name="" r:id="rId1" imgW="3981450" imgH="2771775" progId="Paint.Picture">
                  <p:embed/>
                </p:oleObj>
              </mc:Choice>
              <mc:Fallback>
                <p:oleObj name="" r:id="rId1" imgW="3981450" imgH="2771775" progId="Paint.Picture">
                  <p:embed/>
                  <p:pic>
                    <p:nvPicPr>
                      <p:cNvPr id="0" name="Picture 3075"/>
                      <p:cNvPicPr/>
                      <p:nvPr/>
                    </p:nvPicPr>
                    <p:blipFill>
                      <a:blip r:embed="rId2"/>
                      <a:stretch>
                        <a:fillRect/>
                      </a:stretch>
                    </p:blipFill>
                    <p:spPr>
                      <a:xfrm>
                        <a:off x="1261872" y="1355248"/>
                        <a:ext cx="4222750" cy="2940050"/>
                      </a:xfrm>
                      <a:prstGeom prst="rect">
                        <a:avLst/>
                      </a:prstGeom>
                      <a:noFill/>
                      <a:ln w="38100">
                        <a:miter/>
                      </a:ln>
                    </p:spPr>
                  </p:pic>
                </p:oleObj>
              </mc:Fallback>
            </mc:AlternateContent>
          </a:graphicData>
        </a:graphic>
      </p:graphicFrame>
      <p:graphicFrame>
        <p:nvGraphicFramePr>
          <p:cNvPr id="21506" name="Content Placeholder 5"/>
          <p:cNvGraphicFramePr>
            <a:graphicFrameLocks noGrp="1"/>
          </p:cNvGraphicFramePr>
          <p:nvPr>
            <p:ph sz="half" idx="2"/>
          </p:nvPr>
        </p:nvGraphicFramePr>
        <p:xfrm>
          <a:off x="6010593" y="3723640"/>
          <a:ext cx="4427537" cy="2827338"/>
        </p:xfrm>
        <a:graphic>
          <a:graphicData uri="http://schemas.openxmlformats.org/presentationml/2006/ole">
            <mc:AlternateContent xmlns:mc="http://schemas.openxmlformats.org/markup-compatibility/2006">
              <mc:Choice xmlns:v="urn:schemas-microsoft-com:vml" Requires="v">
                <p:oleObj spid="_x0000_s3077" name="" r:id="rId3" imgW="4972050" imgH="2247900" progId="Paint.Picture">
                  <p:embed/>
                </p:oleObj>
              </mc:Choice>
              <mc:Fallback>
                <p:oleObj name="" r:id="rId3" imgW="4972050" imgH="2247900" progId="Paint.Picture">
                  <p:embed/>
                  <p:pic>
                    <p:nvPicPr>
                      <p:cNvPr id="0" name="Picture 3076"/>
                      <p:cNvPicPr/>
                      <p:nvPr/>
                    </p:nvPicPr>
                    <p:blipFill>
                      <a:blip r:embed="rId4"/>
                      <a:stretch>
                        <a:fillRect/>
                      </a:stretch>
                    </p:blipFill>
                    <p:spPr>
                      <a:xfrm>
                        <a:off x="6010593" y="3723640"/>
                        <a:ext cx="4427537" cy="2827338"/>
                      </a:xfrm>
                      <a:prstGeom prst="rect">
                        <a:avLst/>
                      </a:prstGeom>
                      <a:noFill/>
                      <a:ln w="38100">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61745" y="365760"/>
            <a:ext cx="9692640" cy="721995"/>
          </a:xfrm>
        </p:spPr>
        <p:txBody>
          <a:bodyPr>
            <a:normAutofit/>
          </a:bodyPr>
          <a:lstStyle/>
          <a:p>
            <a:r>
              <a:rPr lang="en-IN" sz="4000" b="1" dirty="0"/>
              <a:t>Supervised learning</a:t>
            </a:r>
            <a:endParaRPr lang="en-IN" sz="4000" b="1" dirty="0"/>
          </a:p>
        </p:txBody>
      </p:sp>
      <p:sp>
        <p:nvSpPr>
          <p:cNvPr id="6" name="Content Placeholder 5"/>
          <p:cNvSpPr>
            <a:spLocks noGrp="1"/>
          </p:cNvSpPr>
          <p:nvPr>
            <p:ph idx="1"/>
          </p:nvPr>
        </p:nvSpPr>
        <p:spPr>
          <a:xfrm>
            <a:off x="1261872" y="1253490"/>
            <a:ext cx="8595360" cy="4351337"/>
          </a:xfrm>
        </p:spPr>
        <p:txBody>
          <a:bodyPr>
            <a:noAutofit/>
          </a:bodyPr>
          <a:lstStyle/>
          <a:p>
            <a:pPr algn="just"/>
            <a:r>
              <a:rPr lang="en-US" sz="2800" dirty="0">
                <a:latin typeface="Times New Roman" panose="02020603050405020304" pitchFamily="18" charset="0"/>
                <a:cs typeface="Times New Roman" panose="02020603050405020304" pitchFamily="18" charset="0"/>
              </a:rPr>
              <a:t>As discussed earlier, supervised learning is the machine learning task of learning a function that maps an input to an output based on example input-output pairs.</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It infers a function from labeled traininAg data consisting of a set of training examples.</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There are two types of Supervised Learning techniques: </a:t>
            </a:r>
            <a:endParaRPr lang="en-US" sz="2800"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Regression: Fits the data.</a:t>
            </a:r>
            <a:endParaRPr lang="en-US" sz="2800"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Classification: Separates the data.</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pic>
        <p:nvPicPr>
          <p:cNvPr id="3074" name="Picture 2" descr="Regression vs Classification in Machine Learning - Javatpoint"/>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605905" y="4551680"/>
            <a:ext cx="4686935" cy="22142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1745" y="365760"/>
            <a:ext cx="9692640" cy="767715"/>
          </a:xfrm>
        </p:spPr>
        <p:txBody>
          <a:bodyPr/>
          <a:p>
            <a:r>
              <a:rPr lang="en-IN" sz="3600" b="1" dirty="0">
                <a:sym typeface="+mn-ea"/>
              </a:rPr>
              <a:t>Supervised Learning: Regression</a:t>
            </a:r>
            <a:endParaRPr lang="en-US" sz="3600" b="1"/>
          </a:p>
        </p:txBody>
      </p:sp>
      <p:sp>
        <p:nvSpPr>
          <p:cNvPr id="3" name="Content Placeholder 2"/>
          <p:cNvSpPr>
            <a:spLocks noGrp="1"/>
          </p:cNvSpPr>
          <p:nvPr>
            <p:ph idx="1"/>
          </p:nvPr>
        </p:nvSpPr>
        <p:spPr>
          <a:xfrm>
            <a:off x="1141095" y="1253490"/>
            <a:ext cx="9439275" cy="5238115"/>
          </a:xfrm>
        </p:spPr>
        <p:txBody>
          <a:bodyPr>
            <a:noAutofit/>
          </a:bodyPr>
          <a:p>
            <a:pPr marL="342900" marR="0" indent="-342900" algn="l" defTabSz="914400" rtl="0" eaLnBrk="1" fontAlgn="base" latinLnBrk="0" hangingPunct="1">
              <a:lnSpc>
                <a:spcPct val="100000"/>
              </a:lnSpc>
              <a:spcBef>
                <a:spcPct val="20000"/>
              </a:spcBef>
              <a:spcAft>
                <a:spcPct val="0"/>
              </a:spcAft>
              <a:buClrTx/>
              <a:buSzTx/>
              <a:buFontTx/>
              <a:buChar char="•"/>
            </a:pPr>
            <a:r>
              <a:rPr lang="en-US" sz="2800" spc="0">
                <a:ea typeface="Batang" panose="02030600000101010101" charset="-127"/>
                <a:cs typeface="+mn-lt"/>
                <a:sym typeface="+mn-ea"/>
              </a:rPr>
              <a:t>Regression models are used to predict a continuous value. Predicting prices of a house given the features of house like size, price etc is one of the common examples of Regression. It is a supervised technique</a:t>
            </a:r>
            <a:endParaRPr kumimoji="0" lang="en-US" sz="2800" b="0" i="0" u="none" strike="noStrike" kern="1200" cap="none" spc="0" normalizeH="0" baseline="0" noProof="1">
              <a:solidFill>
                <a:schemeClr val="tx1"/>
              </a:solidFill>
              <a:ea typeface="Batang" panose="02030600000101010101" charset="-127"/>
              <a:cs typeface="+mn-lt"/>
            </a:endParaRPr>
          </a:p>
          <a:p>
            <a:pPr marL="342900" marR="0" indent="-342900" algn="l" defTabSz="914400" rtl="0" eaLnBrk="1" fontAlgn="base" latinLnBrk="0" hangingPunct="1">
              <a:lnSpc>
                <a:spcPct val="100000"/>
              </a:lnSpc>
              <a:spcBef>
                <a:spcPct val="20000"/>
              </a:spcBef>
              <a:spcAft>
                <a:spcPct val="0"/>
              </a:spcAft>
              <a:buClrTx/>
              <a:buSzTx/>
              <a:buFontTx/>
              <a:buChar char="•"/>
            </a:pPr>
            <a:r>
              <a:rPr lang="en-US" sz="2800" spc="0">
                <a:ea typeface="Batang" panose="02030600000101010101" charset="-127"/>
                <a:cs typeface="+mn-lt"/>
                <a:sym typeface="+mn-ea"/>
              </a:rPr>
              <a:t>It predicts continuous/real values such as temperature, age, salary, price, etc.</a:t>
            </a:r>
            <a:endParaRPr kumimoji="0" lang="en-US" sz="2800" b="0" i="0" u="none" strike="noStrike" kern="1200" cap="none" spc="0" normalizeH="0" baseline="0" noProof="1">
              <a:solidFill>
                <a:schemeClr val="tx1"/>
              </a:solidFill>
              <a:ea typeface="Batang" panose="02030600000101010101" charset="-127"/>
              <a:cs typeface="+mn-lt"/>
            </a:endParaRPr>
          </a:p>
          <a:p>
            <a:pPr marL="0" indent="0">
              <a:buNone/>
            </a:pPr>
            <a:endParaRPr kumimoji="0" lang="en-US" sz="2800" b="0" i="0" u="none" strike="noStrike" kern="1200" cap="none" spc="0" normalizeH="0" baseline="0" noProof="1">
              <a:solidFill>
                <a:schemeClr val="tx1"/>
              </a:solidFill>
              <a:ea typeface="Batang" panose="02030600000101010101" charset="-127"/>
              <a:cs typeface="+mn-lt"/>
            </a:endParaRPr>
          </a:p>
        </p:txBody>
      </p:sp>
      <p:sp>
        <p:nvSpPr>
          <p:cNvPr id="5" name="Slide Number Placeholder 4"/>
          <p:cNvSpPr>
            <a:spLocks noGrp="1"/>
          </p:cNvSpPr>
          <p:nvPr>
            <p:ph type="sldNum" sz="quarter" idx="12"/>
          </p:nvPr>
        </p:nvSpPr>
        <p:spPr/>
        <p:txBody>
          <a:bodyPr>
            <a:normAutofit fontScale="90000"/>
          </a:bodyPr>
          <a:p>
            <a:fld id="{B2DC25EE-239B-4C5F-AAD1-255A7D5F1EE2}"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0900" y="305435"/>
            <a:ext cx="9692640" cy="617220"/>
          </a:xfrm>
        </p:spPr>
        <p:txBody>
          <a:bodyPr>
            <a:normAutofit fontScale="90000"/>
          </a:bodyPr>
          <a:p>
            <a:r>
              <a:rPr lang="en-US" spc="0">
                <a:solidFill>
                  <a:schemeClr val="tx1"/>
                </a:solidFill>
                <a:latin typeface="Times New Roman" panose="02020603050405020304" pitchFamily="18" charset="0"/>
                <a:ea typeface="Batang" panose="02030600000101010101" charset="-127"/>
                <a:cs typeface="Times New Roman" panose="02020603050405020304" pitchFamily="18" charset="0"/>
                <a:sym typeface="+mn-ea"/>
              </a:rPr>
              <a:t>Example:</a:t>
            </a:r>
            <a:endParaRPr lang="en-US" spc="0">
              <a:solidFill>
                <a:schemeClr val="tx1"/>
              </a:solidFill>
              <a:latin typeface="Times New Roman" panose="02020603050405020304" pitchFamily="18" charset="0"/>
              <a:ea typeface="Batang" panose="02030600000101010101" charset="-127"/>
              <a:cs typeface="Times New Roman" panose="02020603050405020304" pitchFamily="18" charset="0"/>
              <a:sym typeface="+mn-ea"/>
            </a:endParaRPr>
          </a:p>
        </p:txBody>
      </p:sp>
      <p:sp>
        <p:nvSpPr>
          <p:cNvPr id="3" name="Content Placeholder 2"/>
          <p:cNvSpPr>
            <a:spLocks noGrp="1"/>
          </p:cNvSpPr>
          <p:nvPr>
            <p:ph idx="1"/>
          </p:nvPr>
        </p:nvSpPr>
        <p:spPr>
          <a:xfrm>
            <a:off x="715645" y="1080135"/>
            <a:ext cx="10419715" cy="4697730"/>
          </a:xfrm>
        </p:spPr>
        <p:txBody>
          <a:bodyPr>
            <a:normAutofit lnSpcReduction="10000"/>
          </a:bodyPr>
          <a:p>
            <a:pPr marR="0" algn="l" defTabSz="914400" rtl="0" eaLnBrk="1" fontAlgn="base" latinLnBrk="0" hangingPunct="1">
              <a:lnSpc>
                <a:spcPct val="100000"/>
              </a:lnSpc>
              <a:spcBef>
                <a:spcPct val="20000"/>
              </a:spcBef>
              <a:spcAft>
                <a:spcPct val="0"/>
              </a:spcAft>
              <a:buClrTx/>
              <a:buSzTx/>
            </a:pPr>
            <a:r>
              <a:rPr lang="en-US" sz="2800" spc="0">
                <a:ea typeface="Batang" panose="02030600000101010101" charset="-127"/>
                <a:cs typeface="+mn-lt"/>
                <a:sym typeface="+mn-ea"/>
              </a:rPr>
              <a:t>Suppose there is a marketing company  A, who does various advertisement every year  and get sales on that. The below list shows the advertisement made by the company in the last 5 years and the corresponding sales</a:t>
            </a:r>
            <a:endParaRPr lang="en-US" sz="2800" spc="0">
              <a:ea typeface="Batang" panose="02030600000101010101" charset="-127"/>
              <a:cs typeface="+mn-lt"/>
              <a:sym typeface="+mn-ea"/>
            </a:endParaRPr>
          </a:p>
          <a:p>
            <a:pPr marR="0" algn="l" defTabSz="914400" rtl="0" eaLnBrk="1" fontAlgn="base" latinLnBrk="0" hangingPunct="1">
              <a:lnSpc>
                <a:spcPct val="100000"/>
              </a:lnSpc>
              <a:spcBef>
                <a:spcPct val="20000"/>
              </a:spcBef>
              <a:spcAft>
                <a:spcPct val="0"/>
              </a:spcAft>
              <a:buClrTx/>
              <a:buSzTx/>
            </a:pPr>
            <a:r>
              <a:rPr lang="en-US" altLang="zh-CN" sz="2800">
                <a:cs typeface="+mn-lt"/>
                <a:sym typeface="+mn-ea"/>
              </a:rPr>
              <a:t>Now, the company wants to do the advertisement of $200 in the year 2021 and wants to know the prediction</a:t>
            </a:r>
            <a:endParaRPr lang="en-US" altLang="zh-CN" sz="2800">
              <a:cs typeface="+mn-lt"/>
              <a:sym typeface="+mn-ea"/>
            </a:endParaRPr>
          </a:p>
          <a:p>
            <a:pPr marL="0" marR="0" indent="0" algn="l" defTabSz="914400" rtl="0" eaLnBrk="1" fontAlgn="base" latinLnBrk="0" hangingPunct="1">
              <a:lnSpc>
                <a:spcPct val="100000"/>
              </a:lnSpc>
              <a:spcBef>
                <a:spcPct val="20000"/>
              </a:spcBef>
              <a:spcAft>
                <a:spcPct val="0"/>
              </a:spcAft>
              <a:buClrTx/>
              <a:buSzTx/>
              <a:buNone/>
            </a:pPr>
            <a:r>
              <a:rPr lang="en-US" altLang="zh-CN" sz="2800">
                <a:cs typeface="+mn-lt"/>
                <a:sym typeface="+mn-ea"/>
              </a:rPr>
              <a:t>  about the sales for this year. </a:t>
            </a:r>
            <a:endParaRPr lang="en-US" altLang="zh-CN" sz="2800">
              <a:cs typeface="+mn-lt"/>
              <a:sym typeface="+mn-ea"/>
            </a:endParaRPr>
          </a:p>
          <a:p>
            <a:pPr marL="0" marR="0" indent="0" algn="l" defTabSz="914400" rtl="0" eaLnBrk="1" fontAlgn="base" latinLnBrk="0" hangingPunct="1">
              <a:lnSpc>
                <a:spcPct val="100000"/>
              </a:lnSpc>
              <a:spcBef>
                <a:spcPct val="20000"/>
              </a:spcBef>
              <a:spcAft>
                <a:spcPct val="0"/>
              </a:spcAft>
              <a:buClrTx/>
              <a:buSzTx/>
              <a:buNone/>
            </a:pPr>
            <a:r>
              <a:rPr lang="en-US" altLang="zh-CN" sz="2800">
                <a:cs typeface="+mn-lt"/>
                <a:sym typeface="+mn-ea"/>
              </a:rPr>
              <a:t>  So to solve such type of prediction </a:t>
            </a:r>
            <a:endParaRPr lang="en-US" altLang="zh-CN" sz="2800">
              <a:cs typeface="+mn-lt"/>
              <a:sym typeface="+mn-ea"/>
            </a:endParaRPr>
          </a:p>
          <a:p>
            <a:pPr marL="0" marR="0" indent="0" algn="l" defTabSz="914400" rtl="0" eaLnBrk="1" fontAlgn="base" latinLnBrk="0" hangingPunct="1">
              <a:lnSpc>
                <a:spcPct val="100000"/>
              </a:lnSpc>
              <a:spcBef>
                <a:spcPct val="20000"/>
              </a:spcBef>
              <a:spcAft>
                <a:spcPct val="0"/>
              </a:spcAft>
              <a:buClrTx/>
              <a:buSzTx/>
              <a:buNone/>
            </a:pPr>
            <a:r>
              <a:rPr lang="en-US" altLang="zh-CN" sz="2800">
                <a:cs typeface="+mn-lt"/>
                <a:sym typeface="+mn-ea"/>
              </a:rPr>
              <a:t>  problems in machine learning, </a:t>
            </a:r>
            <a:endParaRPr lang="en-US" altLang="zh-CN" sz="2800">
              <a:cs typeface="+mn-lt"/>
              <a:sym typeface="+mn-ea"/>
            </a:endParaRPr>
          </a:p>
          <a:p>
            <a:pPr marL="0" marR="0" indent="0" algn="l" defTabSz="914400" rtl="0" eaLnBrk="1" fontAlgn="base" latinLnBrk="0" hangingPunct="1">
              <a:lnSpc>
                <a:spcPct val="100000"/>
              </a:lnSpc>
              <a:spcBef>
                <a:spcPct val="20000"/>
              </a:spcBef>
              <a:spcAft>
                <a:spcPct val="0"/>
              </a:spcAft>
              <a:buClrTx/>
              <a:buSzTx/>
              <a:buNone/>
            </a:pPr>
            <a:r>
              <a:rPr lang="en-US" altLang="zh-CN" sz="2800">
                <a:cs typeface="+mn-lt"/>
                <a:sym typeface="+mn-ea"/>
              </a:rPr>
              <a:t>  we need regression analysis.</a:t>
            </a:r>
            <a:endParaRPr lang="en-US" altLang="zh-CN" sz="2800">
              <a:cs typeface="+mn-lt"/>
            </a:endParaRPr>
          </a:p>
          <a:p>
            <a:pPr marL="0" marR="0" indent="0" algn="l" defTabSz="914400" rtl="0" eaLnBrk="1" fontAlgn="base" latinLnBrk="0" hangingPunct="1">
              <a:lnSpc>
                <a:spcPct val="100000"/>
              </a:lnSpc>
              <a:spcBef>
                <a:spcPct val="20000"/>
              </a:spcBef>
              <a:spcAft>
                <a:spcPct val="0"/>
              </a:spcAft>
              <a:buClrTx/>
              <a:buSzTx/>
              <a:buNone/>
            </a:pPr>
            <a:endParaRPr kumimoji="0" lang="en-US" sz="2800" b="0" i="0" u="none" strike="noStrike" kern="1200" cap="none" spc="0" normalizeH="0" baseline="0" noProof="1">
              <a:solidFill>
                <a:schemeClr val="tx1"/>
              </a:solidFill>
              <a:ea typeface="Batang" panose="02030600000101010101" charset="-127"/>
              <a:cs typeface="+mn-lt"/>
            </a:endParaRPr>
          </a:p>
          <a:p>
            <a:pPr marL="0" indent="0">
              <a:buNone/>
            </a:pPr>
            <a:endParaRPr lang="en-US" sz="2800">
              <a:cs typeface="+mn-lt"/>
            </a:endParaRPr>
          </a:p>
        </p:txBody>
      </p:sp>
      <p:sp>
        <p:nvSpPr>
          <p:cNvPr id="5" name="Slide Number Placeholder 4"/>
          <p:cNvSpPr>
            <a:spLocks noGrp="1"/>
          </p:cNvSpPr>
          <p:nvPr>
            <p:ph type="sldNum" sz="quarter" idx="12"/>
          </p:nvPr>
        </p:nvSpPr>
        <p:spPr/>
        <p:txBody>
          <a:bodyPr>
            <a:normAutofit fontScale="90000"/>
          </a:bodyPr>
          <a:p>
            <a:fld id="{B2DC25EE-239B-4C5F-AAD1-255A7D5F1EE2}" type="slidenum">
              <a:rPr lang="en-US" smtClean="0"/>
            </a:fld>
            <a:endParaRPr lang="en-US"/>
          </a:p>
        </p:txBody>
      </p:sp>
      <p:graphicFrame>
        <p:nvGraphicFramePr>
          <p:cNvPr id="28674" name="Content Placeholder 3"/>
          <p:cNvGraphicFramePr>
            <a:graphicFrameLocks noGrp="1"/>
          </p:cNvGraphicFramePr>
          <p:nvPr>
            <p:ph sz="half" idx="2"/>
          </p:nvPr>
        </p:nvGraphicFramePr>
        <p:xfrm>
          <a:off x="7710170" y="3600450"/>
          <a:ext cx="3424555" cy="3165475"/>
        </p:xfrm>
        <a:graphic>
          <a:graphicData uri="http://schemas.openxmlformats.org/presentationml/2006/ole">
            <mc:AlternateContent xmlns:mc="http://schemas.openxmlformats.org/markup-compatibility/2006">
              <mc:Choice xmlns:v="urn:schemas-microsoft-com:vml" Requires="v">
                <p:oleObj spid="_x0000_s3079" name="" r:id="rId1" imgW="3248025" imgH="3162300" progId="Paint.Picture">
                  <p:embed/>
                </p:oleObj>
              </mc:Choice>
              <mc:Fallback>
                <p:oleObj name="" r:id="rId1" imgW="3248025" imgH="3162300" progId="Paint.Picture">
                  <p:embed/>
                  <p:pic>
                    <p:nvPicPr>
                      <p:cNvPr id="0" name="Picture 3078"/>
                      <p:cNvPicPr/>
                      <p:nvPr/>
                    </p:nvPicPr>
                    <p:blipFill>
                      <a:blip r:embed="rId2"/>
                      <a:stretch>
                        <a:fillRect/>
                      </a:stretch>
                    </p:blipFill>
                    <p:spPr>
                      <a:xfrm>
                        <a:off x="7710170" y="3600450"/>
                        <a:ext cx="3424555" cy="3165475"/>
                      </a:xfrm>
                      <a:prstGeom prst="rect">
                        <a:avLst/>
                      </a:prstGeom>
                      <a:noFill/>
                      <a:ln w="38100">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1745" y="365760"/>
            <a:ext cx="9692640" cy="705485"/>
          </a:xfrm>
        </p:spPr>
        <p:txBody>
          <a:bodyPr>
            <a:normAutofit fontScale="90000"/>
          </a:bodyPr>
          <a:p>
            <a:pPr algn="ctr"/>
            <a:r>
              <a:rPr lang="en-US" b="1">
                <a:solidFill>
                  <a:srgbClr val="7030A0"/>
                </a:solidFill>
              </a:rPr>
              <a:t>Course Otline:</a:t>
            </a:r>
            <a:endParaRPr lang="en-US" b="1">
              <a:solidFill>
                <a:srgbClr val="7030A0"/>
              </a:solidFill>
            </a:endParaRPr>
          </a:p>
        </p:txBody>
      </p:sp>
      <p:sp>
        <p:nvSpPr>
          <p:cNvPr id="3" name="Content Placeholder 2"/>
          <p:cNvSpPr>
            <a:spLocks noGrp="1"/>
          </p:cNvSpPr>
          <p:nvPr>
            <p:ph idx="1"/>
          </p:nvPr>
        </p:nvSpPr>
        <p:spPr>
          <a:xfrm>
            <a:off x="2177415" y="1348105"/>
            <a:ext cx="8547735" cy="4351020"/>
          </a:xfrm>
        </p:spPr>
        <p:txBody>
          <a:bodyPr/>
          <a:p>
            <a:pPr marL="0" indent="0">
              <a:buNone/>
            </a:pPr>
            <a:r>
              <a:rPr lang="en-US" sz="2400"/>
              <a:t>Academic Year               : 2020-21                     </a:t>
            </a:r>
            <a:endParaRPr lang="en-US" sz="2400"/>
          </a:p>
          <a:p>
            <a:pPr marL="0" indent="0">
              <a:buNone/>
            </a:pPr>
            <a:r>
              <a:rPr lang="en-US" sz="2400"/>
              <a:t>Programme &amp; Branch  : B.Tech &amp; CSE</a:t>
            </a:r>
            <a:endParaRPr lang="en-US" sz="2400"/>
          </a:p>
          <a:p>
            <a:pPr marL="0" indent="0">
              <a:buNone/>
            </a:pPr>
            <a:r>
              <a:rPr lang="en-US" sz="2400"/>
              <a:t>Semester                         : VI			 </a:t>
            </a:r>
            <a:endParaRPr lang="en-US" sz="2400"/>
          </a:p>
          <a:p>
            <a:pPr marL="0" indent="0">
              <a:buNone/>
            </a:pPr>
            <a:r>
              <a:rPr lang="en-US" sz="2400"/>
              <a:t>Sections                          : A, B, C, &amp; D</a:t>
            </a:r>
            <a:endParaRPr lang="en-US" sz="2400"/>
          </a:p>
          <a:p>
            <a:pPr marL="0" indent="0">
              <a:buNone/>
            </a:pPr>
            <a:r>
              <a:rPr lang="en-US" sz="2400"/>
              <a:t>Course Name                 : Machine Learning (PE-II)             </a:t>
            </a:r>
            <a:endParaRPr lang="en-US" sz="2400"/>
          </a:p>
          <a:p>
            <a:pPr marL="0" indent="0">
              <a:buNone/>
            </a:pPr>
            <a:r>
              <a:rPr lang="en-US" sz="2400"/>
              <a:t>Course Code                  : V18CST25</a:t>
            </a:r>
            <a:endParaRPr lang="en-US" sz="2400"/>
          </a:p>
          <a:p>
            <a:pPr marL="0" indent="0">
              <a:buNone/>
            </a:pPr>
            <a:r>
              <a:rPr lang="en-US" sz="2400"/>
              <a:t>L-T-P                              :  3-0-0                                               </a:t>
            </a:r>
            <a:endParaRPr lang="en-US" sz="2400"/>
          </a:p>
          <a:p>
            <a:pPr marL="0" indent="0">
              <a:buNone/>
            </a:pPr>
            <a:r>
              <a:rPr lang="en-US" sz="2400"/>
              <a:t>Credits                           : 3          </a:t>
            </a:r>
            <a:endParaRPr lang="en-US" sz="2400"/>
          </a:p>
        </p:txBody>
      </p:sp>
      <p:sp>
        <p:nvSpPr>
          <p:cNvPr id="5" name="Slide Number Placeholder 4"/>
          <p:cNvSpPr>
            <a:spLocks noGrp="1"/>
          </p:cNvSpPr>
          <p:nvPr>
            <p:ph type="sldNum" sz="quarter" idx="12"/>
          </p:nvPr>
        </p:nvSpPr>
        <p:spPr/>
        <p:txBody>
          <a:bodyPr/>
          <a:p>
            <a:fld id="{B2DC25EE-239B-4C5F-AAD1-255A7D5F1EE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534670"/>
          </a:xfrm>
        </p:spPr>
        <p:txBody>
          <a:bodyPr>
            <a:normAutofit fontScale="90000"/>
          </a:bodyPr>
          <a:lstStyle/>
          <a:p>
            <a:r>
              <a:rPr lang="en-IN" sz="4000" b="1" dirty="0"/>
              <a:t>Supervised Learning: Regression</a:t>
            </a:r>
            <a:endParaRPr lang="en-IN" sz="4000" b="1" dirty="0"/>
          </a:p>
        </p:txBody>
      </p:sp>
      <p:sp>
        <p:nvSpPr>
          <p:cNvPr id="13" name="Rectangle 12"/>
          <p:cNvSpPr>
            <a:spLocks noGrp="1" noRot="1" noChangeAspect="1" noMove="1" noResize="1" noEditPoints="1" noAdjustHandles="1" noChangeArrowheads="1" noChangeShapeType="1" noTextEdit="1"/>
          </p:cNvSpPr>
          <p:nvPr/>
        </p:nvSpPr>
        <p:spPr>
          <a:xfrm>
            <a:off x="5429885" y="3107055"/>
            <a:ext cx="5862955" cy="35172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1" cstate="print">
            <a:extLst>
              <a:ext uri="{28A0092B-C50C-407E-A947-70E740481C1C}">
                <a14:useLocalDpi xmlns:a14="http://schemas.microsoft.com/office/drawing/2010/main" val="0"/>
              </a:ext>
            </a:extLst>
          </a:blip>
          <a:stretch>
            <a:fillRect/>
          </a:stretch>
        </p:blipFill>
        <p:spPr bwMode="auto">
          <a:xfrm>
            <a:off x="5758180" y="3971925"/>
            <a:ext cx="5394325" cy="2200275"/>
          </a:xfrm>
          <a:prstGeom prst="rect">
            <a:avLst/>
          </a:prstGeom>
          <a:noFill/>
        </p:spPr>
      </p:pic>
      <p:sp>
        <p:nvSpPr>
          <p:cNvPr id="15" name="Rectangle 14"/>
          <p:cNvSpPr>
            <a:spLocks noGrp="1" noRot="1" noChangeAspect="1" noMove="1" noResize="1" noEditPoints="1" noAdjustHandles="1" noChangeArrowheads="1" noChangeShapeType="1" noTextEdit="1"/>
          </p:cNvSpPr>
          <p:nvPr/>
        </p:nvSpPr>
        <p:spPr>
          <a:xfrm>
            <a:off x="237208" y="4154693"/>
            <a:ext cx="2849414"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734934" y="4154905"/>
            <a:ext cx="1873257" cy="2144184"/>
          </a:xfrm>
          <a:prstGeom prst="rect">
            <a:avLst/>
          </a:prstGeom>
          <a:noFill/>
        </p:spPr>
      </p:pic>
      <p:sp>
        <p:nvSpPr>
          <p:cNvPr id="17" name="Rectangle 16"/>
          <p:cNvSpPr>
            <a:spLocks noGrp="1" noRot="1" noChangeAspect="1" noMove="1" noResize="1" noEditPoints="1" noAdjustHandles="1" noChangeArrowheads="1" noChangeShapeType="1" noTextEdit="1"/>
          </p:cNvSpPr>
          <p:nvPr/>
        </p:nvSpPr>
        <p:spPr>
          <a:xfrm>
            <a:off x="3247489" y="4154694"/>
            <a:ext cx="2848512"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3"/>
          <a:stretch>
            <a:fillRect/>
          </a:stretch>
        </p:blipFill>
        <p:spPr>
          <a:xfrm>
            <a:off x="3086628" y="4430121"/>
            <a:ext cx="2531442" cy="1941731"/>
          </a:xfrm>
          <a:prstGeom prst="rect">
            <a:avLst/>
          </a:prstGeom>
        </p:spPr>
      </p:pic>
      <p:sp>
        <p:nvSpPr>
          <p:cNvPr id="3" name="Content Placeholder 2"/>
          <p:cNvSpPr>
            <a:spLocks noGrp="1"/>
          </p:cNvSpPr>
          <p:nvPr>
            <p:ph idx="1"/>
          </p:nvPr>
        </p:nvSpPr>
        <p:spPr>
          <a:xfrm>
            <a:off x="734060" y="1117600"/>
            <a:ext cx="10418445" cy="2637155"/>
          </a:xfrm>
        </p:spPr>
        <p:txBody>
          <a:bodyPr>
            <a:noAutofit/>
          </a:bodyPr>
          <a:lstStyle/>
          <a:p>
            <a:pPr algn="just"/>
            <a:r>
              <a:rPr lang="en-US" sz="2000" dirty="0"/>
              <a:t>Fits a mathematical function describing a multi dimensional curve/plane so that the curve/plane passes as close as possible to all the data points.</a:t>
            </a:r>
            <a:endParaRPr lang="en-US" sz="2000" dirty="0"/>
          </a:p>
          <a:p>
            <a:pPr algn="just"/>
            <a:r>
              <a:rPr lang="en-US" sz="2000" dirty="0"/>
              <a:t>Suppose that given the following data points (a) and asked to find the output's value, when x = 0.44.</a:t>
            </a:r>
            <a:endParaRPr lang="en-US" sz="2000" dirty="0"/>
          </a:p>
          <a:p>
            <a:pPr algn="just"/>
            <a:r>
              <a:rPr lang="en-US" sz="2000" dirty="0"/>
              <a:t>The distribution of the data points on a 2D-XY plane is shown in (b). </a:t>
            </a:r>
            <a:endParaRPr lang="en-US" sz="2000" dirty="0"/>
          </a:p>
          <a:p>
            <a:pPr algn="just"/>
            <a:r>
              <a:rPr lang="en-US" sz="2000" dirty="0"/>
              <a:t>Regression seems easy when the data has fewer dimensions, but it will become harder and harder as the number of dimensions increases.</a:t>
            </a:r>
            <a:endParaRPr lang="en-US" sz="2000" dirty="0"/>
          </a:p>
        </p:txBody>
      </p:sp>
      <p:sp>
        <p:nvSpPr>
          <p:cNvPr id="7" name="TextBox 6"/>
          <p:cNvSpPr txBox="1"/>
          <p:nvPr/>
        </p:nvSpPr>
        <p:spPr>
          <a:xfrm>
            <a:off x="1419000" y="6372035"/>
            <a:ext cx="503853" cy="368300"/>
          </a:xfrm>
          <a:prstGeom prst="rect">
            <a:avLst/>
          </a:prstGeom>
          <a:noFill/>
        </p:spPr>
        <p:txBody>
          <a:bodyPr wrap="square" rtlCol="0">
            <a:spAutoFit/>
          </a:bodyPr>
          <a:lstStyle/>
          <a:p>
            <a:r>
              <a:rPr lang="en-IN" dirty="0"/>
              <a:t>(a)</a:t>
            </a:r>
            <a:endParaRPr lang="en-IN" dirty="0"/>
          </a:p>
        </p:txBody>
      </p:sp>
      <p:sp>
        <p:nvSpPr>
          <p:cNvPr id="12" name="TextBox 11"/>
          <p:cNvSpPr txBox="1"/>
          <p:nvPr/>
        </p:nvSpPr>
        <p:spPr>
          <a:xfrm>
            <a:off x="4455208" y="6353785"/>
            <a:ext cx="503853" cy="368300"/>
          </a:xfrm>
          <a:prstGeom prst="rect">
            <a:avLst/>
          </a:prstGeom>
          <a:noFill/>
        </p:spPr>
        <p:txBody>
          <a:bodyPr wrap="square" rtlCol="0">
            <a:spAutoFit/>
          </a:bodyPr>
          <a:lstStyle/>
          <a:p>
            <a:r>
              <a:rPr lang="en-IN" dirty="0"/>
              <a:t>(b)</a:t>
            </a:r>
            <a:endParaRPr lang="en-IN" dirty="0"/>
          </a:p>
        </p:txBody>
      </p:sp>
      <p:sp>
        <p:nvSpPr>
          <p:cNvPr id="14" name="TextBox 13"/>
          <p:cNvSpPr txBox="1"/>
          <p:nvPr/>
        </p:nvSpPr>
        <p:spPr>
          <a:xfrm>
            <a:off x="6937801" y="6255874"/>
            <a:ext cx="503853" cy="368300"/>
          </a:xfrm>
          <a:prstGeom prst="rect">
            <a:avLst/>
          </a:prstGeom>
          <a:noFill/>
        </p:spPr>
        <p:txBody>
          <a:bodyPr wrap="square" rtlCol="0">
            <a:spAutoFit/>
          </a:bodyPr>
          <a:lstStyle/>
          <a:p>
            <a:r>
              <a:rPr lang="en-IN" dirty="0"/>
              <a:t>(c)</a:t>
            </a:r>
            <a:endParaRPr lang="en-IN" dirty="0"/>
          </a:p>
        </p:txBody>
      </p:sp>
      <p:sp>
        <p:nvSpPr>
          <p:cNvPr id="16" name="TextBox 15"/>
          <p:cNvSpPr txBox="1"/>
          <p:nvPr/>
        </p:nvSpPr>
        <p:spPr>
          <a:xfrm>
            <a:off x="9660938" y="6353810"/>
            <a:ext cx="503853" cy="368300"/>
          </a:xfrm>
          <a:prstGeom prst="rect">
            <a:avLst/>
          </a:prstGeom>
          <a:noFill/>
        </p:spPr>
        <p:txBody>
          <a:bodyPr wrap="square" rtlCol="0">
            <a:spAutoFit/>
          </a:bodyPr>
          <a:lstStyle/>
          <a:p>
            <a:r>
              <a:rPr lang="en-IN" dirty="0"/>
              <a:t>(d)</a:t>
            </a:r>
            <a:endParaRPr lang="en-IN" dirty="0"/>
          </a:p>
        </p:txBody>
      </p:sp>
      <p:sp>
        <p:nvSpPr>
          <p:cNvPr id="9" name="Slide Number Placeholder 8"/>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93775"/>
          </a:xfrm>
        </p:spPr>
        <p:txBody>
          <a:bodyPr>
            <a:normAutofit/>
          </a:bodyPr>
          <a:lstStyle/>
          <a:p>
            <a:r>
              <a:rPr lang="en-IN" sz="4000" b="1" dirty="0"/>
              <a:t>Supervised Learning: Classification</a:t>
            </a:r>
            <a:endParaRPr lang="en-IN" sz="4000" b="1" dirty="0"/>
          </a:p>
        </p:txBody>
      </p:sp>
      <p:sp>
        <p:nvSpPr>
          <p:cNvPr id="3" name="Content Placeholder 2"/>
          <p:cNvSpPr>
            <a:spLocks noGrp="1"/>
          </p:cNvSpPr>
          <p:nvPr>
            <p:ph idx="1"/>
          </p:nvPr>
        </p:nvSpPr>
        <p:spPr>
          <a:xfrm>
            <a:off x="1261872" y="1451610"/>
            <a:ext cx="8595360" cy="4351337"/>
          </a:xfrm>
        </p:spPr>
        <p:txBody>
          <a:bodyPr>
            <a:normAutofit/>
          </a:bodyPr>
          <a:lstStyle/>
          <a:p>
            <a:pPr algn="just"/>
            <a:r>
              <a:rPr lang="en-US" sz="2800" dirty="0"/>
              <a:t>Grouping examples into different classes, i.e., taking input vectors and deciding which of N classes they belong to, based on training from exemplars of each class. </a:t>
            </a:r>
            <a:endParaRPr lang="en-US" sz="2800" dirty="0"/>
          </a:p>
          <a:p>
            <a:pPr algn="just"/>
            <a:r>
              <a:rPr lang="en-US" sz="2800" dirty="0"/>
              <a:t>The most important point about the classification problem is that it is discrete.</a:t>
            </a:r>
            <a:endParaRPr lang="en-US" sz="2800" dirty="0"/>
          </a:p>
          <a:p>
            <a:pPr algn="just"/>
            <a:r>
              <a:rPr lang="en-IN" sz="2800" dirty="0">
                <a:effectLst/>
                <a:latin typeface="Times New Roman" panose="02020603050405020304" pitchFamily="18" charset="0"/>
                <a:ea typeface="Calibri" panose="020F0502020204030204" pitchFamily="34" charset="0"/>
              </a:rPr>
              <a:t>Many real-world problems use classification.</a:t>
            </a:r>
            <a:endParaRPr lang="en-IN" sz="2800" dirty="0"/>
          </a:p>
        </p:txBody>
      </p:sp>
      <p:pic>
        <p:nvPicPr>
          <p:cNvPr id="4" name="Picture 3" descr="Tips and Tricks for Multi-Class Classification | by Mohammed Terry-Jack |  Medium"/>
          <p:cNvPicPr/>
          <p:nvPr/>
        </p:nvPicPr>
        <p:blipFill>
          <a:blip r:embed="rId1">
            <a:extLst>
              <a:ext uri="{28A0092B-C50C-407E-A947-70E740481C1C}">
                <a14:useLocalDpi xmlns:a14="http://schemas.microsoft.com/office/drawing/2010/main" val="0"/>
              </a:ext>
            </a:extLst>
          </a:blip>
          <a:stretch>
            <a:fillRect/>
          </a:stretch>
        </p:blipFill>
        <p:spPr bwMode="auto">
          <a:xfrm>
            <a:off x="6419215" y="4764405"/>
            <a:ext cx="4672330" cy="2093595"/>
          </a:xfrm>
          <a:prstGeom prst="rect">
            <a:avLst/>
          </a:prstGeom>
          <a:noFill/>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61745" y="470535"/>
            <a:ext cx="9288780" cy="4351020"/>
          </a:xfrm>
        </p:spPr>
        <p:txBody>
          <a:bodyPr/>
          <a:p>
            <a:r>
              <a:rPr lang="en-US" altLang="zh-CN" sz="2800">
                <a:latin typeface="Times New Roman" panose="02020603050405020304" pitchFamily="18" charset="0"/>
                <a:cs typeface="Times New Roman" panose="02020603050405020304" pitchFamily="18" charset="0"/>
                <a:sym typeface="+mn-ea"/>
              </a:rPr>
              <a:t>One of the most common applications of classification is for </a:t>
            </a:r>
            <a:r>
              <a:rPr lang="en-US" altLang="zh-CN" sz="2800">
                <a:solidFill>
                  <a:srgbClr val="7030A0"/>
                </a:solidFill>
                <a:latin typeface="Times New Roman" panose="02020603050405020304" pitchFamily="18" charset="0"/>
                <a:cs typeface="Times New Roman" panose="02020603050405020304" pitchFamily="18" charset="0"/>
                <a:sym typeface="+mn-ea"/>
              </a:rPr>
              <a:t>filtering emails into “spam” or “non-spam”,</a:t>
            </a:r>
            <a:r>
              <a:rPr lang="en-US" altLang="zh-CN" sz="2800">
                <a:latin typeface="Times New Roman" panose="02020603050405020304" pitchFamily="18" charset="0"/>
                <a:cs typeface="Times New Roman" panose="02020603050405020304" pitchFamily="18" charset="0"/>
                <a:sym typeface="+mn-ea"/>
              </a:rPr>
              <a:t> as used by today’s top email service providers.</a:t>
            </a:r>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sym typeface="+mn-ea"/>
              </a:rPr>
              <a:t>In short, classification is a form of “</a:t>
            </a:r>
            <a:r>
              <a:rPr lang="en-US" altLang="zh-CN" sz="2800">
                <a:solidFill>
                  <a:srgbClr val="7030A0"/>
                </a:solidFill>
                <a:latin typeface="Times New Roman" panose="02020603050405020304" pitchFamily="18" charset="0"/>
                <a:cs typeface="Times New Roman" panose="02020603050405020304" pitchFamily="18" charset="0"/>
                <a:sym typeface="+mn-ea"/>
              </a:rPr>
              <a:t>pattern recognition,</a:t>
            </a:r>
            <a:r>
              <a:rPr lang="en-US" altLang="zh-CN" sz="2800">
                <a:latin typeface="Times New Roman" panose="02020603050405020304" pitchFamily="18" charset="0"/>
                <a:cs typeface="Times New Roman" panose="02020603050405020304" pitchFamily="18" charset="0"/>
                <a:sym typeface="+mn-ea"/>
              </a:rPr>
              <a:t>”. Here, classification algorithms applied to the training data find the same pattern in future data sets.</a:t>
            </a:r>
            <a:endParaRPr lang="en-US" altLang="zh-CN" sz="2800">
              <a:latin typeface="Times New Roman" panose="02020603050405020304" pitchFamily="18" charset="0"/>
              <a:cs typeface="Times New Roman" panose="02020603050405020304" pitchFamily="18" charset="0"/>
            </a:endParaRPr>
          </a:p>
          <a:p>
            <a:pPr lvl="1"/>
            <a:endParaRPr lang="en-US" sz="2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90000"/>
          </a:bodyPr>
          <a:p>
            <a:fld id="{B2DC25EE-239B-4C5F-AAD1-255A7D5F1EE2}" type="slidenum">
              <a:rPr lang="en-US" smtClean="0"/>
            </a:fld>
            <a:endParaRPr lang="en-US"/>
          </a:p>
        </p:txBody>
      </p:sp>
      <p:graphicFrame>
        <p:nvGraphicFramePr>
          <p:cNvPr id="25601" name="Content Placeholder 3"/>
          <p:cNvGraphicFramePr>
            <a:graphicFrameLocks noGrp="1" noChangeAspect="1"/>
          </p:cNvGraphicFramePr>
          <p:nvPr/>
        </p:nvGraphicFramePr>
        <p:xfrm>
          <a:off x="2514600" y="3903345"/>
          <a:ext cx="6330950" cy="2459038"/>
        </p:xfrm>
        <a:graphic>
          <a:graphicData uri="http://schemas.openxmlformats.org/presentationml/2006/ole">
            <mc:AlternateContent xmlns:mc="http://schemas.openxmlformats.org/markup-compatibility/2006">
              <mc:Choice xmlns:v="urn:schemas-microsoft-com:vml" Requires="v">
                <p:oleObj spid="_x0000_s3078" name="" r:id="rId1" imgW="5543550" imgH="2152650" progId="Paint.Picture">
                  <p:embed/>
                </p:oleObj>
              </mc:Choice>
              <mc:Fallback>
                <p:oleObj name="" r:id="rId1" imgW="5543550" imgH="2152650" progId="Paint.Picture">
                  <p:embed/>
                  <p:pic>
                    <p:nvPicPr>
                      <p:cNvPr id="0" name="Picture 3077"/>
                      <p:cNvPicPr/>
                      <p:nvPr/>
                    </p:nvPicPr>
                    <p:blipFill>
                      <a:blip r:embed="rId2"/>
                      <a:stretch>
                        <a:fillRect/>
                      </a:stretch>
                    </p:blipFill>
                    <p:spPr>
                      <a:xfrm>
                        <a:off x="2514600" y="3903345"/>
                        <a:ext cx="6330950" cy="2459038"/>
                      </a:xfrm>
                      <a:prstGeom prst="rect">
                        <a:avLst/>
                      </a:prstGeom>
                      <a:no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51840"/>
          </a:xfrm>
        </p:spPr>
        <p:txBody>
          <a:bodyPr/>
          <a:lstStyle/>
          <a:p>
            <a:r>
              <a:rPr lang="en-IN" sz="3600" b="1" dirty="0"/>
              <a:t>ML: Process</a:t>
            </a:r>
            <a:endParaRPr lang="en-IN" sz="3600" b="1" dirty="0"/>
          </a:p>
        </p:txBody>
      </p:sp>
      <p:sp>
        <p:nvSpPr>
          <p:cNvPr id="3" name="Content Placeholder 2"/>
          <p:cNvSpPr>
            <a:spLocks noGrp="1"/>
          </p:cNvSpPr>
          <p:nvPr>
            <p:ph idx="1"/>
          </p:nvPr>
        </p:nvSpPr>
        <p:spPr>
          <a:xfrm>
            <a:off x="1261745" y="1253490"/>
            <a:ext cx="9692640" cy="4919345"/>
          </a:xfrm>
        </p:spPr>
        <p:txBody>
          <a:bodyPr>
            <a:normAutofit fontScale="80000"/>
          </a:bodyPr>
          <a:lstStyle/>
          <a:p>
            <a:r>
              <a:rPr lang="en-US" sz="2400" dirty="0"/>
              <a:t>There are seven steps to machine learning, and each step revolves around data.</a:t>
            </a:r>
            <a:endParaRPr lang="en-US" sz="2400" dirty="0"/>
          </a:p>
          <a:p>
            <a:pPr lvl="1">
              <a:lnSpc>
                <a:spcPct val="150000"/>
              </a:lnSpc>
            </a:pPr>
            <a:r>
              <a:rPr lang="en-IN" sz="2800" dirty="0"/>
              <a:t>Data Collection</a:t>
            </a:r>
            <a:endParaRPr lang="en-IN" sz="2800" dirty="0"/>
          </a:p>
          <a:p>
            <a:pPr lvl="1">
              <a:lnSpc>
                <a:spcPct val="150000"/>
              </a:lnSpc>
            </a:pPr>
            <a:r>
              <a:rPr lang="en-IN" sz="2800" dirty="0"/>
              <a:t>Data Pre-processing/ Preparation</a:t>
            </a:r>
            <a:endParaRPr lang="en-IN" sz="2800" dirty="0"/>
          </a:p>
          <a:p>
            <a:pPr lvl="1">
              <a:lnSpc>
                <a:spcPct val="150000"/>
              </a:lnSpc>
            </a:pPr>
            <a:r>
              <a:rPr lang="en-US" altLang="en-IN" sz="2800" dirty="0"/>
              <a:t>Feature</a:t>
            </a:r>
            <a:r>
              <a:rPr lang="en-IN" sz="2800" dirty="0"/>
              <a:t> Selection</a:t>
            </a:r>
            <a:endParaRPr lang="en-IN" sz="2800" dirty="0"/>
          </a:p>
          <a:p>
            <a:pPr lvl="1">
              <a:lnSpc>
                <a:spcPct val="150000"/>
              </a:lnSpc>
            </a:pPr>
            <a:r>
              <a:rPr lang="en-US" altLang="en-IN" sz="2800" dirty="0"/>
              <a:t>Algorithm Choice</a:t>
            </a:r>
            <a:endParaRPr lang="en-IN" sz="2800" dirty="0"/>
          </a:p>
          <a:p>
            <a:pPr lvl="1">
              <a:lnSpc>
                <a:spcPct val="150000"/>
              </a:lnSpc>
            </a:pPr>
            <a:r>
              <a:rPr lang="en-IN" sz="2800" dirty="0"/>
              <a:t>Parameter </a:t>
            </a:r>
            <a:r>
              <a:rPr lang="en-US" altLang="en-IN" sz="2800" dirty="0"/>
              <a:t>and Model selection</a:t>
            </a:r>
            <a:endParaRPr lang="en-IN" sz="2800" dirty="0"/>
          </a:p>
          <a:p>
            <a:pPr lvl="1">
              <a:lnSpc>
                <a:spcPct val="150000"/>
              </a:lnSpc>
            </a:pPr>
            <a:r>
              <a:rPr lang="en-US" altLang="en-IN" sz="2800" dirty="0"/>
              <a:t>Training</a:t>
            </a:r>
            <a:endParaRPr lang="en-US" altLang="en-IN" sz="2800" dirty="0"/>
          </a:p>
          <a:p>
            <a:pPr lvl="1">
              <a:lnSpc>
                <a:spcPct val="150000"/>
              </a:lnSpc>
            </a:pPr>
            <a:r>
              <a:rPr lang="en-US" altLang="en-IN" sz="2800" dirty="0"/>
              <a:t>Ealuation</a:t>
            </a:r>
            <a:endParaRPr lang="en-US" altLang="en-IN" sz="2800" dirty="0"/>
          </a:p>
        </p:txBody>
      </p:sp>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48690"/>
          </a:xfrm>
        </p:spPr>
        <p:txBody>
          <a:bodyPr>
            <a:normAutofit/>
          </a:bodyPr>
          <a:lstStyle/>
          <a:p>
            <a:r>
              <a:rPr lang="en-IN" sz="3600" b="1" dirty="0"/>
              <a:t>Artificial Neural Network (ANN) </a:t>
            </a:r>
            <a:endParaRPr lang="en-IN" sz="3600" b="1" dirty="0"/>
          </a:p>
        </p:txBody>
      </p:sp>
      <p:sp>
        <p:nvSpPr>
          <p:cNvPr id="3" name="Content Placeholder 2"/>
          <p:cNvSpPr>
            <a:spLocks noGrp="1"/>
          </p:cNvSpPr>
          <p:nvPr>
            <p:ph idx="1"/>
          </p:nvPr>
        </p:nvSpPr>
        <p:spPr>
          <a:xfrm>
            <a:off x="1261872" y="1466850"/>
            <a:ext cx="8595360" cy="4351337"/>
          </a:xfrm>
        </p:spPr>
        <p:txBody>
          <a:bodyPr>
            <a:normAutofit/>
          </a:bodyPr>
          <a:lstStyle/>
          <a:p>
            <a:pPr algn="just"/>
            <a:r>
              <a:rPr lang="en-US" sz="2400" dirty="0"/>
              <a:t>An artificial neural network (ANN) is the piece of a computing system designed to simulate the way the human brain analyzes and processes information.</a:t>
            </a:r>
            <a:endParaRPr lang="en-US" sz="2400" dirty="0"/>
          </a:p>
          <a:p>
            <a:pPr algn="just"/>
            <a:r>
              <a:rPr lang="en-US" sz="2400" dirty="0"/>
              <a:t>While the brain is an impressively powerful and complicated system, the basic building blocks that it is made up of are fairly simple and easy to understand.</a:t>
            </a:r>
            <a:endParaRPr lang="en-US" sz="2400" dirty="0"/>
          </a:p>
          <a:p>
            <a:pPr algn="just"/>
            <a:r>
              <a:rPr lang="en-US" sz="2400" dirty="0"/>
              <a:t>The animal mainly a human brain has hundreds of billions of cells called neurons.</a:t>
            </a:r>
            <a:endParaRPr lang="en-IN" sz="2400" dirty="0"/>
          </a:p>
        </p:txBody>
      </p:sp>
      <p:pic>
        <p:nvPicPr>
          <p:cNvPr id="4" name="Picture 3"/>
          <p:cNvPicPr/>
          <p:nvPr/>
        </p:nvPicPr>
        <p:blipFill rotWithShape="1">
          <a:blip r:embed="rId1">
            <a:extLst>
              <a:ext uri="{28A0092B-C50C-407E-A947-70E740481C1C}">
                <a14:useLocalDpi xmlns:a14="http://schemas.microsoft.com/office/drawing/2010/main" val="0"/>
              </a:ext>
            </a:extLst>
          </a:blip>
          <a:srcRect l="33476" r="18788" b="2"/>
          <a:stretch>
            <a:fillRect/>
          </a:stretch>
        </p:blipFill>
        <p:spPr bwMode="auto">
          <a:xfrm>
            <a:off x="8780780" y="4483735"/>
            <a:ext cx="2173605" cy="2160905"/>
          </a:xfrm>
          <a:prstGeom prst="rect">
            <a:avLst/>
          </a:prstGeom>
          <a:noFill/>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02970"/>
          </a:xfrm>
        </p:spPr>
        <p:txBody>
          <a:bodyPr>
            <a:normAutofit/>
          </a:bodyPr>
          <a:lstStyle/>
          <a:p>
            <a:r>
              <a:rPr lang="en-IN" sz="3600" b="1" dirty="0"/>
              <a:t>Artificial Neural Network (ANN) </a:t>
            </a:r>
            <a:endParaRPr lang="en-IN" sz="3600" b="1" dirty="0"/>
          </a:p>
        </p:txBody>
      </p:sp>
      <p:sp>
        <p:nvSpPr>
          <p:cNvPr id="3" name="Content Placeholder 2"/>
          <p:cNvSpPr>
            <a:spLocks noGrp="1"/>
          </p:cNvSpPr>
          <p:nvPr>
            <p:ph idx="1"/>
          </p:nvPr>
        </p:nvSpPr>
        <p:spPr>
          <a:xfrm>
            <a:off x="1261872" y="1466215"/>
            <a:ext cx="8595360" cy="4351337"/>
          </a:xfrm>
        </p:spPr>
        <p:txBody>
          <a:bodyPr>
            <a:normAutofit/>
          </a:bodyPr>
          <a:lstStyle/>
          <a:p>
            <a:pPr algn="just"/>
            <a:r>
              <a:rPr lang="en-US" sz="2800" dirty="0">
                <a:latin typeface="Times New Roman" panose="02020603050405020304" pitchFamily="18" charset="0"/>
                <a:cs typeface="Times New Roman" panose="02020603050405020304" pitchFamily="18" charset="0"/>
              </a:rPr>
              <a:t>Each neuron comprises </a:t>
            </a:r>
            <a:endParaRPr lang="en-US" sz="2800"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a cell body responsible for processing information.</a:t>
            </a:r>
            <a:endParaRPr lang="en-US" sz="2800"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Dendrites take input from the other neurons.</a:t>
            </a:r>
            <a:endParaRPr lang="en-US" sz="2800"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Axon terminals gives processed output to other neurons. </a:t>
            </a:r>
            <a:endParaRPr lang="en-IN" sz="2800" dirty="0">
              <a:latin typeface="Times New Roman" panose="02020603050405020304" pitchFamily="18" charset="0"/>
              <a:cs typeface="Times New Roman" panose="02020603050405020304" pitchFamily="18" charset="0"/>
            </a:endParaRPr>
          </a:p>
        </p:txBody>
      </p:sp>
      <p:pic>
        <p:nvPicPr>
          <p:cNvPr id="5" name="Picture 4" descr="The differences between Artificial and Biological Neural Networks | by  Richard Nagyfi | Towards Data Science"/>
          <p:cNvPicPr/>
          <p:nvPr/>
        </p:nvPicPr>
        <p:blipFill rotWithShape="1">
          <a:blip r:embed="rId1">
            <a:extLst>
              <a:ext uri="{28A0092B-C50C-407E-A947-70E740481C1C}">
                <a14:useLocalDpi xmlns:a14="http://schemas.microsoft.com/office/drawing/2010/main" val="0"/>
              </a:ext>
            </a:extLst>
          </a:blip>
          <a:srcRect l="2333" r="1754" b="1241"/>
          <a:stretch>
            <a:fillRect/>
          </a:stretch>
        </p:blipFill>
        <p:spPr bwMode="auto">
          <a:xfrm>
            <a:off x="3978275" y="3437255"/>
            <a:ext cx="5421630" cy="3101975"/>
          </a:xfrm>
          <a:prstGeom prst="rect">
            <a:avLst/>
          </a:prstGeom>
          <a:noFill/>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76275"/>
          </a:xfrm>
        </p:spPr>
        <p:txBody>
          <a:bodyPr>
            <a:normAutofit fontScale="90000"/>
          </a:bodyPr>
          <a:lstStyle/>
          <a:p>
            <a:r>
              <a:rPr lang="en-IN" sz="4000" b="1" dirty="0"/>
              <a:t>Artificial Neural Network (ANN) </a:t>
            </a:r>
            <a:endParaRPr lang="en-IN" sz="4000" b="1" dirty="0"/>
          </a:p>
        </p:txBody>
      </p:sp>
      <p:sp>
        <p:nvSpPr>
          <p:cNvPr id="3" name="Content Placeholder 2"/>
          <p:cNvSpPr>
            <a:spLocks noGrp="1"/>
          </p:cNvSpPr>
          <p:nvPr>
            <p:ph sz="half" idx="1"/>
          </p:nvPr>
        </p:nvSpPr>
        <p:spPr>
          <a:xfrm>
            <a:off x="1156335" y="1042035"/>
            <a:ext cx="5868035" cy="5815330"/>
          </a:xfrm>
        </p:spPr>
        <p:txBody>
          <a:bodyPr>
            <a:noAutofit/>
          </a:bodyPr>
          <a:lstStyle/>
          <a:p>
            <a:pPr algn="just"/>
            <a:r>
              <a:rPr lang="en-US" sz="2000" dirty="0">
                <a:cs typeface="+mn-lt"/>
              </a:rPr>
              <a:t>An ANN has hundreds or thousands of artificial neurons called processing units, which are interconnected by nodes.</a:t>
            </a:r>
            <a:endParaRPr lang="en-US" sz="2000" dirty="0">
              <a:cs typeface="+mn-lt"/>
            </a:endParaRPr>
          </a:p>
          <a:p>
            <a:pPr algn="just"/>
            <a:r>
              <a:rPr lang="en-US" sz="2000" dirty="0">
                <a:cs typeface="+mn-lt"/>
              </a:rPr>
              <a:t>These processing units are made up of input and output units.</a:t>
            </a:r>
            <a:endParaRPr lang="en-US" sz="2000" dirty="0">
              <a:cs typeface="+mn-lt"/>
            </a:endParaRPr>
          </a:p>
          <a:p>
            <a:pPr algn="just"/>
            <a:r>
              <a:rPr lang="en-US" sz="2000" dirty="0">
                <a:cs typeface="+mn-lt"/>
              </a:rPr>
              <a:t>The input units receive various forms and structures of information based on an internal weighting system. </a:t>
            </a:r>
            <a:endParaRPr lang="en-US" sz="2000" dirty="0">
              <a:cs typeface="+mn-lt"/>
            </a:endParaRPr>
          </a:p>
          <a:p>
            <a:pPr algn="just"/>
            <a:r>
              <a:rPr lang="en-US" sz="2000" dirty="0">
                <a:cs typeface="+mn-lt"/>
              </a:rPr>
              <a:t>The neural network attempts to learn about the information presented to produce one output report.</a:t>
            </a:r>
            <a:endParaRPr lang="en-US" sz="2000" dirty="0">
              <a:cs typeface="+mn-lt"/>
            </a:endParaRPr>
          </a:p>
          <a:p>
            <a:pPr algn="just"/>
            <a:r>
              <a:rPr lang="en-US" sz="2000" dirty="0">
                <a:cs typeface="+mn-lt"/>
              </a:rPr>
              <a:t>Just like humans need rules and guidelines to come up with a result or output, ANNs also use a set of learning rules called backpropagation, an abbreviation for backward propagation of error, to perfect their output results.</a:t>
            </a:r>
            <a:endParaRPr lang="en-US" sz="2000" dirty="0">
              <a:cs typeface="+mn-lt"/>
            </a:endParaRPr>
          </a:p>
        </p:txBody>
      </p:sp>
      <p:pic>
        <p:nvPicPr>
          <p:cNvPr id="4" name="Picture 3" descr="Implement Artificial Neural Networks (ANNs) in SQL Server"/>
          <p:cNvPicPr/>
          <p:nvPr/>
        </p:nvPicPr>
        <p:blipFill>
          <a:blip r:embed="rId1" cstate="print">
            <a:extLst>
              <a:ext uri="{28A0092B-C50C-407E-A947-70E740481C1C}">
                <a14:useLocalDpi xmlns:a14="http://schemas.microsoft.com/office/drawing/2010/main" val="0"/>
              </a:ext>
            </a:extLst>
          </a:blip>
          <a:stretch>
            <a:fillRect/>
          </a:stretch>
        </p:blipFill>
        <p:spPr bwMode="auto">
          <a:xfrm>
            <a:off x="7125335" y="2092960"/>
            <a:ext cx="3994785" cy="3004820"/>
          </a:xfrm>
          <a:prstGeom prst="rect">
            <a:avLst/>
          </a:prstGeom>
          <a:noFill/>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02970"/>
          </a:xfrm>
        </p:spPr>
        <p:txBody>
          <a:bodyPr/>
          <a:lstStyle/>
          <a:p>
            <a:r>
              <a:rPr lang="en-IN" sz="3600" b="1" dirty="0"/>
              <a:t>ML: Terminology</a:t>
            </a:r>
            <a:endParaRPr lang="en-IN" sz="3600" b="1" dirty="0"/>
          </a:p>
        </p:txBody>
      </p:sp>
      <p:sp>
        <p:nvSpPr>
          <p:cNvPr id="3" name="Content Placeholder 2"/>
          <p:cNvSpPr>
            <a:spLocks noGrp="1"/>
          </p:cNvSpPr>
          <p:nvPr>
            <p:ph idx="1"/>
          </p:nvPr>
        </p:nvSpPr>
        <p:spPr>
          <a:xfrm>
            <a:off x="1261745" y="1541780"/>
            <a:ext cx="9575165" cy="4351020"/>
          </a:xfrm>
        </p:spPr>
        <p:txBody>
          <a:bodyPr>
            <a:noAutofit/>
          </a:bodyPr>
          <a:lstStyle/>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input vector is the data given as one input to the algorithm and written as x, with elements x</a:t>
            </a:r>
            <a:r>
              <a:rPr lang="en-IN" sz="24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runs from 1 to the number of input dimensions, 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Weights: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t>
            </a:r>
            <a:r>
              <a:rPr lang="en-IN" sz="24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the weighted connections between nodes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j. For neural networks, these weights are analogous to the synapses in the brain. They are arranged into a matrix 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output vector is y, with elements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IN" sz="24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j runs from 1 to the number of output dimensions, n. We can write y(x, W) to remind ourselves that the output depends on the inputs to the algorithm and the network's current set of weights.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18210"/>
          </a:xfrm>
        </p:spPr>
        <p:txBody>
          <a:bodyPr/>
          <a:lstStyle/>
          <a:p>
            <a:r>
              <a:rPr lang="en-IN" sz="3600" b="1" dirty="0"/>
              <a:t>ML: Terminology</a:t>
            </a:r>
            <a:endParaRPr lang="en-IN" sz="3600" b="1" dirty="0"/>
          </a:p>
        </p:txBody>
      </p:sp>
      <p:sp>
        <p:nvSpPr>
          <p:cNvPr id="3" name="Content Placeholder 2"/>
          <p:cNvSpPr>
            <a:spLocks noGrp="1"/>
          </p:cNvSpPr>
          <p:nvPr>
            <p:ph idx="1"/>
          </p:nvPr>
        </p:nvSpPr>
        <p:spPr>
          <a:xfrm>
            <a:off x="1261745" y="1828800"/>
            <a:ext cx="9440545" cy="4351020"/>
          </a:xfrm>
        </p:spPr>
        <p:txBody>
          <a:bodyPr>
            <a:normAutofit/>
          </a:bodyPr>
          <a:lstStyle/>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Targets</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target vector t, with elements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IN" sz="24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j runs from 1 to the number of output dimensions, n, are the extra data that we need for supervised learning since they provide the 'correct' answers that the algorithm is learning about.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Activation Function: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neural networks, g(·) is a mathematical function that describes the firing of the neuron as a response to the weighted inputs.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Error (E)</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function that computes the inaccuracies of the network as a function of the outputs y and targets 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33450"/>
          </a:xfrm>
        </p:spPr>
        <p:txBody>
          <a:bodyPr>
            <a:normAutofit/>
          </a:bodyPr>
          <a:lstStyle/>
          <a:p>
            <a:r>
              <a:rPr lang="en-IN" sz="3600" b="1" dirty="0"/>
              <a:t>Weight Space</a:t>
            </a:r>
            <a:endParaRPr lang="en-IN" sz="3600" b="1" dirty="0"/>
          </a:p>
        </p:txBody>
      </p:sp>
      <p:sp>
        <p:nvSpPr>
          <p:cNvPr id="3" name="Content Placeholder 2"/>
          <p:cNvSpPr>
            <a:spLocks noGrp="1"/>
          </p:cNvSpPr>
          <p:nvPr>
            <p:ph idx="1"/>
          </p:nvPr>
        </p:nvSpPr>
        <p:spPr>
          <a:xfrm>
            <a:off x="1427607" y="1299210"/>
            <a:ext cx="8595360" cy="4351337"/>
          </a:xfrm>
        </p:spPr>
        <p:txBody>
          <a:bodyPr>
            <a:normAutofit/>
          </a:bodyPr>
          <a:lstStyle/>
          <a:p>
            <a:r>
              <a:rPr lang="en-US" sz="2400" dirty="0"/>
              <a:t>When working with data, it is often useful to plot it and look at it.</a:t>
            </a:r>
            <a:endParaRPr lang="en-US" sz="2400" dirty="0"/>
          </a:p>
          <a:p>
            <a:r>
              <a:rPr lang="en-US" sz="2400" dirty="0"/>
              <a:t>As well as plotting data points, we can also plot anything else that we feel like.</a:t>
            </a:r>
            <a:endParaRPr lang="en-US" sz="2400" dirty="0"/>
          </a:p>
          <a:p>
            <a:r>
              <a:rPr lang="en-US" sz="2400" dirty="0"/>
              <a:t>This is useful for neural networks since a neural network's parameters are the values of a set of weights that connect the neurons to the inputs.</a:t>
            </a:r>
            <a:endParaRPr lang="en-US" sz="2400" dirty="0"/>
          </a:p>
          <a:p>
            <a:endParaRPr lang="en-IN" sz="2400" dirty="0"/>
          </a:p>
        </p:txBody>
      </p:sp>
      <p:pic>
        <p:nvPicPr>
          <p:cNvPr id="4" name="Picture 3" descr="Diagram&#10;&#10;Description automatically generated"/>
          <p:cNvPicPr/>
          <p:nvPr/>
        </p:nvPicPr>
        <p:blipFill>
          <a:blip r:embed="rId1"/>
          <a:stretch>
            <a:fillRect/>
          </a:stretch>
        </p:blipFill>
        <p:spPr>
          <a:xfrm>
            <a:off x="6501130" y="4384040"/>
            <a:ext cx="4281170" cy="2381885"/>
          </a:xfrm>
          <a:prstGeom prst="rect">
            <a:avLst/>
          </a:prstGeom>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1745" y="365760"/>
            <a:ext cx="9692640" cy="937895"/>
          </a:xfrm>
        </p:spPr>
        <p:txBody>
          <a:bodyPr>
            <a:normAutofit/>
          </a:bodyPr>
          <a:p>
            <a:pPr algn="ctr"/>
            <a:r>
              <a:rPr lang="en-US" b="1">
                <a:solidFill>
                  <a:srgbClr val="7030A0"/>
                </a:solidFill>
              </a:rPr>
              <a:t>Course Outcomes:</a:t>
            </a:r>
            <a:endParaRPr lang="en-US" b="1">
              <a:solidFill>
                <a:srgbClr val="7030A0"/>
              </a:solidFill>
            </a:endParaRPr>
          </a:p>
        </p:txBody>
      </p:sp>
      <p:sp>
        <p:nvSpPr>
          <p:cNvPr id="5" name="Slide Number Placeholder 4"/>
          <p:cNvSpPr>
            <a:spLocks noGrp="1"/>
          </p:cNvSpPr>
          <p:nvPr>
            <p:ph type="sldNum" sz="quarter" idx="12"/>
          </p:nvPr>
        </p:nvSpPr>
        <p:spPr/>
        <p:txBody>
          <a:bodyPr/>
          <a:p>
            <a:fld id="{B2DC25EE-239B-4C5F-AAD1-255A7D5F1EE2}" type="slidenum">
              <a:rPr lang="en-US" smtClean="0"/>
            </a:fld>
            <a:endParaRPr lang="en-US"/>
          </a:p>
        </p:txBody>
      </p:sp>
      <p:graphicFrame>
        <p:nvGraphicFramePr>
          <p:cNvPr id="6" name="Content Placeholder 5"/>
          <p:cNvGraphicFramePr/>
          <p:nvPr>
            <p:ph idx="1"/>
          </p:nvPr>
        </p:nvGraphicFramePr>
        <p:xfrm>
          <a:off x="1261745" y="1828800"/>
          <a:ext cx="9509760" cy="3920490"/>
        </p:xfrm>
        <a:graphic>
          <a:graphicData uri="http://schemas.openxmlformats.org/drawingml/2006/table">
            <a:tbl>
              <a:tblPr firstRow="1" bandRow="1">
                <a:tableStyleId>{5940675A-B579-460E-94D1-54222C63F5DA}</a:tableStyleId>
              </a:tblPr>
              <a:tblGrid>
                <a:gridCol w="906780"/>
                <a:gridCol w="1106170"/>
                <a:gridCol w="6694170"/>
                <a:gridCol w="802640"/>
              </a:tblGrid>
              <a:tr h="560070">
                <a:tc>
                  <a:txBody>
                    <a:bodyPr/>
                    <a:p>
                      <a:pPr indent="0">
                        <a:buNone/>
                      </a:pPr>
                      <a:r>
                        <a:rPr lang="en-US" sz="1800" b="0">
                          <a:latin typeface="Cambria" panose="02040503050406030204" charset="0"/>
                          <a:cs typeface="Cambria" panose="02040503050406030204" charset="0"/>
                        </a:rPr>
                        <a:t>S.No.</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CO No.</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Course Outcome</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BTL</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sz="1800" b="0">
                          <a:latin typeface="Cambria" panose="02040503050406030204" charset="0"/>
                          <a:ea typeface="Cambria" panose="02040503050406030204" charset="0"/>
                          <a:cs typeface="Cambria" panose="02040503050406030204" charset="0"/>
                        </a:rPr>
                        <a:t>1</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1</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Demonstrate basics of Machine Learning</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K2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sz="1800" b="0">
                          <a:latin typeface="Cambria" panose="02040503050406030204" charset="0"/>
                          <a:ea typeface="Cambria" panose="02040503050406030204" charset="0"/>
                          <a:cs typeface="Cambria" panose="02040503050406030204" charset="0"/>
                        </a:rPr>
                        <a:t>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Explain Various Classification Techniques</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K2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sz="1800" b="0">
                          <a:latin typeface="Cambria" panose="02040503050406030204" charset="0"/>
                          <a:ea typeface="Cambria" panose="02040503050406030204" charset="0"/>
                          <a:cs typeface="Cambria" panose="02040503050406030204" charset="0"/>
                        </a:rPr>
                        <a:t>3</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3</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Explain Tree Based Learning and Ensemble Learning </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K2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sz="1800" b="0">
                          <a:latin typeface="Cambria" panose="02040503050406030204" charset="0"/>
                          <a:ea typeface="Cambria" panose="02040503050406030204" charset="0"/>
                          <a:cs typeface="Cambria" panose="02040503050406030204" charset="0"/>
                        </a:rPr>
                        <a:t>4</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4</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Demonstrate Neural Networks and Multi Layer Perceptrons</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K2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sz="1800" b="0">
                          <a:latin typeface="Cambria" panose="02040503050406030204" charset="0"/>
                          <a:ea typeface="Cambria" panose="02040503050406030204" charset="0"/>
                          <a:cs typeface="Cambria" panose="02040503050406030204" charset="0"/>
                        </a:rPr>
                        <a:t>5</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5</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Explain Dimensionality Reduction techniques </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K2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sz="1800" b="0">
                          <a:latin typeface="Cambria" panose="02040503050406030204" charset="0"/>
                          <a:ea typeface="Cambria" panose="02040503050406030204" charset="0"/>
                          <a:cs typeface="Cambria" panose="02040503050406030204" charset="0"/>
                        </a:rPr>
                        <a:t>6</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6</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mbria" panose="02040503050406030204" charset="0"/>
                          <a:cs typeface="Cambria" panose="02040503050406030204" charset="0"/>
                        </a:rPr>
                        <a:t>Demonstrate clustering algorithms </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mbria" panose="02040503050406030204" charset="0"/>
                          <a:cs typeface="Cambria" panose="02040503050406030204" charset="0"/>
                        </a:rPr>
                        <a:t>K2</a:t>
                      </a:r>
                      <a:endParaRPr lang="en-US" sz="1800" b="0">
                        <a:latin typeface="Cambria" panose="02040503050406030204" charset="0"/>
                        <a:ea typeface="Cambria" panose="02040503050406030204" charset="0"/>
                        <a:cs typeface="Cambria" panose="02040503050406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91515"/>
          </a:xfrm>
        </p:spPr>
        <p:txBody>
          <a:bodyPr>
            <a:normAutofit/>
          </a:bodyPr>
          <a:lstStyle/>
          <a:p>
            <a:r>
              <a:rPr lang="en-IN" sz="3600" b="1"/>
              <a:t>The Curse of Dimensionality</a:t>
            </a:r>
            <a:endParaRPr lang="en-IN" sz="3600" b="1"/>
          </a:p>
        </p:txBody>
      </p:sp>
      <p:pic>
        <p:nvPicPr>
          <p:cNvPr id="6" name="Picture 5"/>
          <p:cNvPicPr/>
          <p:nvPr/>
        </p:nvPicPr>
        <p:blipFill rotWithShape="1">
          <a:blip r:embed="rId1"/>
          <a:srcRect l="64766" t="-862" r="-249" b="7580"/>
          <a:stretch>
            <a:fillRect/>
          </a:stretch>
        </p:blipFill>
        <p:spPr>
          <a:xfrm>
            <a:off x="7000875" y="3928110"/>
            <a:ext cx="2796540" cy="2696210"/>
          </a:xfrm>
          <a:prstGeom prst="rect">
            <a:avLst/>
          </a:prstGeom>
        </p:spPr>
      </p:pic>
      <p:pic>
        <p:nvPicPr>
          <p:cNvPr id="4" name="Picture 3"/>
          <p:cNvPicPr/>
          <p:nvPr/>
        </p:nvPicPr>
        <p:blipFill rotWithShape="1">
          <a:blip r:embed="rId1"/>
          <a:srcRect r="70373" b="9769"/>
          <a:stretch>
            <a:fillRect/>
          </a:stretch>
        </p:blipFill>
        <p:spPr>
          <a:xfrm>
            <a:off x="6367145" y="1271270"/>
            <a:ext cx="2333625" cy="2543810"/>
          </a:xfrm>
          <a:prstGeom prst="rect">
            <a:avLst/>
          </a:prstGeom>
        </p:spPr>
      </p:pic>
      <p:sp>
        <p:nvSpPr>
          <p:cNvPr id="22" name="Rectangle 21"/>
          <p:cNvSpPr>
            <a:spLocks noGrp="1" noRot="1" noChangeAspect="1" noMove="1" noResize="1" noEditPoints="1" noAdjustHandles="1" noChangeArrowheads="1" noChangeShapeType="1" noTextEdit="1"/>
          </p:cNvSpPr>
          <p:nvPr/>
        </p:nvSpPr>
        <p:spPr>
          <a:xfrm>
            <a:off x="3247489" y="4154694"/>
            <a:ext cx="2848512"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1"/>
          <a:srcRect l="29971" r="37817" b="11140"/>
          <a:stretch>
            <a:fillRect/>
          </a:stretch>
        </p:blipFill>
        <p:spPr>
          <a:xfrm>
            <a:off x="8813800" y="1271270"/>
            <a:ext cx="2479040" cy="2543810"/>
          </a:xfrm>
          <a:prstGeom prst="rect">
            <a:avLst/>
          </a:prstGeom>
        </p:spPr>
      </p:pic>
      <p:sp>
        <p:nvSpPr>
          <p:cNvPr id="3" name="Content Placeholder 2"/>
          <p:cNvSpPr>
            <a:spLocks noGrp="1"/>
          </p:cNvSpPr>
          <p:nvPr>
            <p:ph sz="half" idx="1"/>
          </p:nvPr>
        </p:nvSpPr>
        <p:spPr>
          <a:xfrm>
            <a:off x="1261745" y="1376045"/>
            <a:ext cx="4646295" cy="5249545"/>
          </a:xfrm>
        </p:spPr>
        <p:txBody>
          <a:bodyPr>
            <a:noAutofit/>
          </a:bodyPr>
          <a:lstStyle/>
          <a:p>
            <a:r>
              <a:rPr lang="en-US" sz="2000">
                <a:cs typeface="+mn-lt"/>
              </a:rPr>
              <a:t>The curse of dimensionality will apply to our machine learning algorithms.</a:t>
            </a:r>
            <a:endParaRPr lang="en-US" sz="2000">
              <a:cs typeface="+mn-lt"/>
            </a:endParaRPr>
          </a:p>
          <a:p>
            <a:r>
              <a:rPr lang="en-US" sz="2000">
                <a:cs typeface="+mn-lt"/>
              </a:rPr>
              <a:t>Unnecessary and redundant features increases the complexity of model and may even reduce the performance of model if enough training data is not there.</a:t>
            </a:r>
            <a:endParaRPr lang="en-US" sz="2000">
              <a:cs typeface="+mn-lt"/>
            </a:endParaRPr>
          </a:p>
          <a:p>
            <a:r>
              <a:rPr lang="en-US" sz="2000">
                <a:cs typeface="+mn-lt"/>
              </a:rPr>
              <a:t>As the number of input dimensions gets larger, we will need more data to enable the algorithm to generalize sufficiently well. </a:t>
            </a:r>
            <a:endParaRPr lang="en-US" sz="2000">
              <a:cs typeface="+mn-lt"/>
            </a:endParaRPr>
          </a:p>
          <a:p>
            <a:r>
              <a:rPr lang="en-US" sz="2000">
                <a:cs typeface="+mn-lt"/>
              </a:rPr>
              <a:t>Our algorithms try to separate data into classes based on the features; therefore, as the number of features increases, the number of data points we need increases.</a:t>
            </a:r>
            <a:endParaRPr lang="en-US" sz="2000">
              <a:cs typeface="+mn-lt"/>
            </a:endParaRPr>
          </a:p>
        </p:txBody>
      </p:sp>
      <p:sp>
        <p:nvSpPr>
          <p:cNvPr id="8" name="Slide Number Placeholder 7"/>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91515"/>
          </a:xfrm>
        </p:spPr>
        <p:txBody>
          <a:bodyPr>
            <a:normAutofit fontScale="90000"/>
          </a:bodyPr>
          <a:lstStyle/>
          <a:p>
            <a:r>
              <a:rPr lang="en-IN" sz="4000" b="1" dirty="0"/>
              <a:t>Testing Machine Learning Algorithms</a:t>
            </a:r>
            <a:endParaRPr lang="en-IN" sz="4000" b="1" dirty="0"/>
          </a:p>
        </p:txBody>
      </p:sp>
      <p:sp>
        <p:nvSpPr>
          <p:cNvPr id="3" name="Content Placeholder 2"/>
          <p:cNvSpPr>
            <a:spLocks noGrp="1"/>
          </p:cNvSpPr>
          <p:nvPr>
            <p:ph idx="1"/>
          </p:nvPr>
        </p:nvSpPr>
        <p:spPr>
          <a:xfrm>
            <a:off x="1261872" y="1391285"/>
            <a:ext cx="8595360" cy="4351337"/>
          </a:xfrm>
        </p:spPr>
        <p:txBody>
          <a:bodyPr>
            <a:normAutofit/>
          </a:bodyPr>
          <a:lstStyle/>
          <a:p>
            <a:pPr algn="just"/>
            <a:r>
              <a:rPr lang="en-IN" sz="2400" dirty="0"/>
              <a:t>How to know whether the trained ML model will perform well?</a:t>
            </a:r>
            <a:endParaRPr lang="en-IN" sz="2400" dirty="0"/>
          </a:p>
          <a:p>
            <a:pPr algn="just"/>
            <a:r>
              <a:rPr lang="en-IN" sz="2400" dirty="0"/>
              <a:t>Data set used for training the model can’t be used testing the model as the data was already seen by the model.</a:t>
            </a:r>
            <a:endParaRPr lang="en-IN" sz="2400" dirty="0"/>
          </a:p>
          <a:p>
            <a:pPr algn="just"/>
            <a:r>
              <a:rPr lang="en-IN" sz="2400" dirty="0"/>
              <a:t>Solution: Divide the dataset into training and testing datasets.</a:t>
            </a:r>
            <a:endParaRPr lang="en-IN" sz="2400" dirty="0"/>
          </a:p>
          <a:p>
            <a:pPr algn="just"/>
            <a:r>
              <a:rPr lang="en-IN" sz="2400" dirty="0"/>
              <a:t>The ML model will be trained using training set and then the model will be tested using the unseen testing dataset to check how well it is performing.</a:t>
            </a:r>
            <a:endParaRPr lang="en-IN" sz="2400" dirty="0"/>
          </a:p>
        </p:txBody>
      </p:sp>
      <p:pic>
        <p:nvPicPr>
          <p:cNvPr id="1026" name="Picture 2" descr="Training and Test Sets: Splitting Data | Machine Learning Crash Cour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6391" y="5612226"/>
            <a:ext cx="5372100" cy="8477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22630"/>
          </a:xfrm>
        </p:spPr>
        <p:txBody>
          <a:bodyPr>
            <a:normAutofit/>
          </a:bodyPr>
          <a:lstStyle/>
          <a:p>
            <a:r>
              <a:rPr lang="en-IN" sz="3600" b="1" dirty="0"/>
              <a:t>ML: Overfitting</a:t>
            </a:r>
            <a:endParaRPr lang="en-IN" sz="3600" b="1" dirty="0"/>
          </a:p>
        </p:txBody>
      </p:sp>
      <p:sp>
        <p:nvSpPr>
          <p:cNvPr id="3" name="Content Placeholder 2"/>
          <p:cNvSpPr>
            <a:spLocks noGrp="1"/>
          </p:cNvSpPr>
          <p:nvPr>
            <p:ph idx="1"/>
          </p:nvPr>
        </p:nvSpPr>
        <p:spPr>
          <a:xfrm>
            <a:off x="1382522" y="1360170"/>
            <a:ext cx="8595360" cy="4351337"/>
          </a:xfrm>
        </p:spPr>
        <p:txBody>
          <a:bodyPr>
            <a:normAutofit/>
          </a:bodyPr>
          <a:lstStyle/>
          <a:p>
            <a:pPr algn="just"/>
            <a:r>
              <a:rPr lang="en-IN" sz="2400" dirty="0"/>
              <a:t>How well the algorithm is generalizing as it learns?</a:t>
            </a:r>
            <a:endParaRPr lang="en-IN" sz="2400" dirty="0"/>
          </a:p>
          <a:p>
            <a:pPr algn="just"/>
            <a:r>
              <a:rPr lang="en-US" sz="2400" dirty="0"/>
              <a:t>There is at least as much danger in over-training as there is in under-training.</a:t>
            </a:r>
            <a:endParaRPr lang="en-US" sz="2400" dirty="0"/>
          </a:p>
          <a:p>
            <a:pPr algn="just"/>
            <a:r>
              <a:rPr lang="en-US" sz="2400" dirty="0"/>
              <a:t>If we train for too short, we may underfit the data on the other hand if we train for too long, we may overfit the data.</a:t>
            </a:r>
            <a:endParaRPr lang="en-US" sz="2400" dirty="0"/>
          </a:p>
          <a:p>
            <a:pPr algn="just"/>
            <a:r>
              <a:rPr lang="en-US" sz="2400" dirty="0"/>
              <a:t>Overfitting means instead of constructing a generalized model, the model learns about the noise and inaccuracies in the data.</a:t>
            </a:r>
            <a:endParaRPr lang="en-IN" sz="2400" dirty="0"/>
          </a:p>
        </p:txBody>
      </p:sp>
      <p:pic>
        <p:nvPicPr>
          <p:cNvPr id="4" name="Picture 3" descr="Shape&#10;&#10;Description automatically generated"/>
          <p:cNvPicPr/>
          <p:nvPr/>
        </p:nvPicPr>
        <p:blipFill>
          <a:blip r:embed="rId1"/>
          <a:stretch>
            <a:fillRect/>
          </a:stretch>
        </p:blipFill>
        <p:spPr>
          <a:xfrm>
            <a:off x="6170930" y="4901565"/>
            <a:ext cx="4445635" cy="1956435"/>
          </a:xfrm>
          <a:prstGeom prst="rect">
            <a:avLst/>
          </a:prstGeom>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81685"/>
          </a:xfrm>
        </p:spPr>
        <p:txBody>
          <a:bodyPr/>
          <a:lstStyle/>
          <a:p>
            <a:r>
              <a:rPr lang="en-IN" sz="3600" b="1" dirty="0"/>
              <a:t>ML: Overfitting</a:t>
            </a:r>
            <a:endParaRPr lang="en-IN" sz="3600" b="1" dirty="0"/>
          </a:p>
        </p:txBody>
      </p:sp>
      <p:sp>
        <p:nvSpPr>
          <p:cNvPr id="3" name="Content Placeholder 2"/>
          <p:cNvSpPr>
            <a:spLocks noGrp="1"/>
          </p:cNvSpPr>
          <p:nvPr>
            <p:ph idx="1"/>
          </p:nvPr>
        </p:nvSpPr>
        <p:spPr>
          <a:xfrm>
            <a:off x="1261745" y="1345565"/>
            <a:ext cx="9801860" cy="5059045"/>
          </a:xfrm>
        </p:spPr>
        <p:txBody>
          <a:bodyPr>
            <a:noAutofit/>
          </a:bodyPr>
          <a:lstStyle/>
          <a:p>
            <a:pPr algn="just"/>
            <a:r>
              <a:rPr lang="en-US" sz="2400" dirty="0"/>
              <a:t>An overfitted model will surely give a small error during traininging but will give large errors during testing.</a:t>
            </a:r>
            <a:endParaRPr lang="en-US" sz="2400" dirty="0"/>
          </a:p>
          <a:p>
            <a:pPr algn="just"/>
            <a:r>
              <a:rPr lang="en-US" sz="2400" dirty="0"/>
              <a:t>We want to stop the learning process before the algorithm overfits, which means that we need to know how well it generalizes at each timestep.</a:t>
            </a:r>
            <a:endParaRPr lang="en-US" sz="2400" dirty="0"/>
          </a:p>
          <a:p>
            <a:pPr algn="just"/>
            <a:r>
              <a:rPr lang="en-US" sz="2400" dirty="0"/>
              <a:t>We can't use the training data because we wouldn't detect overfitting, but we can't use the testing data either because we're saving that for the final tests.</a:t>
            </a:r>
            <a:endParaRPr lang="en-US" sz="2400" dirty="0"/>
          </a:p>
          <a:p>
            <a:pPr algn="just"/>
            <a:r>
              <a:rPr lang="en-US" sz="2400" b="1" dirty="0"/>
              <a:t>Solution:</a:t>
            </a:r>
            <a:r>
              <a:rPr lang="en-US" sz="2400" dirty="0"/>
              <a:t> We need a third set of data to use for this purpose, which is called the </a:t>
            </a:r>
            <a:r>
              <a:rPr lang="en-US" sz="2400" b="1" dirty="0"/>
              <a:t>validation set</a:t>
            </a:r>
            <a:r>
              <a:rPr lang="en-US" sz="2400" dirty="0"/>
              <a:t> because we're using it to validate the learning so far. </a:t>
            </a:r>
            <a:endParaRPr lang="en-US" sz="2400" dirty="0"/>
          </a:p>
          <a:p>
            <a:pPr algn="just"/>
            <a:r>
              <a:rPr lang="en-US" sz="2400" dirty="0"/>
              <a:t>Also known as </a:t>
            </a:r>
            <a:r>
              <a:rPr lang="en-US" sz="2400" b="1" dirty="0"/>
              <a:t>cross-validation</a:t>
            </a:r>
            <a:r>
              <a:rPr lang="en-US" sz="2400" dirty="0"/>
              <a:t> in statistics.</a:t>
            </a:r>
            <a:endParaRPr lang="en-US" sz="2400" dirty="0"/>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782955"/>
          </a:xfrm>
        </p:spPr>
        <p:txBody>
          <a:bodyPr>
            <a:normAutofit/>
          </a:bodyPr>
          <a:lstStyle/>
          <a:p>
            <a:r>
              <a:rPr lang="en-IN" sz="3600" b="1" dirty="0"/>
              <a:t>ML: Overfitting</a:t>
            </a:r>
            <a:endParaRPr lang="en-IN" sz="3600" b="1" dirty="0"/>
          </a:p>
        </p:txBody>
      </p:sp>
      <p:sp>
        <p:nvSpPr>
          <p:cNvPr id="3" name="Content Placeholder 2"/>
          <p:cNvSpPr>
            <a:spLocks noGrp="1"/>
          </p:cNvSpPr>
          <p:nvPr>
            <p:ph idx="1"/>
          </p:nvPr>
        </p:nvSpPr>
        <p:spPr>
          <a:xfrm>
            <a:off x="1261745" y="1374140"/>
            <a:ext cx="8595360" cy="4805680"/>
          </a:xfrm>
        </p:spPr>
        <p:txBody>
          <a:bodyPr>
            <a:normAutofit/>
          </a:bodyPr>
          <a:lstStyle/>
          <a:p>
            <a:pPr algn="just"/>
            <a:r>
              <a:rPr lang="en-US" sz="2400" dirty="0"/>
              <a:t>We now need three sets of data: the training set to actually train the algorithm, the validation set to keep track of how well it is doing as it learns, and the test set to produce the final results.</a:t>
            </a:r>
            <a:endParaRPr lang="en-US" sz="2400" dirty="0"/>
          </a:p>
          <a:p>
            <a:pPr algn="just"/>
            <a:r>
              <a:rPr lang="en-US" sz="2400" dirty="0"/>
              <a:t>The general proportions used for splitting the data sets are 50:25:25 or 60:20:20.</a:t>
            </a:r>
            <a:endParaRPr lang="en-US" sz="2400" dirty="0"/>
          </a:p>
          <a:p>
            <a:pPr algn="just"/>
            <a:r>
              <a:rPr lang="en-US" sz="2400" dirty="0"/>
              <a:t>It is also recommended to randomize the dataset before splitting.</a:t>
            </a:r>
            <a:endParaRPr lang="en-US" sz="2400" dirty="0"/>
          </a:p>
          <a:p>
            <a:pPr algn="just"/>
            <a:endParaRPr lang="en-IN" sz="2400" dirty="0"/>
          </a:p>
        </p:txBody>
      </p:sp>
      <p:pic>
        <p:nvPicPr>
          <p:cNvPr id="2052" name="Picture 4" descr="Training, validation, and test sets - Wikipedia"/>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002914" y="4675156"/>
            <a:ext cx="4807287" cy="209116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662305"/>
          </a:xfrm>
        </p:spPr>
        <p:txBody>
          <a:bodyPr>
            <a:normAutofit/>
          </a:bodyPr>
          <a:lstStyle/>
          <a:p>
            <a:r>
              <a:rPr lang="en-IN" sz="3600" b="1" dirty="0"/>
              <a:t>ML: Overfitting</a:t>
            </a:r>
            <a:endParaRPr lang="en-IN" sz="3600" b="1" dirty="0"/>
          </a:p>
        </p:txBody>
      </p:sp>
      <p:sp>
        <p:nvSpPr>
          <p:cNvPr id="3" name="Content Placeholder 2"/>
          <p:cNvSpPr>
            <a:spLocks noGrp="1"/>
          </p:cNvSpPr>
          <p:nvPr>
            <p:ph idx="1"/>
          </p:nvPr>
        </p:nvSpPr>
        <p:spPr>
          <a:xfrm>
            <a:off x="1397635" y="1179195"/>
            <a:ext cx="9681210" cy="4351020"/>
          </a:xfrm>
        </p:spPr>
        <p:txBody>
          <a:bodyPr>
            <a:normAutofit/>
          </a:bodyPr>
          <a:lstStyle/>
          <a:p>
            <a:pPr algn="just"/>
            <a:r>
              <a:rPr lang="en-US" sz="2400" dirty="0"/>
              <a:t>If you are really </a:t>
            </a:r>
            <a:r>
              <a:rPr lang="en-US" sz="2400" b="1" dirty="0"/>
              <a:t>short of training data</a:t>
            </a:r>
            <a:r>
              <a:rPr lang="en-US" sz="2400" dirty="0"/>
              <a:t> so that if you have a separate validation set, there is a worry that the algorithm won't be sufficiently trained.</a:t>
            </a:r>
            <a:endParaRPr lang="en-US" sz="2400" dirty="0"/>
          </a:p>
          <a:p>
            <a:pPr algn="just"/>
            <a:r>
              <a:rPr lang="en-US" sz="2400" b="1" dirty="0"/>
              <a:t>Solution</a:t>
            </a:r>
            <a:r>
              <a:rPr lang="en-US" sz="2400" dirty="0"/>
              <a:t> is possible to perform leave-some-out, multi-fold cross-validation.</a:t>
            </a:r>
            <a:endParaRPr lang="en-US" sz="2400" dirty="0"/>
          </a:p>
          <a:p>
            <a:pPr algn="just"/>
            <a:r>
              <a:rPr lang="en-US" sz="2400" dirty="0"/>
              <a:t>The dataset is randomly partitioned into K subsets, and one subset is used as a validation set, while the algorithm is trained on all of the others.</a:t>
            </a:r>
            <a:endParaRPr lang="en-IN" sz="2400" dirty="0"/>
          </a:p>
        </p:txBody>
      </p:sp>
      <p:pic>
        <p:nvPicPr>
          <p:cNvPr id="5" name="Picture 4" descr="Graphical user interface&#10;&#10;Description automatically generated"/>
          <p:cNvPicPr/>
          <p:nvPr/>
        </p:nvPicPr>
        <p:blipFill>
          <a:blip r:embed="rId1"/>
          <a:stretch>
            <a:fillRect/>
          </a:stretch>
        </p:blipFill>
        <p:spPr>
          <a:xfrm>
            <a:off x="4933950" y="4064635"/>
            <a:ext cx="4852670" cy="2793365"/>
          </a:xfrm>
          <a:prstGeom prst="rect">
            <a:avLst/>
          </a:prstGeom>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1745" y="365760"/>
            <a:ext cx="9692640" cy="891540"/>
          </a:xfrm>
        </p:spPr>
        <p:txBody>
          <a:bodyPr>
            <a:normAutofit/>
          </a:bodyPr>
          <a:p>
            <a:r>
              <a:rPr lang="en-IN" b="1" dirty="0">
                <a:sym typeface="+mn-ea"/>
              </a:rPr>
              <a:t>ML: </a:t>
            </a:r>
            <a:r>
              <a:rPr lang="en-US" altLang="en-IN" b="1" dirty="0">
                <a:sym typeface="+mn-ea"/>
              </a:rPr>
              <a:t>Und</a:t>
            </a:r>
            <a:r>
              <a:rPr lang="en-IN" b="1" dirty="0">
                <a:sym typeface="+mn-ea"/>
              </a:rPr>
              <a:t>erfitting</a:t>
            </a:r>
            <a:endParaRPr lang="en-US"/>
          </a:p>
        </p:txBody>
      </p:sp>
      <p:sp>
        <p:nvSpPr>
          <p:cNvPr id="3" name="Content Placeholder 2"/>
          <p:cNvSpPr>
            <a:spLocks noGrp="1"/>
          </p:cNvSpPr>
          <p:nvPr>
            <p:ph idx="1"/>
          </p:nvPr>
        </p:nvSpPr>
        <p:spPr>
          <a:xfrm>
            <a:off x="1249045" y="1520825"/>
            <a:ext cx="10043795" cy="5337175"/>
          </a:xfrm>
        </p:spPr>
        <p:txBody>
          <a:bodyPr>
            <a:noAutofit/>
          </a:bodyPr>
          <a:p>
            <a:r>
              <a:rPr lang="en-US" sz="2400"/>
              <a:t>Underfitting refers to a model that can </a:t>
            </a:r>
            <a:r>
              <a:rPr lang="en-US" sz="2400" b="1"/>
              <a:t>neither model the training data nor generalize to new data.</a:t>
            </a:r>
            <a:endParaRPr lang="en-US" sz="2400" b="1"/>
          </a:p>
          <a:p>
            <a:r>
              <a:rPr lang="en-US" sz="2400"/>
              <a:t>An underfit machine learning model is not a suitable model and will be obvious as it will have poor performance on the training data.</a:t>
            </a:r>
            <a:endParaRPr lang="en-US" sz="2400"/>
          </a:p>
          <a:p>
            <a:r>
              <a:rPr lang="en-US" sz="2400"/>
              <a:t>Underfitting is often not discussed as it is easy to detect given a good performance metric. The remedy is to move on and try alternate machine learning algorithms. Nevertheless, </a:t>
            </a:r>
            <a:r>
              <a:rPr lang="en-US" sz="2400" b="1"/>
              <a:t>it does provide a good contrast to the problem of overfitting.</a:t>
            </a:r>
            <a:endParaRPr lang="en-US" sz="2400" b="1"/>
          </a:p>
          <a:p>
            <a:pPr marL="0" indent="0">
              <a:buNone/>
            </a:pPr>
            <a:r>
              <a:rPr lang="en-US" sz="2400" b="1">
                <a:solidFill>
                  <a:srgbClr val="7030A0"/>
                </a:solidFill>
              </a:rPr>
              <a:t>Note: </a:t>
            </a:r>
            <a:r>
              <a:rPr lang="en-US" sz="2400"/>
              <a:t>Ideally, you want to select a model at the sweet spot between underfitting and overfitting.This is the goal, but is very difficult to do in practice.</a:t>
            </a:r>
            <a:endParaRPr lang="en-US" sz="2400"/>
          </a:p>
        </p:txBody>
      </p:sp>
      <p:sp>
        <p:nvSpPr>
          <p:cNvPr id="5" name="Slide Number Placeholder 4"/>
          <p:cNvSpPr>
            <a:spLocks noGrp="1"/>
          </p:cNvSpPr>
          <p:nvPr>
            <p:ph type="sldNum" sz="quarter" idx="12"/>
          </p:nvPr>
        </p:nvSpPr>
        <p:spPr/>
        <p:txBody>
          <a:bodyPr/>
          <a:p>
            <a:fld id="{B2DC25EE-239B-4C5F-AAD1-255A7D5F1EE2}"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812165"/>
          </a:xfrm>
        </p:spPr>
        <p:txBody>
          <a:bodyPr/>
          <a:lstStyle/>
          <a:p>
            <a:r>
              <a:rPr lang="en-IN" sz="3600" b="1" dirty="0"/>
              <a:t>Some Basic Statistics</a:t>
            </a:r>
            <a:endParaRPr lang="en-IN" sz="3600" b="1" dirty="0"/>
          </a:p>
        </p:txBody>
      </p:sp>
      <p:sp>
        <p:nvSpPr>
          <p:cNvPr id="3" name="Content Placeholder 2"/>
          <p:cNvSpPr>
            <a:spLocks noGrp="1"/>
          </p:cNvSpPr>
          <p:nvPr>
            <p:ph idx="1"/>
          </p:nvPr>
        </p:nvSpPr>
        <p:spPr>
          <a:xfrm>
            <a:off x="1261745" y="1376045"/>
            <a:ext cx="9832340" cy="4351020"/>
          </a:xfrm>
        </p:spPr>
        <p:txBody>
          <a:bodyPr>
            <a:noAutofit/>
          </a:bodyPr>
          <a:lstStyle/>
          <a:p>
            <a:pPr algn="just"/>
            <a:r>
              <a:rPr lang="en-US" sz="2400" b="1" dirty="0"/>
              <a:t>Averages</a:t>
            </a:r>
            <a:r>
              <a:rPr lang="en-US" sz="2400" dirty="0"/>
              <a:t>: The </a:t>
            </a:r>
            <a:r>
              <a:rPr lang="en-US" sz="2400" b="1" dirty="0"/>
              <a:t>mean</a:t>
            </a:r>
            <a:r>
              <a:rPr lang="en-US" sz="2400" dirty="0"/>
              <a:t> is easy. It is the most commonly used average of a set of data and is the value that is found by adding up all the points in the dataset and dividing by the number of points. Two other averages are used: the </a:t>
            </a:r>
            <a:r>
              <a:rPr lang="en-US" sz="2400" b="1" dirty="0"/>
              <a:t>median</a:t>
            </a:r>
            <a:r>
              <a:rPr lang="en-US" sz="2400" dirty="0"/>
              <a:t> and the </a:t>
            </a:r>
            <a:r>
              <a:rPr lang="en-US" sz="2400" b="1" dirty="0"/>
              <a:t>mode</a:t>
            </a:r>
            <a:r>
              <a:rPr lang="en-US" sz="2400" dirty="0"/>
              <a:t>. The median is the middle value. </a:t>
            </a:r>
            <a:r>
              <a:rPr lang="en-IN" sz="2400" dirty="0">
                <a:solidFill>
                  <a:srgbClr val="000000"/>
                </a:solidFill>
                <a:effectLst/>
                <a:latin typeface="Times New Roman" panose="02020603050405020304" pitchFamily="18" charset="0"/>
                <a:ea typeface="Calibri" panose="020F0502020204030204" pitchFamily="34" charset="0"/>
              </a:rPr>
              <a:t>The mode is the most common value.</a:t>
            </a:r>
            <a:endParaRPr lang="en-IN" sz="2400" dirty="0">
              <a:solidFill>
                <a:srgbClr val="000000"/>
              </a:solidFill>
              <a:effectLst/>
              <a:latin typeface="Times New Roman" panose="02020603050405020304" pitchFamily="18" charset="0"/>
              <a:ea typeface="Calibri" panose="020F0502020204030204" pitchFamily="34" charset="0"/>
            </a:endParaRPr>
          </a:p>
          <a:p>
            <a:pPr algn="just"/>
            <a:r>
              <a:rPr lang="en-US" sz="2400" b="1" dirty="0"/>
              <a:t>Variance:</a:t>
            </a:r>
            <a:r>
              <a:rPr lang="en-US" sz="2400" b="1" i="1" dirty="0"/>
              <a:t> </a:t>
            </a:r>
            <a:r>
              <a:rPr lang="en-US" sz="2400" dirty="0"/>
              <a:t>The variance of the set of numbers is a measure of how spread out the values are. It is computed as the sum of the squared distances between each element in the set and the set's expected value (the mean, µ). The square root of the variance, σ, is known as the standard deviation. </a:t>
            </a:r>
            <a:r>
              <a:rPr lang="en-IN" sz="2400" dirty="0"/>
              <a:t>The variance looks at the variation in one variable compared to its mean. Here, µ is the mean of set {xi}.</a:t>
            </a:r>
            <a:endParaRPr lang="en-US" sz="2400" dirty="0"/>
          </a:p>
          <a:p>
            <a:pPr marL="0" indent="0" algn="just">
              <a:buNone/>
            </a:pPr>
            <a:endParaRPr lang="en-US" sz="2400" dirty="0"/>
          </a:p>
        </p:txBody>
      </p:sp>
      <p:pic>
        <p:nvPicPr>
          <p:cNvPr id="4" name="Picture 3"/>
          <p:cNvPicPr/>
          <p:nvPr/>
        </p:nvPicPr>
        <p:blipFill>
          <a:blip r:embed="rId1"/>
          <a:stretch>
            <a:fillRect/>
          </a:stretch>
        </p:blipFill>
        <p:spPr>
          <a:xfrm>
            <a:off x="3883906" y="5847969"/>
            <a:ext cx="3759065" cy="718048"/>
          </a:xfrm>
          <a:prstGeom prst="rect">
            <a:avLst/>
          </a:prstGeom>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79170"/>
          </a:xfrm>
        </p:spPr>
        <p:txBody>
          <a:bodyPr/>
          <a:lstStyle/>
          <a:p>
            <a:r>
              <a:rPr lang="en-IN" sz="3600" b="1" dirty="0"/>
              <a:t>Some Basic Statistics</a:t>
            </a:r>
            <a:endParaRPr lang="en-IN" sz="3600" b="1" dirty="0"/>
          </a:p>
        </p:txBody>
      </p:sp>
      <p:sp>
        <p:nvSpPr>
          <p:cNvPr id="3" name="Content Placeholder 2"/>
          <p:cNvSpPr>
            <a:spLocks noGrp="1"/>
          </p:cNvSpPr>
          <p:nvPr>
            <p:ph idx="1"/>
          </p:nvPr>
        </p:nvSpPr>
        <p:spPr>
          <a:xfrm>
            <a:off x="1261745" y="1828800"/>
            <a:ext cx="9364345" cy="4351020"/>
          </a:xfrm>
        </p:spPr>
        <p:txBody>
          <a:bodyPr/>
          <a:lstStyle/>
          <a:p>
            <a:pPr algn="just"/>
            <a:r>
              <a:rPr lang="en-US" sz="2400" b="1" dirty="0"/>
              <a:t>Covariance:</a:t>
            </a:r>
            <a:r>
              <a:rPr lang="en-US" sz="2400" dirty="0"/>
              <a:t> Covariance is a measure of how dependent the two variables are. It is measured as shown above, where ν is the mean of set {</a:t>
            </a:r>
            <a:r>
              <a:rPr lang="en-US" sz="2400" dirty="0" err="1"/>
              <a:t>yi</a:t>
            </a:r>
            <a:r>
              <a:rPr lang="en-US" sz="2400" dirty="0"/>
              <a:t>}. If two variables are independent, then the covariance is 0 (the variables are then known as uncorrelated), while if they both increase and decrease at the same time, then the covariance is positive, and if one goes up while the other goes down, then the covariance is negative.</a:t>
            </a:r>
            <a:endParaRPr lang="en-US" sz="2400" dirty="0"/>
          </a:p>
          <a:p>
            <a:pPr algn="just"/>
            <a:endParaRPr lang="en-IN" sz="2400" dirty="0"/>
          </a:p>
        </p:txBody>
      </p:sp>
      <p:pic>
        <p:nvPicPr>
          <p:cNvPr id="5" name="Picture 4"/>
          <p:cNvPicPr/>
          <p:nvPr/>
        </p:nvPicPr>
        <p:blipFill>
          <a:blip r:embed="rId1"/>
          <a:stretch>
            <a:fillRect/>
          </a:stretch>
        </p:blipFill>
        <p:spPr>
          <a:xfrm>
            <a:off x="4149725" y="4794250"/>
            <a:ext cx="3916045" cy="960120"/>
          </a:xfrm>
          <a:prstGeom prst="rect">
            <a:avLst/>
          </a:prstGeom>
        </p:spPr>
      </p:pic>
      <p:sp>
        <p:nvSpPr>
          <p:cNvPr id="6" name="Slide Number Placeholder 5"/>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03605"/>
          </a:xfrm>
        </p:spPr>
        <p:txBody>
          <a:bodyPr/>
          <a:lstStyle/>
          <a:p>
            <a:r>
              <a:rPr lang="en-IN" sz="3600" b="1" dirty="0"/>
              <a:t>The Bias-Variance Trade-off</a:t>
            </a:r>
            <a:endParaRPr lang="en-IN" sz="3600" b="1" dirty="0"/>
          </a:p>
        </p:txBody>
      </p:sp>
      <p:sp>
        <p:nvSpPr>
          <p:cNvPr id="3" name="Content Placeholder 2"/>
          <p:cNvSpPr>
            <a:spLocks noGrp="1"/>
          </p:cNvSpPr>
          <p:nvPr>
            <p:ph idx="1"/>
          </p:nvPr>
        </p:nvSpPr>
        <p:spPr>
          <a:xfrm>
            <a:off x="1261745" y="1421765"/>
            <a:ext cx="9692005" cy="5344160"/>
          </a:xfrm>
        </p:spPr>
        <p:txBody>
          <a:bodyPr>
            <a:noAutofit/>
          </a:bodyPr>
          <a:lstStyle/>
          <a:p>
            <a:pPr algn="just"/>
            <a:r>
              <a:rPr lang="en-US" sz="2400" dirty="0"/>
              <a:t>Whenever we train any machine learning algorithm, we are making some choices about a model to use and fit that model's parameters. The more degrees of freedom the algorithm has, the more complicated the model that can be fitted.</a:t>
            </a:r>
            <a:endParaRPr lang="en-US" sz="2400" dirty="0"/>
          </a:p>
          <a:p>
            <a:pPr algn="just"/>
            <a:r>
              <a:rPr lang="en-US" sz="2400" dirty="0"/>
              <a:t>A model can be bad for two different reasons. Either it is not accurate and doesn’t match the data well, or it is not very precise (bias) and there is a lot of variation (variance) in the results.</a:t>
            </a:r>
            <a:endParaRPr lang="en-US" sz="2400" dirty="0"/>
          </a:p>
          <a:p>
            <a:pPr algn="just"/>
            <a:r>
              <a:rPr lang="en-US" sz="2400" dirty="0"/>
              <a:t>More complex classifiers will tend to improve the bias, but the cost of this is higher variance. While making the model more specific by reducing the variance will increase the bias.</a:t>
            </a:r>
            <a:endParaRPr lang="en-US" sz="2400" dirty="0"/>
          </a:p>
          <a:p>
            <a:pPr algn="just"/>
            <a:r>
              <a:rPr lang="en-US" sz="2400" dirty="0"/>
              <a:t>There must be a trade-off between these two, which is called as the bias-variance tradeoff, also known as the bias-variance dilemma.</a:t>
            </a:r>
            <a:endParaRPr lang="en-US" sz="2400" dirty="0"/>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61745" y="649605"/>
            <a:ext cx="9773920" cy="5347970"/>
          </a:xfrm>
        </p:spPr>
        <p:txBody>
          <a:bodyPr/>
          <a:p>
            <a:pPr marL="0" indent="0">
              <a:buNone/>
            </a:pPr>
            <a:r>
              <a:rPr lang="en-US" sz="3200" b="1">
                <a:solidFill>
                  <a:srgbClr val="7030A0"/>
                </a:solidFill>
              </a:rPr>
              <a:t>Text Books:</a:t>
            </a:r>
            <a:endParaRPr lang="en-US" sz="3200" b="1">
              <a:solidFill>
                <a:srgbClr val="7030A0"/>
              </a:solidFill>
            </a:endParaRPr>
          </a:p>
          <a:p>
            <a:pPr marL="0" indent="0">
              <a:buNone/>
            </a:pPr>
            <a:r>
              <a:rPr lang="en-US"/>
              <a:t>1. Machine Learning: An Algorithmic Approach.Stephen Marsland, 2nd Edition, CRC press. </a:t>
            </a:r>
            <a:endParaRPr lang="en-US"/>
          </a:p>
          <a:p>
            <a:pPr marL="0" indent="0">
              <a:buNone/>
            </a:pPr>
            <a:r>
              <a:rPr lang="en-US"/>
              <a:t>2. A First Course in Machine Learning; Volume in Machine Learning and Pattern Recognition Series – CRC-Taylor &amp; Francis-Chapman &amp; Hall Rogers S., Girolami M.,(2011)</a:t>
            </a:r>
            <a:endParaRPr lang="en-US"/>
          </a:p>
          <a:p>
            <a:pPr marL="0" indent="0">
              <a:buNone/>
            </a:pPr>
            <a:r>
              <a:rPr lang="en-US" sz="2800" b="1">
                <a:solidFill>
                  <a:srgbClr val="7030A0"/>
                </a:solidFill>
              </a:rPr>
              <a:t>Reference Books:</a:t>
            </a:r>
            <a:endParaRPr lang="en-US" sz="2800" b="1">
              <a:solidFill>
                <a:srgbClr val="7030A0"/>
              </a:solidFill>
            </a:endParaRPr>
          </a:p>
          <a:p>
            <a:pPr marL="0" indent="0">
              <a:buNone/>
            </a:pPr>
            <a:r>
              <a:rPr lang="en-US"/>
              <a:t>1.Machine Learning: The art and Science of Algorithms that Make sense of Data. Peter Flach, Cambridge. </a:t>
            </a:r>
            <a:endParaRPr lang="en-US"/>
          </a:p>
          <a:p>
            <a:pPr marL="0" indent="0">
              <a:buNone/>
            </a:pPr>
            <a:r>
              <a:rPr lang="en-US"/>
              <a:t>2.Machine Learning: Tom Mitchel, McGraw Hill Learning, 1997</a:t>
            </a:r>
            <a:endParaRPr lang="en-US"/>
          </a:p>
        </p:txBody>
      </p:sp>
      <p:sp>
        <p:nvSpPr>
          <p:cNvPr id="5" name="Slide Number Placeholder 4"/>
          <p:cNvSpPr>
            <a:spLocks noGrp="1"/>
          </p:cNvSpPr>
          <p:nvPr>
            <p:ph type="sldNum" sz="quarter" idx="12"/>
          </p:nvPr>
        </p:nvSpPr>
        <p:spPr/>
        <p:txBody>
          <a:bodyPr/>
          <a:p>
            <a:fld id="{B2DC25EE-239B-4C5F-AAD1-255A7D5F1EE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9807" y="2336165"/>
            <a:ext cx="9692640" cy="1325562"/>
          </a:xfrm>
        </p:spPr>
        <p:txBody>
          <a:bodyPr/>
          <a:p>
            <a:pPr algn="ctr"/>
            <a:r>
              <a:rPr lang="en-US" b="1">
                <a:gradFill>
                  <a:gsLst>
                    <a:gs pos="0">
                      <a:srgbClr val="7B32B2"/>
                    </a:gs>
                    <a:gs pos="100000">
                      <a:srgbClr val="401A5D"/>
                    </a:gs>
                  </a:gsLst>
                  <a:lin scaled="0"/>
                </a:gradFill>
              </a:rPr>
              <a:t>CO - 1: INTRODUCTION</a:t>
            </a:r>
            <a:endParaRPr lang="en-US" b="1">
              <a:gradFill>
                <a:gsLst>
                  <a:gs pos="0">
                    <a:srgbClr val="7B32B2"/>
                  </a:gs>
                  <a:gs pos="100000">
                    <a:srgbClr val="401A5D"/>
                  </a:gs>
                </a:gsLst>
                <a:lin scaled="0"/>
              </a:gradFill>
            </a:endParaRPr>
          </a:p>
        </p:txBody>
      </p:sp>
      <p:sp>
        <p:nvSpPr>
          <p:cNvPr id="5" name="Slide Number Placeholder 4"/>
          <p:cNvSpPr>
            <a:spLocks noGrp="1"/>
          </p:cNvSpPr>
          <p:nvPr>
            <p:ph type="sldNum" sz="quarter" idx="12"/>
          </p:nvPr>
        </p:nvSpPr>
        <p:spPr/>
        <p:txBody>
          <a:bodyPr/>
          <a:p>
            <a:fld id="{B2DC25EE-239B-4C5F-AAD1-255A7D5F1EE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13" name="Rectangle 12"/>
          <p:cNvSpPr>
            <a:spLocks noGrp="1" noRot="1" noChangeAspect="1" noMove="1" noResize="1" noEditPoints="1" noAdjustHandles="1" noChangeArrowheads="1" noChangeShapeType="1" noTextEdit="1"/>
          </p:cNvSpPr>
          <p:nvPr/>
        </p:nvSpPr>
        <p:spPr>
          <a:xfrm>
            <a:off x="476885" y="480060"/>
            <a:ext cx="10694035"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nvPr>
        </p:nvGraphicFramePr>
        <p:xfrm>
          <a:off x="1013460" y="365760"/>
          <a:ext cx="9940925" cy="6105525"/>
        </p:xfrm>
        <a:graphic>
          <a:graphicData uri="http://schemas.openxmlformats.org/drawingml/2006/table">
            <a:tbl>
              <a:tblPr firstRow="1" firstCol="1" bandRow="1">
                <a:solidFill>
                  <a:schemeClr val="bg1"/>
                </a:solidFill>
                <a:tableStyleId>{5C22544A-7EE6-4342-B048-85BDC9FD1C3A}</a:tableStyleId>
              </a:tblPr>
              <a:tblGrid>
                <a:gridCol w="697230"/>
                <a:gridCol w="1534160"/>
                <a:gridCol w="4646930"/>
                <a:gridCol w="1939925"/>
                <a:gridCol w="1122680"/>
              </a:tblGrid>
              <a:tr h="829310">
                <a:tc>
                  <a:txBody>
                    <a:bodyPr/>
                    <a:lstStyle/>
                    <a:p>
                      <a:pPr algn="ctr">
                        <a:lnSpc>
                          <a:spcPct val="115000"/>
                        </a:lnSpc>
                        <a:spcAft>
                          <a:spcPts val="1000"/>
                        </a:spcAft>
                      </a:pPr>
                      <a:r>
                        <a:rPr lang="en-US" sz="1300" b="0" cap="none" spc="0">
                          <a:solidFill>
                            <a:schemeClr val="bg1"/>
                          </a:solidFill>
                          <a:effectLst/>
                        </a:rPr>
                        <a:t>S.No</a:t>
                      </a:r>
                      <a:endParaRPr lang="en-IN"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115000"/>
                        </a:lnSpc>
                        <a:spcAft>
                          <a:spcPts val="1000"/>
                        </a:spcAft>
                      </a:pPr>
                      <a:r>
                        <a:rPr lang="en-US" sz="1300" b="0" cap="none" spc="0">
                          <a:solidFill>
                            <a:schemeClr val="bg1"/>
                          </a:solidFill>
                          <a:effectLst/>
                        </a:rPr>
                        <a:t>Course Outcome</a:t>
                      </a:r>
                      <a:endParaRPr lang="en-IN"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115000"/>
                        </a:lnSpc>
                        <a:spcAft>
                          <a:spcPts val="1000"/>
                        </a:spcAft>
                      </a:pPr>
                      <a:r>
                        <a:rPr lang="en-US" sz="1300" b="0" cap="none" spc="0">
                          <a:solidFill>
                            <a:schemeClr val="bg1"/>
                          </a:solidFill>
                          <a:effectLst/>
                        </a:rPr>
                        <a:t>Intended Learning Outcomes</a:t>
                      </a:r>
                      <a:endParaRPr lang="en-IN" sz="1300" b="0" cap="none" spc="0">
                        <a:solidFill>
                          <a:schemeClr val="bg1"/>
                        </a:solidFill>
                        <a:effectLst/>
                      </a:endParaRPr>
                    </a:p>
                    <a:p>
                      <a:pPr algn="ctr">
                        <a:lnSpc>
                          <a:spcPct val="115000"/>
                        </a:lnSpc>
                        <a:spcAft>
                          <a:spcPts val="1000"/>
                        </a:spcAft>
                      </a:pPr>
                      <a:r>
                        <a:rPr lang="en-US" sz="1300" b="0" cap="none" spc="0">
                          <a:solidFill>
                            <a:schemeClr val="bg1"/>
                          </a:solidFill>
                          <a:effectLst/>
                        </a:rPr>
                        <a:t>(ILO)</a:t>
                      </a:r>
                      <a:endParaRPr lang="en-IN"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115000"/>
                        </a:lnSpc>
                        <a:spcAft>
                          <a:spcPts val="1000"/>
                        </a:spcAft>
                      </a:pPr>
                      <a:r>
                        <a:rPr lang="en-US" sz="1300" b="0" cap="none" spc="0">
                          <a:solidFill>
                            <a:schemeClr val="bg1"/>
                          </a:solidFill>
                          <a:effectLst/>
                        </a:rPr>
                        <a:t>Knowledge Level of ILO</a:t>
                      </a:r>
                      <a:endParaRPr lang="en-IN"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lgn="ctr">
                        <a:lnSpc>
                          <a:spcPct val="115000"/>
                        </a:lnSpc>
                        <a:spcAft>
                          <a:spcPts val="1000"/>
                        </a:spcAft>
                      </a:pPr>
                      <a:r>
                        <a:rPr lang="en-US" sz="1300" b="0" cap="none" spc="0">
                          <a:solidFill>
                            <a:schemeClr val="bg1"/>
                          </a:solidFill>
                          <a:effectLst/>
                        </a:rPr>
                        <a:t>No. of Hours</a:t>
                      </a:r>
                      <a:endParaRPr lang="en-IN"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r>
              <a:tr h="944245">
                <a:tc>
                  <a:txBody>
                    <a:bodyPr/>
                    <a:lstStyle/>
                    <a:p>
                      <a:pPr algn="ctr">
                        <a:lnSpc>
                          <a:spcPct val="115000"/>
                        </a:lnSpc>
                        <a:spcAft>
                          <a:spcPts val="1000"/>
                        </a:spcAft>
                      </a:pPr>
                      <a:r>
                        <a:rPr lang="en-US" sz="1400" b="1" cap="none" spc="0" dirty="0">
                          <a:solidFill>
                            <a:schemeClr val="tx1"/>
                          </a:solidFill>
                          <a:effectLst/>
                        </a:rPr>
                        <a:t>1</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rowSpan="7">
                  <a:txBody>
                    <a:bodyPr/>
                    <a:lstStyle/>
                    <a:p>
                      <a:pPr algn="ctr">
                        <a:lnSpc>
                          <a:spcPct val="115000"/>
                        </a:lnSpc>
                        <a:spcAft>
                          <a:spcPts val="1000"/>
                        </a:spcAft>
                      </a:pPr>
                      <a:r>
                        <a:rPr lang="en-US" sz="1400" b="1" cap="none" spc="0" dirty="0">
                          <a:solidFill>
                            <a:schemeClr val="tx1"/>
                          </a:solidFill>
                          <a:effectLst/>
                        </a:rPr>
                        <a:t>CO 1</a:t>
                      </a:r>
                      <a:endParaRPr lang="en-IN" sz="1400" b="1" cap="none" spc="0" dirty="0">
                        <a:solidFill>
                          <a:schemeClr val="tx1"/>
                        </a:solidFill>
                        <a:effectLst/>
                      </a:endParaRPr>
                    </a:p>
                    <a:p>
                      <a:pPr algn="ctr">
                        <a:lnSpc>
                          <a:spcPct val="115000"/>
                        </a:lnSpc>
                        <a:spcAft>
                          <a:spcPts val="1000"/>
                        </a:spcAft>
                      </a:pPr>
                      <a:r>
                        <a:rPr lang="en-US" sz="1400" b="1" cap="none" spc="0" dirty="0">
                          <a:solidFill>
                            <a:schemeClr val="tx1"/>
                          </a:solidFill>
                          <a:effectLst/>
                        </a:rPr>
                        <a:t> </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nSpc>
                          <a:spcPct val="115000"/>
                        </a:lnSpc>
                        <a:spcAft>
                          <a:spcPts val="1000"/>
                        </a:spcAft>
                      </a:pPr>
                      <a:r>
                        <a:rPr lang="en-US" sz="1400" b="1" cap="none" spc="0" dirty="0">
                          <a:solidFill>
                            <a:schemeClr val="tx1"/>
                          </a:solidFill>
                          <a:effectLst/>
                        </a:rPr>
                        <a:t>Dissemination of Vision, Mission of the Dept. and PEOs, Pos, &amp; PSOs of the Programme</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dirty="0">
                          <a:solidFill>
                            <a:schemeClr val="tx1"/>
                          </a:solidFill>
                          <a:effectLst/>
                        </a:rPr>
                        <a:t> </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dirty="0">
                          <a:solidFill>
                            <a:schemeClr val="tx1"/>
                          </a:solidFill>
                          <a:effectLst/>
                        </a:rPr>
                        <a:t>1</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tr>
              <a:tr h="701675">
                <a:tc>
                  <a:txBody>
                    <a:bodyPr/>
                    <a:lstStyle/>
                    <a:p>
                      <a:pPr algn="ctr">
                        <a:lnSpc>
                          <a:spcPct val="115000"/>
                        </a:lnSpc>
                        <a:spcAft>
                          <a:spcPts val="1000"/>
                        </a:spcAft>
                      </a:pPr>
                      <a:r>
                        <a:rPr lang="en-US" sz="1400" b="1" cap="none" spc="0" dirty="0">
                          <a:solidFill>
                            <a:schemeClr val="tx1"/>
                          </a:solidFill>
                          <a:effectLst/>
                        </a:rPr>
                        <a:t>2</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vMerge="1">
                  <a:tcPr/>
                </a:tc>
                <a:tc>
                  <a:txBody>
                    <a:bodyPr/>
                    <a:lstStyle/>
                    <a:p>
                      <a:pPr>
                        <a:lnSpc>
                          <a:spcPct val="115000"/>
                        </a:lnSpc>
                        <a:spcAft>
                          <a:spcPts val="1000"/>
                        </a:spcAft>
                      </a:pPr>
                      <a:r>
                        <a:rPr lang="en-US" sz="1400" b="1" cap="none" spc="0" dirty="0">
                          <a:solidFill>
                            <a:schemeClr val="tx1"/>
                          </a:solidFill>
                          <a:effectLst/>
                        </a:rPr>
                        <a:t>Introduction to Machine Learning and Types of Machine Learning</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lnSpc>
                          <a:spcPct val="115000"/>
                        </a:lnSpc>
                        <a:spcAft>
                          <a:spcPts val="1000"/>
                        </a:spcAft>
                      </a:pPr>
                      <a:r>
                        <a:rPr lang="en-US" sz="1400" b="1" cap="none" spc="0" dirty="0">
                          <a:solidFill>
                            <a:schemeClr val="tx1"/>
                          </a:solidFill>
                          <a:effectLst/>
                        </a:rPr>
                        <a:t>K1</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lnSpc>
                          <a:spcPct val="115000"/>
                        </a:lnSpc>
                        <a:spcAft>
                          <a:spcPts val="1000"/>
                        </a:spcAft>
                      </a:pPr>
                      <a:r>
                        <a:rPr lang="en-US" sz="1400" b="1" cap="none" spc="0" dirty="0">
                          <a:solidFill>
                            <a:schemeClr val="tx1"/>
                          </a:solidFill>
                          <a:effectLst/>
                        </a:rPr>
                        <a:t>1</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r>
              <a:tr h="690245">
                <a:tc>
                  <a:txBody>
                    <a:bodyPr/>
                    <a:lstStyle/>
                    <a:p>
                      <a:pPr algn="ctr">
                        <a:lnSpc>
                          <a:spcPct val="115000"/>
                        </a:lnSpc>
                        <a:spcAft>
                          <a:spcPts val="1000"/>
                        </a:spcAft>
                      </a:pPr>
                      <a:r>
                        <a:rPr lang="en-US" sz="1400" b="1" cap="none" spc="0" dirty="0">
                          <a:solidFill>
                            <a:schemeClr val="tx1"/>
                          </a:solidFill>
                          <a:effectLst/>
                        </a:rPr>
                        <a:t>3</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vMerge="1">
                  <a:tcPr/>
                </a:tc>
                <a:tc>
                  <a:txBody>
                    <a:bodyPr/>
                    <a:lstStyle/>
                    <a:p>
                      <a:pPr>
                        <a:lnSpc>
                          <a:spcPct val="115000"/>
                        </a:lnSpc>
                        <a:spcAft>
                          <a:spcPts val="1000"/>
                        </a:spcAft>
                      </a:pPr>
                      <a:r>
                        <a:rPr lang="en-US" sz="1400" b="1" cap="none" spc="0" dirty="0">
                          <a:solidFill>
                            <a:schemeClr val="tx1"/>
                          </a:solidFill>
                          <a:effectLst/>
                        </a:rPr>
                        <a:t>Supervised Learning :Regression and Classification </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a:solidFill>
                            <a:schemeClr val="tx1"/>
                          </a:solidFill>
                          <a:effectLst/>
                        </a:rPr>
                        <a:t>K1</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a:solidFill>
                            <a:schemeClr val="tx1"/>
                          </a:solidFill>
                          <a:effectLst/>
                        </a:rPr>
                        <a:t>1</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tr>
              <a:tr h="453390">
                <a:tc>
                  <a:txBody>
                    <a:bodyPr/>
                    <a:lstStyle/>
                    <a:p>
                      <a:pPr algn="ctr">
                        <a:lnSpc>
                          <a:spcPct val="115000"/>
                        </a:lnSpc>
                        <a:spcAft>
                          <a:spcPts val="1000"/>
                        </a:spcAft>
                      </a:pPr>
                      <a:r>
                        <a:rPr lang="en-US" sz="1400" b="1" cap="none" spc="0" dirty="0">
                          <a:solidFill>
                            <a:schemeClr val="tx1"/>
                          </a:solidFill>
                          <a:effectLst/>
                        </a:rPr>
                        <a:t>4</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vMerge="1">
                  <a:tcPr/>
                </a:tc>
                <a:tc>
                  <a:txBody>
                    <a:bodyPr/>
                    <a:lstStyle/>
                    <a:p>
                      <a:pPr>
                        <a:lnSpc>
                          <a:spcPct val="115000"/>
                        </a:lnSpc>
                        <a:spcAft>
                          <a:spcPts val="1000"/>
                        </a:spcAft>
                      </a:pPr>
                      <a:r>
                        <a:rPr lang="en-US" sz="1400" b="1" cap="none" spc="0" dirty="0">
                          <a:solidFill>
                            <a:schemeClr val="tx1"/>
                          </a:solidFill>
                          <a:effectLst/>
                        </a:rPr>
                        <a:t>The Machine Learning Process </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lnSpc>
                          <a:spcPct val="115000"/>
                        </a:lnSpc>
                        <a:spcAft>
                          <a:spcPts val="1000"/>
                        </a:spcAft>
                      </a:pPr>
                      <a:r>
                        <a:rPr lang="en-US" sz="1400" b="1" cap="none" spc="0">
                          <a:solidFill>
                            <a:schemeClr val="tx1"/>
                          </a:solidFill>
                          <a:effectLst/>
                        </a:rPr>
                        <a:t>K2</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lnSpc>
                          <a:spcPct val="115000"/>
                        </a:lnSpc>
                        <a:spcAft>
                          <a:spcPts val="1000"/>
                        </a:spcAft>
                      </a:pPr>
                      <a:r>
                        <a:rPr lang="en-US" sz="1400" b="1" cap="none" spc="0">
                          <a:solidFill>
                            <a:schemeClr val="tx1"/>
                          </a:solidFill>
                          <a:effectLst/>
                        </a:rPr>
                        <a:t>1</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r>
              <a:tr h="701675">
                <a:tc>
                  <a:txBody>
                    <a:bodyPr/>
                    <a:lstStyle/>
                    <a:p>
                      <a:pPr algn="ctr">
                        <a:lnSpc>
                          <a:spcPct val="115000"/>
                        </a:lnSpc>
                        <a:spcAft>
                          <a:spcPts val="1000"/>
                        </a:spcAft>
                      </a:pPr>
                      <a:r>
                        <a:rPr lang="en-US" sz="1400" b="1" cap="none" spc="0" dirty="0">
                          <a:solidFill>
                            <a:schemeClr val="tx1"/>
                          </a:solidFill>
                          <a:effectLst/>
                        </a:rPr>
                        <a:t>5</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vMerge="1">
                  <a:tcPr/>
                </a:tc>
                <a:tc>
                  <a:txBody>
                    <a:bodyPr/>
                    <a:lstStyle/>
                    <a:p>
                      <a:pPr>
                        <a:lnSpc>
                          <a:spcPct val="115000"/>
                        </a:lnSpc>
                        <a:spcAft>
                          <a:spcPts val="1000"/>
                        </a:spcAft>
                      </a:pPr>
                      <a:r>
                        <a:rPr lang="en-US" sz="1400" b="1" cap="none" spc="0" dirty="0">
                          <a:solidFill>
                            <a:schemeClr val="tx1"/>
                          </a:solidFill>
                          <a:effectLst/>
                        </a:rPr>
                        <a:t>Terminology of ML: Weight Space, The Curse Of Dimensionality</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a:solidFill>
                            <a:schemeClr val="tx1"/>
                          </a:solidFill>
                          <a:effectLst/>
                        </a:rPr>
                        <a:t>K1</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a:solidFill>
                            <a:schemeClr val="tx1"/>
                          </a:solidFill>
                          <a:effectLst/>
                        </a:rPr>
                        <a:t>1</a:t>
                      </a:r>
                      <a:endParaRPr lang="en-IN"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tr>
              <a:tr h="701675">
                <a:tc>
                  <a:txBody>
                    <a:bodyPr/>
                    <a:lstStyle/>
                    <a:p>
                      <a:pPr algn="ctr">
                        <a:lnSpc>
                          <a:spcPct val="115000"/>
                        </a:lnSpc>
                        <a:spcAft>
                          <a:spcPts val="1000"/>
                        </a:spcAft>
                      </a:pPr>
                      <a:r>
                        <a:rPr lang="en-US" sz="1400" b="1" cap="none" spc="0" dirty="0">
                          <a:solidFill>
                            <a:schemeClr val="tx1"/>
                          </a:solidFill>
                          <a:effectLst/>
                        </a:rPr>
                        <a:t>6</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vMerge="1">
                  <a:tcPr/>
                </a:tc>
                <a:tc>
                  <a:txBody>
                    <a:bodyPr/>
                    <a:lstStyle/>
                    <a:p>
                      <a:pPr>
                        <a:lnSpc>
                          <a:spcPct val="115000"/>
                        </a:lnSpc>
                        <a:spcAft>
                          <a:spcPts val="1000"/>
                        </a:spcAft>
                      </a:pPr>
                      <a:r>
                        <a:rPr lang="en-US" sz="1400" b="1" cap="none" spc="0" dirty="0">
                          <a:solidFill>
                            <a:schemeClr val="tx1"/>
                          </a:solidFill>
                          <a:effectLst/>
                        </a:rPr>
                        <a:t>Knowing What You Know: Testing Machine Learning Algorithms</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lnSpc>
                          <a:spcPct val="115000"/>
                        </a:lnSpc>
                        <a:spcAft>
                          <a:spcPts val="1000"/>
                        </a:spcAft>
                      </a:pPr>
                      <a:r>
                        <a:rPr lang="en-US" sz="1400" b="1" cap="none" spc="0" dirty="0">
                          <a:solidFill>
                            <a:schemeClr val="tx1"/>
                          </a:solidFill>
                          <a:effectLst/>
                        </a:rPr>
                        <a:t>K2</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lgn="ctr">
                        <a:lnSpc>
                          <a:spcPct val="115000"/>
                        </a:lnSpc>
                        <a:spcAft>
                          <a:spcPts val="1000"/>
                        </a:spcAft>
                      </a:pPr>
                      <a:r>
                        <a:rPr lang="en-US" sz="1400" b="1" cap="none" spc="0" dirty="0">
                          <a:solidFill>
                            <a:schemeClr val="tx1"/>
                          </a:solidFill>
                          <a:effectLst/>
                        </a:rPr>
                        <a:t>2</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r>
              <a:tr h="1083310">
                <a:tc>
                  <a:txBody>
                    <a:bodyPr/>
                    <a:lstStyle/>
                    <a:p>
                      <a:pPr algn="ctr">
                        <a:lnSpc>
                          <a:spcPct val="115000"/>
                        </a:lnSpc>
                        <a:spcAft>
                          <a:spcPts val="1000"/>
                        </a:spcAft>
                      </a:pPr>
                      <a:r>
                        <a:rPr lang="en-US" sz="1400" b="1" cap="none" spc="0" dirty="0">
                          <a:solidFill>
                            <a:schemeClr val="tx1"/>
                          </a:solidFill>
                          <a:effectLst/>
                        </a:rPr>
                        <a:t>7</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vMerge="1">
                  <a:tcPr/>
                </a:tc>
                <a:tc>
                  <a:txBody>
                    <a:bodyPr/>
                    <a:lstStyle/>
                    <a:p>
                      <a:pPr>
                        <a:lnSpc>
                          <a:spcPct val="115000"/>
                        </a:lnSpc>
                        <a:spcAft>
                          <a:spcPts val="1000"/>
                        </a:spcAft>
                      </a:pPr>
                      <a:r>
                        <a:rPr lang="en-US" sz="1400" b="1" cap="none" spc="0" dirty="0">
                          <a:solidFill>
                            <a:schemeClr val="tx1"/>
                          </a:solidFill>
                          <a:effectLst/>
                        </a:rPr>
                        <a:t>Some Basic Statistics. Averages Variance And Covariance. The Bias-Variance Trade-off</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dirty="0">
                          <a:solidFill>
                            <a:schemeClr val="tx1"/>
                          </a:solidFill>
                          <a:effectLst/>
                        </a:rPr>
                        <a:t>K2</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ctr">
                        <a:lnSpc>
                          <a:spcPct val="115000"/>
                        </a:lnSpc>
                        <a:spcAft>
                          <a:spcPts val="1000"/>
                        </a:spcAft>
                      </a:pPr>
                      <a:r>
                        <a:rPr lang="en-US" sz="1400" b="1" cap="none" spc="0" dirty="0">
                          <a:solidFill>
                            <a:schemeClr val="tx1"/>
                          </a:solidFill>
                          <a:effectLst/>
                        </a:rPr>
                        <a:t>2</a:t>
                      </a:r>
                      <a:endParaRPr lang="en-IN"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3175" marR="30102" marT="87058" marB="8705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tr>
            </a:tbl>
          </a:graphicData>
        </a:graphic>
      </p:graphicFrame>
      <p:sp>
        <p:nvSpPr>
          <p:cNvPr id="3" name="Slide Number Placeholder 2"/>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994410"/>
          </a:xfrm>
        </p:spPr>
        <p:txBody>
          <a:bodyPr/>
          <a:lstStyle/>
          <a:p>
            <a:r>
              <a:rPr lang="en-US" sz="3600" b="1" dirty="0"/>
              <a:t>What is Machine learning?</a:t>
            </a:r>
            <a:endParaRPr lang="en-IN" sz="3600" b="1" dirty="0"/>
          </a:p>
        </p:txBody>
      </p:sp>
      <p:sp>
        <p:nvSpPr>
          <p:cNvPr id="3" name="Content Placeholder 2"/>
          <p:cNvSpPr>
            <a:spLocks noGrp="1"/>
          </p:cNvSpPr>
          <p:nvPr>
            <p:ph idx="1"/>
          </p:nvPr>
        </p:nvSpPr>
        <p:spPr>
          <a:xfrm>
            <a:off x="1261745" y="1828800"/>
            <a:ext cx="9693275" cy="4351020"/>
          </a:xfrm>
        </p:spPr>
        <p:txBody>
          <a:bodyPr>
            <a:normAutofit/>
          </a:bodyPr>
          <a:lstStyle/>
          <a:p>
            <a:pPr algn="just"/>
            <a:r>
              <a:rPr lang="en-IN" sz="2800" dirty="0">
                <a:solidFill>
                  <a:srgbClr val="000000"/>
                </a:solidFill>
                <a:effectLst/>
                <a:ea typeface="Calibri" panose="020F0502020204030204" pitchFamily="34" charset="0"/>
                <a:cs typeface="+mn-lt"/>
              </a:rPr>
              <a:t>Machine learning is a field of artificial intelligence (AI).</a:t>
            </a:r>
            <a:endParaRPr lang="en-US" sz="2800" dirty="0">
              <a:cs typeface="+mn-lt"/>
            </a:endParaRPr>
          </a:p>
          <a:p>
            <a:pPr algn="just"/>
            <a:r>
              <a:rPr lang="en-US" sz="2800" dirty="0">
                <a:cs typeface="+mn-lt"/>
              </a:rPr>
              <a:t>Machine learning is about making computers modify or adapt their actions so that these actions get more accurate, where accuracy is measured by how well the chosen actions reflect the correct ones.</a:t>
            </a:r>
            <a:endParaRPr lang="en-US" sz="2800" dirty="0">
              <a:cs typeface="+mn-lt"/>
            </a:endParaRPr>
          </a:p>
          <a:p>
            <a:pPr algn="just"/>
            <a:r>
              <a:rPr lang="en-IN" sz="2800" dirty="0">
                <a:solidFill>
                  <a:srgbClr val="000000"/>
                </a:solidFill>
                <a:effectLst/>
                <a:ea typeface="Calibri" panose="020F0502020204030204" pitchFamily="34" charset="0"/>
                <a:cs typeface="+mn-lt"/>
              </a:rPr>
              <a:t>In simple terms, machine learning means making the machines learn from their experiences like humans and other animals. </a:t>
            </a:r>
            <a:endParaRPr lang="en-IN" sz="2800" dirty="0">
              <a:solidFill>
                <a:srgbClr val="000000"/>
              </a:solidFill>
              <a:effectLst/>
              <a:ea typeface="Calibri" panose="020F0502020204030204" pitchFamily="34" charset="0"/>
              <a:cs typeface="+mn-lt"/>
            </a:endParaRPr>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745" y="365760"/>
            <a:ext cx="9692640" cy="1008380"/>
          </a:xfrm>
        </p:spPr>
        <p:txBody>
          <a:bodyPr/>
          <a:lstStyle/>
          <a:p>
            <a:r>
              <a:rPr lang="en-US" sz="3600" b="1" dirty="0"/>
              <a:t>What is Machine learning?</a:t>
            </a:r>
            <a:endParaRPr lang="en-IN" sz="3600" b="1" dirty="0"/>
          </a:p>
        </p:txBody>
      </p:sp>
      <p:sp>
        <p:nvSpPr>
          <p:cNvPr id="3" name="Content Placeholder 2"/>
          <p:cNvSpPr>
            <a:spLocks noGrp="1"/>
          </p:cNvSpPr>
          <p:nvPr>
            <p:ph idx="1"/>
          </p:nvPr>
        </p:nvSpPr>
        <p:spPr>
          <a:xfrm>
            <a:off x="1261745" y="1828800"/>
            <a:ext cx="9545955" cy="4351020"/>
          </a:xfrm>
        </p:spPr>
        <p:txBody>
          <a:bodyPr>
            <a:normAutofit/>
          </a:bodyPr>
          <a:lstStyle/>
          <a:p>
            <a:pPr algn="just"/>
            <a:r>
              <a:rPr lang="en-IN" sz="2800" dirty="0">
                <a:solidFill>
                  <a:srgbClr val="000000"/>
                </a:solidFill>
                <a:effectLst/>
                <a:ea typeface="Calibri" panose="020F0502020204030204" pitchFamily="34" charset="0"/>
                <a:cs typeface="+mn-lt"/>
              </a:rPr>
              <a:t>The important parts of animal learning are </a:t>
            </a:r>
            <a:r>
              <a:rPr lang="en-IN" sz="2800" b="1" dirty="0">
                <a:solidFill>
                  <a:srgbClr val="000000"/>
                </a:solidFill>
                <a:effectLst/>
                <a:ea typeface="Calibri" panose="020F0502020204030204" pitchFamily="34" charset="0"/>
                <a:cs typeface="+mn-lt"/>
              </a:rPr>
              <a:t>remembering, adapting, and generalizing</a:t>
            </a:r>
            <a:r>
              <a:rPr lang="en-IN" sz="2800" dirty="0">
                <a:solidFill>
                  <a:srgbClr val="000000"/>
                </a:solidFill>
                <a:effectLst/>
                <a:ea typeface="Calibri" panose="020F0502020204030204" pitchFamily="34" charset="0"/>
                <a:cs typeface="+mn-lt"/>
              </a:rPr>
              <a:t>.</a:t>
            </a:r>
            <a:endParaRPr lang="en-IN" sz="2800" dirty="0">
              <a:solidFill>
                <a:srgbClr val="000000"/>
              </a:solidFill>
              <a:effectLst/>
              <a:ea typeface="Calibri" panose="020F0502020204030204" pitchFamily="34" charset="0"/>
              <a:cs typeface="+mn-lt"/>
            </a:endParaRPr>
          </a:p>
          <a:p>
            <a:pPr algn="just"/>
            <a:r>
              <a:rPr lang="en-IN" sz="2800" dirty="0">
                <a:solidFill>
                  <a:srgbClr val="000000"/>
                </a:solidFill>
                <a:effectLst/>
                <a:ea typeface="Calibri" panose="020F0502020204030204" pitchFamily="34" charset="0"/>
                <a:cs typeface="+mn-lt"/>
              </a:rPr>
              <a:t>There are plenty of other bits to intelligence, such as </a:t>
            </a:r>
            <a:r>
              <a:rPr lang="en-IN" sz="2800" b="1" dirty="0">
                <a:solidFill>
                  <a:srgbClr val="000000"/>
                </a:solidFill>
                <a:effectLst/>
                <a:ea typeface="Calibri" panose="020F0502020204030204" pitchFamily="34" charset="0"/>
                <a:cs typeface="+mn-lt"/>
              </a:rPr>
              <a:t>reasoning</a:t>
            </a:r>
            <a:r>
              <a:rPr lang="en-IN" sz="2800" dirty="0">
                <a:solidFill>
                  <a:srgbClr val="000000"/>
                </a:solidFill>
                <a:effectLst/>
                <a:ea typeface="Calibri" panose="020F0502020204030204" pitchFamily="34" charset="0"/>
                <a:cs typeface="+mn-lt"/>
              </a:rPr>
              <a:t> and </a:t>
            </a:r>
            <a:r>
              <a:rPr lang="en-IN" sz="2800" b="1" dirty="0">
                <a:solidFill>
                  <a:srgbClr val="000000"/>
                </a:solidFill>
                <a:effectLst/>
                <a:ea typeface="Calibri" panose="020F0502020204030204" pitchFamily="34" charset="0"/>
                <a:cs typeface="+mn-lt"/>
              </a:rPr>
              <a:t>logical deduction</a:t>
            </a:r>
            <a:r>
              <a:rPr lang="en-IN" sz="2800" dirty="0">
                <a:solidFill>
                  <a:srgbClr val="000000"/>
                </a:solidFill>
                <a:effectLst/>
                <a:ea typeface="Calibri" panose="020F0502020204030204" pitchFamily="34" charset="0"/>
                <a:cs typeface="+mn-lt"/>
              </a:rPr>
              <a:t>.</a:t>
            </a:r>
            <a:endParaRPr lang="en-IN" sz="2800" dirty="0">
              <a:effectLst/>
              <a:ea typeface="Calibri" panose="020F0502020204030204" pitchFamily="34" charset="0"/>
              <a:cs typeface="+mn-lt"/>
            </a:endParaRPr>
          </a:p>
          <a:p>
            <a:pPr algn="just"/>
            <a:r>
              <a:rPr lang="en-IN" sz="2800" dirty="0">
                <a:solidFill>
                  <a:srgbClr val="000000"/>
                </a:solidFill>
                <a:effectLst/>
                <a:ea typeface="Calibri" panose="020F0502020204030204" pitchFamily="34" charset="0"/>
                <a:cs typeface="+mn-lt"/>
              </a:rPr>
              <a:t>Machine learning deals with learning and adopting, whereas AI makes computers reason and deduce facts.</a:t>
            </a:r>
            <a:endParaRPr lang="en-IN" sz="2800" dirty="0">
              <a:solidFill>
                <a:srgbClr val="000000"/>
              </a:solidFill>
              <a:effectLst/>
              <a:ea typeface="Calibri" panose="020F0502020204030204" pitchFamily="34" charset="0"/>
              <a:cs typeface="+mn-lt"/>
            </a:endParaRPr>
          </a:p>
        </p:txBody>
      </p:sp>
      <p:sp>
        <p:nvSpPr>
          <p:cNvPr id="5" name="Slide Number Placeholder 4"/>
          <p:cNvSpPr>
            <a:spLocks noGrp="1"/>
          </p:cNvSpPr>
          <p:nvPr>
            <p:ph type="sldNum" sz="quarter" idx="12"/>
          </p:nvPr>
        </p:nvSpPr>
        <p:spPr/>
        <p:txBody>
          <a:bodyPr>
            <a:normAutofit fontScale="90000"/>
          </a:bodyPr>
          <a:lstStyle/>
          <a:p>
            <a:fld id="{B2DC25EE-239B-4C5F-AAD1-255A7D5F1EE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9807" y="163830"/>
            <a:ext cx="9692640" cy="1325562"/>
          </a:xfrm>
        </p:spPr>
        <p:txBody>
          <a:bodyPr/>
          <a:p>
            <a:r>
              <a:rPr lang="en-US" b="1"/>
              <a:t>Definition:</a:t>
            </a:r>
            <a:endParaRPr lang="en-US" b="1"/>
          </a:p>
        </p:txBody>
      </p:sp>
      <p:sp>
        <p:nvSpPr>
          <p:cNvPr id="3" name="Content Placeholder 2"/>
          <p:cNvSpPr>
            <a:spLocks noGrp="1"/>
          </p:cNvSpPr>
          <p:nvPr>
            <p:ph idx="1"/>
          </p:nvPr>
        </p:nvSpPr>
        <p:spPr>
          <a:xfrm>
            <a:off x="1249680" y="1646555"/>
            <a:ext cx="9580880" cy="5211445"/>
          </a:xfrm>
        </p:spPr>
        <p:txBody>
          <a:bodyPr>
            <a:noAutofit/>
          </a:bodyPr>
          <a:p>
            <a:pPr marL="342900" marR="0" indent="-342900" algn="just" defTabSz="914400" rtl="0" eaLnBrk="1" fontAlgn="base" latinLnBrk="0" hangingPunct="1">
              <a:lnSpc>
                <a:spcPct val="100000"/>
              </a:lnSpc>
              <a:spcBef>
                <a:spcPct val="20000"/>
              </a:spcBef>
              <a:spcAft>
                <a:spcPct val="0"/>
              </a:spcAft>
              <a:buClrTx/>
              <a:buSzTx/>
              <a:buFontTx/>
              <a:buChar char="•"/>
            </a:pPr>
            <a:r>
              <a:rPr lang="en-US" sz="2800" spc="0">
                <a:cs typeface="+mn-lt"/>
                <a:sym typeface="+mn-ea"/>
              </a:rPr>
              <a:t>The sub field of comp</a:t>
            </a:r>
            <a:r>
              <a:rPr lang="en-US" sz="2800" spc="0">
                <a:cs typeface="+mn-lt"/>
                <a:sym typeface="+mn-ea"/>
              </a:rPr>
              <a:t>uter science that “</a:t>
            </a:r>
            <a:r>
              <a:rPr lang="en-US" sz="2800" spc="0">
                <a:solidFill>
                  <a:srgbClr val="7030A0"/>
                </a:solidFill>
                <a:cs typeface="+mn-lt"/>
                <a:sym typeface="+mn-ea"/>
              </a:rPr>
              <a:t>gives comp</a:t>
            </a:r>
            <a:r>
              <a:rPr lang="en-US" sz="2800" spc="0">
                <a:solidFill>
                  <a:srgbClr val="7030A0"/>
                </a:solidFill>
                <a:cs typeface="+mn-lt"/>
                <a:sym typeface="+mn-ea"/>
              </a:rPr>
              <a:t>uters the ability to learn witho</a:t>
            </a:r>
            <a:r>
              <a:rPr lang="en-US" sz="2800" spc="0">
                <a:solidFill>
                  <a:srgbClr val="7030A0"/>
                </a:solidFill>
                <a:cs typeface="+mn-lt"/>
                <a:sym typeface="+mn-ea"/>
              </a:rPr>
              <a:t>ut being explicitly programmed”</a:t>
            </a:r>
            <a:endParaRPr kumimoji="0" lang="en-US" sz="2800" b="0" i="0" u="none" strike="noStrike" kern="1200" cap="none" spc="0" normalizeH="0" baseline="0" noProof="1">
              <a:solidFill>
                <a:srgbClr val="7030A0"/>
              </a:solidFill>
              <a:ea typeface="+mn-ea"/>
              <a:cs typeface="+mn-lt"/>
            </a:endParaRPr>
          </a:p>
          <a:p>
            <a:pPr marL="457200" marR="0" lvl="1" indent="0" algn="just" defTabSz="914400" rtl="0" eaLnBrk="1" fontAlgn="base" latinLnBrk="0" hangingPunct="1">
              <a:lnSpc>
                <a:spcPct val="100000"/>
              </a:lnSpc>
              <a:spcBef>
                <a:spcPct val="20000"/>
              </a:spcBef>
              <a:spcAft>
                <a:spcPct val="0"/>
              </a:spcAft>
              <a:buClrTx/>
              <a:buSzTx/>
              <a:buFontTx/>
              <a:buNone/>
            </a:pPr>
            <a:r>
              <a:rPr lang="en-US" sz="2800" spc="0">
                <a:solidFill>
                  <a:srgbClr val="FF0000"/>
                </a:solidFill>
                <a:cs typeface="+mn-lt"/>
                <a:sym typeface="+mn-ea"/>
              </a:rPr>
              <a:t>					            - </a:t>
            </a:r>
            <a:r>
              <a:rPr lang="en-US" sz="2800" spc="0">
                <a:solidFill>
                  <a:srgbClr val="7030A0"/>
                </a:solidFill>
                <a:cs typeface="+mn-lt"/>
                <a:sym typeface="+mn-ea"/>
              </a:rPr>
              <a:t>Artur samuel(1959)</a:t>
            </a:r>
            <a:endParaRPr kumimoji="0" lang="en-US" sz="2800" b="0" i="0" u="none" strike="noStrike" kern="1200" cap="none" spc="0" normalizeH="0" baseline="0" noProof="1">
              <a:solidFill>
                <a:srgbClr val="7030A0"/>
              </a:solidFill>
              <a:ea typeface="+mn-ea"/>
              <a:cs typeface="+mn-lt"/>
            </a:endParaRPr>
          </a:p>
          <a:p>
            <a:pPr marL="342900" marR="0" indent="-342900" algn="just" defTabSz="914400" rtl="0" eaLnBrk="1" fontAlgn="base" latinLnBrk="0" hangingPunct="1">
              <a:lnSpc>
                <a:spcPct val="100000"/>
              </a:lnSpc>
              <a:spcBef>
                <a:spcPct val="20000"/>
              </a:spcBef>
              <a:spcAft>
                <a:spcPct val="0"/>
              </a:spcAft>
              <a:buClrTx/>
              <a:buSzTx/>
              <a:buFontTx/>
              <a:buChar char="•"/>
            </a:pPr>
            <a:r>
              <a:rPr lang="en-US" sz="2800" spc="0">
                <a:cs typeface="+mn-lt"/>
                <a:sym typeface="+mn-ea"/>
              </a:rPr>
              <a:t>A computer program is said to learn fom experience E with respect to some class of tasks T and performance measure P if ita performance at tasks T, as measured by P, improves with experience E.</a:t>
            </a:r>
            <a:endParaRPr kumimoji="0" lang="en-US" sz="2800" b="0" i="0" u="none" strike="noStrike" kern="1200" cap="none" spc="0" normalizeH="0" baseline="0" noProof="1">
              <a:solidFill>
                <a:schemeClr val="tx1"/>
              </a:solidFill>
              <a:ea typeface="+mn-ea"/>
              <a:cs typeface="+mn-lt"/>
              <a:sym typeface="+mn-ea"/>
            </a:endParaRPr>
          </a:p>
          <a:p>
            <a:pPr marL="0" marR="0" indent="0" algn="just" defTabSz="914400" rtl="0" eaLnBrk="1" fontAlgn="base" latinLnBrk="0" hangingPunct="1">
              <a:lnSpc>
                <a:spcPct val="100000"/>
              </a:lnSpc>
              <a:spcBef>
                <a:spcPct val="20000"/>
              </a:spcBef>
              <a:spcAft>
                <a:spcPct val="0"/>
              </a:spcAft>
              <a:buClrTx/>
              <a:buSzTx/>
              <a:buFontTx/>
              <a:buNone/>
            </a:pPr>
            <a:r>
              <a:rPr lang="en-US" sz="2800" spc="0">
                <a:cs typeface="+mn-lt"/>
                <a:sym typeface="+mn-ea"/>
              </a:rPr>
              <a:t>	                                                   </a:t>
            </a:r>
            <a:r>
              <a:rPr lang="en-US" sz="2800" spc="0">
                <a:solidFill>
                  <a:srgbClr val="FF0000"/>
                </a:solidFill>
                <a:cs typeface="+mn-lt"/>
                <a:sym typeface="+mn-ea"/>
              </a:rPr>
              <a:t>-</a:t>
            </a:r>
            <a:r>
              <a:rPr lang="en-US" sz="2800" spc="0">
                <a:solidFill>
                  <a:srgbClr val="7030A0"/>
                </a:solidFill>
                <a:cs typeface="+mn-lt"/>
                <a:sym typeface="+mn-ea"/>
              </a:rPr>
              <a:t>Tom Mitchell(1997)</a:t>
            </a:r>
            <a:endParaRPr kumimoji="0" lang="en-US" sz="2800" b="0" i="0" u="none" strike="noStrike" kern="1200" cap="none" spc="0" normalizeH="0" baseline="0" noProof="1">
              <a:solidFill>
                <a:srgbClr val="7030A0"/>
              </a:solidFill>
              <a:ea typeface="+mn-ea"/>
              <a:cs typeface="+mn-lt"/>
            </a:endParaRPr>
          </a:p>
          <a:p>
            <a:pPr algn="just"/>
            <a:endParaRPr kumimoji="0" lang="en-US" sz="2800" b="0" i="0" u="none" strike="noStrike" kern="1200" cap="none" spc="0" normalizeH="0" baseline="0" noProof="1">
              <a:solidFill>
                <a:srgbClr val="7030A0"/>
              </a:solidFill>
              <a:ea typeface="+mn-ea"/>
              <a:cs typeface="+mn-lt"/>
            </a:endParaRPr>
          </a:p>
        </p:txBody>
      </p:sp>
      <p:sp>
        <p:nvSpPr>
          <p:cNvPr id="5" name="Slide Number Placeholder 4"/>
          <p:cNvSpPr>
            <a:spLocks noGrp="1"/>
          </p:cNvSpPr>
          <p:nvPr>
            <p:ph type="sldNum" sz="quarter" idx="12"/>
          </p:nvPr>
        </p:nvSpPr>
        <p:spPr/>
        <p:txBody>
          <a:bodyPr/>
          <a:p>
            <a:fld id="{B2DC25EE-239B-4C5F-AAD1-255A7D5F1EE2}" type="slidenum">
              <a:rPr lang="en-US" smtClean="0"/>
            </a:fld>
            <a:endParaRPr lang="en-US"/>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14774</Words>
  <Application>WPS Presentation</Application>
  <PresentationFormat>Widescreen</PresentationFormat>
  <Paragraphs>471</Paragraphs>
  <Slides>39</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56" baseType="lpstr">
      <vt:lpstr>Arial</vt:lpstr>
      <vt:lpstr>SimSun</vt:lpstr>
      <vt:lpstr>Wingdings</vt:lpstr>
      <vt:lpstr>Wingdings 2</vt:lpstr>
      <vt:lpstr>Cambria</vt:lpstr>
      <vt:lpstr>Calibri</vt:lpstr>
      <vt:lpstr>Times New Roman</vt:lpstr>
      <vt:lpstr>Symbol</vt:lpstr>
      <vt:lpstr>Century Schoolbook</vt:lpstr>
      <vt:lpstr>Microsoft YaHei</vt:lpstr>
      <vt:lpstr>Arial Unicode MS</vt:lpstr>
      <vt:lpstr>Batang</vt:lpstr>
      <vt:lpstr>View</vt:lpstr>
      <vt:lpstr>Paint.Picture</vt:lpstr>
      <vt:lpstr>Paint.Picture</vt:lpstr>
      <vt:lpstr>Paint.Picture</vt:lpstr>
      <vt:lpstr>Paint.Picture</vt:lpstr>
      <vt:lpstr>Machine Learning  By  David Raju kuppala - VI SEM CSE A&amp;B S Kumar Reddy M   - VI SEM CSE C&amp;D Department of CSE Sri vasavi Engineering College, Tadepalligudem</vt:lpstr>
      <vt:lpstr>Course Otline:</vt:lpstr>
      <vt:lpstr>Course Outcomes:</vt:lpstr>
      <vt:lpstr>PowerPoint 演示文稿</vt:lpstr>
      <vt:lpstr>CO - 1: INTRODUCTION</vt:lpstr>
      <vt:lpstr>PowerPoint 演示文稿</vt:lpstr>
      <vt:lpstr>What is Machine learning?</vt:lpstr>
      <vt:lpstr>What is Machine learning?</vt:lpstr>
      <vt:lpstr>Definition:</vt:lpstr>
      <vt:lpstr>ML: Types</vt:lpstr>
      <vt:lpstr>PowerPoint 演示文稿</vt:lpstr>
      <vt:lpstr>ML: Supervised Learning</vt:lpstr>
      <vt:lpstr>ML: Unsupervised Learning</vt:lpstr>
      <vt:lpstr>ML: Reinforcement Learning</vt:lpstr>
      <vt:lpstr>ML: Evolutionary Learning</vt:lpstr>
      <vt:lpstr>ML: Supervised learning </vt:lpstr>
      <vt:lpstr>Supervised learning</vt:lpstr>
      <vt:lpstr>Supervised Learning: Regression</vt:lpstr>
      <vt:lpstr>Example:</vt:lpstr>
      <vt:lpstr>Supervised Learning: Regression</vt:lpstr>
      <vt:lpstr>Supervised Learning: Classification</vt:lpstr>
      <vt:lpstr>PowerPoint 演示文稿</vt:lpstr>
      <vt:lpstr>ML: Process</vt:lpstr>
      <vt:lpstr>Artificial Neural Network (ANN) </vt:lpstr>
      <vt:lpstr>Artificial Neural Network (ANN) </vt:lpstr>
      <vt:lpstr>Artificial Neural Network (ANN) </vt:lpstr>
      <vt:lpstr>ML: Terminology</vt:lpstr>
      <vt:lpstr>ML: Terminology</vt:lpstr>
      <vt:lpstr>Weight Space</vt:lpstr>
      <vt:lpstr>The Curse of Dimensionality</vt:lpstr>
      <vt:lpstr>Testing Machine Learning Algorithms</vt:lpstr>
      <vt:lpstr>ML: Overfitting</vt:lpstr>
      <vt:lpstr>ML: Overfitting</vt:lpstr>
      <vt:lpstr>ML: Overfitting</vt:lpstr>
      <vt:lpstr>ML: Overfitting</vt:lpstr>
      <vt:lpstr>ML: Underfitting</vt:lpstr>
      <vt:lpstr>Some Basic Statistics</vt:lpstr>
      <vt:lpstr>Some Basic Statistics</vt:lpstr>
      <vt:lpstr>The Bias-Variance Trade-off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 KUMAR REDDY MALLIDI</dc:creator>
  <cp:lastModifiedBy>Aviv</cp:lastModifiedBy>
  <cp:revision>37</cp:revision>
  <dcterms:created xsi:type="dcterms:W3CDTF">2021-04-17T04:13:00Z</dcterms:created>
  <dcterms:modified xsi:type="dcterms:W3CDTF">2021-05-20T05:59:07Z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