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3" r:id="rId16"/>
    <p:sldId id="275" r:id="rId17"/>
    <p:sldId id="276" r:id="rId18"/>
    <p:sldId id="272"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6" d="100"/>
          <a:sy n="106" d="100"/>
        </p:scale>
        <p:origin x="654" y="108"/>
      </p:cViewPr>
      <p:guideLst/>
    </p:cSldViewPr>
  </p:slideViewPr>
  <p:outlineViewPr>
    <p:cViewPr>
      <p:scale>
        <a:sx n="33" d="100"/>
        <a:sy n="33" d="100"/>
      </p:scale>
      <p:origin x="0" y="-4962"/>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BD5AD-6DD7-4453-A86C-301D53D87A6D}" type="datetimeFigureOut">
              <a:rPr lang="en-IN" smtClean="0"/>
              <a:t>15-05-2021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EBF5A-DBE8-4F20-BDAB-C1840AE51D1A}" type="slidenum">
              <a:rPr lang="en-IN" smtClean="0"/>
              <a:t>‹#›</a:t>
            </a:fld>
            <a:endParaRPr lang="en-IN"/>
          </a:p>
        </p:txBody>
      </p:sp>
    </p:spTree>
    <p:extLst>
      <p:ext uri="{BB962C8B-B14F-4D97-AF65-F5344CB8AC3E}">
        <p14:creationId xmlns:p14="http://schemas.microsoft.com/office/powerpoint/2010/main" val="267572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there is a class c that is extremely rare, then the probability of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the class will be very low. So, a new object will only be classified as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if and only if the likelihood is very high. But if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is very crucial, and we want to misclassify an object of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then we bias the probability and can give a higher value for the probability of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a:t>
                </a:r>
                <a:endParaRPr lang="en-IN" dirty="0"/>
              </a:p>
            </p:txBody>
          </p:sp>
        </mc:Choice>
        <mc:Fallback xmlns="">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there is a class c that is extremely rare, then the probability of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the class will be very low. So, a new object will only be classified as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if and only if the likelihood is very high. But if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is very crucial, and we want to misclassify an object of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then we bias the probability and can give a higher value for the probability of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a:t>
                </a:r>
                <a:endParaRPr lang="en-IN" dirty="0"/>
              </a:p>
            </p:txBody>
          </p:sp>
        </mc:Fallback>
      </mc:AlternateContent>
      <p:sp>
        <p:nvSpPr>
          <p:cNvPr id="4" name="Slide Number Placeholder 3"/>
          <p:cNvSpPr>
            <a:spLocks noGrp="1"/>
          </p:cNvSpPr>
          <p:nvPr>
            <p:ph type="sldNum" sz="quarter" idx="5"/>
          </p:nvPr>
        </p:nvSpPr>
        <p:spPr/>
        <p:txBody>
          <a:bodyPr/>
          <a:lstStyle/>
          <a:p>
            <a:fld id="{C90EBF5A-DBE8-4F20-BDAB-C1840AE51D1A}" type="slidenum">
              <a:rPr lang="en-IN" smtClean="0"/>
              <a:t>11</a:t>
            </a:fld>
            <a:endParaRPr lang="en-IN"/>
          </a:p>
        </p:txBody>
      </p:sp>
    </p:spTree>
    <p:extLst>
      <p:ext uri="{BB962C8B-B14F-4D97-AF65-F5344CB8AC3E}">
        <p14:creationId xmlns:p14="http://schemas.microsoft.com/office/powerpoint/2010/main" val="792063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Logically speaking, KNN has no training phase. </a:t>
            </a:r>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28</a:t>
            </a:fld>
            <a:endParaRPr lang="en-IN"/>
          </a:p>
        </p:txBody>
      </p:sp>
    </p:spTree>
    <p:extLst>
      <p:ext uri="{BB962C8B-B14F-4D97-AF65-F5344CB8AC3E}">
        <p14:creationId xmlns:p14="http://schemas.microsoft.com/office/powerpoint/2010/main" val="201505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Here, one can see that the optimization problem doesn't feature </a:t>
                </a: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m:t>
                    </m:r>
                  </m:oMath>
                </a14:m>
                <a:r>
                  <a:rPr lang="en-IN" sz="1800" dirty="0">
                    <a:solidFill>
                      <a:srgbClr val="000000"/>
                    </a:solidFill>
                    <a:effectLst/>
                    <a:latin typeface="Times New Roman" panose="02020603050405020304" pitchFamily="18" charset="0"/>
                    <a:ea typeface="Times New Roman" panose="02020603050405020304" pitchFamily="18" charset="0"/>
                  </a:rPr>
                  <a:t>. Instead, it has become a constrained quadratic programming task. There is no analytical solution to this problem; it is a straightforward numerical problem.</a:t>
                </a:r>
                <a:endParaRPr lang="en-IN" dirty="0"/>
              </a:p>
            </p:txBody>
          </p:sp>
        </mc:Choice>
        <mc:Fallback>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Here, one can see that the optimization problem doesn't feature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𝑤</a:t>
                </a:r>
                <a:r>
                  <a:rPr lang="en-IN" sz="1800" dirty="0">
                    <a:solidFill>
                      <a:srgbClr val="000000"/>
                    </a:solidFill>
                    <a:effectLst/>
                    <a:latin typeface="Times New Roman" panose="02020603050405020304" pitchFamily="18" charset="0"/>
                    <a:ea typeface="Times New Roman" panose="02020603050405020304" pitchFamily="18" charset="0"/>
                  </a:rPr>
                  <a:t>. Instead, it has become a constrained quadratic programming task. There is no analytical solution to this problem; it is a straightforward numerical problem.</a:t>
                </a:r>
                <a:endParaRPr lang="en-IN" dirty="0"/>
              </a:p>
            </p:txBody>
          </p:sp>
        </mc:Fallback>
      </mc:AlternateContent>
      <p:sp>
        <p:nvSpPr>
          <p:cNvPr id="4" name="Slide Number Placeholder 3"/>
          <p:cNvSpPr>
            <a:spLocks noGrp="1"/>
          </p:cNvSpPr>
          <p:nvPr>
            <p:ph type="sldNum" sz="quarter" idx="5"/>
          </p:nvPr>
        </p:nvSpPr>
        <p:spPr/>
        <p:txBody>
          <a:bodyPr/>
          <a:lstStyle/>
          <a:p>
            <a:fld id="{C90EBF5A-DBE8-4F20-BDAB-C1840AE51D1A}" type="slidenum">
              <a:rPr lang="en-IN" smtClean="0"/>
              <a:t>36</a:t>
            </a:fld>
            <a:endParaRPr lang="en-IN"/>
          </a:p>
        </p:txBody>
      </p:sp>
    </p:spTree>
    <p:extLst>
      <p:ext uri="{BB962C8B-B14F-4D97-AF65-F5344CB8AC3E}">
        <p14:creationId xmlns:p14="http://schemas.microsoft.com/office/powerpoint/2010/main" val="244638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For example, let us consider a rare disease dataset, where 90% of the training data entries are of a no-disease class, and only 10% belong to the disease class. Even though all the objects are classified as a no-disease class, still the accuracy will be 90% with a 10%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Hence, the other measures that are proposed for unbalanced datasets are the sensitivity and specificity pair, precision and recall pair, and F1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38</a:t>
            </a:fld>
            <a:endParaRPr lang="en-IN"/>
          </a:p>
        </p:txBody>
      </p:sp>
    </p:spTree>
    <p:extLst>
      <p:ext uri="{BB962C8B-B14F-4D97-AF65-F5344CB8AC3E}">
        <p14:creationId xmlns:p14="http://schemas.microsoft.com/office/powerpoint/2010/main" val="375516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.Consider our rare disease example if the model classifies as all are healthy, then the specificity as a 1 and the sensitivity as a 0.</a:t>
            </a:r>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40</a:t>
            </a:fld>
            <a:endParaRPr lang="en-IN"/>
          </a:p>
        </p:txBody>
      </p:sp>
    </p:spTree>
    <p:extLst>
      <p:ext uri="{BB962C8B-B14F-4D97-AF65-F5344CB8AC3E}">
        <p14:creationId xmlns:p14="http://schemas.microsoft.com/office/powerpoint/2010/main" val="262134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in Bayesian classification and logistic regression, we were provided with the probability </a:t>
                </a: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0&lt;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𝑛𝑒𝑤</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𝑐</m:t>
                        </m:r>
                      </m:e>
                      <m:e>
                        <m:sSub>
                          <m:sSub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𝑛𝑒𝑤</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&lt;1</m:t>
                    </m:r>
                  </m:oMath>
                </a14:m>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an object </a:t>
                </a:r>
                <a14:m>
                  <m:oMath xmlns:m="http://schemas.openxmlformats.org/officeDocument/2006/math">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𝑛𝑒𝑤</m:t>
                        </m:r>
                      </m:sub>
                    </m:sSub>
                  </m:oMath>
                </a14:m>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belongs to class </a:t>
                </a: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SVM, we are provided with a real value that is then passed through a sign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in Bayesian classification and logistic regression, we were provided with the probability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0&lt;</a:t>
                </a:r>
                <a:r>
                  <a:rPr lang="en-I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𝑃</a:t>
                </a:r>
                <a:r>
                  <a:rPr lang="en-IN" sz="1800" i="0">
                    <a:solidFill>
                      <a:srgbClr val="000000"/>
                    </a:solidFill>
                    <a:effectLst/>
                    <a:latin typeface="Cambria Math" panose="02040503050406030204" pitchFamily="18" charset="0"/>
                    <a:cs typeface="Times New Roman" panose="02020603050405020304" pitchFamily="18" charset="0"/>
                  </a:rPr>
                  <a:t>(</a:t>
                </a:r>
                <a:r>
                  <a:rPr lang="en-I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𝑇_𝑛𝑒𝑤=𝑐│𝑥_𝑛𝑒𝑤,𝑋,𝑡)&lt;1</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an object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𝑥_𝑛𝑒𝑤</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belongs to class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SVM, we are provided with a real value that is then passed through a sign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Fallback>
      </mc:AlternateContent>
      <p:sp>
        <p:nvSpPr>
          <p:cNvPr id="4" name="Slide Number Placeholder 3"/>
          <p:cNvSpPr>
            <a:spLocks noGrp="1"/>
          </p:cNvSpPr>
          <p:nvPr>
            <p:ph type="sldNum" sz="quarter" idx="5"/>
          </p:nvPr>
        </p:nvSpPr>
        <p:spPr/>
        <p:txBody>
          <a:bodyPr/>
          <a:lstStyle/>
          <a:p>
            <a:fld id="{C90EBF5A-DBE8-4F20-BDAB-C1840AE51D1A}" type="slidenum">
              <a:rPr lang="en-IN" smtClean="0"/>
              <a:t>43</a:t>
            </a:fld>
            <a:endParaRPr lang="en-IN"/>
          </a:p>
        </p:txBody>
      </p:sp>
    </p:spTree>
    <p:extLst>
      <p:ext uri="{BB962C8B-B14F-4D97-AF65-F5344CB8AC3E}">
        <p14:creationId xmlns:p14="http://schemas.microsoft.com/office/powerpoint/2010/main" val="1299125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in Bayesian classification and logistic regression, we were provided with the probability </a:t>
                </a: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0&lt;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𝑛𝑒𝑤</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𝑐</m:t>
                        </m:r>
                      </m:e>
                      <m:e>
                        <m:sSub>
                          <m:sSub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𝑛𝑒𝑤</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&lt;1</m:t>
                    </m:r>
                  </m:oMath>
                </a14:m>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an object </a:t>
                </a:r>
                <a14:m>
                  <m:oMath xmlns:m="http://schemas.openxmlformats.org/officeDocument/2006/math">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𝑛𝑒𝑤</m:t>
                        </m:r>
                      </m:sub>
                    </m:sSub>
                  </m:oMath>
                </a14:m>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belongs to class </a:t>
                </a: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SVM, we are provided with a real value that is then passed through a sign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in Bayesian classification and logistic regression, we were provided with the probability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0&lt;</a:t>
                </a:r>
                <a:r>
                  <a:rPr lang="en-I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𝑃</a:t>
                </a:r>
                <a:r>
                  <a:rPr lang="en-IN" sz="1800" i="0">
                    <a:solidFill>
                      <a:srgbClr val="000000"/>
                    </a:solidFill>
                    <a:effectLst/>
                    <a:latin typeface="Cambria Math" panose="02040503050406030204" pitchFamily="18" charset="0"/>
                    <a:cs typeface="Times New Roman" panose="02020603050405020304" pitchFamily="18" charset="0"/>
                  </a:rPr>
                  <a:t>(</a:t>
                </a:r>
                <a:r>
                  <a:rPr lang="en-I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𝑇_𝑛𝑒𝑤=𝑐│𝑥_𝑛𝑒𝑤,𝑋,𝑡)&lt;1</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an object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𝑥_𝑛𝑒𝑤</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belongs to class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SVM, we are provided with a real value that is then passed through a sign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Fallback>
      </mc:AlternateContent>
      <p:sp>
        <p:nvSpPr>
          <p:cNvPr id="4" name="Slide Number Placeholder 3"/>
          <p:cNvSpPr>
            <a:spLocks noGrp="1"/>
          </p:cNvSpPr>
          <p:nvPr>
            <p:ph type="sldNum" sz="quarter" idx="5"/>
          </p:nvPr>
        </p:nvSpPr>
        <p:spPr/>
        <p:txBody>
          <a:bodyPr/>
          <a:lstStyle/>
          <a:p>
            <a:fld id="{C90EBF5A-DBE8-4F20-BDAB-C1840AE51D1A}" type="slidenum">
              <a:rPr lang="en-IN" smtClean="0"/>
              <a:t>44</a:t>
            </a:fld>
            <a:endParaRPr lang="en-IN"/>
          </a:p>
        </p:txBody>
      </p:sp>
    </p:spTree>
    <p:extLst>
      <p:ext uri="{BB962C8B-B14F-4D97-AF65-F5344CB8AC3E}">
        <p14:creationId xmlns:p14="http://schemas.microsoft.com/office/powerpoint/2010/main" val="126083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there is a class c that is extremely rare, then the probability of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the class will be very low. So, a new object will only be classified as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if and only if the likelihood is very high. But if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is very crucial, and we want to misclassify an object of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then we bias the probability and can give a higher value for the probability of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a:t>
                </a:r>
                <a:endParaRPr lang="en-IN" dirty="0"/>
              </a:p>
            </p:txBody>
          </p:sp>
        </mc:Choice>
        <mc:Fallback xmlns="">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there is a class c that is extremely rare, then the probability of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the class will be very low. So, a new object will only be classified as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if and only if the likelihood is very high. But if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is very crucial, and we want to misclassify an object of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then we bias the probability and can give a higher value for the probability of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a:t>
                </a:r>
                <a:endParaRPr lang="en-IN" dirty="0"/>
              </a:p>
            </p:txBody>
          </p:sp>
        </mc:Fallback>
      </mc:AlternateContent>
      <p:sp>
        <p:nvSpPr>
          <p:cNvPr id="4" name="Slide Number Placeholder 3"/>
          <p:cNvSpPr>
            <a:spLocks noGrp="1"/>
          </p:cNvSpPr>
          <p:nvPr>
            <p:ph type="sldNum" sz="quarter" idx="5"/>
          </p:nvPr>
        </p:nvSpPr>
        <p:spPr/>
        <p:txBody>
          <a:bodyPr/>
          <a:lstStyle/>
          <a:p>
            <a:fld id="{C90EBF5A-DBE8-4F20-BDAB-C1840AE51D1A}" type="slidenum">
              <a:rPr lang="en-IN" smtClean="0"/>
              <a:t>12</a:t>
            </a:fld>
            <a:endParaRPr lang="en-IN"/>
          </a:p>
        </p:txBody>
      </p:sp>
    </p:spTree>
    <p:extLst>
      <p:ext uri="{BB962C8B-B14F-4D97-AF65-F5344CB8AC3E}">
        <p14:creationId xmlns:p14="http://schemas.microsoft.com/office/powerpoint/2010/main" val="182973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there is a class c that is extremely rare, then the probability of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the class will be very low. So, a new object will only be classified as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if and only if the likelihood is very high. But if the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is very crucial, and we want to misclassify an object of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then we bias the probability and can give a higher value for the probability of </a:t>
                </a:r>
                <a14:m>
                  <m:oMath xmlns:m="http://schemas.openxmlformats.org/officeDocument/2006/math">
                    <m:sSup>
                      <m:sSup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dirty="0">
                    <a:solidFill>
                      <a:srgbClr val="000000"/>
                    </a:solidFill>
                    <a:effectLst/>
                    <a:latin typeface="Times New Roman" panose="02020603050405020304" pitchFamily="18" charset="0"/>
                    <a:ea typeface="Times New Roman" panose="02020603050405020304" pitchFamily="18" charset="0"/>
                  </a:rPr>
                  <a:t> class. </a:t>
                </a:r>
                <a:endParaRPr lang="en-IN" dirty="0"/>
              </a:p>
            </p:txBody>
          </p:sp>
        </mc:Choice>
        <mc:Fallback xmlns="">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there is a class c that is extremely rare, then the probability of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the class will be very low. So, a new object will only be classified as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if and only if the likelihood is very high. But if the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is very crucial, and we want to misclassify an object of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then we bias the probability and can give a higher value for the probability of </a:t>
                </a:r>
                <a:r>
                  <a:rPr lang="en-IN"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𝑐^𝑡ℎ</a:t>
                </a:r>
                <a:r>
                  <a:rPr lang="en-IN" sz="1800" dirty="0">
                    <a:solidFill>
                      <a:srgbClr val="000000"/>
                    </a:solidFill>
                    <a:effectLst/>
                    <a:latin typeface="Times New Roman" panose="02020603050405020304" pitchFamily="18" charset="0"/>
                    <a:ea typeface="Times New Roman" panose="02020603050405020304" pitchFamily="18" charset="0"/>
                  </a:rPr>
                  <a:t> class. </a:t>
                </a:r>
                <a:endParaRPr lang="en-IN" dirty="0"/>
              </a:p>
            </p:txBody>
          </p:sp>
        </mc:Fallback>
      </mc:AlternateContent>
      <p:sp>
        <p:nvSpPr>
          <p:cNvPr id="4" name="Slide Number Placeholder 3"/>
          <p:cNvSpPr>
            <a:spLocks noGrp="1"/>
          </p:cNvSpPr>
          <p:nvPr>
            <p:ph type="sldNum" sz="quarter" idx="5"/>
          </p:nvPr>
        </p:nvSpPr>
        <p:spPr/>
        <p:txBody>
          <a:bodyPr/>
          <a:lstStyle/>
          <a:p>
            <a:fld id="{C90EBF5A-DBE8-4F20-BDAB-C1840AE51D1A}" type="slidenum">
              <a:rPr lang="en-IN" smtClean="0"/>
              <a:t>15</a:t>
            </a:fld>
            <a:endParaRPr lang="en-IN"/>
          </a:p>
        </p:txBody>
      </p:sp>
    </p:spTree>
    <p:extLst>
      <p:ext uri="{BB962C8B-B14F-4D97-AF65-F5344CB8AC3E}">
        <p14:creationId xmlns:p14="http://schemas.microsoft.com/office/powerpoint/2010/main" val="37248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 former is greater than the latter, then the log ratio will take a large positive value, and if the former is less than the latter, then the log ratio will take a large negative value. </a:t>
            </a:r>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21</a:t>
            </a:fld>
            <a:endParaRPr lang="en-IN"/>
          </a:p>
        </p:txBody>
      </p:sp>
    </p:spTree>
    <p:extLst>
      <p:ext uri="{BB962C8B-B14F-4D97-AF65-F5344CB8AC3E}">
        <p14:creationId xmlns:p14="http://schemas.microsoft.com/office/powerpoint/2010/main" val="98981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If the former is greater than the latter, then the log ratio will take a large positive value, and if the former is less than the latter, then the log ratio will take a large negative value. </a:t>
            </a:r>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22</a:t>
            </a:fld>
            <a:endParaRPr lang="en-IN"/>
          </a:p>
        </p:txBody>
      </p:sp>
    </p:spTree>
    <p:extLst>
      <p:ext uri="{BB962C8B-B14F-4D97-AF65-F5344CB8AC3E}">
        <p14:creationId xmlns:p14="http://schemas.microsoft.com/office/powerpoint/2010/main" val="29947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But it is important to remember that over-fitting and poor generalization is very much possible when making the non-linear models more compared to linear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23</a:t>
            </a:fld>
            <a:endParaRPr lang="en-IN"/>
          </a:p>
        </p:txBody>
      </p:sp>
    </p:spTree>
    <p:extLst>
      <p:ext uri="{BB962C8B-B14F-4D97-AF65-F5344CB8AC3E}">
        <p14:creationId xmlns:p14="http://schemas.microsoft.com/office/powerpoint/2010/main" val="346008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Sometimes it is better to go with nonparametric models like the Gaussian models instead of sticking to parametric models, i.e., linear and non-linear polynomial models. A parametric model is parameterized by a finite number of parameters, whereas a limited number of parameters can not parameterize a nonparametric model. For example, a Gaussian model is characterized by two functions: a mean function and a covariance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24</a:t>
            </a:fld>
            <a:endParaRPr lang="en-IN"/>
          </a:p>
        </p:txBody>
      </p:sp>
    </p:spTree>
    <p:extLst>
      <p:ext uri="{BB962C8B-B14F-4D97-AF65-F5344CB8AC3E}">
        <p14:creationId xmlns:p14="http://schemas.microsoft.com/office/powerpoint/2010/main" val="238827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Logically speaking, KNN has no training phase. </a:t>
            </a:r>
            <a:endParaRPr lang="en-IN" dirty="0"/>
          </a:p>
        </p:txBody>
      </p:sp>
      <p:sp>
        <p:nvSpPr>
          <p:cNvPr id="4" name="Slide Number Placeholder 3"/>
          <p:cNvSpPr>
            <a:spLocks noGrp="1"/>
          </p:cNvSpPr>
          <p:nvPr>
            <p:ph type="sldNum" sz="quarter" idx="5"/>
          </p:nvPr>
        </p:nvSpPr>
        <p:spPr/>
        <p:txBody>
          <a:bodyPr/>
          <a:lstStyle/>
          <a:p>
            <a:fld id="{C90EBF5A-DBE8-4F20-BDAB-C1840AE51D1A}" type="slidenum">
              <a:rPr lang="en-IN" smtClean="0"/>
              <a:t>26</a:t>
            </a:fld>
            <a:endParaRPr lang="en-IN"/>
          </a:p>
        </p:txBody>
      </p:sp>
    </p:spTree>
    <p:extLst>
      <p:ext uri="{BB962C8B-B14F-4D97-AF65-F5344CB8AC3E}">
        <p14:creationId xmlns:p14="http://schemas.microsoft.com/office/powerpoint/2010/main" val="47671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9875" algn="just">
              <a:lnSpc>
                <a:spcPct val="107000"/>
              </a:lnSpc>
              <a:spcBef>
                <a:spcPts val="1200"/>
              </a:spcBef>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as shown in the above figure that shows a binary classification problem, where class 1 is represented with squares and class 2 is represented with circles. Now, two new objects A and B, have to be classified. Now the K value chosen here is 3, i.e., to classify a new object, we will check the three nearest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 new object will be assigned with the majority class. Hence, object A will be classified as class 1 as 2 out of 3 nearest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of class 1, and object B will be classified as class 2 as all the three nearest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of class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90EBF5A-DBE8-4F20-BDAB-C1840AE51D1A}" type="slidenum">
              <a:rPr lang="en-IN" smtClean="0"/>
              <a:t>27</a:t>
            </a:fld>
            <a:endParaRPr lang="en-IN"/>
          </a:p>
        </p:txBody>
      </p:sp>
    </p:spTree>
    <p:extLst>
      <p:ext uri="{BB962C8B-B14F-4D97-AF65-F5344CB8AC3E}">
        <p14:creationId xmlns:p14="http://schemas.microsoft.com/office/powerpoint/2010/main" val="291031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2039-9513-4433-A88F-A43E8A348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EB481A-1017-4BC6-9CD1-D36776D18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F485B5-75BA-4F6D-9064-1B649CCD22EE}"/>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5" name="Footer Placeholder 4">
            <a:extLst>
              <a:ext uri="{FF2B5EF4-FFF2-40B4-BE49-F238E27FC236}">
                <a16:creationId xmlns:a16="http://schemas.microsoft.com/office/drawing/2014/main" id="{69A7C097-A833-4995-8060-40312F9AD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569CD-5BBE-4C7C-B776-3974F371C3B7}"/>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8161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89C7-DF5C-4D33-B834-A263E1110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711495-A2FD-472C-BB33-7564B78546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9E944-8D48-4641-BF5B-804436885ECC}"/>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5" name="Footer Placeholder 4">
            <a:extLst>
              <a:ext uri="{FF2B5EF4-FFF2-40B4-BE49-F238E27FC236}">
                <a16:creationId xmlns:a16="http://schemas.microsoft.com/office/drawing/2014/main" id="{7BFE9DED-49B8-4E6D-9DEE-3E0AAC9A4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0E77-D8F9-475F-997D-F2DCAB36ED7E}"/>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8990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9F1D2-0D77-4D5F-BC8B-D48512837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875013-BEC5-4F98-B55F-7B5BF5B9CF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09C95-502B-41AD-A9FA-265603DC92D6}"/>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5" name="Footer Placeholder 4">
            <a:extLst>
              <a:ext uri="{FF2B5EF4-FFF2-40B4-BE49-F238E27FC236}">
                <a16:creationId xmlns:a16="http://schemas.microsoft.com/office/drawing/2014/main" id="{0FEF8833-83C3-4F4D-96CE-BFCCCF731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7BE78-6073-4F72-AD25-3A3E3A2BDA89}"/>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5516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2344-1C39-43AA-8977-28AE3ED13D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6AE3EC-0E73-40C3-9094-E2A281F4F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3B4C7-E6FC-4067-83DB-876C53A66566}"/>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5" name="Footer Placeholder 4">
            <a:extLst>
              <a:ext uri="{FF2B5EF4-FFF2-40B4-BE49-F238E27FC236}">
                <a16:creationId xmlns:a16="http://schemas.microsoft.com/office/drawing/2014/main" id="{EDADAD86-35E6-4483-B0BF-1EE1BB009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32482-DBDD-411B-9435-2D7D4DB36190}"/>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819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45AF-3FD0-4944-9944-F2A497C94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3B4C17-07CD-4182-BC30-47D59E2E82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8CA3F-E956-4A3B-AB94-8CBC868449DC}"/>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5" name="Footer Placeholder 4">
            <a:extLst>
              <a:ext uri="{FF2B5EF4-FFF2-40B4-BE49-F238E27FC236}">
                <a16:creationId xmlns:a16="http://schemas.microsoft.com/office/drawing/2014/main" id="{14A78312-387B-42D5-AF8F-B14ADD7EB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7B502-0248-43C9-8CA2-4486F74EE4EC}"/>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0213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BD16-52BC-426E-8256-DA36E0DDF9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E34D2A-6D93-45FF-94CC-B62AC2338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D731F-7732-49BF-9124-96FE7619D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8C0417-7AC6-4786-A1EE-EA518FDC432C}"/>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6" name="Footer Placeholder 5">
            <a:extLst>
              <a:ext uri="{FF2B5EF4-FFF2-40B4-BE49-F238E27FC236}">
                <a16:creationId xmlns:a16="http://schemas.microsoft.com/office/drawing/2014/main" id="{833DC8A4-472C-4AC8-9408-8BCBC7060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91401-E175-4F51-A28C-AC57CFEB613E}"/>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23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C6DC-25E6-448D-91AD-F9F1358C19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15D5C7-4BDA-4FC5-9C74-E9C467BBB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71A99-89F8-4F75-8E44-0136BEBC3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E7C01B-3BB1-4C27-817F-6CCD3128B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87C9D-BF59-4B4D-BB4B-6AC7F217A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2E05A-5F2D-44AA-AB8F-D0AAC2239C5C}"/>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8" name="Footer Placeholder 7">
            <a:extLst>
              <a:ext uri="{FF2B5EF4-FFF2-40B4-BE49-F238E27FC236}">
                <a16:creationId xmlns:a16="http://schemas.microsoft.com/office/drawing/2014/main" id="{93A68563-AD07-4E62-82F6-DBB321247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B6377A-FFB8-4476-B578-5441CBDA33FD}"/>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3581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3B35-1D93-4F8C-94BE-D3E9CF346D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5B5AD4-063D-4A14-A347-AD52C3D97B25}"/>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4" name="Footer Placeholder 3">
            <a:extLst>
              <a:ext uri="{FF2B5EF4-FFF2-40B4-BE49-F238E27FC236}">
                <a16:creationId xmlns:a16="http://schemas.microsoft.com/office/drawing/2014/main" id="{120AAC97-0F94-4F4E-983B-20E2C10E5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7CE508-ECC3-4617-B919-DD4032692D5D}"/>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47813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8E1D9-FFD7-4CB9-80DB-42D06C23FB09}"/>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3" name="Footer Placeholder 2">
            <a:extLst>
              <a:ext uri="{FF2B5EF4-FFF2-40B4-BE49-F238E27FC236}">
                <a16:creationId xmlns:a16="http://schemas.microsoft.com/office/drawing/2014/main" id="{86CFA842-76A6-4669-9603-E95588DFC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624F5-6F06-4CEE-8E35-1097F9F6A62E}"/>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5475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5E8A-588B-4B45-A29A-B9A87F871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266DB0-48E2-4368-BD4A-E9233F2E7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1EA80-33F8-4966-9157-CDB928EE4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9D7AD-9F8D-4A6E-A196-A64BD9006A14}"/>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6" name="Footer Placeholder 5">
            <a:extLst>
              <a:ext uri="{FF2B5EF4-FFF2-40B4-BE49-F238E27FC236}">
                <a16:creationId xmlns:a16="http://schemas.microsoft.com/office/drawing/2014/main" id="{EB8D2F73-7C1E-4753-9342-6BDBA6B1A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81346-CE4D-449E-9487-0C8C31874750}"/>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2388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503C-2D95-4918-BF64-C2E6DBCB2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F4AC59-A061-45C2-BDC6-A06CD0A20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D0AB7-6C8F-4E0A-A5C3-EB1092481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6EEEE-3099-46C8-9DF4-92E9725F8CDF}"/>
              </a:ext>
            </a:extLst>
          </p:cNvPr>
          <p:cNvSpPr>
            <a:spLocks noGrp="1"/>
          </p:cNvSpPr>
          <p:nvPr>
            <p:ph type="dt" sz="half" idx="10"/>
          </p:nvPr>
        </p:nvSpPr>
        <p:spPr/>
        <p:txBody>
          <a:bodyPr/>
          <a:lstStyle/>
          <a:p>
            <a:fld id="{6A4B53A7-3209-46A6-9454-F38EAC8F11E7}" type="datetimeFigureOut">
              <a:rPr lang="en-US" smtClean="0"/>
              <a:t>5/15/2021</a:t>
            </a:fld>
            <a:endParaRPr lang="en-US"/>
          </a:p>
        </p:txBody>
      </p:sp>
      <p:sp>
        <p:nvSpPr>
          <p:cNvPr id="6" name="Footer Placeholder 5">
            <a:extLst>
              <a:ext uri="{FF2B5EF4-FFF2-40B4-BE49-F238E27FC236}">
                <a16:creationId xmlns:a16="http://schemas.microsoft.com/office/drawing/2014/main" id="{D05F2F62-FC56-443D-978A-F99D4F8C0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0D552-F5F6-4B41-A625-2C9AFA6C18B3}"/>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7100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8FA99-A30D-4F7A-9B35-AA2A37CF8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B3BC8-1CFF-4A72-87DE-42B46C1FD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99AD5-3F1C-4E68-A25A-C0E9244B8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B53A7-3209-46A6-9454-F38EAC8F11E7}" type="datetimeFigureOut">
              <a:rPr lang="en-US" smtClean="0"/>
              <a:pPr/>
              <a:t>5/15/2021</a:t>
            </a:fld>
            <a:endParaRPr lang="en-US" dirty="0"/>
          </a:p>
        </p:txBody>
      </p:sp>
      <p:sp>
        <p:nvSpPr>
          <p:cNvPr id="5" name="Footer Placeholder 4">
            <a:extLst>
              <a:ext uri="{FF2B5EF4-FFF2-40B4-BE49-F238E27FC236}">
                <a16:creationId xmlns:a16="http://schemas.microsoft.com/office/drawing/2014/main" id="{BD66B422-C03B-4C69-961F-1B2612934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C846CE-8A64-48AA-B6C7-C0DF973C1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737769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5939-DFB9-4FA6-B397-1788BFF5C848}"/>
              </a:ext>
            </a:extLst>
          </p:cNvPr>
          <p:cNvSpPr>
            <a:spLocks noGrp="1"/>
          </p:cNvSpPr>
          <p:nvPr>
            <p:ph type="ctrTitle"/>
          </p:nvPr>
        </p:nvSpPr>
        <p:spPr>
          <a:xfrm>
            <a:off x="766761" y="643468"/>
            <a:ext cx="5292727" cy="4242858"/>
          </a:xfrm>
        </p:spPr>
        <p:txBody>
          <a:bodyPr anchor="b">
            <a:normAutofit/>
          </a:bodyPr>
          <a:lstStyle/>
          <a:p>
            <a:pPr algn="l"/>
            <a:r>
              <a:rPr lang="en-IN" sz="8800" b="1"/>
              <a:t>Machine Learning</a:t>
            </a:r>
            <a:endParaRPr lang="en-IN" sz="8800" b="1" dirty="0"/>
          </a:p>
        </p:txBody>
      </p:sp>
      <p:sp>
        <p:nvSpPr>
          <p:cNvPr id="3" name="Subtitle 2">
            <a:extLst>
              <a:ext uri="{FF2B5EF4-FFF2-40B4-BE49-F238E27FC236}">
                <a16:creationId xmlns:a16="http://schemas.microsoft.com/office/drawing/2014/main" id="{1654EA9D-F5F1-40DF-A50E-0550CD60591A}"/>
              </a:ext>
            </a:extLst>
          </p:cNvPr>
          <p:cNvSpPr>
            <a:spLocks noGrp="1"/>
          </p:cNvSpPr>
          <p:nvPr>
            <p:ph type="subTitle" idx="1"/>
          </p:nvPr>
        </p:nvSpPr>
        <p:spPr>
          <a:xfrm>
            <a:off x="766761" y="5019676"/>
            <a:ext cx="5292727" cy="1066799"/>
          </a:xfrm>
        </p:spPr>
        <p:txBody>
          <a:bodyPr>
            <a:normAutofit/>
          </a:bodyPr>
          <a:lstStyle/>
          <a:p>
            <a:pPr algn="l"/>
            <a:r>
              <a:rPr lang="en-IN" sz="2000">
                <a:solidFill>
                  <a:schemeClr val="tx1">
                    <a:alpha val="60000"/>
                  </a:schemeClr>
                </a:solidFill>
              </a:rPr>
              <a:t>Unit 2: Classification</a:t>
            </a:r>
          </a:p>
        </p:txBody>
      </p:sp>
      <p:pic>
        <p:nvPicPr>
          <p:cNvPr id="7" name="Graphic 6" descr="Head with Gears">
            <a:extLst>
              <a:ext uri="{FF2B5EF4-FFF2-40B4-BE49-F238E27FC236}">
                <a16:creationId xmlns:a16="http://schemas.microsoft.com/office/drawing/2014/main" id="{B2CE0102-8590-421B-ADEB-E062052D52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2301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D7C2-D0D6-43BE-AFF6-4833390BEEB6}"/>
              </a:ext>
            </a:extLst>
          </p:cNvPr>
          <p:cNvSpPr>
            <a:spLocks noGrp="1"/>
          </p:cNvSpPr>
          <p:nvPr>
            <p:ph type="title"/>
          </p:nvPr>
        </p:nvSpPr>
        <p:spPr/>
        <p:txBody>
          <a:bodyPr/>
          <a:lstStyle/>
          <a:p>
            <a:r>
              <a:rPr lang="en-IN" dirty="0"/>
              <a:t>The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35B9F1-C7E7-494D-A331-5A3FD1D2F6E6}"/>
                  </a:ext>
                </a:extLst>
              </p:cNvPr>
              <p:cNvSpPr>
                <a:spLocks noGrp="1"/>
              </p:cNvSpPr>
              <p:nvPr>
                <p:ph idx="1"/>
              </p:nvPr>
            </p:nvSpPr>
            <p:spPr/>
            <p:txBody>
              <a:bodyPr>
                <a:normAutofit/>
              </a:bodyPr>
              <a:lstStyle/>
              <a:p>
                <a:pPr algn="just"/>
                <a:r>
                  <a:rPr lang="en-US" dirty="0"/>
                  <a:t>Given a set of training points C classes, the predictive probabilities of each of C potential classes must be computed. These probabilities can form the basis of a decision-making process or be used to compute an expectation. Form </a:t>
                </a:r>
                <a:r>
                  <a:rPr lang="en-US" dirty="0" err="1"/>
                  <a:t>Baye's</a:t>
                </a:r>
                <a:r>
                  <a:rPr lang="en-US" dirty="0"/>
                  <a:t> rule, we can obtain the expression of the predictive probability as:</a:t>
                </a:r>
              </a:p>
              <a:p>
                <a:pPr marL="0" indent="0" algn="just">
                  <a:buNone/>
                </a:pPr>
                <a14:m>
                  <m:oMathPara xmlns:m="http://schemas.openxmlformats.org/officeDocument/2006/math">
                    <m:oMathParaPr>
                      <m:jc m:val="centerGroup"/>
                    </m:oMathParaPr>
                    <m:oMath xmlns:m="http://schemas.openxmlformats.org/officeDocument/2006/math">
                      <m:r>
                        <a:rPr lang="en-IN" sz="1900">
                          <a:latin typeface="Cambria Math" panose="02040503050406030204" pitchFamily="18" charset="0"/>
                        </a:rPr>
                        <m:t>𝑃</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𝑐</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𝑥</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 = </m:t>
                      </m:r>
                      <m:f>
                        <m:fPr>
                          <m:ctrlPr>
                            <a:rPr lang="en-IN" sz="1900" i="1">
                              <a:latin typeface="Cambria Math" panose="02040503050406030204" pitchFamily="18" charset="0"/>
                            </a:rPr>
                          </m:ctrlPr>
                        </m:fPr>
                        <m:num>
                          <m:r>
                            <a:rPr lang="en-IN" sz="1900">
                              <a:latin typeface="Cambria Math" panose="02040503050406030204" pitchFamily="18" charset="0"/>
                            </a:rPr>
                            <m:t>𝑝</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𝑥</m:t>
                              </m:r>
                            </m:e>
                            <m:sub>
                              <m:r>
                                <a:rPr lang="en-IN" sz="1900">
                                  <a:latin typeface="Cambria Math" panose="02040503050406030204" pitchFamily="18" charset="0"/>
                                </a:rPr>
                                <m:t>𝑛𝑒𝑤</m:t>
                              </m:r>
                            </m:sub>
                          </m:sSub>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𝑐</m:t>
                          </m:r>
                          <m:r>
                            <a:rPr lang="en-IN" sz="1900">
                              <a:latin typeface="Cambria Math" panose="02040503050406030204" pitchFamily="18" charset="0"/>
                            </a:rPr>
                            <m:t>, </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r>
                            <a:rPr lang="en-IN" sz="1900">
                              <a:latin typeface="Cambria Math" panose="02040503050406030204" pitchFamily="18" charset="0"/>
                            </a:rPr>
                            <m:t>𝑃</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𝑐</m:t>
                          </m:r>
                          <m:r>
                            <a:rPr lang="en-IN" sz="1900">
                              <a:latin typeface="Cambria Math" panose="02040503050406030204" pitchFamily="18" charset="0"/>
                            </a:rPr>
                            <m:t>|</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num>
                        <m:den>
                          <m:r>
                            <a:rPr lang="en-IN" sz="1900">
                              <a:latin typeface="Cambria Math" panose="02040503050406030204" pitchFamily="18" charset="0"/>
                            </a:rPr>
                            <m:t>𝑝</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𝑥</m:t>
                              </m:r>
                            </m:e>
                            <m:sub>
                              <m:r>
                                <a:rPr lang="en-IN" sz="1900">
                                  <a:latin typeface="Cambria Math" panose="02040503050406030204" pitchFamily="18" charset="0"/>
                                </a:rPr>
                                <m:t>𝑛𝑒𝑤</m:t>
                              </m:r>
                            </m:sub>
                          </m:sSub>
                          <m:r>
                            <a:rPr lang="en-IN" sz="1900">
                              <a:latin typeface="Cambria Math" panose="02040503050406030204" pitchFamily="18" charset="0"/>
                            </a:rPr>
                            <m:t>| </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den>
                      </m:f>
                    </m:oMath>
                  </m:oMathPara>
                </a14:m>
                <a:endParaRPr lang="en-IN" sz="1900" dirty="0"/>
              </a:p>
              <a:p>
                <a:pPr marL="0" indent="0" algn="just">
                  <a:buNone/>
                </a:pPr>
                <a14:m>
                  <m:oMathPara xmlns:m="http://schemas.openxmlformats.org/officeDocument/2006/math">
                    <m:oMathParaPr>
                      <m:jc m:val="centerGroup"/>
                    </m:oMathParaPr>
                    <m:oMath xmlns:m="http://schemas.openxmlformats.org/officeDocument/2006/math">
                      <m:r>
                        <a:rPr lang="en-IN" sz="1900">
                          <a:latin typeface="Cambria Math" panose="02040503050406030204" pitchFamily="18" charset="0"/>
                        </a:rPr>
                        <m:t>𝑃</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𝑐</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𝑥</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 = </m:t>
                      </m:r>
                      <m:f>
                        <m:fPr>
                          <m:ctrlPr>
                            <a:rPr lang="en-IN" sz="1900" i="1">
                              <a:latin typeface="Cambria Math" panose="02040503050406030204" pitchFamily="18" charset="0"/>
                            </a:rPr>
                          </m:ctrlPr>
                        </m:fPr>
                        <m:num>
                          <m:r>
                            <a:rPr lang="en-IN" sz="1900">
                              <a:latin typeface="Cambria Math" panose="02040503050406030204" pitchFamily="18" charset="0"/>
                            </a:rPr>
                            <m:t>𝑝</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𝑥</m:t>
                              </m:r>
                            </m:e>
                            <m:sub>
                              <m:r>
                                <a:rPr lang="en-IN" sz="1900">
                                  <a:latin typeface="Cambria Math" panose="02040503050406030204" pitchFamily="18" charset="0"/>
                                </a:rPr>
                                <m:t>𝑛𝑒𝑤</m:t>
                              </m:r>
                            </m:sub>
                          </m:sSub>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𝑐</m:t>
                          </m:r>
                          <m:r>
                            <a:rPr lang="en-IN" sz="1900">
                              <a:latin typeface="Cambria Math" panose="02040503050406030204" pitchFamily="18" charset="0"/>
                            </a:rPr>
                            <m:t>, </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r>
                            <a:rPr lang="en-IN" sz="1900">
                              <a:latin typeface="Cambria Math" panose="02040503050406030204" pitchFamily="18" charset="0"/>
                            </a:rPr>
                            <m:t>𝑃</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r>
                            <a:rPr lang="en-IN" sz="1900">
                              <a:latin typeface="Cambria Math" panose="02040503050406030204" pitchFamily="18" charset="0"/>
                            </a:rPr>
                            <m:t>𝑐</m:t>
                          </m:r>
                          <m:r>
                            <a:rPr lang="en-IN" sz="1900">
                              <a:latin typeface="Cambria Math" panose="02040503050406030204" pitchFamily="18" charset="0"/>
                            </a:rPr>
                            <m:t>|</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num>
                        <m:den>
                          <m:nary>
                            <m:naryPr>
                              <m:chr m:val="∑"/>
                              <m:limLoc m:val="undOvr"/>
                              <m:ctrlPr>
                                <a:rPr lang="en-IN" sz="1900" i="1">
                                  <a:latin typeface="Cambria Math" panose="02040503050406030204" pitchFamily="18" charset="0"/>
                                </a:rPr>
                              </m:ctrlPr>
                            </m:naryPr>
                            <m:sub>
                              <m:sSup>
                                <m:sSupPr>
                                  <m:ctrlPr>
                                    <a:rPr lang="en-IN" sz="1900" i="1">
                                      <a:latin typeface="Cambria Math" panose="02040503050406030204" pitchFamily="18" charset="0"/>
                                    </a:rPr>
                                  </m:ctrlPr>
                                </m:sSupPr>
                                <m:e>
                                  <m:r>
                                    <a:rPr lang="en-IN" sz="1900">
                                      <a:latin typeface="Cambria Math" panose="02040503050406030204" pitchFamily="18" charset="0"/>
                                    </a:rPr>
                                    <m:t>𝑐</m:t>
                                  </m:r>
                                </m:e>
                                <m:sup>
                                  <m:r>
                                    <a:rPr lang="en-IN" sz="1900">
                                      <a:latin typeface="Cambria Math" panose="02040503050406030204" pitchFamily="18" charset="0"/>
                                    </a:rPr>
                                    <m:t>′</m:t>
                                  </m:r>
                                </m:sup>
                              </m:sSup>
                              <m:r>
                                <a:rPr lang="en-IN" sz="1900">
                                  <a:latin typeface="Cambria Math" panose="02040503050406030204" pitchFamily="18" charset="0"/>
                                </a:rPr>
                                <m:t>=1</m:t>
                              </m:r>
                            </m:sub>
                            <m:sup>
                              <m:r>
                                <a:rPr lang="en-IN" sz="1900">
                                  <a:latin typeface="Cambria Math" panose="02040503050406030204" pitchFamily="18" charset="0"/>
                                </a:rPr>
                                <m:t>𝐶</m:t>
                              </m:r>
                            </m:sup>
                            <m:e>
                              <m:r>
                                <a:rPr lang="en-IN" sz="1900">
                                  <a:latin typeface="Cambria Math" panose="02040503050406030204" pitchFamily="18" charset="0"/>
                                </a:rPr>
                                <m:t>𝑝</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𝑥</m:t>
                                  </m:r>
                                </m:e>
                                <m:sub>
                                  <m:r>
                                    <a:rPr lang="en-IN" sz="1900">
                                      <a:latin typeface="Cambria Math" panose="02040503050406030204" pitchFamily="18" charset="0"/>
                                    </a:rPr>
                                    <m:t>𝑛𝑒𝑤</m:t>
                                  </m:r>
                                </m:sub>
                              </m:sSub>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sSup>
                                <m:sSupPr>
                                  <m:ctrlPr>
                                    <a:rPr lang="en-IN" sz="1900" i="1">
                                      <a:latin typeface="Cambria Math" panose="02040503050406030204" pitchFamily="18" charset="0"/>
                                    </a:rPr>
                                  </m:ctrlPr>
                                </m:sSupPr>
                                <m:e>
                                  <m:r>
                                    <a:rPr lang="en-IN" sz="1900">
                                      <a:latin typeface="Cambria Math" panose="02040503050406030204" pitchFamily="18" charset="0"/>
                                    </a:rPr>
                                    <m:t>𝑐</m:t>
                                  </m:r>
                                </m:e>
                                <m:sup>
                                  <m:r>
                                    <a:rPr lang="en-IN" sz="1900">
                                      <a:latin typeface="Cambria Math" panose="02040503050406030204" pitchFamily="18" charset="0"/>
                                    </a:rPr>
                                    <m:t>′</m:t>
                                  </m:r>
                                </m:sup>
                              </m:sSup>
                              <m:r>
                                <a:rPr lang="en-IN" sz="1900">
                                  <a:latin typeface="Cambria Math" panose="02040503050406030204" pitchFamily="18" charset="0"/>
                                </a:rPr>
                                <m:t>, </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r>
                                <a:rPr lang="en-IN" sz="1900">
                                  <a:latin typeface="Cambria Math" panose="02040503050406030204" pitchFamily="18" charset="0"/>
                                </a:rPr>
                                <m:t>𝑃</m:t>
                              </m:r>
                              <m:r>
                                <a:rPr lang="en-IN" sz="1900">
                                  <a:latin typeface="Cambria Math" panose="02040503050406030204" pitchFamily="18" charset="0"/>
                                </a:rPr>
                                <m:t>(</m:t>
                              </m:r>
                              <m:sSub>
                                <m:sSubPr>
                                  <m:ctrlPr>
                                    <a:rPr lang="en-IN" sz="1900" i="1">
                                      <a:latin typeface="Cambria Math" panose="02040503050406030204" pitchFamily="18" charset="0"/>
                                    </a:rPr>
                                  </m:ctrlPr>
                                </m:sSubPr>
                                <m:e>
                                  <m:r>
                                    <a:rPr lang="en-IN" sz="1900">
                                      <a:latin typeface="Cambria Math" panose="02040503050406030204" pitchFamily="18" charset="0"/>
                                    </a:rPr>
                                    <m:t>𝑇</m:t>
                                  </m:r>
                                </m:e>
                                <m:sub>
                                  <m:r>
                                    <a:rPr lang="en-IN" sz="1900">
                                      <a:latin typeface="Cambria Math" panose="02040503050406030204" pitchFamily="18" charset="0"/>
                                    </a:rPr>
                                    <m:t>𝑛𝑒𝑤</m:t>
                                  </m:r>
                                </m:sub>
                              </m:sSub>
                              <m:r>
                                <a:rPr lang="en-IN" sz="1900">
                                  <a:latin typeface="Cambria Math" panose="02040503050406030204" pitchFamily="18" charset="0"/>
                                </a:rPr>
                                <m:t>=</m:t>
                              </m:r>
                              <m:sSup>
                                <m:sSupPr>
                                  <m:ctrlPr>
                                    <a:rPr lang="en-IN" sz="1900" i="1">
                                      <a:latin typeface="Cambria Math" panose="02040503050406030204" pitchFamily="18" charset="0"/>
                                    </a:rPr>
                                  </m:ctrlPr>
                                </m:sSupPr>
                                <m:e>
                                  <m:r>
                                    <a:rPr lang="en-IN" sz="1900">
                                      <a:latin typeface="Cambria Math" panose="02040503050406030204" pitchFamily="18" charset="0"/>
                                    </a:rPr>
                                    <m:t>𝑐</m:t>
                                  </m:r>
                                </m:e>
                                <m:sup>
                                  <m:r>
                                    <a:rPr lang="en-IN" sz="1900">
                                      <a:latin typeface="Cambria Math" panose="02040503050406030204" pitchFamily="18" charset="0"/>
                                    </a:rPr>
                                    <m:t>′</m:t>
                                  </m:r>
                                </m:sup>
                              </m:sSup>
                              <m:r>
                                <a:rPr lang="en-IN" sz="1900">
                                  <a:latin typeface="Cambria Math" panose="02040503050406030204" pitchFamily="18" charset="0"/>
                                </a:rPr>
                                <m:t>|</m:t>
                              </m:r>
                              <m:r>
                                <a:rPr lang="en-IN" sz="1900">
                                  <a:latin typeface="Cambria Math" panose="02040503050406030204" pitchFamily="18" charset="0"/>
                                </a:rPr>
                                <m:t>𝑋</m:t>
                              </m:r>
                              <m:r>
                                <a:rPr lang="en-IN" sz="1900">
                                  <a:latin typeface="Cambria Math" panose="02040503050406030204" pitchFamily="18" charset="0"/>
                                </a:rPr>
                                <m:t>,</m:t>
                              </m:r>
                              <m:r>
                                <a:rPr lang="en-IN" sz="1900">
                                  <a:latin typeface="Cambria Math" panose="02040503050406030204" pitchFamily="18" charset="0"/>
                                </a:rPr>
                                <m:t>𝑡</m:t>
                              </m:r>
                              <m:r>
                                <a:rPr lang="en-IN" sz="1900">
                                  <a:latin typeface="Cambria Math" panose="02040503050406030204" pitchFamily="18" charset="0"/>
                                </a:rPr>
                                <m:t>)</m:t>
                              </m:r>
                            </m:e>
                          </m:nary>
                        </m:den>
                      </m:f>
                    </m:oMath>
                  </m:oMathPara>
                </a14:m>
                <a:endParaRPr lang="en-IN" dirty="0"/>
              </a:p>
              <a:p>
                <a:pPr algn="just"/>
                <a:r>
                  <a:rPr lang="en-IN" dirty="0"/>
                  <a:t>So, to calculate the probability, we need to calculate </a:t>
                </a:r>
                <a14:m>
                  <m:oMath xmlns:m="http://schemas.openxmlformats.org/officeDocument/2006/math">
                    <m:r>
                      <a:rPr lang="en-IN" sz="2800" smtClean="0">
                        <a:latin typeface="Cambria Math" panose="02040503050406030204" pitchFamily="18" charset="0"/>
                      </a:rPr>
                      <m:t>𝑃</m:t>
                    </m:r>
                    <m:r>
                      <a:rPr lang="en-IN" sz="2800" smtClean="0">
                        <a:latin typeface="Cambria Math" panose="02040503050406030204" pitchFamily="18" charset="0"/>
                      </a:rPr>
                      <m:t>(</m:t>
                    </m:r>
                    <m:sSub>
                      <m:sSubPr>
                        <m:ctrlPr>
                          <a:rPr lang="en-IN" sz="2800" i="1">
                            <a:latin typeface="Cambria Math" panose="02040503050406030204" pitchFamily="18" charset="0"/>
                          </a:rPr>
                        </m:ctrlPr>
                      </m:sSubPr>
                      <m:e>
                        <m:r>
                          <a:rPr lang="en-IN" sz="2800">
                            <a:latin typeface="Cambria Math" panose="02040503050406030204" pitchFamily="18" charset="0"/>
                          </a:rPr>
                          <m:t>𝑇</m:t>
                        </m:r>
                      </m:e>
                      <m:sub>
                        <m:r>
                          <a:rPr lang="en-IN" sz="2800">
                            <a:latin typeface="Cambria Math" panose="02040503050406030204" pitchFamily="18" charset="0"/>
                          </a:rPr>
                          <m:t>𝑛𝑒𝑤</m:t>
                        </m:r>
                      </m:sub>
                    </m:sSub>
                    <m:r>
                      <a:rPr lang="en-IN" sz="2800">
                        <a:latin typeface="Cambria Math" panose="02040503050406030204" pitchFamily="18" charset="0"/>
                      </a:rPr>
                      <m:t>=</m:t>
                    </m:r>
                    <m:r>
                      <a:rPr lang="en-IN" sz="2800">
                        <a:latin typeface="Cambria Math" panose="02040503050406030204" pitchFamily="18" charset="0"/>
                      </a:rPr>
                      <m:t>𝑐</m:t>
                    </m:r>
                    <m:r>
                      <a:rPr lang="en-IN" sz="2800">
                        <a:latin typeface="Cambria Math" panose="02040503050406030204" pitchFamily="18" charset="0"/>
                      </a:rPr>
                      <m:t>|</m:t>
                    </m:r>
                    <m:r>
                      <a:rPr lang="en-IN" sz="2800">
                        <a:latin typeface="Cambria Math" panose="02040503050406030204" pitchFamily="18" charset="0"/>
                      </a:rPr>
                      <m:t>𝑋</m:t>
                    </m:r>
                    <m:r>
                      <a:rPr lang="en-IN" sz="2800">
                        <a:latin typeface="Cambria Math" panose="02040503050406030204" pitchFamily="18" charset="0"/>
                      </a:rPr>
                      <m:t>,</m:t>
                    </m:r>
                    <m:r>
                      <a:rPr lang="en-IN" sz="2800">
                        <a:latin typeface="Cambria Math" panose="02040503050406030204" pitchFamily="18" charset="0"/>
                      </a:rPr>
                      <m:t>𝑡</m:t>
                    </m:r>
                    <m:r>
                      <a:rPr lang="en-IN" sz="2800">
                        <a:latin typeface="Cambria Math" panose="02040503050406030204" pitchFamily="18" charset="0"/>
                      </a:rPr>
                      <m:t>)</m:t>
                    </m:r>
                  </m:oMath>
                </a14:m>
                <a:r>
                  <a:rPr lang="en-IN" dirty="0"/>
                  <a:t> and </a:t>
                </a:r>
                <a14:m>
                  <m:oMath xmlns:m="http://schemas.openxmlformats.org/officeDocument/2006/math">
                    <m:r>
                      <a:rPr lang="en-IN">
                        <a:latin typeface="Cambria Math" panose="02040503050406030204" pitchFamily="18" charset="0"/>
                      </a:rPr>
                      <m:t>𝑝</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𝑥</m:t>
                        </m:r>
                      </m:e>
                      <m:sub>
                        <m:r>
                          <a:rPr lang="en-IN">
                            <a:latin typeface="Cambria Math" panose="02040503050406030204" pitchFamily="18" charset="0"/>
                          </a:rPr>
                          <m:t>𝑛𝑒𝑤</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𝑇</m:t>
                        </m:r>
                      </m:e>
                      <m:sub>
                        <m:r>
                          <a:rPr lang="en-IN">
                            <a:latin typeface="Cambria Math" panose="02040503050406030204" pitchFamily="18" charset="0"/>
                          </a:rPr>
                          <m:t>𝑛𝑒𝑤</m:t>
                        </m:r>
                      </m:sub>
                    </m:sSub>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𝑐</m:t>
                        </m:r>
                      </m:e>
                      <m:sup>
                        <m:r>
                          <a:rPr lang="en-IN">
                            <a:latin typeface="Cambria Math" panose="02040503050406030204" pitchFamily="18" charset="0"/>
                          </a:rPr>
                          <m:t>′</m:t>
                        </m:r>
                      </m:sup>
                    </m:sSup>
                    <m:r>
                      <a:rPr lang="en-IN">
                        <a:latin typeface="Cambria Math" panose="02040503050406030204" pitchFamily="18" charset="0"/>
                      </a:rPr>
                      <m:t>, </m:t>
                    </m:r>
                    <m:r>
                      <a:rPr lang="en-IN">
                        <a:latin typeface="Cambria Math" panose="02040503050406030204" pitchFamily="18" charset="0"/>
                      </a:rPr>
                      <m:t>𝑋</m:t>
                    </m:r>
                    <m:r>
                      <a:rPr lang="en-IN">
                        <a:latin typeface="Cambria Math" panose="02040503050406030204" pitchFamily="18" charset="0"/>
                      </a:rPr>
                      <m:t>,</m:t>
                    </m:r>
                    <m:r>
                      <a:rPr lang="en-IN">
                        <a:latin typeface="Cambria Math" panose="02040503050406030204" pitchFamily="18" charset="0"/>
                      </a:rPr>
                      <m:t>𝑡</m:t>
                    </m:r>
                    <m:r>
                      <a:rPr lang="en-IN">
                        <a:latin typeface="Cambria Math" panose="02040503050406030204" pitchFamily="18" charset="0"/>
                      </a:rPr>
                      <m:t>)</m:t>
                    </m:r>
                  </m:oMath>
                </a14:m>
                <a:r>
                  <a:rPr lang="en-IN" dirty="0"/>
                  <a:t> with respect to every class.</a:t>
                </a:r>
              </a:p>
            </p:txBody>
          </p:sp>
        </mc:Choice>
        <mc:Fallback>
          <p:sp>
            <p:nvSpPr>
              <p:cNvPr id="3" name="Content Placeholder 2">
                <a:extLst>
                  <a:ext uri="{FF2B5EF4-FFF2-40B4-BE49-F238E27FC236}">
                    <a16:creationId xmlns:a16="http://schemas.microsoft.com/office/drawing/2014/main" id="{9435B9F1-C7E7-494D-A331-5A3FD1D2F6E6}"/>
                  </a:ext>
                </a:extLst>
              </p:cNvPr>
              <p:cNvSpPr>
                <a:spLocks noGrp="1" noRot="1" noChangeAspect="1" noMove="1" noResize="1" noEditPoints="1" noAdjustHandles="1" noChangeArrowheads="1" noChangeShapeType="1" noTextEdit="1"/>
              </p:cNvSpPr>
              <p:nvPr>
                <p:ph idx="1"/>
              </p:nvPr>
            </p:nvSpPr>
            <p:spPr>
              <a:blipFill>
                <a:blip r:embed="rId2"/>
                <a:stretch>
                  <a:fillRect l="-1043" t="-2241" r="-1159" b="-1821"/>
                </a:stretch>
              </a:blipFill>
            </p:spPr>
            <p:txBody>
              <a:bodyPr/>
              <a:lstStyle/>
              <a:p>
                <a:r>
                  <a:rPr lang="en-IN">
                    <a:noFill/>
                  </a:rPr>
                  <a:t> </a:t>
                </a:r>
              </a:p>
            </p:txBody>
          </p:sp>
        </mc:Fallback>
      </mc:AlternateContent>
    </p:spTree>
    <p:extLst>
      <p:ext uri="{BB962C8B-B14F-4D97-AF65-F5344CB8AC3E}">
        <p14:creationId xmlns:p14="http://schemas.microsoft.com/office/powerpoint/2010/main" val="354549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D7C2-D0D6-43BE-AFF6-4833390BEEB6}"/>
              </a:ext>
            </a:extLst>
          </p:cNvPr>
          <p:cNvSpPr>
            <a:spLocks noGrp="1"/>
          </p:cNvSpPr>
          <p:nvPr>
            <p:ph type="title"/>
          </p:nvPr>
        </p:nvSpPr>
        <p:spPr/>
        <p:txBody>
          <a:bodyPr/>
          <a:lstStyle/>
          <a:p>
            <a:r>
              <a:rPr lang="en-IN" dirty="0"/>
              <a:t>The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35B9F1-C7E7-494D-A331-5A3FD1D2F6E6}"/>
                  </a:ext>
                </a:extLst>
              </p:cNvPr>
              <p:cNvSpPr>
                <a:spLocks noGrp="1"/>
              </p:cNvSpPr>
              <p:nvPr>
                <p:ph idx="1"/>
              </p:nvPr>
            </p:nvSpPr>
            <p:spPr/>
            <p:txBody>
              <a:bodyPr>
                <a:normAutofit/>
              </a:bodyPr>
              <a:lstStyle/>
              <a:p>
                <a:pPr algn="just"/>
                <a:r>
                  <a:rPr lang="en-IN" sz="2400" dirty="0"/>
                  <a:t>The </a:t>
                </a:r>
                <a14:m>
                  <m:oMath xmlns:m="http://schemas.openxmlformats.org/officeDocument/2006/math">
                    <m:r>
                      <a:rPr lang="en-IN" sz="2400">
                        <a:latin typeface="Cambria Math" panose="02040503050406030204" pitchFamily="18" charset="0"/>
                      </a:rPr>
                      <m:t>𝑝</m:t>
                    </m:r>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𝑛𝑒𝑤</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𝑇</m:t>
                        </m:r>
                      </m:e>
                      <m:sub>
                        <m:r>
                          <a:rPr lang="en-IN" sz="2400">
                            <a:latin typeface="Cambria Math" panose="02040503050406030204" pitchFamily="18" charset="0"/>
                          </a:rPr>
                          <m:t>𝑛𝑒𝑤</m:t>
                        </m:r>
                      </m:sub>
                    </m:sSub>
                    <m:r>
                      <a:rPr lang="en-IN" sz="2400">
                        <a:latin typeface="Cambria Math" panose="02040503050406030204" pitchFamily="18" charset="0"/>
                      </a:rPr>
                      <m:t>=</m:t>
                    </m:r>
                    <m:r>
                      <a:rPr lang="en-IN" sz="2400">
                        <a:latin typeface="Cambria Math" panose="02040503050406030204" pitchFamily="18" charset="0"/>
                      </a:rPr>
                      <m:t>𝑐</m:t>
                    </m:r>
                    <m:r>
                      <a:rPr lang="en-IN" sz="2400">
                        <a:latin typeface="Cambria Math" panose="02040503050406030204" pitchFamily="18" charset="0"/>
                      </a:rPr>
                      <m:t>, </m:t>
                    </m:r>
                    <m:r>
                      <a:rPr lang="en-IN" sz="2400">
                        <a:latin typeface="Cambria Math" panose="02040503050406030204" pitchFamily="18" charset="0"/>
                      </a:rPr>
                      <m:t>𝑋</m:t>
                    </m:r>
                    <m:r>
                      <a:rPr lang="en-IN" sz="2400">
                        <a:latin typeface="Cambria Math" panose="02040503050406030204" pitchFamily="18" charset="0"/>
                      </a:rPr>
                      <m:t>,</m:t>
                    </m:r>
                    <m:r>
                      <a:rPr lang="en-IN" sz="2400">
                        <a:latin typeface="Cambria Math" panose="02040503050406030204" pitchFamily="18" charset="0"/>
                      </a:rPr>
                      <m:t>𝑡</m:t>
                    </m:r>
                    <m:r>
                      <a:rPr lang="en-IN" sz="2400">
                        <a:latin typeface="Cambria Math" panose="02040503050406030204" pitchFamily="18" charset="0"/>
                      </a:rPr>
                      <m:t>)</m:t>
                    </m:r>
                  </m:oMath>
                </a14:m>
                <a:r>
                  <a:rPr lang="en-IN" sz="2400" dirty="0"/>
                  <a:t> is the likelihood of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𝑛𝑒𝑤</m:t>
                        </m:r>
                      </m:sub>
                    </m:sSub>
                  </m:oMath>
                </a14:m>
                <a:r>
                  <a:rPr lang="en-IN" sz="2400" dirty="0"/>
                  <a:t> belongs to the </a:t>
                </a:r>
                <a14:m>
                  <m:oMath xmlns:m="http://schemas.openxmlformats.org/officeDocument/2006/math">
                    <m:sSup>
                      <m:sSupPr>
                        <m:ctrlPr>
                          <a:rPr lang="en-IN" sz="2400" i="1">
                            <a:latin typeface="Cambria Math" panose="02040503050406030204" pitchFamily="18" charset="0"/>
                          </a:rPr>
                        </m:ctrlPr>
                      </m:sSupPr>
                      <m:e>
                        <m:r>
                          <a:rPr lang="en-IN" sz="2400">
                            <a:latin typeface="Cambria Math" panose="02040503050406030204" pitchFamily="18" charset="0"/>
                          </a:rPr>
                          <m:t>𝑐</m:t>
                        </m:r>
                      </m:e>
                      <m:sup>
                        <m:r>
                          <a:rPr lang="en-IN" sz="2400">
                            <a:latin typeface="Cambria Math" panose="02040503050406030204" pitchFamily="18" charset="0"/>
                          </a:rPr>
                          <m:t>𝑡h</m:t>
                        </m:r>
                      </m:sup>
                    </m:sSup>
                  </m:oMath>
                </a14:m>
                <a:r>
                  <a:rPr lang="en-IN" sz="2400" dirty="0"/>
                  <a:t> class. This likelihood term is distribution specific to </a:t>
                </a:r>
                <a14:m>
                  <m:oMath xmlns:m="http://schemas.openxmlformats.org/officeDocument/2006/math">
                    <m:sSup>
                      <m:sSupPr>
                        <m:ctrlPr>
                          <a:rPr lang="en-IN" sz="2400" i="1">
                            <a:latin typeface="Cambria Math" panose="02040503050406030204" pitchFamily="18" charset="0"/>
                          </a:rPr>
                        </m:ctrlPr>
                      </m:sSupPr>
                      <m:e>
                        <m:r>
                          <a:rPr lang="en-IN" sz="2400">
                            <a:latin typeface="Cambria Math" panose="02040503050406030204" pitchFamily="18" charset="0"/>
                          </a:rPr>
                          <m:t>𝑐</m:t>
                        </m:r>
                      </m:e>
                      <m:sup>
                        <m:r>
                          <a:rPr lang="en-IN" sz="2400">
                            <a:latin typeface="Cambria Math" panose="02040503050406030204" pitchFamily="18" charset="0"/>
                          </a:rPr>
                          <m:t>𝑡h</m:t>
                        </m:r>
                      </m:sup>
                    </m:sSup>
                  </m:oMath>
                </a14:m>
                <a:r>
                  <a:rPr lang="en-IN" sz="2400" dirty="0"/>
                  <a:t> class, evaluated at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𝑛𝑒𝑤</m:t>
                        </m:r>
                      </m:sub>
                    </m:sSub>
                  </m:oMath>
                </a14:m>
                <a:r>
                  <a:rPr lang="en-IN" sz="2600" dirty="0"/>
                  <a:t>.</a:t>
                </a:r>
              </a:p>
              <a:p>
                <a:pPr algn="just"/>
                <a:r>
                  <a:rPr lang="en-IN" sz="2600" dirty="0"/>
                  <a:t>Instead of using the exact distribution of a feature with respect to </a:t>
                </a:r>
                <a14:m>
                  <m:oMath xmlns:m="http://schemas.openxmlformats.org/officeDocument/2006/math">
                    <m:sSup>
                      <m:sSupPr>
                        <m:ctrlPr>
                          <a:rPr lang="en-IN" sz="2600" i="1">
                            <a:latin typeface="Cambria Math" panose="02040503050406030204" pitchFamily="18" charset="0"/>
                          </a:rPr>
                        </m:ctrlPr>
                      </m:sSupPr>
                      <m:e>
                        <m:r>
                          <a:rPr lang="en-IN" sz="2600">
                            <a:latin typeface="Cambria Math" panose="02040503050406030204" pitchFamily="18" charset="0"/>
                          </a:rPr>
                          <m:t>𝑐</m:t>
                        </m:r>
                      </m:e>
                      <m:sup>
                        <m:r>
                          <a:rPr lang="en-IN" sz="2600">
                            <a:latin typeface="Cambria Math" panose="02040503050406030204" pitchFamily="18" charset="0"/>
                          </a:rPr>
                          <m:t>𝑡h</m:t>
                        </m:r>
                      </m:sup>
                    </m:sSup>
                  </m:oMath>
                </a14:m>
                <a:r>
                  <a:rPr lang="en-IN" sz="2600" dirty="0"/>
                  <a:t> class, We can choose a standard distribution like Gaussian, Poison, or any other distribution to represent the </a:t>
                </a:r>
                <a14:m>
                  <m:oMath xmlns:m="http://schemas.openxmlformats.org/officeDocument/2006/math">
                    <m:sSup>
                      <m:sSupPr>
                        <m:ctrlPr>
                          <a:rPr lang="en-IN" sz="2600" i="1">
                            <a:latin typeface="Cambria Math" panose="02040503050406030204" pitchFamily="18" charset="0"/>
                          </a:rPr>
                        </m:ctrlPr>
                      </m:sSupPr>
                      <m:e>
                        <m:r>
                          <a:rPr lang="en-IN" sz="2600">
                            <a:latin typeface="Cambria Math" panose="02040503050406030204" pitchFamily="18" charset="0"/>
                          </a:rPr>
                          <m:t>𝑐</m:t>
                        </m:r>
                      </m:e>
                      <m:sup>
                        <m:r>
                          <a:rPr lang="en-IN" sz="2600">
                            <a:latin typeface="Cambria Math" panose="02040503050406030204" pitchFamily="18" charset="0"/>
                          </a:rPr>
                          <m:t>𝑡h</m:t>
                        </m:r>
                      </m:sup>
                    </m:sSup>
                  </m:oMath>
                </a14:m>
                <a:r>
                  <a:rPr lang="en-IN" sz="2600" dirty="0"/>
                  <a:t> class based on the type of the data and any additional knowledge.</a:t>
                </a:r>
              </a:p>
              <a:p>
                <a:pPr algn="just"/>
                <a:r>
                  <a:rPr lang="en-IN" sz="2600" dirty="0"/>
                  <a:t>The parameters needed for the chosen distribution can be found using the training data.</a:t>
                </a:r>
              </a:p>
              <a:p>
                <a:pPr algn="just"/>
                <a:endParaRPr lang="en-IN" dirty="0"/>
              </a:p>
            </p:txBody>
          </p:sp>
        </mc:Choice>
        <mc:Fallback>
          <p:sp>
            <p:nvSpPr>
              <p:cNvPr id="3" name="Content Placeholder 2">
                <a:extLst>
                  <a:ext uri="{FF2B5EF4-FFF2-40B4-BE49-F238E27FC236}">
                    <a16:creationId xmlns:a16="http://schemas.microsoft.com/office/drawing/2014/main" id="{9435B9F1-C7E7-494D-A331-5A3FD1D2F6E6}"/>
                  </a:ext>
                </a:extLst>
              </p:cNvPr>
              <p:cNvSpPr>
                <a:spLocks noGrp="1" noRot="1" noChangeAspect="1" noMove="1" noResize="1" noEditPoints="1" noAdjustHandles="1" noChangeArrowheads="1" noChangeShapeType="1" noTextEdit="1"/>
              </p:cNvSpPr>
              <p:nvPr>
                <p:ph idx="1"/>
              </p:nvPr>
            </p:nvSpPr>
            <p:spPr>
              <a:blipFill>
                <a:blip r:embed="rId3"/>
                <a:stretch>
                  <a:fillRect l="-928" t="-840" r="-986"/>
                </a:stretch>
              </a:blipFill>
            </p:spPr>
            <p:txBody>
              <a:bodyPr/>
              <a:lstStyle/>
              <a:p>
                <a:r>
                  <a:rPr lang="en-IN">
                    <a:noFill/>
                  </a:rPr>
                  <a:t> </a:t>
                </a:r>
              </a:p>
            </p:txBody>
          </p:sp>
        </mc:Fallback>
      </mc:AlternateContent>
      <p:pic>
        <p:nvPicPr>
          <p:cNvPr id="1028" name="Picture 4" descr="Maximum value of a Poisson Distribution">
            <a:extLst>
              <a:ext uri="{FF2B5EF4-FFF2-40B4-BE49-F238E27FC236}">
                <a16:creationId xmlns:a16="http://schemas.microsoft.com/office/drawing/2014/main" id="{1A61B570-EB1F-4739-9968-F73897250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7681" y="4820194"/>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rmal Distribution and Standard Normal (Gaussian) - StatsDirect">
            <a:extLst>
              <a:ext uri="{FF2B5EF4-FFF2-40B4-BE49-F238E27FC236}">
                <a16:creationId xmlns:a16="http://schemas.microsoft.com/office/drawing/2014/main" id="{E99789AD-2D5F-48C5-9EBE-F1EAD24FA3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936" y="4822780"/>
            <a:ext cx="2685064" cy="189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7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D7C2-D0D6-43BE-AFF6-4833390BEEB6}"/>
              </a:ext>
            </a:extLst>
          </p:cNvPr>
          <p:cNvSpPr>
            <a:spLocks noGrp="1"/>
          </p:cNvSpPr>
          <p:nvPr>
            <p:ph type="title"/>
          </p:nvPr>
        </p:nvSpPr>
        <p:spPr/>
        <p:txBody>
          <a:bodyPr/>
          <a:lstStyle/>
          <a:p>
            <a:r>
              <a:rPr lang="en-IN" dirty="0"/>
              <a:t>The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35B9F1-C7E7-494D-A331-5A3FD1D2F6E6}"/>
                  </a:ext>
                </a:extLst>
              </p:cNvPr>
              <p:cNvSpPr>
                <a:spLocks noGrp="1"/>
              </p:cNvSpPr>
              <p:nvPr>
                <p:ph idx="1"/>
              </p:nvPr>
            </p:nvSpPr>
            <p:spPr/>
            <p:txBody>
              <a:bodyPr>
                <a:normAutofit/>
              </a:bodyPr>
              <a:lstStyle/>
              <a:p>
                <a:pPr algn="just"/>
                <a:r>
                  <a:rPr lang="en-IN" sz="2600" dirty="0"/>
                  <a:t>The </a:t>
                </a:r>
                <a14:m>
                  <m:oMath xmlns:m="http://schemas.openxmlformats.org/officeDocument/2006/math">
                    <m:r>
                      <a:rPr lang="en-IN" sz="2600">
                        <a:latin typeface="Cambria Math" panose="02040503050406030204" pitchFamily="18" charset="0"/>
                      </a:rPr>
                      <m:t>𝑃</m:t>
                    </m:r>
                    <m:r>
                      <a:rPr lang="en-IN" sz="2600">
                        <a:latin typeface="Cambria Math" panose="02040503050406030204" pitchFamily="18" charset="0"/>
                      </a:rPr>
                      <m:t>(</m:t>
                    </m:r>
                    <m:sSub>
                      <m:sSubPr>
                        <m:ctrlPr>
                          <a:rPr lang="en-IN" sz="2600" i="1">
                            <a:latin typeface="Cambria Math" panose="02040503050406030204" pitchFamily="18" charset="0"/>
                          </a:rPr>
                        </m:ctrlPr>
                      </m:sSubPr>
                      <m:e>
                        <m:r>
                          <a:rPr lang="en-IN" sz="2600">
                            <a:latin typeface="Cambria Math" panose="02040503050406030204" pitchFamily="18" charset="0"/>
                          </a:rPr>
                          <m:t>𝑇</m:t>
                        </m:r>
                      </m:e>
                      <m:sub>
                        <m:r>
                          <a:rPr lang="en-IN" sz="2600">
                            <a:latin typeface="Cambria Math" panose="02040503050406030204" pitchFamily="18" charset="0"/>
                          </a:rPr>
                          <m:t>𝑛𝑒𝑤</m:t>
                        </m:r>
                      </m:sub>
                    </m:sSub>
                    <m:r>
                      <a:rPr lang="en-IN" sz="2600">
                        <a:latin typeface="Cambria Math" panose="02040503050406030204" pitchFamily="18" charset="0"/>
                      </a:rPr>
                      <m:t>=</m:t>
                    </m:r>
                    <m:r>
                      <a:rPr lang="en-IN" sz="2600">
                        <a:latin typeface="Cambria Math" panose="02040503050406030204" pitchFamily="18" charset="0"/>
                      </a:rPr>
                      <m:t>𝑐</m:t>
                    </m:r>
                    <m:r>
                      <a:rPr lang="en-IN" sz="2600">
                        <a:latin typeface="Cambria Math" panose="02040503050406030204" pitchFamily="18" charset="0"/>
                      </a:rPr>
                      <m:t>|</m:t>
                    </m:r>
                    <m:r>
                      <a:rPr lang="en-IN" sz="2600">
                        <a:latin typeface="Cambria Math" panose="02040503050406030204" pitchFamily="18" charset="0"/>
                      </a:rPr>
                      <m:t>𝑋</m:t>
                    </m:r>
                    <m:r>
                      <a:rPr lang="en-IN" sz="2600">
                        <a:latin typeface="Cambria Math" panose="02040503050406030204" pitchFamily="18" charset="0"/>
                      </a:rPr>
                      <m:t>,</m:t>
                    </m:r>
                    <m:r>
                      <a:rPr lang="en-IN" sz="2600">
                        <a:latin typeface="Cambria Math" panose="02040503050406030204" pitchFamily="18" charset="0"/>
                      </a:rPr>
                      <m:t>𝑡</m:t>
                    </m:r>
                    <m:r>
                      <a:rPr lang="en-IN" sz="2600">
                        <a:latin typeface="Cambria Math" panose="02040503050406030204" pitchFamily="18" charset="0"/>
                      </a:rPr>
                      <m:t>)</m:t>
                    </m:r>
                  </m:oMath>
                </a14:m>
                <a:r>
                  <a:rPr lang="en-IN" sz="2600" dirty="0"/>
                  <a:t> represent the prior probability of the </a:t>
                </a:r>
                <a14:m>
                  <m:oMath xmlns:m="http://schemas.openxmlformats.org/officeDocument/2006/math">
                    <m:sSup>
                      <m:sSupPr>
                        <m:ctrlPr>
                          <a:rPr lang="en-IN" sz="2600" i="1">
                            <a:latin typeface="Cambria Math" panose="02040503050406030204" pitchFamily="18" charset="0"/>
                          </a:rPr>
                        </m:ctrlPr>
                      </m:sSupPr>
                      <m:e>
                        <m:r>
                          <a:rPr lang="en-IN" sz="2600">
                            <a:latin typeface="Cambria Math" panose="02040503050406030204" pitchFamily="18" charset="0"/>
                          </a:rPr>
                          <m:t>𝑐</m:t>
                        </m:r>
                      </m:e>
                      <m:sup>
                        <m:r>
                          <a:rPr lang="en-IN" sz="2600">
                            <a:latin typeface="Cambria Math" panose="02040503050406030204" pitchFamily="18" charset="0"/>
                          </a:rPr>
                          <m:t>𝑡h</m:t>
                        </m:r>
                      </m:sup>
                    </m:sSup>
                  </m:oMath>
                </a14:m>
                <a:r>
                  <a:rPr lang="en-IN" sz="2600" dirty="0"/>
                  <a:t> class, this is the probability that the object belongs to the class c conditioned on just the training data </a:t>
                </a:r>
                <a14:m>
                  <m:oMath xmlns:m="http://schemas.openxmlformats.org/officeDocument/2006/math">
                    <m:r>
                      <a:rPr lang="en-IN" sz="2600">
                        <a:latin typeface="Cambria Math" panose="02040503050406030204" pitchFamily="18" charset="0"/>
                      </a:rPr>
                      <m:t>𝑋</m:t>
                    </m:r>
                    <m:r>
                      <a:rPr lang="en-IN" sz="2600">
                        <a:latin typeface="Cambria Math" panose="02040503050406030204" pitchFamily="18" charset="0"/>
                      </a:rPr>
                      <m:t>,</m:t>
                    </m:r>
                    <m:r>
                      <a:rPr lang="en-IN" sz="2600">
                        <a:latin typeface="Cambria Math" panose="02040503050406030204" pitchFamily="18" charset="0"/>
                      </a:rPr>
                      <m:t>𝑡</m:t>
                    </m:r>
                  </m:oMath>
                </a14:m>
                <a:r>
                  <a:rPr lang="en-IN" sz="2600" dirty="0"/>
                  <a:t>.</a:t>
                </a:r>
              </a:p>
              <a:p>
                <a:pPr algn="just"/>
                <a:r>
                  <a:rPr lang="en-IN" sz="2600" dirty="0"/>
                  <a:t>Two popular choices for the class probabilities are "uniform prior," which is independent of training data, and "class size prior," which is based on the training data.</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000">
                          <a:latin typeface="Cambria Math" panose="02040503050406030204" pitchFamily="18" charset="0"/>
                        </a:rPr>
                        <m:t>𝑈𝑛𝑖𝑓𝑜𝑟𝑚</m:t>
                      </m:r>
                      <m:r>
                        <a:rPr lang="en-IN" sz="2000">
                          <a:latin typeface="Cambria Math" panose="02040503050406030204" pitchFamily="18" charset="0"/>
                        </a:rPr>
                        <m:t> </m:t>
                      </m:r>
                      <m:r>
                        <a:rPr lang="en-IN" sz="2000">
                          <a:latin typeface="Cambria Math" panose="02040503050406030204" pitchFamily="18" charset="0"/>
                        </a:rPr>
                        <m:t>𝑃𝑟𝑖𝑜𝑟</m:t>
                      </m:r>
                      <m:r>
                        <a:rPr lang="en-IN" sz="2000">
                          <a:latin typeface="Cambria Math" panose="02040503050406030204" pitchFamily="18" charset="0"/>
                        </a:rPr>
                        <m:t>: </m:t>
                      </m:r>
                      <m:r>
                        <a:rPr lang="en-IN" sz="2000">
                          <a:latin typeface="Cambria Math" panose="02040503050406030204" pitchFamily="18" charset="0"/>
                        </a:rPr>
                        <m:t>𝑃</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a:latin typeface="Cambria Math" panose="02040503050406030204" pitchFamily="18" charset="0"/>
                                </a:rPr>
                                <m:t>𝑇</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𝑐</m:t>
                          </m:r>
                        </m:e>
                        <m:e>
                          <m:r>
                            <a:rPr lang="en-IN" sz="2000">
                              <a:latin typeface="Cambria Math" panose="02040503050406030204" pitchFamily="18" charset="0"/>
                            </a:rPr>
                            <m:t>𝑋</m:t>
                          </m:r>
                          <m:r>
                            <a:rPr lang="en-IN" sz="2000">
                              <a:latin typeface="Cambria Math" panose="02040503050406030204" pitchFamily="18" charset="0"/>
                            </a:rPr>
                            <m:t>,</m:t>
                          </m:r>
                          <m:r>
                            <a:rPr lang="en-IN" sz="2000">
                              <a:latin typeface="Cambria Math" panose="02040503050406030204" pitchFamily="18" charset="0"/>
                            </a:rPr>
                            <m:t>𝑡</m:t>
                          </m:r>
                        </m:e>
                      </m:d>
                      <m:r>
                        <a:rPr lang="en-IN" sz="2000">
                          <a:latin typeface="Cambria Math" panose="02040503050406030204" pitchFamily="18" charset="0"/>
                        </a:rPr>
                        <m:t>=</m:t>
                      </m:r>
                      <m:f>
                        <m:fPr>
                          <m:ctrlPr>
                            <a:rPr lang="en-IN" sz="2000" i="1">
                              <a:latin typeface="Cambria Math" panose="02040503050406030204" pitchFamily="18" charset="0"/>
                            </a:rPr>
                          </m:ctrlPr>
                        </m:fPr>
                        <m:num>
                          <m:r>
                            <a:rPr lang="en-IN" sz="2000">
                              <a:latin typeface="Cambria Math" panose="02040503050406030204" pitchFamily="18" charset="0"/>
                            </a:rPr>
                            <m:t>1</m:t>
                          </m:r>
                        </m:num>
                        <m:den>
                          <m:r>
                            <a:rPr lang="en-IN" sz="2000">
                              <a:latin typeface="Cambria Math" panose="02040503050406030204" pitchFamily="18" charset="0"/>
                            </a:rPr>
                            <m:t>𝐶</m:t>
                          </m:r>
                        </m:den>
                      </m:f>
                    </m:oMath>
                  </m:oMathPara>
                </a14:m>
                <a:endParaRPr lang="en-IN" sz="2000" dirty="0"/>
              </a:p>
              <a:p>
                <a:pPr marL="0" indent="0" algn="ctr">
                  <a:lnSpc>
                    <a:spcPct val="107000"/>
                  </a:lnSpc>
                  <a:spcBef>
                    <a:spcPts val="1200"/>
                  </a:spcBef>
                  <a:spcAft>
                    <a:spcPts val="800"/>
                  </a:spcAft>
                  <a:buNone/>
                </a:pPr>
                <a14:m>
                  <m:oMath xmlns:m="http://schemas.openxmlformats.org/officeDocument/2006/math">
                    <m:r>
                      <a:rPr lang="en-IN" sz="2000">
                        <a:latin typeface="Cambria Math" panose="02040503050406030204" pitchFamily="18" charset="0"/>
                      </a:rPr>
                      <m:t>𝐶𝑙𝑎𝑠𝑠</m:t>
                    </m:r>
                    <m:r>
                      <a:rPr lang="en-IN" sz="2000">
                        <a:latin typeface="Cambria Math" panose="02040503050406030204" pitchFamily="18" charset="0"/>
                      </a:rPr>
                      <m:t> </m:t>
                    </m:r>
                    <m:r>
                      <a:rPr lang="en-IN" sz="2000">
                        <a:latin typeface="Cambria Math" panose="02040503050406030204" pitchFamily="18" charset="0"/>
                      </a:rPr>
                      <m:t>𝑆𝑖𝑧𝑒</m:t>
                    </m:r>
                    <m:r>
                      <a:rPr lang="en-IN" sz="2000">
                        <a:latin typeface="Cambria Math" panose="02040503050406030204" pitchFamily="18" charset="0"/>
                      </a:rPr>
                      <m:t> </m:t>
                    </m:r>
                    <m:r>
                      <a:rPr lang="en-IN" sz="2000">
                        <a:latin typeface="Cambria Math" panose="02040503050406030204" pitchFamily="18" charset="0"/>
                      </a:rPr>
                      <m:t>𝑃𝑟𝑖𝑜𝑟</m:t>
                    </m:r>
                    <m:r>
                      <a:rPr lang="en-IN" sz="2000">
                        <a:latin typeface="Cambria Math" panose="02040503050406030204" pitchFamily="18" charset="0"/>
                      </a:rPr>
                      <m:t>: </m:t>
                    </m:r>
                    <m:r>
                      <a:rPr lang="en-IN" sz="2000">
                        <a:latin typeface="Cambria Math" panose="02040503050406030204" pitchFamily="18" charset="0"/>
                      </a:rPr>
                      <m:t>𝑃</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a:latin typeface="Cambria Math" panose="02040503050406030204" pitchFamily="18" charset="0"/>
                              </a:rPr>
                              <m:t>𝑇</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𝑐</m:t>
                        </m:r>
                      </m:e>
                      <m:e>
                        <m:r>
                          <a:rPr lang="en-IN" sz="2000">
                            <a:latin typeface="Cambria Math" panose="02040503050406030204" pitchFamily="18" charset="0"/>
                          </a:rPr>
                          <m:t>𝑋</m:t>
                        </m:r>
                        <m:r>
                          <a:rPr lang="en-IN" sz="2000">
                            <a:latin typeface="Cambria Math" panose="02040503050406030204" pitchFamily="18" charset="0"/>
                          </a:rPr>
                          <m:t>,</m:t>
                        </m:r>
                        <m:r>
                          <a:rPr lang="en-IN" sz="2000">
                            <a:latin typeface="Cambria Math" panose="02040503050406030204" pitchFamily="18" charset="0"/>
                          </a:rPr>
                          <m:t>𝑡</m:t>
                        </m:r>
                      </m:e>
                    </m:d>
                    <m:r>
                      <a:rPr lang="en-IN" sz="200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a:latin typeface="Cambria Math" panose="02040503050406030204" pitchFamily="18" charset="0"/>
                              </a:rPr>
                              <m:t>𝑁</m:t>
                            </m:r>
                          </m:e>
                          <m:sub>
                            <m:r>
                              <a:rPr lang="en-IN" sz="2000">
                                <a:latin typeface="Cambria Math" panose="02040503050406030204" pitchFamily="18" charset="0"/>
                              </a:rPr>
                              <m:t>𝑐</m:t>
                            </m:r>
                          </m:sub>
                        </m:sSub>
                      </m:num>
                      <m:den>
                        <m:r>
                          <a:rPr lang="en-IN" sz="2000">
                            <a:latin typeface="Cambria Math" panose="02040503050406030204" pitchFamily="18" charset="0"/>
                          </a:rPr>
                          <m:t>𝑁</m:t>
                        </m:r>
                      </m:den>
                    </m:f>
                  </m:oMath>
                </a14:m>
                <a:r>
                  <a:rPr lang="en-IN" sz="2000" dirty="0"/>
                  <a:t> </a:t>
                </a:r>
              </a:p>
              <a:p>
                <a:pPr algn="just"/>
                <a:endParaRPr lang="en-IN" sz="2600" dirty="0"/>
              </a:p>
              <a:p>
                <a:pPr algn="just"/>
                <a:endParaRPr lang="en-IN" dirty="0"/>
              </a:p>
            </p:txBody>
          </p:sp>
        </mc:Choice>
        <mc:Fallback>
          <p:sp>
            <p:nvSpPr>
              <p:cNvPr id="3" name="Content Placeholder 2">
                <a:extLst>
                  <a:ext uri="{FF2B5EF4-FFF2-40B4-BE49-F238E27FC236}">
                    <a16:creationId xmlns:a16="http://schemas.microsoft.com/office/drawing/2014/main" id="{9435B9F1-C7E7-494D-A331-5A3FD1D2F6E6}"/>
                  </a:ext>
                </a:extLst>
              </p:cNvPr>
              <p:cNvSpPr>
                <a:spLocks noGrp="1" noRot="1" noChangeAspect="1" noMove="1" noResize="1" noEditPoints="1" noAdjustHandles="1" noChangeArrowheads="1" noChangeShapeType="1" noTextEdit="1"/>
              </p:cNvSpPr>
              <p:nvPr>
                <p:ph idx="1"/>
              </p:nvPr>
            </p:nvSpPr>
            <p:spPr>
              <a:blipFill>
                <a:blip r:embed="rId3"/>
                <a:stretch>
                  <a:fillRect l="-928" t="-1821" r="-986"/>
                </a:stretch>
              </a:blipFill>
            </p:spPr>
            <p:txBody>
              <a:bodyPr/>
              <a:lstStyle/>
              <a:p>
                <a:r>
                  <a:rPr lang="en-IN">
                    <a:noFill/>
                  </a:rPr>
                  <a:t> </a:t>
                </a:r>
              </a:p>
            </p:txBody>
          </p:sp>
        </mc:Fallback>
      </mc:AlternateContent>
    </p:spTree>
    <p:extLst>
      <p:ext uri="{BB962C8B-B14F-4D97-AF65-F5344CB8AC3E}">
        <p14:creationId xmlns:p14="http://schemas.microsoft.com/office/powerpoint/2010/main" val="382472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29747C-2AF5-46D6-A843-A8480CE82DC4}"/>
              </a:ext>
            </a:extLst>
          </p:cNvPr>
          <p:cNvPicPr/>
          <p:nvPr/>
        </p:nvPicPr>
        <p:blipFill>
          <a:blip r:embed="rId2"/>
          <a:stretch>
            <a:fillRect/>
          </a:stretch>
        </p:blipFill>
        <p:spPr>
          <a:xfrm>
            <a:off x="6541053" y="1461552"/>
            <a:ext cx="4777381" cy="376218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87B1AB16-C601-4E94-A75C-B65F071C896E}"/>
              </a:ext>
            </a:extLst>
          </p:cNvPr>
          <p:cNvSpPr>
            <a:spLocks noGrp="1"/>
          </p:cNvSpPr>
          <p:nvPr>
            <p:ph type="title"/>
          </p:nvPr>
        </p:nvSpPr>
        <p:spPr>
          <a:xfrm>
            <a:off x="838201" y="479493"/>
            <a:ext cx="5257800" cy="1325563"/>
          </a:xfrm>
        </p:spPr>
        <p:txBody>
          <a:bodyPr>
            <a:normAutofit/>
          </a:bodyPr>
          <a:lstStyle/>
          <a:p>
            <a:r>
              <a:rPr lang="en-IN"/>
              <a:t>Example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E08AC3-4769-41EF-880D-57F90D100E28}"/>
                  </a:ext>
                </a:extLst>
              </p:cNvPr>
              <p:cNvSpPr>
                <a:spLocks noGrp="1"/>
              </p:cNvSpPr>
              <p:nvPr>
                <p:ph idx="1"/>
              </p:nvPr>
            </p:nvSpPr>
            <p:spPr>
              <a:xfrm>
                <a:off x="838201" y="1984443"/>
                <a:ext cx="5257800" cy="4192520"/>
              </a:xfrm>
            </p:spPr>
            <p:txBody>
              <a:bodyPr>
                <a:normAutofit/>
              </a:bodyPr>
              <a:lstStyle/>
              <a:p>
                <a:r>
                  <a:rPr lang="en-IN" sz="2200"/>
                  <a:t>A dataset of 90 objects with three classes with each training object consist of a 2D attribute vector </a:t>
                </a:r>
                <a14:m>
                  <m:oMath xmlns:m="http://schemas.openxmlformats.org/officeDocument/2006/math">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𝑖</m:t>
                        </m:r>
                      </m:sub>
                    </m:sSub>
                    <m:r>
                      <a:rPr lang="en-IN" sz="2200">
                        <a:latin typeface="Cambria Math" panose="02040503050406030204" pitchFamily="18" charset="0"/>
                      </a:rPr>
                      <m:t>=</m:t>
                    </m:r>
                    <m:sSup>
                      <m:sSupPr>
                        <m:ctrlPr>
                          <a:rPr lang="en-IN" sz="2200" i="1">
                            <a:latin typeface="Cambria Math" panose="02040503050406030204" pitchFamily="18" charset="0"/>
                          </a:rPr>
                        </m:ctrlPr>
                      </m:sSupPr>
                      <m:e>
                        <m:r>
                          <a:rPr lang="en-IN" sz="2200">
                            <a:latin typeface="Cambria Math" panose="02040503050406030204" pitchFamily="18" charset="0"/>
                          </a:rPr>
                          <m:t>[</m:t>
                        </m:r>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𝑖</m:t>
                            </m:r>
                            <m:r>
                              <a:rPr lang="en-IN" sz="2200">
                                <a:latin typeface="Cambria Math" panose="02040503050406030204" pitchFamily="18" charset="0"/>
                              </a:rPr>
                              <m:t>1</m:t>
                            </m:r>
                          </m:sub>
                        </m:sSub>
                        <m:r>
                          <a:rPr lang="en-IN" sz="2200">
                            <a:latin typeface="Cambria Math" panose="02040503050406030204" pitchFamily="18" charset="0"/>
                          </a:rPr>
                          <m:t>,</m:t>
                        </m:r>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𝑖</m:t>
                            </m:r>
                            <m:r>
                              <a:rPr lang="en-IN" sz="2200">
                                <a:latin typeface="Cambria Math" panose="02040503050406030204" pitchFamily="18" charset="0"/>
                              </a:rPr>
                              <m:t>1</m:t>
                            </m:r>
                          </m:sub>
                        </m:sSub>
                        <m:r>
                          <a:rPr lang="en-IN" sz="2200">
                            <a:latin typeface="Cambria Math" panose="02040503050406030204" pitchFamily="18" charset="0"/>
                          </a:rPr>
                          <m:t>]</m:t>
                        </m:r>
                      </m:e>
                      <m:sup>
                        <m:r>
                          <a:rPr lang="en-IN" sz="2200">
                            <a:latin typeface="Cambria Math" panose="02040503050406030204" pitchFamily="18" charset="0"/>
                          </a:rPr>
                          <m:t>𝑇</m:t>
                        </m:r>
                      </m:sup>
                    </m:sSup>
                  </m:oMath>
                </a14:m>
                <a:r>
                  <a:rPr lang="en-IN" sz="2200"/>
                  <a:t>and the corresponding associated label </a:t>
                </a:r>
                <a14:m>
                  <m:oMath xmlns:m="http://schemas.openxmlformats.org/officeDocument/2006/math">
                    <m:sSub>
                      <m:sSubPr>
                        <m:ctrlPr>
                          <a:rPr lang="en-IN" sz="2200" i="1">
                            <a:latin typeface="Cambria Math" panose="02040503050406030204" pitchFamily="18" charset="0"/>
                          </a:rPr>
                        </m:ctrlPr>
                      </m:sSubPr>
                      <m:e>
                        <m:r>
                          <a:rPr lang="en-IN" sz="2200">
                            <a:latin typeface="Cambria Math" panose="02040503050406030204" pitchFamily="18" charset="0"/>
                          </a:rPr>
                          <m:t>𝑡</m:t>
                        </m:r>
                      </m:e>
                      <m:sub>
                        <m:r>
                          <a:rPr lang="en-IN" sz="2200">
                            <a:latin typeface="Cambria Math" panose="02040503050406030204" pitchFamily="18" charset="0"/>
                          </a:rPr>
                          <m:t>𝑖</m:t>
                        </m:r>
                      </m:sub>
                    </m:sSub>
                    <m:r>
                      <a:rPr lang="en-IN" sz="2200">
                        <a:latin typeface="Cambria Math" panose="02040503050406030204" pitchFamily="18" charset="0"/>
                      </a:rPr>
                      <m:t>={1,2,3}</m:t>
                    </m:r>
                  </m:oMath>
                </a14:m>
                <a:r>
                  <a:rPr lang="en-IN" sz="2200"/>
                  <a:t> as shown in below figure. Class 1 plotted in circles, class 2 diamonds, and class 3 squares.</a:t>
                </a:r>
              </a:p>
              <a:p>
                <a:pPr>
                  <a:spcBef>
                    <a:spcPts val="1200"/>
                  </a:spcBef>
                  <a:spcAft>
                    <a:spcPts val="800"/>
                  </a:spcAft>
                </a:pPr>
                <a:r>
                  <a:rPr lang="en-IN" sz="2200"/>
                  <a:t>Given the values are real-valued, we use the Normal/Gaussian class-conditional distribution to represent the classes as: </a:t>
                </a:r>
              </a:p>
              <a:p>
                <a:pPr marL="0" indent="0">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200">
                          <a:latin typeface="Cambria Math" panose="02040503050406030204" pitchFamily="18" charset="0"/>
                        </a:rPr>
                        <m:t>𝑝</m:t>
                      </m:r>
                      <m:d>
                        <m:dPr>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𝑖</m:t>
                              </m:r>
                            </m:sub>
                          </m:sSub>
                        </m:e>
                        <m:e>
                          <m:sSub>
                            <m:sSubPr>
                              <m:ctrlPr>
                                <a:rPr lang="en-IN" sz="2200" i="1">
                                  <a:latin typeface="Cambria Math" panose="02040503050406030204" pitchFamily="18" charset="0"/>
                                </a:rPr>
                              </m:ctrlPr>
                            </m:sSubPr>
                            <m:e>
                              <m:r>
                                <a:rPr lang="en-IN" sz="2200">
                                  <a:latin typeface="Cambria Math" panose="02040503050406030204" pitchFamily="18" charset="0"/>
                                </a:rPr>
                                <m:t>𝑡</m:t>
                              </m:r>
                            </m:e>
                            <m:sub>
                              <m:r>
                                <a:rPr lang="en-IN" sz="2200">
                                  <a:latin typeface="Cambria Math" panose="02040503050406030204" pitchFamily="18" charset="0"/>
                                </a:rPr>
                                <m:t>𝑖</m:t>
                              </m:r>
                            </m:sub>
                          </m:sSub>
                          <m:r>
                            <a:rPr lang="en-IN" sz="2200">
                              <a:latin typeface="Cambria Math" panose="02040503050406030204" pitchFamily="18" charset="0"/>
                            </a:rPr>
                            <m:t>=</m:t>
                          </m:r>
                          <m:r>
                            <a:rPr lang="en-IN" sz="2200">
                              <a:latin typeface="Cambria Math" panose="02040503050406030204" pitchFamily="18" charset="0"/>
                            </a:rPr>
                            <m:t>𝑐</m:t>
                          </m:r>
                          <m:r>
                            <a:rPr lang="en-IN" sz="2200">
                              <a:latin typeface="Cambria Math" panose="02040503050406030204" pitchFamily="18" charset="0"/>
                            </a:rPr>
                            <m:t>, </m:t>
                          </m:r>
                          <m:r>
                            <a:rPr lang="en-IN" sz="2200">
                              <a:latin typeface="Cambria Math" panose="02040503050406030204" pitchFamily="18" charset="0"/>
                            </a:rPr>
                            <m:t>𝑋</m:t>
                          </m:r>
                          <m:r>
                            <a:rPr lang="en-IN" sz="2200">
                              <a:latin typeface="Cambria Math" panose="02040503050406030204" pitchFamily="18" charset="0"/>
                            </a:rPr>
                            <m:t>,</m:t>
                          </m:r>
                          <m:r>
                            <a:rPr lang="en-IN" sz="2200">
                              <a:latin typeface="Cambria Math" panose="02040503050406030204" pitchFamily="18" charset="0"/>
                            </a:rPr>
                            <m:t>𝑡</m:t>
                          </m:r>
                        </m:e>
                      </m:d>
                      <m:r>
                        <a:rPr lang="en-IN" sz="2200">
                          <a:latin typeface="Cambria Math" panose="02040503050406030204" pitchFamily="18" charset="0"/>
                        </a:rPr>
                        <m:t>=</m:t>
                      </m:r>
                      <m:r>
                        <m:rPr>
                          <m:sty m:val="p"/>
                        </m:rPr>
                        <a:rPr lang="en-IN" sz="2200">
                          <a:latin typeface="Cambria Math" panose="02040503050406030204" pitchFamily="18" charset="0"/>
                        </a:rPr>
                        <m:t>Ν</m:t>
                      </m:r>
                      <m:d>
                        <m:dPr>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a:latin typeface="Cambria Math" panose="02040503050406030204" pitchFamily="18" charset="0"/>
                                </a:rPr>
                                <m:t>𝜇</m:t>
                              </m:r>
                            </m:e>
                            <m:sub>
                              <m:r>
                                <a:rPr lang="en-IN" sz="2200">
                                  <a:latin typeface="Cambria Math" panose="02040503050406030204" pitchFamily="18" charset="0"/>
                                </a:rPr>
                                <m:t>𝑐</m:t>
                              </m:r>
                            </m:sub>
                          </m:sSub>
                          <m:r>
                            <a:rPr lang="en-IN" sz="2200">
                              <a:latin typeface="Cambria Math" panose="02040503050406030204" pitchFamily="18" charset="0"/>
                            </a:rPr>
                            <m:t>,</m:t>
                          </m:r>
                          <m:sSub>
                            <m:sSubPr>
                              <m:ctrlPr>
                                <a:rPr lang="en-IN" sz="2200" i="1">
                                  <a:latin typeface="Cambria Math" panose="02040503050406030204" pitchFamily="18" charset="0"/>
                                </a:rPr>
                              </m:ctrlPr>
                            </m:sSubPr>
                            <m:e>
                              <m:r>
                                <m:rPr>
                                  <m:sty m:val="p"/>
                                </m:rPr>
                                <a:rPr lang="en-IN" sz="2200">
                                  <a:latin typeface="Cambria Math" panose="02040503050406030204" pitchFamily="18" charset="0"/>
                                </a:rPr>
                                <m:t>Σ</m:t>
                              </m:r>
                            </m:e>
                            <m:sub>
                              <m:r>
                                <a:rPr lang="en-IN" sz="2200">
                                  <a:latin typeface="Cambria Math" panose="02040503050406030204" pitchFamily="18" charset="0"/>
                                </a:rPr>
                                <m:t>𝑐</m:t>
                              </m:r>
                            </m:sub>
                          </m:sSub>
                        </m:e>
                      </m:d>
                    </m:oMath>
                  </m:oMathPara>
                </a14:m>
                <a:endParaRPr lang="en-IN" sz="2200"/>
              </a:p>
              <a:p>
                <a:endParaRPr lang="en-IN" sz="2200"/>
              </a:p>
            </p:txBody>
          </p:sp>
        </mc:Choice>
        <mc:Fallback>
          <p:sp>
            <p:nvSpPr>
              <p:cNvPr id="3" name="Content Placeholder 2">
                <a:extLst>
                  <a:ext uri="{FF2B5EF4-FFF2-40B4-BE49-F238E27FC236}">
                    <a16:creationId xmlns:a16="http://schemas.microsoft.com/office/drawing/2014/main" id="{22E08AC3-4769-41EF-880D-57F90D100E28}"/>
                  </a:ext>
                </a:extLst>
              </p:cNvPr>
              <p:cNvSpPr>
                <a:spLocks noGrp="1" noRot="1" noChangeAspect="1" noMove="1" noResize="1" noEditPoints="1" noAdjustHandles="1" noChangeArrowheads="1" noChangeShapeType="1" noTextEdit="1"/>
              </p:cNvSpPr>
              <p:nvPr>
                <p:ph idx="1"/>
              </p:nvPr>
            </p:nvSpPr>
            <p:spPr>
              <a:xfrm>
                <a:off x="838201" y="1984443"/>
                <a:ext cx="5257800" cy="4192520"/>
              </a:xfrm>
              <a:blipFill>
                <a:blip r:embed="rId3"/>
                <a:stretch>
                  <a:fillRect l="-1392" t="-1892"/>
                </a:stretch>
              </a:blipFill>
            </p:spPr>
            <p:txBody>
              <a:bodyPr/>
              <a:lstStyle/>
              <a:p>
                <a:r>
                  <a:rPr lang="en-IN">
                    <a:noFill/>
                  </a:rPr>
                  <a:t> </a:t>
                </a:r>
              </a:p>
            </p:txBody>
          </p:sp>
        </mc:Fallback>
      </mc:AlternateContent>
    </p:spTree>
    <p:extLst>
      <p:ext uri="{BB962C8B-B14F-4D97-AF65-F5344CB8AC3E}">
        <p14:creationId xmlns:p14="http://schemas.microsoft.com/office/powerpoint/2010/main" val="12796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B16-C601-4E94-A75C-B65F071C896E}"/>
              </a:ext>
            </a:extLst>
          </p:cNvPr>
          <p:cNvSpPr>
            <a:spLocks noGrp="1"/>
          </p:cNvSpPr>
          <p:nvPr>
            <p:ph type="title"/>
          </p:nvPr>
        </p:nvSpPr>
        <p:spPr/>
        <p:txBody>
          <a:bodyPr>
            <a:normAutofit/>
          </a:bodyPr>
          <a:lstStyle/>
          <a:p>
            <a:r>
              <a:rPr lang="en-IN"/>
              <a:t>Example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E08AC3-4769-41EF-880D-57F90D100E28}"/>
                  </a:ext>
                </a:extLst>
              </p:cNvPr>
              <p:cNvSpPr>
                <a:spLocks noGrp="1"/>
              </p:cNvSpPr>
              <p:nvPr>
                <p:ph idx="1"/>
              </p:nvPr>
            </p:nvSpPr>
            <p:spPr/>
            <p:txBody>
              <a:bodyPr>
                <a:normAutofit/>
              </a:bodyPr>
              <a:lstStyle/>
              <a:p>
                <a:pPr>
                  <a:spcBef>
                    <a:spcPts val="1200"/>
                  </a:spcBef>
                  <a:spcAft>
                    <a:spcPts val="800"/>
                  </a:spcAft>
                </a:pPr>
                <a:r>
                  <a:rPr lang="en-IN" sz="2400" dirty="0"/>
                  <a:t>where</a:t>
                </a:r>
                <a14:m>
                  <m:oMath xmlns:m="http://schemas.openxmlformats.org/officeDocument/2006/math">
                    <m:r>
                      <a:rPr lang="en-IN" sz="2400">
                        <a:latin typeface="Cambria Math" panose="02040503050406030204" pitchFamily="18" charset="0"/>
                      </a:rPr>
                      <m:t> </m:t>
                    </m:r>
                    <m:sSub>
                      <m:sSubPr>
                        <m:ctrlPr>
                          <a:rPr lang="en-IN" sz="2400" i="1">
                            <a:latin typeface="Cambria Math" panose="02040503050406030204" pitchFamily="18" charset="0"/>
                          </a:rPr>
                        </m:ctrlPr>
                      </m:sSubPr>
                      <m:e>
                        <m:r>
                          <a:rPr lang="en-IN" sz="2400">
                            <a:latin typeface="Cambria Math" panose="02040503050406030204" pitchFamily="18" charset="0"/>
                          </a:rPr>
                          <m:t>𝜇</m:t>
                        </m:r>
                      </m:e>
                      <m:sub>
                        <m:r>
                          <a:rPr lang="en-IN" sz="2400">
                            <a:latin typeface="Cambria Math" panose="02040503050406030204" pitchFamily="18" charset="0"/>
                          </a:rPr>
                          <m:t>𝑐</m:t>
                        </m:r>
                      </m:sub>
                    </m:sSub>
                  </m:oMath>
                </a14:m>
                <a:r>
                  <a:rPr lang="en-IN" sz="2400" dirty="0"/>
                  <a:t> and </a:t>
                </a:r>
                <a14:m>
                  <m:oMath xmlns:m="http://schemas.openxmlformats.org/officeDocument/2006/math">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Σ</m:t>
                        </m:r>
                      </m:e>
                      <m:sub>
                        <m:r>
                          <a:rPr lang="en-IN" sz="2400">
                            <a:latin typeface="Cambria Math" panose="02040503050406030204" pitchFamily="18" charset="0"/>
                          </a:rPr>
                          <m:t>𝑐</m:t>
                        </m:r>
                      </m:sub>
                    </m:sSub>
                    <m:r>
                      <a:rPr lang="en-IN" sz="2400">
                        <a:latin typeface="Cambria Math" panose="02040503050406030204" pitchFamily="18" charset="0"/>
                      </a:rPr>
                      <m:t> </m:t>
                    </m:r>
                  </m:oMath>
                </a14:m>
                <a:r>
                  <a:rPr lang="en-IN" sz="2400" dirty="0"/>
                  <a:t>calculated based on the training data using the equation as:</a:t>
                </a:r>
              </a:p>
              <a:p>
                <a:pPr marL="0" indent="0">
                  <a:spcBef>
                    <a:spcPts val="1200"/>
                  </a:spcBef>
                  <a:spcAft>
                    <a:spcPts val="800"/>
                  </a:spcAft>
                  <a:buNone/>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𝜇</m:t>
                          </m:r>
                        </m:e>
                        <m:sub>
                          <m:r>
                            <a:rPr lang="en-IN" sz="2400">
                              <a:latin typeface="Cambria Math" panose="02040503050406030204" pitchFamily="18" charset="0"/>
                            </a:rPr>
                            <m:t>𝑐</m:t>
                          </m:r>
                        </m:sub>
                      </m:sSub>
                      <m:r>
                        <a:rPr lang="en-IN" sz="2400">
                          <a:latin typeface="Cambria Math" panose="02040503050406030204" pitchFamily="18" charset="0"/>
                        </a:rPr>
                        <m:t>=</m:t>
                      </m:r>
                      <m:f>
                        <m:fPr>
                          <m:ctrlPr>
                            <a:rPr lang="en-IN" sz="2400" i="1">
                              <a:latin typeface="Cambria Math" panose="02040503050406030204" pitchFamily="18" charset="0"/>
                            </a:rPr>
                          </m:ctrlPr>
                        </m:fPr>
                        <m:num>
                          <m:r>
                            <a:rPr lang="en-IN" sz="2400">
                              <a:latin typeface="Cambria Math" panose="02040503050406030204" pitchFamily="18" charset="0"/>
                            </a:rPr>
                            <m:t>1</m:t>
                          </m:r>
                        </m:num>
                        <m:den>
                          <m:sSub>
                            <m:sSubPr>
                              <m:ctrlPr>
                                <a:rPr lang="en-IN" sz="2400" i="1">
                                  <a:latin typeface="Cambria Math" panose="02040503050406030204" pitchFamily="18" charset="0"/>
                                </a:rPr>
                              </m:ctrlPr>
                            </m:sSubPr>
                            <m:e>
                              <m:r>
                                <a:rPr lang="en-IN" sz="2400">
                                  <a:latin typeface="Cambria Math" panose="02040503050406030204" pitchFamily="18" charset="0"/>
                                </a:rPr>
                                <m:t>𝑁</m:t>
                              </m:r>
                            </m:e>
                            <m:sub>
                              <m:r>
                                <a:rPr lang="en-IN" sz="2400">
                                  <a:latin typeface="Cambria Math" panose="02040503050406030204" pitchFamily="18" charset="0"/>
                                </a:rPr>
                                <m:t>𝑐</m:t>
                              </m:r>
                            </m:sub>
                          </m:sSub>
                        </m:den>
                      </m:f>
                      <m:nary>
                        <m:naryPr>
                          <m:chr m:val="∑"/>
                          <m:limLoc m:val="undOvr"/>
                          <m:ctrlPr>
                            <a:rPr lang="en-IN" sz="2400" i="1">
                              <a:latin typeface="Cambria Math" panose="02040503050406030204" pitchFamily="18" charset="0"/>
                            </a:rPr>
                          </m:ctrlPr>
                        </m:naryPr>
                        <m:sub>
                          <m:r>
                            <a:rPr lang="en-IN" sz="2400">
                              <a:latin typeface="Cambria Math" panose="02040503050406030204" pitchFamily="18" charset="0"/>
                            </a:rPr>
                            <m:t>𝑖</m:t>
                          </m:r>
                          <m:r>
                            <a:rPr lang="en-IN" sz="2400">
                              <a:latin typeface="Cambria Math" panose="02040503050406030204" pitchFamily="18" charset="0"/>
                            </a:rPr>
                            <m:t>=1</m:t>
                          </m:r>
                        </m:sub>
                        <m:sup>
                          <m:sSub>
                            <m:sSubPr>
                              <m:ctrlPr>
                                <a:rPr lang="en-IN" sz="2400" i="1">
                                  <a:latin typeface="Cambria Math" panose="02040503050406030204" pitchFamily="18" charset="0"/>
                                </a:rPr>
                              </m:ctrlPr>
                            </m:sSubPr>
                            <m:e>
                              <m:r>
                                <a:rPr lang="en-IN" sz="2400">
                                  <a:latin typeface="Cambria Math" panose="02040503050406030204" pitchFamily="18" charset="0"/>
                                </a:rPr>
                                <m:t>𝑁</m:t>
                              </m:r>
                            </m:e>
                            <m:sub>
                              <m:r>
                                <a:rPr lang="en-IN" sz="2400">
                                  <a:latin typeface="Cambria Math" panose="02040503050406030204" pitchFamily="18" charset="0"/>
                                </a:rPr>
                                <m:t>𝑐</m:t>
                              </m:r>
                            </m:sub>
                          </m:sSub>
                        </m:sup>
                        <m:e>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𝑖</m:t>
                              </m:r>
                            </m:sub>
                          </m:sSub>
                        </m:e>
                      </m:nary>
                    </m:oMath>
                  </m:oMathPara>
                </a14:m>
                <a:endParaRPr lang="en-IN" sz="2400" dirty="0"/>
              </a:p>
              <a:p>
                <a:pPr marL="0" indent="0">
                  <a:spcBef>
                    <a:spcPts val="1200"/>
                  </a:spcBef>
                  <a:spcAft>
                    <a:spcPts val="800"/>
                  </a:spcAft>
                  <a:buNone/>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Σ</m:t>
                          </m:r>
                        </m:e>
                        <m:sub>
                          <m:r>
                            <a:rPr lang="en-IN" sz="2400">
                              <a:latin typeface="Cambria Math" panose="02040503050406030204" pitchFamily="18" charset="0"/>
                            </a:rPr>
                            <m:t>𝑐</m:t>
                          </m:r>
                        </m:sub>
                      </m:sSub>
                      <m:r>
                        <a:rPr lang="en-IN" sz="2400">
                          <a:latin typeface="Cambria Math" panose="02040503050406030204" pitchFamily="18" charset="0"/>
                        </a:rPr>
                        <m:t>=</m:t>
                      </m:r>
                      <m:f>
                        <m:fPr>
                          <m:ctrlPr>
                            <a:rPr lang="en-IN" sz="2400" i="1">
                              <a:latin typeface="Cambria Math" panose="02040503050406030204" pitchFamily="18" charset="0"/>
                            </a:rPr>
                          </m:ctrlPr>
                        </m:fPr>
                        <m:num>
                          <m:r>
                            <a:rPr lang="en-IN" sz="2400">
                              <a:latin typeface="Cambria Math" panose="02040503050406030204" pitchFamily="18" charset="0"/>
                            </a:rPr>
                            <m:t>1</m:t>
                          </m:r>
                        </m:num>
                        <m:den>
                          <m:sSub>
                            <m:sSubPr>
                              <m:ctrlPr>
                                <a:rPr lang="en-IN" sz="2400" i="1">
                                  <a:latin typeface="Cambria Math" panose="02040503050406030204" pitchFamily="18" charset="0"/>
                                </a:rPr>
                              </m:ctrlPr>
                            </m:sSubPr>
                            <m:e>
                              <m:r>
                                <a:rPr lang="en-IN" sz="2400">
                                  <a:latin typeface="Cambria Math" panose="02040503050406030204" pitchFamily="18" charset="0"/>
                                </a:rPr>
                                <m:t>𝑁</m:t>
                              </m:r>
                            </m:e>
                            <m:sub>
                              <m:r>
                                <a:rPr lang="en-IN" sz="2400">
                                  <a:latin typeface="Cambria Math" panose="02040503050406030204" pitchFamily="18" charset="0"/>
                                </a:rPr>
                                <m:t>𝑐</m:t>
                              </m:r>
                            </m:sub>
                          </m:sSub>
                        </m:den>
                      </m:f>
                      <m:nary>
                        <m:naryPr>
                          <m:chr m:val="∑"/>
                          <m:limLoc m:val="undOvr"/>
                          <m:ctrlPr>
                            <a:rPr lang="en-IN" sz="2400" i="1">
                              <a:latin typeface="Cambria Math" panose="02040503050406030204" pitchFamily="18" charset="0"/>
                            </a:rPr>
                          </m:ctrlPr>
                        </m:naryPr>
                        <m:sub>
                          <m:r>
                            <a:rPr lang="en-IN" sz="2400">
                              <a:latin typeface="Cambria Math" panose="02040503050406030204" pitchFamily="18" charset="0"/>
                            </a:rPr>
                            <m:t>𝑖</m:t>
                          </m:r>
                          <m:r>
                            <a:rPr lang="en-IN" sz="2400">
                              <a:latin typeface="Cambria Math" panose="02040503050406030204" pitchFamily="18" charset="0"/>
                            </a:rPr>
                            <m:t>=1</m:t>
                          </m:r>
                        </m:sub>
                        <m:sup>
                          <m:sSub>
                            <m:sSubPr>
                              <m:ctrlPr>
                                <a:rPr lang="en-IN" sz="2400" i="1">
                                  <a:latin typeface="Cambria Math" panose="02040503050406030204" pitchFamily="18" charset="0"/>
                                </a:rPr>
                              </m:ctrlPr>
                            </m:sSubPr>
                            <m:e>
                              <m:r>
                                <a:rPr lang="en-IN" sz="2400">
                                  <a:latin typeface="Cambria Math" panose="02040503050406030204" pitchFamily="18" charset="0"/>
                                </a:rPr>
                                <m:t>𝑁</m:t>
                              </m:r>
                            </m:e>
                            <m:sub>
                              <m:r>
                                <a:rPr lang="en-IN" sz="2400">
                                  <a:latin typeface="Cambria Math" panose="02040503050406030204" pitchFamily="18" charset="0"/>
                                </a:rPr>
                                <m:t>𝑐</m:t>
                              </m:r>
                            </m:sub>
                          </m:sSub>
                        </m:sup>
                        <m:e>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𝑖</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𝜇</m:t>
                              </m:r>
                            </m:e>
                            <m:sub>
                              <m:r>
                                <a:rPr lang="en-IN" sz="2400">
                                  <a:latin typeface="Cambria Math" panose="02040503050406030204" pitchFamily="18" charset="0"/>
                                </a:rPr>
                                <m:t>𝑐</m:t>
                              </m:r>
                            </m:sub>
                          </m:sSub>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𝑖</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𝜇</m:t>
                                  </m:r>
                                </m:e>
                                <m:sub>
                                  <m:r>
                                    <a:rPr lang="en-IN" sz="2400">
                                      <a:latin typeface="Cambria Math" panose="02040503050406030204" pitchFamily="18" charset="0"/>
                                    </a:rPr>
                                    <m:t>𝑐</m:t>
                                  </m:r>
                                </m:sub>
                              </m:sSub>
                              <m:r>
                                <a:rPr lang="en-IN" sz="2400">
                                  <a:latin typeface="Cambria Math" panose="02040503050406030204" pitchFamily="18" charset="0"/>
                                </a:rPr>
                                <m:t>)</m:t>
                              </m:r>
                            </m:e>
                            <m:sup>
                              <m:r>
                                <a:rPr lang="en-IN" sz="2400">
                                  <a:latin typeface="Cambria Math" panose="02040503050406030204" pitchFamily="18" charset="0"/>
                                </a:rPr>
                                <m:t>𝑇</m:t>
                              </m:r>
                            </m:sup>
                          </m:sSup>
                        </m:e>
                      </m:nary>
                    </m:oMath>
                  </m:oMathPara>
                </a14:m>
                <a:endParaRPr lang="en-IN" sz="2400" dirty="0"/>
              </a:p>
              <a:p>
                <a:pPr marL="0" indent="0">
                  <a:spcBef>
                    <a:spcPts val="1200"/>
                  </a:spcBef>
                  <a:spcAft>
                    <a:spcPts val="800"/>
                  </a:spcAft>
                  <a:buNone/>
                </a:pPr>
                <a:endParaRPr lang="en-IN" sz="2400" dirty="0"/>
              </a:p>
              <a:p>
                <a:endParaRPr lang="en-IN" sz="2400" dirty="0"/>
              </a:p>
            </p:txBody>
          </p:sp>
        </mc:Choice>
        <mc:Fallback>
          <p:sp>
            <p:nvSpPr>
              <p:cNvPr id="3" name="Content Placeholder 2">
                <a:extLst>
                  <a:ext uri="{FF2B5EF4-FFF2-40B4-BE49-F238E27FC236}">
                    <a16:creationId xmlns:a16="http://schemas.microsoft.com/office/drawing/2014/main" id="{22E08AC3-4769-41EF-880D-57F90D100E2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IN">
                    <a:noFill/>
                  </a:rPr>
                  <a:t> </a:t>
                </a:r>
              </a:p>
            </p:txBody>
          </p:sp>
        </mc:Fallback>
      </mc:AlternateContent>
    </p:spTree>
    <p:extLst>
      <p:ext uri="{BB962C8B-B14F-4D97-AF65-F5344CB8AC3E}">
        <p14:creationId xmlns:p14="http://schemas.microsoft.com/office/powerpoint/2010/main" val="153820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D7C2-D0D6-43BE-AFF6-4833390BEEB6}"/>
              </a:ext>
            </a:extLst>
          </p:cNvPr>
          <p:cNvSpPr>
            <a:spLocks noGrp="1"/>
          </p:cNvSpPr>
          <p:nvPr>
            <p:ph type="title"/>
          </p:nvPr>
        </p:nvSpPr>
        <p:spPr/>
        <p:txBody>
          <a:bodyPr/>
          <a:lstStyle/>
          <a:p>
            <a:r>
              <a:rPr lang="en-IN" dirty="0"/>
              <a:t>The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35B9F1-C7E7-494D-A331-5A3FD1D2F6E6}"/>
                  </a:ext>
                </a:extLst>
              </p:cNvPr>
              <p:cNvSpPr>
                <a:spLocks noGrp="1"/>
              </p:cNvSpPr>
              <p:nvPr>
                <p:ph idx="1"/>
              </p:nvPr>
            </p:nvSpPr>
            <p:spPr/>
            <p:txBody>
              <a:bodyPr>
                <a:normAutofit/>
              </a:bodyPr>
              <a:lstStyle/>
              <a:p>
                <a:pPr>
                  <a:spcBef>
                    <a:spcPts val="1200"/>
                  </a:spcBef>
                  <a:spcAft>
                    <a:spcPts val="800"/>
                  </a:spcAft>
                </a:pPr>
                <a:r>
                  <a:rPr lang="en-IN" sz="2400" dirty="0"/>
                  <a:t>Once the maximum likelihood estimates are calculated, the likelihood of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𝑛𝑒𝑤</m:t>
                        </m:r>
                      </m:sub>
                    </m:sSub>
                  </m:oMath>
                </a14:m>
                <a:r>
                  <a:rPr lang="en-IN" sz="2400" dirty="0"/>
                  <a:t> will be calculated as:</a:t>
                </a:r>
              </a:p>
              <a:p>
                <a:pPr marL="0" indent="0">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𝑛𝑒𝑤</m:t>
                              </m:r>
                            </m:sub>
                          </m:sSub>
                        </m:e>
                        <m:e>
                          <m:sSub>
                            <m:sSubPr>
                              <m:ctrlPr>
                                <a:rPr lang="en-IN" sz="2400" i="1">
                                  <a:latin typeface="Cambria Math" panose="02040503050406030204" pitchFamily="18" charset="0"/>
                                </a:rPr>
                              </m:ctrlPr>
                            </m:sSubPr>
                            <m:e>
                              <m:r>
                                <a:rPr lang="en-IN" sz="2400">
                                  <a:latin typeface="Cambria Math" panose="02040503050406030204" pitchFamily="18" charset="0"/>
                                </a:rPr>
                                <m:t>𝑡</m:t>
                              </m:r>
                            </m:e>
                            <m:sub>
                              <m:r>
                                <a:rPr lang="en-IN" sz="2400">
                                  <a:latin typeface="Cambria Math" panose="02040503050406030204" pitchFamily="18" charset="0"/>
                                </a:rPr>
                                <m:t>𝑛𝑒𝑤</m:t>
                              </m:r>
                            </m:sub>
                          </m:sSub>
                          <m:r>
                            <a:rPr lang="en-IN" sz="2400">
                              <a:latin typeface="Cambria Math" panose="02040503050406030204" pitchFamily="18" charset="0"/>
                            </a:rPr>
                            <m:t>=</m:t>
                          </m:r>
                          <m:r>
                            <a:rPr lang="en-IN" sz="2400">
                              <a:latin typeface="Cambria Math" panose="02040503050406030204" pitchFamily="18" charset="0"/>
                            </a:rPr>
                            <m:t>𝑐</m:t>
                          </m:r>
                          <m:r>
                            <a:rPr lang="en-IN" sz="2400">
                              <a:latin typeface="Cambria Math" panose="02040503050406030204" pitchFamily="18" charset="0"/>
                            </a:rPr>
                            <m:t>, </m:t>
                          </m:r>
                          <m:r>
                            <a:rPr lang="en-IN" sz="2400">
                              <a:latin typeface="Cambria Math" panose="02040503050406030204" pitchFamily="18" charset="0"/>
                            </a:rPr>
                            <m:t>𝑋</m:t>
                          </m:r>
                          <m:r>
                            <a:rPr lang="en-IN" sz="2400">
                              <a:latin typeface="Cambria Math" panose="02040503050406030204" pitchFamily="18" charset="0"/>
                            </a:rPr>
                            <m:t>,</m:t>
                          </m:r>
                          <m:r>
                            <a:rPr lang="en-IN" sz="2400">
                              <a:latin typeface="Cambria Math" panose="02040503050406030204" pitchFamily="18" charset="0"/>
                            </a:rPr>
                            <m:t>𝑡</m:t>
                          </m:r>
                        </m:e>
                      </m:d>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𝐸</m:t>
                          </m:r>
                        </m:e>
                        <m:sub>
                          <m:r>
                            <a:rPr lang="en-IN" sz="2400">
                              <a:latin typeface="Cambria Math" panose="02040503050406030204" pitchFamily="18" charset="0"/>
                            </a:rPr>
                            <m:t>𝑝</m:t>
                          </m:r>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𝜇</m:t>
                              </m:r>
                            </m:e>
                            <m:sub>
                              <m:r>
                                <a:rPr lang="en-IN" sz="2400">
                                  <a:latin typeface="Cambria Math" panose="02040503050406030204" pitchFamily="18" charset="0"/>
                                </a:rPr>
                                <m:t>𝑐</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Σ</m:t>
                              </m:r>
                            </m:e>
                            <m:sub>
                              <m:r>
                                <a:rPr lang="en-IN" sz="2400">
                                  <a:latin typeface="Cambria Math" panose="02040503050406030204" pitchFamily="18" charset="0"/>
                                </a:rPr>
                                <m:t>𝑐</m:t>
                              </m:r>
                            </m:sub>
                          </m:sSub>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𝑋</m:t>
                              </m:r>
                            </m:e>
                            <m:sup>
                              <m:r>
                                <a:rPr lang="en-IN" sz="2400">
                                  <a:latin typeface="Cambria Math" panose="02040503050406030204" pitchFamily="18" charset="0"/>
                                </a:rPr>
                                <m:t>𝑐</m:t>
                              </m:r>
                            </m:sup>
                          </m:sSup>
                          <m:r>
                            <a:rPr lang="en-IN" sz="2400">
                              <a:latin typeface="Cambria Math" panose="02040503050406030204" pitchFamily="18" charset="0"/>
                            </a:rPr>
                            <m:t>)</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𝑥</m:t>
                          </m:r>
                        </m:e>
                        <m:sub>
                          <m:r>
                            <a:rPr lang="en-IN" sz="2400">
                              <a:latin typeface="Cambria Math" panose="02040503050406030204" pitchFamily="18" charset="0"/>
                            </a:rPr>
                            <m:t>𝑛𝑒𝑤</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𝜇</m:t>
                          </m:r>
                        </m:e>
                        <m:sub>
                          <m:r>
                            <a:rPr lang="en-IN" sz="2400">
                              <a:latin typeface="Cambria Math" panose="02040503050406030204" pitchFamily="18" charset="0"/>
                            </a:rPr>
                            <m:t>𝑐</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Σ</m:t>
                          </m:r>
                        </m:e>
                        <m:sub>
                          <m:r>
                            <a:rPr lang="en-IN" sz="2400">
                              <a:latin typeface="Cambria Math" panose="02040503050406030204" pitchFamily="18" charset="0"/>
                            </a:rPr>
                            <m:t>𝑐</m:t>
                          </m:r>
                        </m:sub>
                      </m:sSub>
                      <m:r>
                        <a:rPr lang="en-IN" sz="2400">
                          <a:latin typeface="Cambria Math" panose="02040503050406030204" pitchFamily="18" charset="0"/>
                        </a:rPr>
                        <m:t>}</m:t>
                      </m:r>
                    </m:oMath>
                  </m:oMathPara>
                </a14:m>
                <a:endParaRPr lang="en-IN" sz="2400" dirty="0"/>
              </a:p>
              <a:p>
                <a:pPr>
                  <a:spcBef>
                    <a:spcPts val="1200"/>
                  </a:spcBef>
                  <a:spcAft>
                    <a:spcPts val="800"/>
                  </a:spcAft>
                </a:pPr>
                <a:r>
                  <a:rPr lang="en-IN" sz="2400" dirty="0"/>
                  <a:t>Once we found out </a:t>
                </a:r>
                <a14:m>
                  <m:oMath xmlns:m="http://schemas.openxmlformats.org/officeDocument/2006/math">
                    <m:r>
                      <a:rPr lang="en-IN" sz="2400"/>
                      <m:t>𝑝</m:t>
                    </m:r>
                    <m:d>
                      <m:dPr>
                        <m:ctrlPr>
                          <a:rPr lang="en-IN" sz="2400"/>
                        </m:ctrlPr>
                      </m:dPr>
                      <m:e>
                        <m:sSub>
                          <m:sSubPr>
                            <m:ctrlPr>
                              <a:rPr lang="en-IN" sz="2400"/>
                            </m:ctrlPr>
                          </m:sSubPr>
                          <m:e>
                            <m:r>
                              <a:rPr lang="en-IN" sz="2400"/>
                              <m:t>𝑥</m:t>
                            </m:r>
                          </m:e>
                          <m:sub>
                            <m:r>
                              <a:rPr lang="en-IN" sz="2400"/>
                              <m:t>𝑛𝑒𝑤</m:t>
                            </m:r>
                          </m:sub>
                        </m:sSub>
                      </m:e>
                      <m:e>
                        <m:sSub>
                          <m:sSubPr>
                            <m:ctrlPr>
                              <a:rPr lang="en-IN" sz="2400"/>
                            </m:ctrlPr>
                          </m:sSubPr>
                          <m:e>
                            <m:r>
                              <a:rPr lang="en-IN" sz="2400"/>
                              <m:t>𝑡</m:t>
                            </m:r>
                          </m:e>
                          <m:sub>
                            <m:r>
                              <a:rPr lang="en-IN" sz="2400"/>
                              <m:t>𝑛𝑒𝑤</m:t>
                            </m:r>
                          </m:sub>
                        </m:sSub>
                        <m:r>
                          <a:rPr lang="en-IN" sz="2400"/>
                          <m:t>=</m:t>
                        </m:r>
                        <m:r>
                          <a:rPr lang="en-IN" sz="2400"/>
                          <m:t>𝑐</m:t>
                        </m:r>
                        <m:r>
                          <a:rPr lang="en-IN" sz="2400"/>
                          <m:t>, </m:t>
                        </m:r>
                        <m:r>
                          <a:rPr lang="en-IN" sz="2400"/>
                          <m:t>𝑋</m:t>
                        </m:r>
                        <m:r>
                          <a:rPr lang="en-IN" sz="2400"/>
                          <m:t>,</m:t>
                        </m:r>
                        <m:r>
                          <a:rPr lang="en-IN" sz="2400"/>
                          <m:t>𝑡</m:t>
                        </m:r>
                      </m:e>
                    </m:d>
                  </m:oMath>
                </a14:m>
                <a:r>
                  <a:rPr lang="en-IN" sz="2400" dirty="0"/>
                  <a:t> with respect to all classes, to calculate </a:t>
                </a:r>
                <a14:m>
                  <m:oMath xmlns:m="http://schemas.openxmlformats.org/officeDocument/2006/math">
                    <m:r>
                      <a:rPr lang="en-IN" sz="2400"/>
                      <m:t>𝑃</m:t>
                    </m:r>
                    <m:r>
                      <a:rPr lang="en-IN" sz="2400"/>
                      <m:t>(</m:t>
                    </m:r>
                    <m:sSub>
                      <m:sSubPr>
                        <m:ctrlPr>
                          <a:rPr lang="en-IN" sz="2400"/>
                        </m:ctrlPr>
                      </m:sSubPr>
                      <m:e>
                        <m:r>
                          <a:rPr lang="en-IN" sz="2400"/>
                          <m:t>𝑇</m:t>
                        </m:r>
                      </m:e>
                      <m:sub>
                        <m:r>
                          <a:rPr lang="en-IN" sz="2400"/>
                          <m:t>𝑛𝑒𝑤</m:t>
                        </m:r>
                      </m:sub>
                    </m:sSub>
                    <m:r>
                      <a:rPr lang="en-IN" sz="2400"/>
                      <m:t>=</m:t>
                    </m:r>
                    <m:r>
                      <a:rPr lang="en-IN" sz="2400"/>
                      <m:t>𝑐</m:t>
                    </m:r>
                    <m:r>
                      <a:rPr lang="en-IN" sz="2400"/>
                      <m:t>│</m:t>
                    </m:r>
                    <m:sSub>
                      <m:sSubPr>
                        <m:ctrlPr>
                          <a:rPr lang="en-IN" sz="2400"/>
                        </m:ctrlPr>
                      </m:sSubPr>
                      <m:e>
                        <m:r>
                          <a:rPr lang="en-IN" sz="2400"/>
                          <m:t>𝑥</m:t>
                        </m:r>
                      </m:e>
                      <m:sub>
                        <m:r>
                          <a:rPr lang="en-IN" sz="2400"/>
                          <m:t>𝑛𝑒𝑤</m:t>
                        </m:r>
                      </m:sub>
                    </m:sSub>
                    <m:r>
                      <a:rPr lang="en-IN" sz="2400"/>
                      <m:t>,</m:t>
                    </m:r>
                    <m:r>
                      <a:rPr lang="en-IN" sz="2400"/>
                      <m:t>𝑋</m:t>
                    </m:r>
                    <m:r>
                      <a:rPr lang="en-IN" sz="2400"/>
                      <m:t>,</m:t>
                    </m:r>
                    <m:r>
                      <a:rPr lang="en-IN" sz="2400"/>
                      <m:t>𝑡</m:t>
                    </m:r>
                    <m:r>
                      <a:rPr lang="en-IN" sz="2400"/>
                      <m:t>)</m:t>
                    </m:r>
                  </m:oMath>
                </a14:m>
                <a:r>
                  <a:rPr lang="en-IN" sz="2400" dirty="0"/>
                  <a:t>, we have to calculate </a:t>
                </a:r>
                <a14:m>
                  <m:oMath xmlns:m="http://schemas.openxmlformats.org/officeDocument/2006/math">
                    <m:r>
                      <a:rPr lang="en-IN" sz="2400"/>
                      <m:t>𝑃</m:t>
                    </m:r>
                    <m:r>
                      <a:rPr lang="en-IN" sz="2400"/>
                      <m:t>(</m:t>
                    </m:r>
                    <m:sSub>
                      <m:sSubPr>
                        <m:ctrlPr>
                          <a:rPr lang="en-IN" sz="2400"/>
                        </m:ctrlPr>
                      </m:sSubPr>
                      <m:e>
                        <m:r>
                          <a:rPr lang="en-IN" sz="2400"/>
                          <m:t>𝑇</m:t>
                        </m:r>
                      </m:e>
                      <m:sub>
                        <m:r>
                          <a:rPr lang="en-IN" sz="2400"/>
                          <m:t>𝑛𝑒𝑤</m:t>
                        </m:r>
                      </m:sub>
                    </m:sSub>
                    <m:r>
                      <a:rPr lang="en-IN" sz="2400"/>
                      <m:t>=</m:t>
                    </m:r>
                    <m:r>
                      <a:rPr lang="en-IN" sz="2400"/>
                      <m:t>𝑐</m:t>
                    </m:r>
                    <m:r>
                      <a:rPr lang="en-IN" sz="2400"/>
                      <m:t>|</m:t>
                    </m:r>
                    <m:r>
                      <a:rPr lang="en-IN" sz="2400"/>
                      <m:t>𝑋</m:t>
                    </m:r>
                    <m:r>
                      <a:rPr lang="en-IN" sz="2400"/>
                      <m:t>,</m:t>
                    </m:r>
                    <m:r>
                      <a:rPr lang="en-IN" sz="2400"/>
                      <m:t>𝑡</m:t>
                    </m:r>
                    <m:r>
                      <a:rPr lang="en-IN" sz="2400"/>
                      <m:t>)</m:t>
                    </m:r>
                  </m:oMath>
                </a14:m>
                <a:r>
                  <a:rPr lang="en-IN" sz="2400" dirty="0"/>
                  <a:t> for all classes, which we can find out by either a using uniform prior or class size prior.</a:t>
                </a:r>
              </a:p>
              <a:p>
                <a:pPr marL="0" indent="0">
                  <a:spcBef>
                    <a:spcPts val="1200"/>
                  </a:spcBef>
                  <a:spcAft>
                    <a:spcPts val="800"/>
                  </a:spcAft>
                  <a:buNone/>
                </a:pPr>
                <a:endParaRPr lang="en-IN" sz="2400" dirty="0"/>
              </a:p>
            </p:txBody>
          </p:sp>
        </mc:Choice>
        <mc:Fallback>
          <p:sp>
            <p:nvSpPr>
              <p:cNvPr id="3" name="Content Placeholder 2">
                <a:extLst>
                  <a:ext uri="{FF2B5EF4-FFF2-40B4-BE49-F238E27FC236}">
                    <a16:creationId xmlns:a16="http://schemas.microsoft.com/office/drawing/2014/main" id="{9435B9F1-C7E7-494D-A331-5A3FD1D2F6E6}"/>
                  </a:ext>
                </a:extLst>
              </p:cNvPr>
              <p:cNvSpPr>
                <a:spLocks noGrp="1" noRot="1" noChangeAspect="1" noMove="1" noResize="1" noEditPoints="1" noAdjustHandles="1" noChangeArrowheads="1" noChangeShapeType="1" noTextEdit="1"/>
              </p:cNvSpPr>
              <p:nvPr>
                <p:ph idx="1"/>
              </p:nvPr>
            </p:nvSpPr>
            <p:spPr>
              <a:blipFill>
                <a:blip r:embed="rId3"/>
                <a:stretch>
                  <a:fillRect l="-812" t="-1961" r="-1449"/>
                </a:stretch>
              </a:blipFill>
            </p:spPr>
            <p:txBody>
              <a:bodyPr/>
              <a:lstStyle/>
              <a:p>
                <a:r>
                  <a:rPr lang="en-IN">
                    <a:noFill/>
                  </a:rPr>
                  <a:t> </a:t>
                </a:r>
              </a:p>
            </p:txBody>
          </p:sp>
        </mc:Fallback>
      </mc:AlternateContent>
    </p:spTree>
    <p:extLst>
      <p:ext uri="{BB962C8B-B14F-4D97-AF65-F5344CB8AC3E}">
        <p14:creationId xmlns:p14="http://schemas.microsoft.com/office/powerpoint/2010/main" val="131477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B16-C601-4E94-A75C-B65F071C896E}"/>
              </a:ext>
            </a:extLst>
          </p:cNvPr>
          <p:cNvSpPr>
            <a:spLocks noGrp="1"/>
          </p:cNvSpPr>
          <p:nvPr>
            <p:ph type="title"/>
          </p:nvPr>
        </p:nvSpPr>
        <p:spPr/>
        <p:txBody>
          <a:bodyPr>
            <a:normAutofit/>
          </a:bodyPr>
          <a:lstStyle/>
          <a:p>
            <a:r>
              <a:rPr lang="en-IN"/>
              <a:t>Example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E08AC3-4769-41EF-880D-57F90D100E28}"/>
                  </a:ext>
                </a:extLst>
              </p:cNvPr>
              <p:cNvSpPr>
                <a:spLocks noGrp="1"/>
              </p:cNvSpPr>
              <p:nvPr>
                <p:ph idx="1"/>
              </p:nvPr>
            </p:nvSpPr>
            <p:spPr/>
            <p:txBody>
              <a:bodyPr>
                <a:normAutofit/>
              </a:bodyPr>
              <a:lstStyle/>
              <a:p>
                <a:pPr algn="just"/>
                <a:r>
                  <a:rPr lang="en-IN" dirty="0"/>
                  <a:t>Once the likelihoods of </a:t>
                </a:r>
                <a14:m>
                  <m:oMath xmlns:m="http://schemas.openxmlformats.org/officeDocument/2006/math">
                    <m:sSub>
                      <m:sSubPr>
                        <m:ctrlPr>
                          <a:rPr lang="en-IN" i="1"/>
                        </m:ctrlPr>
                      </m:sSubPr>
                      <m:e>
                        <m:r>
                          <a:rPr lang="en-IN" i="1"/>
                          <m:t>𝑥</m:t>
                        </m:r>
                      </m:e>
                      <m:sub>
                        <m:r>
                          <a:rPr lang="en-IN" i="1"/>
                          <m:t>𝑛𝑒𝑤</m:t>
                        </m:r>
                      </m:sub>
                    </m:sSub>
                  </m:oMath>
                </a14:m>
                <a:r>
                  <a:rPr lang="en-IN" dirty="0"/>
                  <a:t> with respect to the three classes and the class probabilities (uniform prior) were calculated (As given in the following table), let's calculate the probabilities of a new object </a:t>
                </a:r>
                <a14:m>
                  <m:oMath xmlns:m="http://schemas.openxmlformats.org/officeDocument/2006/math">
                    <m:sSub>
                      <m:sSubPr>
                        <m:ctrlPr>
                          <a:rPr lang="en-IN" i="1"/>
                        </m:ctrlPr>
                      </m:sSubPr>
                      <m:e>
                        <m:r>
                          <a:rPr lang="en-IN" i="1"/>
                          <m:t>𝑥</m:t>
                        </m:r>
                      </m:e>
                      <m:sub>
                        <m:r>
                          <a:rPr lang="en-IN" i="1"/>
                          <m:t>𝑛𝑒𝑤</m:t>
                        </m:r>
                      </m:sub>
                    </m:sSub>
                    <m:r>
                      <a:rPr lang="en-IN" i="1"/>
                      <m:t>=</m:t>
                    </m:r>
                    <m:sSup>
                      <m:sSupPr>
                        <m:ctrlPr>
                          <a:rPr lang="en-IN" i="1"/>
                        </m:ctrlPr>
                      </m:sSupPr>
                      <m:e>
                        <m:r>
                          <a:rPr lang="en-IN" i="1"/>
                          <m:t>[2,0]</m:t>
                        </m:r>
                      </m:e>
                      <m:sup>
                        <m:r>
                          <a:rPr lang="en-IN" i="1"/>
                          <m:t>𝑇</m:t>
                        </m:r>
                      </m:sup>
                    </m:sSup>
                  </m:oMath>
                </a14:m>
                <a:r>
                  <a:rPr lang="en-IN" dirty="0"/>
                  <a:t> belongs to either class 1 or 2 or 3.</a:t>
                </a:r>
              </a:p>
              <a:p>
                <a:pPr marL="0" indent="0">
                  <a:spcBef>
                    <a:spcPts val="1200"/>
                  </a:spcBef>
                  <a:spcAft>
                    <a:spcPts val="800"/>
                  </a:spcAft>
                  <a:buNone/>
                </a:pPr>
                <a:endParaRPr lang="en-IN" sz="2400" dirty="0"/>
              </a:p>
              <a:p>
                <a:pPr marL="0" indent="0">
                  <a:spcBef>
                    <a:spcPts val="1200"/>
                  </a:spcBef>
                  <a:spcAft>
                    <a:spcPts val="800"/>
                  </a:spcAft>
                  <a:buNone/>
                </a:pPr>
                <a:endParaRPr lang="en-IN" sz="2400" dirty="0"/>
              </a:p>
              <a:p>
                <a:endParaRPr lang="en-IN" sz="2400" dirty="0"/>
              </a:p>
            </p:txBody>
          </p:sp>
        </mc:Choice>
        <mc:Fallback>
          <p:sp>
            <p:nvSpPr>
              <p:cNvPr id="3" name="Content Placeholder 2">
                <a:extLst>
                  <a:ext uri="{FF2B5EF4-FFF2-40B4-BE49-F238E27FC236}">
                    <a16:creationId xmlns:a16="http://schemas.microsoft.com/office/drawing/2014/main" id="{22E08AC3-4769-41EF-880D-57F90D100E28}"/>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A2AF3957-FE7E-4B63-9815-142FC90E0729}"/>
              </a:ext>
            </a:extLst>
          </p:cNvPr>
          <p:cNvPicPr>
            <a:picLocks noChangeAspect="1"/>
          </p:cNvPicPr>
          <p:nvPr/>
        </p:nvPicPr>
        <p:blipFill>
          <a:blip r:embed="rId3"/>
          <a:stretch>
            <a:fillRect/>
          </a:stretch>
        </p:blipFill>
        <p:spPr>
          <a:xfrm>
            <a:off x="838200" y="4001294"/>
            <a:ext cx="10247539" cy="1733335"/>
          </a:xfrm>
          <a:prstGeom prst="rect">
            <a:avLst/>
          </a:prstGeom>
        </p:spPr>
      </p:pic>
    </p:spTree>
    <p:extLst>
      <p:ext uri="{BB962C8B-B14F-4D97-AF65-F5344CB8AC3E}">
        <p14:creationId xmlns:p14="http://schemas.microsoft.com/office/powerpoint/2010/main" val="411414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B16-C601-4E94-A75C-B65F071C896E}"/>
              </a:ext>
            </a:extLst>
          </p:cNvPr>
          <p:cNvSpPr>
            <a:spLocks noGrp="1"/>
          </p:cNvSpPr>
          <p:nvPr>
            <p:ph type="title"/>
          </p:nvPr>
        </p:nvSpPr>
        <p:spPr/>
        <p:txBody>
          <a:bodyPr>
            <a:normAutofit/>
          </a:bodyPr>
          <a:lstStyle/>
          <a:p>
            <a:r>
              <a:rPr lang="en-IN"/>
              <a:t>Example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E08AC3-4769-41EF-880D-57F90D100E28}"/>
                  </a:ext>
                </a:extLst>
              </p:cNvPr>
              <p:cNvSpPr>
                <a:spLocks noGrp="1"/>
              </p:cNvSpPr>
              <p:nvPr>
                <p:ph idx="1"/>
              </p:nvPr>
            </p:nvSpPr>
            <p:spPr/>
            <p:txBody>
              <a:bodyPr>
                <a:normAutofit/>
              </a:bodyPr>
              <a:lstStyle/>
              <a:p>
                <a:r>
                  <a:rPr lang="en-IN" dirty="0"/>
                  <a:t>Using the above table, we can calculate the probabilities as </a:t>
                </a:r>
              </a:p>
              <a:p>
                <a:pPr marL="0" indent="0">
                  <a:lnSpc>
                    <a:spcPct val="120000"/>
                  </a:lnSpc>
                  <a:buNone/>
                </a:pPr>
                <a14:m>
                  <m:oMathPara xmlns:m="http://schemas.openxmlformats.org/officeDocument/2006/math">
                    <m:oMathParaPr>
                      <m:jc m:val="centerGroup"/>
                    </m:oMathParaPr>
                    <m:oMath xmlns:m="http://schemas.openxmlformats.org/officeDocument/2006/math">
                      <m:r>
                        <a:rPr lang="en-IN" i="1"/>
                        <m:t>𝑃</m:t>
                      </m:r>
                      <m:d>
                        <m:dPr>
                          <m:ctrlPr>
                            <a:rPr lang="en-IN" i="1"/>
                          </m:ctrlPr>
                        </m:dPr>
                        <m:e>
                          <m:sSub>
                            <m:sSubPr>
                              <m:ctrlPr>
                                <a:rPr lang="en-IN" i="1"/>
                              </m:ctrlPr>
                            </m:sSubPr>
                            <m:e>
                              <m:r>
                                <a:rPr lang="en-IN" i="1"/>
                                <m:t>𝑇</m:t>
                              </m:r>
                            </m:e>
                            <m:sub>
                              <m:r>
                                <a:rPr lang="en-IN" i="1"/>
                                <m:t>𝑛𝑒𝑤</m:t>
                              </m:r>
                            </m:sub>
                          </m:sSub>
                          <m:r>
                            <a:rPr lang="en-IN" i="1"/>
                            <m:t>=1</m:t>
                          </m:r>
                        </m:e>
                        <m:e>
                          <m:sSub>
                            <m:sSubPr>
                              <m:ctrlPr>
                                <a:rPr lang="en-IN" i="1"/>
                              </m:ctrlPr>
                            </m:sSubPr>
                            <m:e>
                              <m:r>
                                <a:rPr lang="en-IN" i="1"/>
                                <m:t>𝑥</m:t>
                              </m:r>
                            </m:e>
                            <m:sub>
                              <m:r>
                                <a:rPr lang="en-IN" i="1"/>
                                <m:t>𝑛𝑒𝑤</m:t>
                              </m:r>
                            </m:sub>
                          </m:sSub>
                          <m:r>
                            <a:rPr lang="en-IN" i="1"/>
                            <m:t>,</m:t>
                          </m:r>
                          <m:r>
                            <a:rPr lang="en-IN" i="1"/>
                            <m:t>𝑋</m:t>
                          </m:r>
                          <m:r>
                            <a:rPr lang="en-IN" i="1"/>
                            <m:t>,</m:t>
                          </m:r>
                          <m:r>
                            <a:rPr lang="en-IN" i="1"/>
                            <m:t>𝑡</m:t>
                          </m:r>
                        </m:e>
                      </m:d>
                      <m:r>
                        <a:rPr lang="en-IN" i="1"/>
                        <m:t>=</m:t>
                      </m:r>
                      <m:f>
                        <m:fPr>
                          <m:ctrlPr>
                            <a:rPr lang="en-IN" i="1"/>
                          </m:ctrlPr>
                        </m:fPr>
                        <m:num>
                          <m:r>
                            <a:rPr lang="en-IN" i="1"/>
                            <m:t>0.0046</m:t>
                          </m:r>
                        </m:num>
                        <m:den>
                          <m:r>
                            <a:rPr lang="en-IN" i="1"/>
                            <m:t>0.0067</m:t>
                          </m:r>
                        </m:den>
                      </m:f>
                      <m:r>
                        <a:rPr lang="en-IN" i="1"/>
                        <m:t>=0.6890</m:t>
                      </m:r>
                    </m:oMath>
                  </m:oMathPara>
                </a14:m>
                <a:endParaRPr lang="en-IN" dirty="0"/>
              </a:p>
              <a:p>
                <a:pPr marL="0" indent="0">
                  <a:lnSpc>
                    <a:spcPct val="120000"/>
                  </a:lnSpc>
                  <a:buNone/>
                </a:pPr>
                <a14:m>
                  <m:oMathPara xmlns:m="http://schemas.openxmlformats.org/officeDocument/2006/math">
                    <m:oMathParaPr>
                      <m:jc m:val="centerGroup"/>
                    </m:oMathParaPr>
                    <m:oMath xmlns:m="http://schemas.openxmlformats.org/officeDocument/2006/math">
                      <m:r>
                        <a:rPr lang="en-IN" i="1"/>
                        <m:t>𝑃</m:t>
                      </m:r>
                      <m:d>
                        <m:dPr>
                          <m:ctrlPr>
                            <a:rPr lang="en-IN" i="1"/>
                          </m:ctrlPr>
                        </m:dPr>
                        <m:e>
                          <m:sSub>
                            <m:sSubPr>
                              <m:ctrlPr>
                                <a:rPr lang="en-IN" i="1"/>
                              </m:ctrlPr>
                            </m:sSubPr>
                            <m:e>
                              <m:r>
                                <a:rPr lang="en-IN" i="1"/>
                                <m:t>𝑇</m:t>
                              </m:r>
                            </m:e>
                            <m:sub>
                              <m:r>
                                <a:rPr lang="en-IN" i="1"/>
                                <m:t>𝑛𝑒𝑤</m:t>
                              </m:r>
                            </m:sub>
                          </m:sSub>
                          <m:r>
                            <a:rPr lang="en-IN" i="1"/>
                            <m:t>=2</m:t>
                          </m:r>
                        </m:e>
                        <m:e>
                          <m:sSub>
                            <m:sSubPr>
                              <m:ctrlPr>
                                <a:rPr lang="en-IN" i="1"/>
                              </m:ctrlPr>
                            </m:sSubPr>
                            <m:e>
                              <m:r>
                                <a:rPr lang="en-IN" i="1"/>
                                <m:t>𝑥</m:t>
                              </m:r>
                            </m:e>
                            <m:sub>
                              <m:r>
                                <a:rPr lang="en-IN" i="1"/>
                                <m:t>𝑛𝑒𝑤</m:t>
                              </m:r>
                            </m:sub>
                          </m:sSub>
                          <m:r>
                            <a:rPr lang="en-IN" i="1"/>
                            <m:t>,</m:t>
                          </m:r>
                          <m:r>
                            <a:rPr lang="en-IN" i="1"/>
                            <m:t>𝑋</m:t>
                          </m:r>
                          <m:r>
                            <a:rPr lang="en-IN" i="1"/>
                            <m:t>,</m:t>
                          </m:r>
                          <m:r>
                            <a:rPr lang="en-IN" i="1"/>
                            <m:t>𝑡</m:t>
                          </m:r>
                        </m:e>
                      </m:d>
                      <m:r>
                        <a:rPr lang="en-IN" i="1"/>
                        <m:t>=</m:t>
                      </m:r>
                      <m:f>
                        <m:fPr>
                          <m:ctrlPr>
                            <a:rPr lang="en-IN" i="1"/>
                          </m:ctrlPr>
                        </m:fPr>
                        <m:num>
                          <m:r>
                            <a:rPr lang="en-IN" i="1"/>
                            <m:t>0.0020</m:t>
                          </m:r>
                        </m:num>
                        <m:den>
                          <m:r>
                            <a:rPr lang="en-IN" i="1"/>
                            <m:t>0.0067</m:t>
                          </m:r>
                        </m:den>
                      </m:f>
                      <m:r>
                        <a:rPr lang="en-IN" i="1"/>
                        <m:t>=0.3024</m:t>
                      </m:r>
                    </m:oMath>
                  </m:oMathPara>
                </a14:m>
                <a:endParaRPr lang="en-IN" dirty="0"/>
              </a:p>
              <a:p>
                <a:pPr marL="0" indent="0">
                  <a:lnSpc>
                    <a:spcPct val="120000"/>
                  </a:lnSpc>
                  <a:buNone/>
                </a:pPr>
                <a14:m>
                  <m:oMathPara xmlns:m="http://schemas.openxmlformats.org/officeDocument/2006/math">
                    <m:oMathParaPr>
                      <m:jc m:val="centerGroup"/>
                    </m:oMathParaPr>
                    <m:oMath xmlns:m="http://schemas.openxmlformats.org/officeDocument/2006/math">
                      <m:r>
                        <a:rPr lang="en-IN" i="1"/>
                        <m:t>𝑃</m:t>
                      </m:r>
                      <m:d>
                        <m:dPr>
                          <m:ctrlPr>
                            <a:rPr lang="en-IN" i="1"/>
                          </m:ctrlPr>
                        </m:dPr>
                        <m:e>
                          <m:sSub>
                            <m:sSubPr>
                              <m:ctrlPr>
                                <a:rPr lang="en-IN" i="1"/>
                              </m:ctrlPr>
                            </m:sSubPr>
                            <m:e>
                              <m:r>
                                <a:rPr lang="en-IN" i="1"/>
                                <m:t>𝑇</m:t>
                              </m:r>
                            </m:e>
                            <m:sub>
                              <m:r>
                                <a:rPr lang="en-IN" i="1"/>
                                <m:t>𝑛𝑒𝑤</m:t>
                              </m:r>
                            </m:sub>
                          </m:sSub>
                          <m:r>
                            <a:rPr lang="en-IN" i="1"/>
                            <m:t>=3</m:t>
                          </m:r>
                        </m:e>
                        <m:e>
                          <m:sSub>
                            <m:sSubPr>
                              <m:ctrlPr>
                                <a:rPr lang="en-IN" i="1"/>
                              </m:ctrlPr>
                            </m:sSubPr>
                            <m:e>
                              <m:r>
                                <a:rPr lang="en-IN" i="1"/>
                                <m:t>𝑥</m:t>
                              </m:r>
                            </m:e>
                            <m:sub>
                              <m:r>
                                <a:rPr lang="en-IN" i="1"/>
                                <m:t>𝑛𝑒𝑤</m:t>
                              </m:r>
                            </m:sub>
                          </m:sSub>
                          <m:r>
                            <a:rPr lang="en-IN" i="1"/>
                            <m:t>,</m:t>
                          </m:r>
                          <m:r>
                            <a:rPr lang="en-IN" i="1"/>
                            <m:t>𝑋</m:t>
                          </m:r>
                          <m:r>
                            <a:rPr lang="en-IN" i="1"/>
                            <m:t>,</m:t>
                          </m:r>
                          <m:r>
                            <a:rPr lang="en-IN" i="1"/>
                            <m:t>𝑡</m:t>
                          </m:r>
                        </m:e>
                      </m:d>
                      <m:r>
                        <a:rPr lang="en-IN" i="1"/>
                        <m:t>=</m:t>
                      </m:r>
                      <m:f>
                        <m:fPr>
                          <m:ctrlPr>
                            <a:rPr lang="en-IN" i="1"/>
                          </m:ctrlPr>
                        </m:fPr>
                        <m:num>
                          <m:r>
                            <a:rPr lang="en-IN" i="1"/>
                            <m:t>0.0001</m:t>
                          </m:r>
                        </m:num>
                        <m:den>
                          <m:r>
                            <a:rPr lang="en-IN" i="1"/>
                            <m:t>0.0067</m:t>
                          </m:r>
                        </m:den>
                      </m:f>
                      <m:r>
                        <a:rPr lang="en-IN" i="1"/>
                        <m:t>=0.0087 </m:t>
                      </m:r>
                    </m:oMath>
                  </m:oMathPara>
                </a14:m>
                <a:endParaRPr lang="en-IN" dirty="0"/>
              </a:p>
              <a:p>
                <a:pPr marL="0" indent="0">
                  <a:buNone/>
                </a:pPr>
                <a:r>
                  <a:rPr lang="en-IN" dirty="0"/>
                  <a:t>from this, we can say that there is a very high chance of </a:t>
                </a:r>
                <a14:m>
                  <m:oMath xmlns:m="http://schemas.openxmlformats.org/officeDocument/2006/math">
                    <m:sSub>
                      <m:sSubPr>
                        <m:ctrlPr>
                          <a:rPr lang="en-IN" i="1"/>
                        </m:ctrlPr>
                      </m:sSubPr>
                      <m:e>
                        <m:r>
                          <a:rPr lang="en-IN" i="1"/>
                          <m:t>𝑥</m:t>
                        </m:r>
                      </m:e>
                      <m:sub>
                        <m:r>
                          <a:rPr lang="en-IN" i="1"/>
                          <m:t>𝑛𝑒𝑤</m:t>
                        </m:r>
                      </m:sub>
                    </m:sSub>
                  </m:oMath>
                </a14:m>
                <a:r>
                  <a:rPr lang="en-IN" dirty="0"/>
                  <a:t> belongs to class 1 rather than the remaining two classes. </a:t>
                </a:r>
              </a:p>
            </p:txBody>
          </p:sp>
        </mc:Choice>
        <mc:Fallback>
          <p:sp>
            <p:nvSpPr>
              <p:cNvPr id="3" name="Content Placeholder 2">
                <a:extLst>
                  <a:ext uri="{FF2B5EF4-FFF2-40B4-BE49-F238E27FC236}">
                    <a16:creationId xmlns:a16="http://schemas.microsoft.com/office/drawing/2014/main" id="{22E08AC3-4769-41EF-880D-57F90D100E28}"/>
                  </a:ext>
                </a:extLst>
              </p:cNvPr>
              <p:cNvSpPr>
                <a:spLocks noGrp="1" noRot="1" noChangeAspect="1" noMove="1" noResize="1" noEditPoints="1" noAdjustHandles="1" noChangeArrowheads="1" noChangeShapeType="1" noTextEdit="1"/>
              </p:cNvSpPr>
              <p:nvPr>
                <p:ph idx="1"/>
              </p:nvPr>
            </p:nvSpPr>
            <p:spPr>
              <a:blipFill>
                <a:blip r:embed="rId2"/>
                <a:stretch>
                  <a:fillRect l="-1217" t="-2241" b="-1821"/>
                </a:stretch>
              </a:blipFill>
            </p:spPr>
            <p:txBody>
              <a:bodyPr/>
              <a:lstStyle/>
              <a:p>
                <a:r>
                  <a:rPr lang="en-IN">
                    <a:noFill/>
                  </a:rPr>
                  <a:t> </a:t>
                </a:r>
              </a:p>
            </p:txBody>
          </p:sp>
        </mc:Fallback>
      </mc:AlternateContent>
    </p:spTree>
    <p:extLst>
      <p:ext uri="{BB962C8B-B14F-4D97-AF65-F5344CB8AC3E}">
        <p14:creationId xmlns:p14="http://schemas.microsoft.com/office/powerpoint/2010/main" val="96722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7B0F-67D1-4E61-9424-D0FB5EEA78B5}"/>
              </a:ext>
            </a:extLst>
          </p:cNvPr>
          <p:cNvSpPr>
            <a:spLocks noGrp="1"/>
          </p:cNvSpPr>
          <p:nvPr>
            <p:ph type="title"/>
          </p:nvPr>
        </p:nvSpPr>
        <p:spPr/>
        <p:txBody>
          <a:bodyPr/>
          <a:lstStyle/>
          <a:p>
            <a:r>
              <a:rPr lang="en-IN" dirty="0"/>
              <a:t>Naïve Bayes Assumption: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A17169-B841-49D5-B0AC-EA1ACD330194}"/>
                  </a:ext>
                </a:extLst>
              </p:cNvPr>
              <p:cNvSpPr>
                <a:spLocks noGrp="1"/>
              </p:cNvSpPr>
              <p:nvPr>
                <p:ph idx="1"/>
              </p:nvPr>
            </p:nvSpPr>
            <p:spPr>
              <a:xfrm>
                <a:off x="838200" y="1825625"/>
                <a:ext cx="6010469" cy="4667250"/>
              </a:xfrm>
            </p:spPr>
            <p:txBody>
              <a:bodyPr>
                <a:normAutofit lnSpcReduction="10000"/>
              </a:bodyPr>
              <a:lstStyle/>
              <a:p>
                <a:pPr algn="just"/>
                <a:r>
                  <a:rPr lang="en-IN" sz="2400" dirty="0"/>
                  <a:t>When dealing with data having higher dimensions, let's say D dimensions, the Gaussian distribution requires </a:t>
                </a:r>
                <a14:m>
                  <m:oMath xmlns:m="http://schemas.openxmlformats.org/officeDocument/2006/math">
                    <m:r>
                      <a:rPr lang="en-IN" sz="2400"/>
                      <m:t>𝐷</m:t>
                    </m:r>
                    <m:r>
                      <a:rPr lang="en-IN" sz="2400"/>
                      <m:t>+</m:t>
                    </m:r>
                    <m:r>
                      <a:rPr lang="en-IN" sz="2400"/>
                      <m:t>𝐷</m:t>
                    </m:r>
                    <m:r>
                      <a:rPr lang="en-IN" sz="2400"/>
                      <m:t>+</m:t>
                    </m:r>
                    <m:f>
                      <m:fPr>
                        <m:ctrlPr>
                          <a:rPr lang="en-IN" sz="2400"/>
                        </m:ctrlPr>
                      </m:fPr>
                      <m:num>
                        <m:r>
                          <a:rPr lang="en-IN" sz="2400"/>
                          <m:t>𝐷</m:t>
                        </m:r>
                        <m:r>
                          <a:rPr lang="en-IN" sz="2400"/>
                          <m:t>(</m:t>
                        </m:r>
                        <m:r>
                          <a:rPr lang="en-IN" sz="2400"/>
                          <m:t>𝐷</m:t>
                        </m:r>
                        <m:r>
                          <a:rPr lang="en-IN" sz="2400"/>
                          <m:t>−1)</m:t>
                        </m:r>
                      </m:num>
                      <m:den>
                        <m:r>
                          <a:rPr lang="en-IN" sz="2400"/>
                          <m:t>2</m:t>
                        </m:r>
                      </m:den>
                    </m:f>
                  </m:oMath>
                </a14:m>
                <a:r>
                  <a:rPr lang="en-IN" sz="2400" dirty="0"/>
                  <a:t> number of parameters.</a:t>
                </a:r>
              </a:p>
              <a:p>
                <a:pPr algn="just"/>
                <a:r>
                  <a:rPr lang="en-IN" sz="2400" dirty="0"/>
                  <a:t>That is the D dimensional class-conditional distribution can be factorized into a product of D univariate distributions. i.e., t</a:t>
                </a:r>
                <a:r>
                  <a:rPr lang="en-US" sz="2400" dirty="0"/>
                  <a:t>he conditional independence assumption states that features are independent of each other given the class.</a:t>
                </a:r>
                <a:endParaRPr lang="en-IN" sz="2400" dirty="0"/>
              </a:p>
              <a:p>
                <a:pPr algn="just"/>
                <a:r>
                  <a:rPr lang="en-IN" sz="2400" dirty="0"/>
                  <a:t>The likelihood of </a:t>
                </a:r>
                <a14:m>
                  <m:oMath xmlns:m="http://schemas.openxmlformats.org/officeDocument/2006/math">
                    <m:sSub>
                      <m:sSubPr>
                        <m:ctrlPr>
                          <a:rPr lang="en-IN" sz="2400"/>
                        </m:ctrlPr>
                      </m:sSubPr>
                      <m:e>
                        <m:r>
                          <a:rPr lang="en-IN" sz="2400"/>
                          <m:t>𝑥</m:t>
                        </m:r>
                      </m:e>
                      <m:sub>
                        <m:r>
                          <a:rPr lang="en-IN" sz="2400"/>
                          <m:t>𝑛𝑒𝑤</m:t>
                        </m:r>
                      </m:sub>
                    </m:sSub>
                  </m:oMath>
                </a14:m>
                <a:r>
                  <a:rPr lang="en-IN" sz="2400" dirty="0"/>
                  <a:t> based on naïve Bayes classifier will be calculated as:</a:t>
                </a:r>
              </a:p>
              <a:p>
                <a:pPr marL="0" indent="0">
                  <a:buNone/>
                </a:pPr>
                <a14:m>
                  <m:oMathPara xmlns:m="http://schemas.openxmlformats.org/officeDocument/2006/math">
                    <m:oMathParaPr>
                      <m:jc m:val="centerGroup"/>
                    </m:oMathParaPr>
                    <m:oMath xmlns:m="http://schemas.openxmlformats.org/officeDocument/2006/math">
                      <m:r>
                        <a:rPr lang="en-IN" sz="16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𝑛𝑒𝑤</m:t>
                              </m:r>
                            </m:sub>
                          </m:sSub>
                        </m:e>
                        <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𝑛𝑒𝑤</m:t>
                              </m:r>
                            </m:sub>
                          </m:sSub>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sup>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𝑛𝑒𝑤</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𝑛𝑒𝑤</m:t>
                                  </m:r>
                                </m:sub>
                              </m:sSub>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𝑐</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e>
                          </m:d>
                        </m:e>
                      </m:nary>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mc:Choice>
        <mc:Fallback>
          <p:sp>
            <p:nvSpPr>
              <p:cNvPr id="3" name="Content Placeholder 2">
                <a:extLst>
                  <a:ext uri="{FF2B5EF4-FFF2-40B4-BE49-F238E27FC236}">
                    <a16:creationId xmlns:a16="http://schemas.microsoft.com/office/drawing/2014/main" id="{F7A17169-B841-49D5-B0AC-EA1ACD330194}"/>
                  </a:ext>
                </a:extLst>
              </p:cNvPr>
              <p:cNvSpPr>
                <a:spLocks noGrp="1" noRot="1" noChangeAspect="1" noMove="1" noResize="1" noEditPoints="1" noAdjustHandles="1" noChangeArrowheads="1" noChangeShapeType="1" noTextEdit="1"/>
              </p:cNvSpPr>
              <p:nvPr>
                <p:ph idx="1"/>
              </p:nvPr>
            </p:nvSpPr>
            <p:spPr>
              <a:xfrm>
                <a:off x="838200" y="1825625"/>
                <a:ext cx="6010469" cy="4667250"/>
              </a:xfrm>
              <a:blipFill>
                <a:blip r:embed="rId2"/>
                <a:stretch>
                  <a:fillRect l="-1421" t="-2480" r="-162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A6F589B-979C-4FA5-AEE0-BCCA43E0F548}"/>
              </a:ext>
            </a:extLst>
          </p:cNvPr>
          <p:cNvPicPr>
            <a:picLocks noChangeAspect="1"/>
          </p:cNvPicPr>
          <p:nvPr/>
        </p:nvPicPr>
        <p:blipFill rotWithShape="1">
          <a:blip r:embed="rId3"/>
          <a:srcRect l="2184" t="-1" r="4542" b="1415"/>
          <a:stretch/>
        </p:blipFill>
        <p:spPr>
          <a:xfrm>
            <a:off x="7007289" y="2015510"/>
            <a:ext cx="4758613" cy="3900098"/>
          </a:xfrm>
          <a:prstGeom prst="rect">
            <a:avLst/>
          </a:prstGeom>
        </p:spPr>
      </p:pic>
    </p:spTree>
    <p:extLst>
      <p:ext uri="{BB962C8B-B14F-4D97-AF65-F5344CB8AC3E}">
        <p14:creationId xmlns:p14="http://schemas.microsoft.com/office/powerpoint/2010/main" val="224807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D466-9F5F-4702-BAE4-F81660FF40A9}"/>
              </a:ext>
            </a:extLst>
          </p:cNvPr>
          <p:cNvSpPr>
            <a:spLocks noGrp="1"/>
          </p:cNvSpPr>
          <p:nvPr>
            <p:ph type="title"/>
          </p:nvPr>
        </p:nvSpPr>
        <p:spPr/>
        <p:txBody>
          <a:bodyPr/>
          <a:lstStyle/>
          <a:p>
            <a:r>
              <a:rPr lang="en-IN"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82EF89-7E94-4BC4-8389-7EC86CDE6455}"/>
                  </a:ext>
                </a:extLst>
              </p:cNvPr>
              <p:cNvSpPr>
                <a:spLocks noGrp="1"/>
              </p:cNvSpPr>
              <p:nvPr>
                <p:ph idx="1"/>
              </p:nvPr>
            </p:nvSpPr>
            <p:spPr/>
            <p:txBody>
              <a:bodyPr>
                <a:normAutofit fontScale="85000" lnSpcReduction="10000"/>
              </a:bodyPr>
              <a:lstStyle/>
              <a:p>
                <a:r>
                  <a:rPr lang="en-IN" dirty="0"/>
                  <a:t>Different from “</a:t>
                </a:r>
                <a:r>
                  <a:rPr lang="en-IN" b="1" dirty="0"/>
                  <a:t>Regression</a:t>
                </a:r>
                <a:r>
                  <a:rPr lang="en-IN" dirty="0"/>
                  <a:t>”.</a:t>
                </a:r>
              </a:p>
              <a:p>
                <a:r>
                  <a:rPr lang="en-US" dirty="0"/>
                  <a:t>A general </a:t>
                </a:r>
                <a:r>
                  <a:rPr lang="en-US" b="1" i="1" dirty="0"/>
                  <a:t>regression</a:t>
                </a:r>
                <a:r>
                  <a:rPr lang="en-US" dirty="0"/>
                  <a:t> deals with creating a linear model that fits the given data.</a:t>
                </a:r>
              </a:p>
              <a:p>
                <a:r>
                  <a:rPr lang="en-US" dirty="0"/>
                  <a:t>The data in regression represented in matrix format, as shown below.</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sSub>
                        <m:sSubPr>
                          <m:ctrlPr>
                            <a:rPr lang="en-IN"/>
                          </m:ctrlPr>
                        </m:sSubPr>
                        <m:e>
                          <m:r>
                            <a:rPr lang="en-IN"/>
                            <m:t>𝑥</m:t>
                          </m:r>
                        </m:e>
                        <m:sub>
                          <m:r>
                            <a:rPr lang="en-IN"/>
                            <m:t>𝑛</m:t>
                          </m:r>
                        </m:sub>
                      </m:sSub>
                      <m:r>
                        <a:rPr lang="en-IN"/>
                        <m:t>=</m:t>
                      </m:r>
                      <m:d>
                        <m:dPr>
                          <m:begChr m:val="["/>
                          <m:endChr m:val="]"/>
                          <m:ctrlPr>
                            <a:rPr lang="en-IN"/>
                          </m:ctrlPr>
                        </m:dPr>
                        <m:e>
                          <m:m>
                            <m:mPr>
                              <m:mcs>
                                <m:mc>
                                  <m:mcPr>
                                    <m:count m:val="1"/>
                                    <m:mcJc m:val="center"/>
                                  </m:mcPr>
                                </m:mc>
                              </m:mcs>
                              <m:ctrlPr>
                                <a:rPr lang="en-IN"/>
                              </m:ctrlPr>
                            </m:mPr>
                            <m:mr>
                              <m:e>
                                <m:sSub>
                                  <m:sSubPr>
                                    <m:ctrlPr>
                                      <a:rPr lang="en-IN"/>
                                    </m:ctrlPr>
                                  </m:sSubPr>
                                  <m:e>
                                    <m:r>
                                      <a:rPr lang="en-IN"/>
                                      <m:t>𝑥</m:t>
                                    </m:r>
                                  </m:e>
                                  <m:sub>
                                    <m:r>
                                      <a:rPr lang="en-IN"/>
                                      <m:t>𝑛</m:t>
                                    </m:r>
                                    <m:r>
                                      <a:rPr lang="en-IN"/>
                                      <m:t>1</m:t>
                                    </m:r>
                                  </m:sub>
                                </m:sSub>
                              </m:e>
                            </m:mr>
                            <m:mr>
                              <m:e>
                                <m:sSub>
                                  <m:sSubPr>
                                    <m:ctrlPr>
                                      <a:rPr lang="en-IN"/>
                                    </m:ctrlPr>
                                  </m:sSubPr>
                                  <m:e>
                                    <m:r>
                                      <a:rPr lang="en-IN"/>
                                      <m:t>𝑥</m:t>
                                    </m:r>
                                  </m:e>
                                  <m:sub>
                                    <m:r>
                                      <a:rPr lang="en-IN"/>
                                      <m:t>𝑛</m:t>
                                    </m:r>
                                    <m:r>
                                      <a:rPr lang="en-IN"/>
                                      <m:t>2</m:t>
                                    </m:r>
                                  </m:sub>
                                </m:sSub>
                              </m:e>
                            </m:mr>
                          </m:m>
                        </m:e>
                      </m:d>
                      <m:r>
                        <a:rPr lang="en-IN" b="0" i="0" smtClean="0">
                          <a:latin typeface="Cambria Math" panose="02040503050406030204" pitchFamily="18" charset="0"/>
                        </a:rPr>
                        <m:t>              </m:t>
                      </m:r>
                      <m:r>
                        <a:rPr lang="en-IN"/>
                        <m:t>𝑤</m:t>
                      </m:r>
                      <m:r>
                        <a:rPr lang="en-IN"/>
                        <m:t>=</m:t>
                      </m:r>
                      <m:d>
                        <m:dPr>
                          <m:begChr m:val="["/>
                          <m:endChr m:val="]"/>
                          <m:ctrlPr>
                            <a:rPr lang="en-IN"/>
                          </m:ctrlPr>
                        </m:dPr>
                        <m:e>
                          <m:m>
                            <m:mPr>
                              <m:mcs>
                                <m:mc>
                                  <m:mcPr>
                                    <m:count m:val="1"/>
                                    <m:mcJc m:val="center"/>
                                  </m:mcPr>
                                </m:mc>
                              </m:mcs>
                              <m:ctrlPr>
                                <a:rPr lang="en-IN"/>
                              </m:ctrlPr>
                            </m:mPr>
                            <m:mr>
                              <m:e>
                                <m:sSub>
                                  <m:sSubPr>
                                    <m:ctrlPr>
                                      <a:rPr lang="en-IN"/>
                                    </m:ctrlPr>
                                  </m:sSubPr>
                                  <m:e>
                                    <m:r>
                                      <a:rPr lang="en-IN"/>
                                      <m:t>𝑤</m:t>
                                    </m:r>
                                  </m:e>
                                  <m:sub>
                                    <m:r>
                                      <a:rPr lang="en-IN"/>
                                      <m:t>1</m:t>
                                    </m:r>
                                  </m:sub>
                                </m:sSub>
                              </m:e>
                            </m:mr>
                            <m:mr>
                              <m:e>
                                <m:sSub>
                                  <m:sSubPr>
                                    <m:ctrlPr>
                                      <a:rPr lang="en-IN"/>
                                    </m:ctrlPr>
                                  </m:sSubPr>
                                  <m:e>
                                    <m:r>
                                      <a:rPr lang="en-IN"/>
                                      <m:t>𝑤</m:t>
                                    </m:r>
                                  </m:e>
                                  <m:sub>
                                    <m:r>
                                      <a:rPr lang="en-IN"/>
                                      <m:t>2</m:t>
                                    </m:r>
                                  </m:sub>
                                </m:sSub>
                              </m:e>
                            </m:mr>
                          </m:m>
                        </m:e>
                      </m:d>
                      <m:r>
                        <a:rPr lang="en-IN" b="0" i="0" smtClean="0">
                          <a:latin typeface="Cambria Math" panose="02040503050406030204" pitchFamily="18" charset="0"/>
                        </a:rPr>
                        <m:t>        </m:t>
                      </m:r>
                      <m:r>
                        <a:rPr lang="en-IN"/>
                        <m:t>𝑋</m:t>
                      </m:r>
                      <m:r>
                        <a:rPr lang="en-IN"/>
                        <m:t>=</m:t>
                      </m:r>
                      <m:d>
                        <m:dPr>
                          <m:begChr m:val="["/>
                          <m:endChr m:val="]"/>
                          <m:ctrlPr>
                            <a:rPr lang="en-IN"/>
                          </m:ctrlPr>
                        </m:dPr>
                        <m:e>
                          <m:m>
                            <m:mPr>
                              <m:mcs>
                                <m:mc>
                                  <m:mcPr>
                                    <m:count m:val="1"/>
                                    <m:mcJc m:val="center"/>
                                  </m:mcPr>
                                </m:mc>
                              </m:mcs>
                              <m:ctrlPr>
                                <a:rPr lang="en-IN"/>
                              </m:ctrlPr>
                            </m:mPr>
                            <m:mr>
                              <m:e>
                                <m:sSubSup>
                                  <m:sSubSupPr>
                                    <m:ctrlPr>
                                      <a:rPr lang="en-IN"/>
                                    </m:ctrlPr>
                                  </m:sSubSupPr>
                                  <m:e>
                                    <m:r>
                                      <a:rPr lang="en-IN"/>
                                      <m:t>𝑥</m:t>
                                    </m:r>
                                  </m:e>
                                  <m:sub>
                                    <m:r>
                                      <a:rPr lang="en-IN"/>
                                      <m:t>1</m:t>
                                    </m:r>
                                  </m:sub>
                                  <m:sup>
                                    <m:r>
                                      <a:rPr lang="en-IN"/>
                                      <m:t>𝑇</m:t>
                                    </m:r>
                                  </m:sup>
                                </m:sSubSup>
                              </m:e>
                            </m:mr>
                            <m:mr>
                              <m:e>
                                <m:sSubSup>
                                  <m:sSubSupPr>
                                    <m:ctrlPr>
                                      <a:rPr lang="en-IN"/>
                                    </m:ctrlPr>
                                  </m:sSubSupPr>
                                  <m:e>
                                    <m:r>
                                      <a:rPr lang="en-IN"/>
                                      <m:t>𝑥</m:t>
                                    </m:r>
                                  </m:e>
                                  <m:sub>
                                    <m:r>
                                      <a:rPr lang="en-IN"/>
                                      <m:t>2</m:t>
                                    </m:r>
                                  </m:sub>
                                  <m:sup>
                                    <m:r>
                                      <a:rPr lang="en-IN"/>
                                      <m:t>𝑇</m:t>
                                    </m:r>
                                  </m:sup>
                                </m:sSubSup>
                              </m:e>
                            </m:mr>
                            <m:mr>
                              <m:e>
                                <m:m>
                                  <m:mPr>
                                    <m:mcs>
                                      <m:mc>
                                        <m:mcPr>
                                          <m:count m:val="1"/>
                                          <m:mcJc m:val="center"/>
                                        </m:mcPr>
                                      </m:mc>
                                    </m:mcs>
                                    <m:ctrlPr>
                                      <a:rPr lang="en-IN"/>
                                    </m:ctrlPr>
                                  </m:mPr>
                                  <m:mr>
                                    <m:e>
                                      <m:sSubSup>
                                        <m:sSubSupPr>
                                          <m:ctrlPr>
                                            <a:rPr lang="en-IN"/>
                                          </m:ctrlPr>
                                        </m:sSubSupPr>
                                        <m:e>
                                          <m:r>
                                            <a:rPr lang="en-IN"/>
                                            <m:t>𝑥</m:t>
                                          </m:r>
                                        </m:e>
                                        <m:sub>
                                          <m:r>
                                            <a:rPr lang="en-IN"/>
                                            <m:t>3</m:t>
                                          </m:r>
                                        </m:sub>
                                        <m:sup>
                                          <m:r>
                                            <a:rPr lang="en-IN"/>
                                            <m:t>𝑇</m:t>
                                          </m:r>
                                        </m:sup>
                                      </m:sSubSup>
                                    </m:e>
                                  </m:mr>
                                  <m:mr>
                                    <m:e>
                                      <m:r>
                                        <a:rPr lang="en-IN"/>
                                        <m:t>⋮</m:t>
                                      </m:r>
                                    </m:e>
                                  </m:mr>
                                  <m:mr>
                                    <m:e>
                                      <m:sSubSup>
                                        <m:sSubSupPr>
                                          <m:ctrlPr>
                                            <a:rPr lang="en-IN"/>
                                          </m:ctrlPr>
                                        </m:sSubSupPr>
                                        <m:e>
                                          <m:r>
                                            <a:rPr lang="en-IN"/>
                                            <m:t>𝑥</m:t>
                                          </m:r>
                                        </m:e>
                                        <m:sub>
                                          <m:r>
                                            <a:rPr lang="en-IN"/>
                                            <m:t>𝑁</m:t>
                                          </m:r>
                                        </m:sub>
                                        <m:sup>
                                          <m:r>
                                            <a:rPr lang="en-IN"/>
                                            <m:t>𝑇</m:t>
                                          </m:r>
                                        </m:sup>
                                      </m:sSubSup>
                                    </m:e>
                                  </m:mr>
                                </m:m>
                              </m:e>
                            </m:mr>
                          </m:m>
                        </m:e>
                      </m:d>
                    </m:oMath>
                  </m:oMathPara>
                </a14:m>
                <a:endParaRPr lang="en-IN" dirty="0"/>
              </a:p>
              <a:p>
                <a:pPr algn="just">
                  <a:lnSpc>
                    <a:spcPct val="107000"/>
                  </a:lnSpc>
                  <a:spcBef>
                    <a:spcPts val="1200"/>
                  </a:spcBef>
                  <a:spcAft>
                    <a:spcPts val="800"/>
                  </a:spcAft>
                </a:pPr>
                <a:r>
                  <a:rPr lang="en-IN" dirty="0"/>
                  <a:t>Our model </a:t>
                </a:r>
                <a14:m>
                  <m:oMath xmlns:m="http://schemas.openxmlformats.org/officeDocument/2006/math">
                    <m:r>
                      <a:rPr lang="en-IN"/>
                      <m:t>𝑤</m:t>
                    </m:r>
                  </m:oMath>
                </a14:m>
                <a:r>
                  <a:rPr lang="en-IN" dirty="0"/>
                  <a:t> will allow us to predict </a:t>
                </a:r>
                <a14:m>
                  <m:oMath xmlns:m="http://schemas.openxmlformats.org/officeDocument/2006/math">
                    <m:sSub>
                      <m:sSubPr>
                        <m:ctrlPr>
                          <a:rPr lang="en-IN"/>
                        </m:ctrlPr>
                      </m:sSubPr>
                      <m:e>
                        <m:r>
                          <a:rPr lang="en-IN"/>
                          <m:t>𝑡</m:t>
                        </m:r>
                      </m:e>
                      <m:sub>
                        <m:r>
                          <a:rPr lang="en-IN"/>
                          <m:t>𝑛𝑒𝑤</m:t>
                        </m:r>
                      </m:sub>
                    </m:sSub>
                  </m:oMath>
                </a14:m>
                <a:r>
                  <a:rPr lang="en-IN" dirty="0"/>
                  <a:t> for some new observations </a:t>
                </a:r>
                <a14:m>
                  <m:oMath xmlns:m="http://schemas.openxmlformats.org/officeDocument/2006/math">
                    <m:sSub>
                      <m:sSubPr>
                        <m:ctrlPr>
                          <a:rPr lang="en-IN"/>
                        </m:ctrlPr>
                      </m:sSubPr>
                      <m:e>
                        <m:r>
                          <a:rPr lang="en-IN"/>
                          <m:t>𝑥</m:t>
                        </m:r>
                      </m:e>
                      <m:sub>
                        <m:r>
                          <a:rPr lang="en-IN"/>
                          <m:t>𝑛𝑒𝑤</m:t>
                        </m:r>
                      </m:sub>
                    </m:sSub>
                  </m:oMath>
                </a14:m>
                <a:r>
                  <a:rPr lang="en-IN" dirty="0"/>
                  <a:t>.</a:t>
                </a:r>
              </a:p>
              <a:p>
                <a:pPr marL="0" indent="0">
                  <a:buNone/>
                </a:pPr>
                <a:endParaRPr lang="en-IN" dirty="0"/>
              </a:p>
            </p:txBody>
          </p:sp>
        </mc:Choice>
        <mc:Fallback>
          <p:sp>
            <p:nvSpPr>
              <p:cNvPr id="3" name="Content Placeholder 2">
                <a:extLst>
                  <a:ext uri="{FF2B5EF4-FFF2-40B4-BE49-F238E27FC236}">
                    <a16:creationId xmlns:a16="http://schemas.microsoft.com/office/drawing/2014/main" id="{7182EF89-7E94-4BC4-8389-7EC86CDE6455}"/>
                  </a:ext>
                </a:extLst>
              </p:cNvPr>
              <p:cNvSpPr>
                <a:spLocks noGrp="1" noRot="1" noChangeAspect="1" noMove="1" noResize="1" noEditPoints="1" noAdjustHandles="1" noChangeArrowheads="1" noChangeShapeType="1" noTextEdit="1"/>
              </p:cNvSpPr>
              <p:nvPr>
                <p:ph idx="1"/>
              </p:nvPr>
            </p:nvSpPr>
            <p:spPr>
              <a:blipFill>
                <a:blip r:embed="rId2"/>
                <a:stretch>
                  <a:fillRect l="-812" t="-2661"/>
                </a:stretch>
              </a:blipFill>
            </p:spPr>
            <p:txBody>
              <a:bodyPr/>
              <a:lstStyle/>
              <a:p>
                <a:r>
                  <a:rPr lang="en-IN">
                    <a:noFill/>
                  </a:rPr>
                  <a:t> </a:t>
                </a:r>
              </a:p>
            </p:txBody>
          </p:sp>
        </mc:Fallback>
      </mc:AlternateContent>
    </p:spTree>
    <p:extLst>
      <p:ext uri="{BB962C8B-B14F-4D97-AF65-F5344CB8AC3E}">
        <p14:creationId xmlns:p14="http://schemas.microsoft.com/office/powerpoint/2010/main" val="306018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3836CEB-1830-4F82-8405-EBCA644C2296}"/>
              </a:ext>
            </a:extLst>
          </p:cNvPr>
          <p:cNvGraphicFramePr>
            <a:graphicFrameLocks noGrp="1"/>
          </p:cNvGraphicFramePr>
          <p:nvPr>
            <p:extLst>
              <p:ext uri="{D42A27DB-BD31-4B8C-83A1-F6EECF244321}">
                <p14:modId xmlns:p14="http://schemas.microsoft.com/office/powerpoint/2010/main" val="4034531696"/>
              </p:ext>
            </p:extLst>
          </p:nvPr>
        </p:nvGraphicFramePr>
        <p:xfrm>
          <a:off x="643467" y="1051805"/>
          <a:ext cx="10905068" cy="4754392"/>
        </p:xfrm>
        <a:graphic>
          <a:graphicData uri="http://schemas.openxmlformats.org/drawingml/2006/table">
            <a:tbl>
              <a:tblPr firstRow="1" firstCol="1" bandRow="1">
                <a:solidFill>
                  <a:schemeClr val="bg1"/>
                </a:solidFill>
                <a:tableStyleId>{5C22544A-7EE6-4342-B048-85BDC9FD1C3A}</a:tableStyleId>
              </a:tblPr>
              <a:tblGrid>
                <a:gridCol w="916333">
                  <a:extLst>
                    <a:ext uri="{9D8B030D-6E8A-4147-A177-3AD203B41FA5}">
                      <a16:colId xmlns:a16="http://schemas.microsoft.com/office/drawing/2014/main" val="53812846"/>
                    </a:ext>
                  </a:extLst>
                </a:gridCol>
                <a:gridCol w="1423863">
                  <a:extLst>
                    <a:ext uri="{9D8B030D-6E8A-4147-A177-3AD203B41FA5}">
                      <a16:colId xmlns:a16="http://schemas.microsoft.com/office/drawing/2014/main" val="223594921"/>
                    </a:ext>
                  </a:extLst>
                </a:gridCol>
                <a:gridCol w="5114313">
                  <a:extLst>
                    <a:ext uri="{9D8B030D-6E8A-4147-A177-3AD203B41FA5}">
                      <a16:colId xmlns:a16="http://schemas.microsoft.com/office/drawing/2014/main" val="2512215416"/>
                    </a:ext>
                  </a:extLst>
                </a:gridCol>
                <a:gridCol w="2383518">
                  <a:extLst>
                    <a:ext uri="{9D8B030D-6E8A-4147-A177-3AD203B41FA5}">
                      <a16:colId xmlns:a16="http://schemas.microsoft.com/office/drawing/2014/main" val="3141107133"/>
                    </a:ext>
                  </a:extLst>
                </a:gridCol>
                <a:gridCol w="1067041">
                  <a:extLst>
                    <a:ext uri="{9D8B030D-6E8A-4147-A177-3AD203B41FA5}">
                      <a16:colId xmlns:a16="http://schemas.microsoft.com/office/drawing/2014/main" val="239416370"/>
                    </a:ext>
                  </a:extLst>
                </a:gridCol>
              </a:tblGrid>
              <a:tr h="1134475">
                <a:tc>
                  <a:txBody>
                    <a:bodyPr/>
                    <a:lstStyle/>
                    <a:p>
                      <a:pPr algn="ctr">
                        <a:lnSpc>
                          <a:spcPct val="115000"/>
                        </a:lnSpc>
                        <a:spcAft>
                          <a:spcPts val="1000"/>
                        </a:spcAft>
                      </a:pPr>
                      <a:r>
                        <a:rPr lang="en-US" sz="2000" b="1" cap="none" spc="0">
                          <a:solidFill>
                            <a:schemeClr val="bg1"/>
                          </a:solidFill>
                          <a:effectLst/>
                        </a:rPr>
                        <a:t>S.No</a:t>
                      </a:r>
                      <a:endParaRPr lang="en-IN" sz="20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115000"/>
                        </a:lnSpc>
                        <a:spcAft>
                          <a:spcPts val="1000"/>
                        </a:spcAft>
                      </a:pPr>
                      <a:r>
                        <a:rPr lang="en-US" sz="2000" b="1" cap="none" spc="0">
                          <a:solidFill>
                            <a:schemeClr val="bg1"/>
                          </a:solidFill>
                          <a:effectLst/>
                        </a:rPr>
                        <a:t>Course Outcome</a:t>
                      </a:r>
                      <a:endParaRPr lang="en-IN" sz="20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115000"/>
                        </a:lnSpc>
                        <a:spcAft>
                          <a:spcPts val="1000"/>
                        </a:spcAft>
                      </a:pPr>
                      <a:r>
                        <a:rPr lang="en-US" sz="2000" b="1" cap="none" spc="0">
                          <a:solidFill>
                            <a:schemeClr val="bg1"/>
                          </a:solidFill>
                          <a:effectLst/>
                        </a:rPr>
                        <a:t>Intended Learning Outcomes</a:t>
                      </a:r>
                      <a:endParaRPr lang="en-IN" sz="2000" b="1" cap="none" spc="0">
                        <a:solidFill>
                          <a:schemeClr val="bg1"/>
                        </a:solidFill>
                        <a:effectLst/>
                      </a:endParaRPr>
                    </a:p>
                    <a:p>
                      <a:pPr algn="ctr">
                        <a:lnSpc>
                          <a:spcPct val="115000"/>
                        </a:lnSpc>
                        <a:spcAft>
                          <a:spcPts val="1000"/>
                        </a:spcAft>
                      </a:pPr>
                      <a:r>
                        <a:rPr lang="en-US" sz="2000" b="1" cap="none" spc="0">
                          <a:solidFill>
                            <a:schemeClr val="bg1"/>
                          </a:solidFill>
                          <a:effectLst/>
                        </a:rPr>
                        <a:t>(ILO)</a:t>
                      </a:r>
                      <a:endParaRPr lang="en-IN" sz="20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round/>
                      <a:headEnd type="none" w="med" len="med"/>
                      <a:tailEnd type="none" w="med" len="med"/>
                    </a:lnB>
                    <a:solidFill>
                      <a:schemeClr val="tx1"/>
                    </a:solidFill>
                  </a:tcPr>
                </a:tc>
                <a:tc>
                  <a:txBody>
                    <a:bodyPr/>
                    <a:lstStyle/>
                    <a:p>
                      <a:pPr algn="ctr">
                        <a:lnSpc>
                          <a:spcPct val="115000"/>
                        </a:lnSpc>
                        <a:spcAft>
                          <a:spcPts val="1000"/>
                        </a:spcAft>
                      </a:pPr>
                      <a:r>
                        <a:rPr lang="en-US" sz="2000" b="1" cap="none" spc="0">
                          <a:solidFill>
                            <a:schemeClr val="bg1"/>
                          </a:solidFill>
                          <a:effectLst/>
                        </a:rPr>
                        <a:t>Knowledge Level of ILO</a:t>
                      </a:r>
                      <a:endParaRPr lang="en-IN" sz="20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round/>
                      <a:headEnd type="none" w="med" len="med"/>
                      <a:tailEnd type="none" w="med" len="med"/>
                    </a:lnB>
                    <a:solidFill>
                      <a:schemeClr val="tx1"/>
                    </a:solidFill>
                  </a:tcPr>
                </a:tc>
                <a:tc>
                  <a:txBody>
                    <a:bodyPr/>
                    <a:lstStyle/>
                    <a:p>
                      <a:pPr algn="ctr">
                        <a:lnSpc>
                          <a:spcPct val="115000"/>
                        </a:lnSpc>
                        <a:spcAft>
                          <a:spcPts val="1000"/>
                        </a:spcAft>
                      </a:pPr>
                      <a:r>
                        <a:rPr lang="en-US" sz="2000" b="1" cap="none" spc="0">
                          <a:solidFill>
                            <a:schemeClr val="bg1"/>
                          </a:solidFill>
                          <a:effectLst/>
                        </a:rPr>
                        <a:t>No. of Hours</a:t>
                      </a:r>
                      <a:endParaRPr lang="en-IN" sz="20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extLst>
                  <a:ext uri="{0D108BD9-81ED-4DB2-BD59-A6C34878D82A}">
                    <a16:rowId xmlns:a16="http://schemas.microsoft.com/office/drawing/2014/main" val="1452900697"/>
                  </a:ext>
                </a:extLst>
              </a:tr>
              <a:tr h="706998">
                <a:tc>
                  <a:txBody>
                    <a:bodyPr/>
                    <a:lstStyle/>
                    <a:p>
                      <a:pPr algn="ctr">
                        <a:lnSpc>
                          <a:spcPct val="115000"/>
                        </a:lnSpc>
                        <a:spcAft>
                          <a:spcPts val="1000"/>
                        </a:spcAft>
                      </a:pPr>
                      <a:r>
                        <a:rPr lang="en-US" sz="2000" b="1" cap="none" spc="0">
                          <a:solidFill>
                            <a:schemeClr val="tx1"/>
                          </a:solidFill>
                          <a:effectLst/>
                        </a:rPr>
                        <a:t>1</a:t>
                      </a:r>
                      <a:endParaRPr lang="en-IN"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rowSpan="5">
                  <a:txBody>
                    <a:bodyPr/>
                    <a:lstStyle/>
                    <a:p>
                      <a:pPr algn="ctr">
                        <a:lnSpc>
                          <a:spcPct val="115000"/>
                        </a:lnSpc>
                        <a:spcAft>
                          <a:spcPts val="1000"/>
                        </a:spcAft>
                      </a:pPr>
                      <a:r>
                        <a:rPr lang="en-US" sz="2000" b="1" cap="none" spc="0">
                          <a:solidFill>
                            <a:schemeClr val="tx1"/>
                          </a:solidFill>
                          <a:effectLst/>
                        </a:rPr>
                        <a:t>CO 2</a:t>
                      </a:r>
                      <a:endParaRPr lang="en-IN" sz="2000" b="1" cap="none" spc="0">
                        <a:solidFill>
                          <a:schemeClr val="tx1"/>
                        </a:solidFill>
                        <a:effectLst/>
                      </a:endParaRPr>
                    </a:p>
                    <a:p>
                      <a:pPr algn="ctr">
                        <a:lnSpc>
                          <a:spcPct val="115000"/>
                        </a:lnSpc>
                        <a:spcAft>
                          <a:spcPts val="1000"/>
                        </a:spcAft>
                      </a:pPr>
                      <a:r>
                        <a:rPr lang="en-US" sz="2000" b="1" cap="none" spc="0">
                          <a:solidFill>
                            <a:schemeClr val="tx1"/>
                          </a:solidFill>
                          <a:effectLst/>
                        </a:rPr>
                        <a:t> </a:t>
                      </a:r>
                      <a:endParaRPr lang="en-IN"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The General Problem, Probabilistic Classifiers: Bayes Classifier</a:t>
                      </a:r>
                      <a:endParaRPr lang="en-IN" sz="2000" b="1" kern="1200" cap="none" spc="0" dirty="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K2</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2</a:t>
                      </a:r>
                      <a:endParaRPr lang="en-IN" sz="2000" b="1" kern="1200" cap="none" spc="0">
                        <a:solidFill>
                          <a:schemeClr val="tx1"/>
                        </a:solidFill>
                        <a:effectLst/>
                        <a:latin typeface="+mn-lt"/>
                        <a:ea typeface="+mn-ea"/>
                        <a:cs typeface="+mn-cs"/>
                      </a:endParaRPr>
                    </a:p>
                  </a:txBody>
                  <a:tcPr marL="158002" marR="42025" marT="121541" marB="121541"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573870746"/>
                  </a:ext>
                </a:extLst>
              </a:tr>
              <a:tr h="706998">
                <a:tc>
                  <a:txBody>
                    <a:bodyPr/>
                    <a:lstStyle/>
                    <a:p>
                      <a:pPr algn="ctr">
                        <a:lnSpc>
                          <a:spcPct val="115000"/>
                        </a:lnSpc>
                        <a:spcAft>
                          <a:spcPts val="1000"/>
                        </a:spcAft>
                      </a:pPr>
                      <a:r>
                        <a:rPr lang="en-US" sz="2000" b="1" cap="none" spc="0">
                          <a:solidFill>
                            <a:schemeClr val="tx1"/>
                          </a:solidFill>
                          <a:effectLst/>
                        </a:rPr>
                        <a:t>2</a:t>
                      </a:r>
                      <a:endParaRPr lang="en-IN"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vMerge="1">
                  <a:txBody>
                    <a:bodyPr/>
                    <a:lstStyle/>
                    <a:p>
                      <a:endParaRPr lang="en-IN"/>
                    </a:p>
                  </a:txBody>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Probabilistic Classifiers: Logistic Regression</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K2</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2</a:t>
                      </a:r>
                      <a:endParaRPr lang="en-IN" sz="2000" b="1" kern="1200" cap="none" spc="0">
                        <a:solidFill>
                          <a:schemeClr val="tx1"/>
                        </a:solidFill>
                        <a:effectLst/>
                        <a:latin typeface="+mn-lt"/>
                        <a:ea typeface="+mn-ea"/>
                        <a:cs typeface="+mn-cs"/>
                      </a:endParaRPr>
                    </a:p>
                  </a:txBody>
                  <a:tcPr marL="158002" marR="42025" marT="121541" marB="121541"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1688292308"/>
                  </a:ext>
                </a:extLst>
              </a:tr>
              <a:tr h="884301">
                <a:tc>
                  <a:txBody>
                    <a:bodyPr/>
                    <a:lstStyle/>
                    <a:p>
                      <a:pPr algn="ctr">
                        <a:lnSpc>
                          <a:spcPct val="115000"/>
                        </a:lnSpc>
                        <a:spcAft>
                          <a:spcPts val="1000"/>
                        </a:spcAft>
                      </a:pPr>
                      <a:r>
                        <a:rPr lang="en-US" sz="2000" b="1" cap="none" spc="0">
                          <a:solidFill>
                            <a:schemeClr val="tx1"/>
                          </a:solidFill>
                          <a:effectLst/>
                        </a:rPr>
                        <a:t>3</a:t>
                      </a:r>
                      <a:endParaRPr lang="en-IN"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vMerge="1">
                  <a:txBody>
                    <a:bodyPr/>
                    <a:lstStyle/>
                    <a:p>
                      <a:endParaRPr lang="en-IN"/>
                    </a:p>
                  </a:txBody>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Non-Probabilistic Classifiers: K-Nearest </a:t>
                      </a:r>
                      <a:endParaRPr lang="en-IN" sz="2000" b="1" kern="1200" cap="none" spc="0">
                        <a:solidFill>
                          <a:schemeClr val="tx1"/>
                        </a:solidFill>
                        <a:effectLst/>
                        <a:latin typeface="+mn-lt"/>
                        <a:ea typeface="+mn-ea"/>
                        <a:cs typeface="+mn-cs"/>
                      </a:endParaRPr>
                    </a:p>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Neighbor</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K2</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3</a:t>
                      </a:r>
                      <a:endParaRPr lang="en-IN" sz="2000" b="1" kern="1200" cap="none" spc="0">
                        <a:solidFill>
                          <a:schemeClr val="tx1"/>
                        </a:solidFill>
                        <a:effectLst/>
                        <a:latin typeface="+mn-lt"/>
                        <a:ea typeface="+mn-ea"/>
                        <a:cs typeface="+mn-cs"/>
                      </a:endParaRPr>
                    </a:p>
                  </a:txBody>
                  <a:tcPr marL="158002" marR="42025" marT="121541" marB="121541"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737580884"/>
                  </a:ext>
                </a:extLst>
              </a:tr>
              <a:tr h="706998">
                <a:tc>
                  <a:txBody>
                    <a:bodyPr/>
                    <a:lstStyle/>
                    <a:p>
                      <a:pPr algn="ctr">
                        <a:lnSpc>
                          <a:spcPct val="115000"/>
                        </a:lnSpc>
                        <a:spcAft>
                          <a:spcPts val="1000"/>
                        </a:spcAft>
                      </a:pPr>
                      <a:r>
                        <a:rPr lang="en-US" sz="2000" b="1" cap="none" spc="0">
                          <a:solidFill>
                            <a:schemeClr val="tx1"/>
                          </a:solidFill>
                          <a:effectLst/>
                        </a:rPr>
                        <a:t>4</a:t>
                      </a:r>
                      <a:endParaRPr lang="en-IN"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vMerge="1">
                  <a:txBody>
                    <a:bodyPr/>
                    <a:lstStyle/>
                    <a:p>
                      <a:endParaRPr lang="en-IN"/>
                    </a:p>
                  </a:txBody>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Non-Probabilistic Classifiers:Support Vector Machines</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K2</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3</a:t>
                      </a:r>
                      <a:endParaRPr lang="en-IN" sz="2000" b="1" kern="1200" cap="none" spc="0">
                        <a:solidFill>
                          <a:schemeClr val="tx1"/>
                        </a:solidFill>
                        <a:effectLst/>
                        <a:latin typeface="+mn-lt"/>
                        <a:ea typeface="+mn-ea"/>
                        <a:cs typeface="+mn-cs"/>
                      </a:endParaRPr>
                    </a:p>
                  </a:txBody>
                  <a:tcPr marL="158002" marR="42025" marT="121541" marB="121541"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643205480"/>
                  </a:ext>
                </a:extLst>
              </a:tr>
              <a:tr h="614622">
                <a:tc>
                  <a:txBody>
                    <a:bodyPr/>
                    <a:lstStyle/>
                    <a:p>
                      <a:pPr algn="ctr">
                        <a:lnSpc>
                          <a:spcPct val="115000"/>
                        </a:lnSpc>
                        <a:spcAft>
                          <a:spcPts val="1000"/>
                        </a:spcAft>
                      </a:pPr>
                      <a:r>
                        <a:rPr lang="en-US" sz="2000" b="1" cap="none" spc="0">
                          <a:solidFill>
                            <a:schemeClr val="tx1"/>
                          </a:solidFill>
                          <a:effectLst/>
                        </a:rPr>
                        <a:t>5</a:t>
                      </a:r>
                      <a:endParaRPr lang="en-IN"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002" marR="42025" marT="121541" marB="12154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vMerge="1">
                  <a:txBody>
                    <a:bodyPr/>
                    <a:lstStyle/>
                    <a:p>
                      <a:endParaRPr lang="en-IN"/>
                    </a:p>
                  </a:txBody>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Assessing classification performance</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K2</a:t>
                      </a:r>
                      <a:endParaRPr lang="en-IN" sz="2000" b="1" kern="1200" cap="none" spc="0">
                        <a:solidFill>
                          <a:schemeClr val="tx1"/>
                        </a:solidFill>
                        <a:effectLst/>
                        <a:latin typeface="+mn-lt"/>
                        <a:ea typeface="+mn-ea"/>
                        <a:cs typeface="+mn-cs"/>
                      </a:endParaRPr>
                    </a:p>
                  </a:txBody>
                  <a:tcPr marL="95744" marR="95744" marT="0" marB="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marL="0" algn="ctr" defTabSz="914400" rtl="0" eaLnBrk="1" latinLnBrk="0" hangingPunct="1">
                        <a:lnSpc>
                          <a:spcPct val="115000"/>
                        </a:lnSpc>
                        <a:spcAft>
                          <a:spcPts val="1000"/>
                        </a:spcAft>
                      </a:pPr>
                      <a:r>
                        <a:rPr lang="en-US" sz="2000" b="1" kern="1200" cap="none" spc="0">
                          <a:solidFill>
                            <a:schemeClr val="tx1"/>
                          </a:solidFill>
                          <a:effectLst/>
                          <a:latin typeface="+mn-lt"/>
                          <a:ea typeface="+mn-ea"/>
                          <a:cs typeface="+mn-cs"/>
                        </a:rPr>
                        <a:t>2</a:t>
                      </a:r>
                      <a:endParaRPr lang="en-IN" sz="2000" b="1" kern="1200" cap="none" spc="0" dirty="0">
                        <a:solidFill>
                          <a:schemeClr val="tx1"/>
                        </a:solidFill>
                        <a:effectLst/>
                        <a:latin typeface="+mn-lt"/>
                        <a:ea typeface="+mn-ea"/>
                        <a:cs typeface="+mn-cs"/>
                      </a:endParaRPr>
                    </a:p>
                  </a:txBody>
                  <a:tcPr marL="158002" marR="42025" marT="121541" marB="121541"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071299488"/>
                  </a:ext>
                </a:extLst>
              </a:tr>
            </a:tbl>
          </a:graphicData>
        </a:graphic>
      </p:graphicFrame>
    </p:spTree>
    <p:extLst>
      <p:ext uri="{BB962C8B-B14F-4D97-AF65-F5344CB8AC3E}">
        <p14:creationId xmlns:p14="http://schemas.microsoft.com/office/powerpoint/2010/main" val="2311787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F679-544B-4F51-9EA4-84C0028B9DBE}"/>
              </a:ext>
            </a:extLst>
          </p:cNvPr>
          <p:cNvSpPr>
            <a:spLocks noGrp="1"/>
          </p:cNvSpPr>
          <p:nvPr>
            <p:ph type="title"/>
          </p:nvPr>
        </p:nvSpPr>
        <p:spPr>
          <a:xfrm>
            <a:off x="572493" y="238539"/>
            <a:ext cx="11018520" cy="1434415"/>
          </a:xfrm>
        </p:spPr>
        <p:txBody>
          <a:bodyPr anchor="b">
            <a:normAutofit/>
          </a:bodyPr>
          <a:lstStyle/>
          <a:p>
            <a:r>
              <a:rPr lang="en-IN" sz="5400"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F57CE0-5BAC-4F48-A8A7-5977B22C3539}"/>
                  </a:ext>
                </a:extLst>
              </p:cNvPr>
              <p:cNvSpPr>
                <a:spLocks noGrp="1"/>
              </p:cNvSpPr>
              <p:nvPr>
                <p:ph idx="1"/>
              </p:nvPr>
            </p:nvSpPr>
            <p:spPr>
              <a:xfrm>
                <a:off x="572493" y="2071316"/>
                <a:ext cx="6713552" cy="4119172"/>
              </a:xfrm>
            </p:spPr>
            <p:txBody>
              <a:bodyPr anchor="t">
                <a:normAutofit/>
              </a:bodyPr>
              <a:lstStyle/>
              <a:p>
                <a:pPr algn="just"/>
                <a:r>
                  <a:rPr lang="en-IN" sz="2200" dirty="0"/>
                  <a:t>The task is to choose  a function of </a:t>
                </a:r>
                <a14:m>
                  <m:oMath xmlns:m="http://schemas.openxmlformats.org/officeDocument/2006/math">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sub>
                    </m:sSub>
                  </m:oMath>
                </a14:m>
                <a:r>
                  <a:rPr lang="en-IN" sz="2200" dirty="0"/>
                  <a:t> and </a:t>
                </a:r>
                <a14:m>
                  <m:oMath xmlns:m="http://schemas.openxmlformats.org/officeDocument/2006/math">
                    <m:r>
                      <a:rPr lang="en-IN" sz="2200">
                        <a:latin typeface="Cambria Math" panose="02040503050406030204" pitchFamily="18" charset="0"/>
                      </a:rPr>
                      <m:t>𝑤</m:t>
                    </m:r>
                  </m:oMath>
                </a14:m>
                <a:r>
                  <a:rPr lang="en-IN" sz="2200" dirty="0"/>
                  <a:t>, a </a:t>
                </a:r>
                <a14:m>
                  <m:oMath xmlns:m="http://schemas.openxmlformats.org/officeDocument/2006/math">
                    <m:r>
                      <a:rPr lang="en-IN" sz="2200">
                        <a:latin typeface="Cambria Math" panose="02040503050406030204" pitchFamily="18" charset="0"/>
                      </a:rPr>
                      <m:t>𝑓</m:t>
                    </m:r>
                    <m:r>
                      <a:rPr lang="en-IN" sz="2200">
                        <a:latin typeface="Cambria Math" panose="02040503050406030204" pitchFamily="18" charset="0"/>
                      </a:rPr>
                      <m:t>(</m:t>
                    </m:r>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sub>
                    </m:sSub>
                    <m:r>
                      <a:rPr lang="en-IN" sz="2200">
                        <a:latin typeface="Cambria Math" panose="02040503050406030204" pitchFamily="18" charset="0"/>
                      </a:rPr>
                      <m:t>;</m:t>
                    </m:r>
                    <m:r>
                      <a:rPr lang="en-IN" sz="2200">
                        <a:latin typeface="Cambria Math" panose="02040503050406030204" pitchFamily="18" charset="0"/>
                      </a:rPr>
                      <m:t>𝑤</m:t>
                    </m:r>
                    <m:r>
                      <a:rPr lang="en-IN" sz="2200">
                        <a:latin typeface="Cambria Math" panose="02040503050406030204" pitchFamily="18" charset="0"/>
                      </a:rPr>
                      <m:t>)</m:t>
                    </m:r>
                  </m:oMath>
                </a14:m>
                <a:r>
                  <a:rPr lang="en-IN" sz="2200" dirty="0"/>
                  <a:t> that produces a probability of a new object </a:t>
                </a:r>
                <a14:m>
                  <m:oMath xmlns:m="http://schemas.openxmlformats.org/officeDocument/2006/math">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r>
                          <a:rPr lang="en-IN" sz="2200" b="0" i="1">
                            <a:latin typeface="Cambria Math" panose="02040503050406030204" pitchFamily="18" charset="0"/>
                          </a:rPr>
                          <m:t>𝑒𝑤</m:t>
                        </m:r>
                      </m:sub>
                    </m:sSub>
                  </m:oMath>
                </a14:m>
                <a:r>
                  <a:rPr lang="en-IN" sz="2200" dirty="0"/>
                  <a:t> belongs to certain class.</a:t>
                </a:r>
              </a:p>
              <a:p>
                <a:pPr algn="just"/>
                <a:r>
                  <a:rPr lang="en-IN" sz="2200" dirty="0"/>
                  <a:t>A popular technique is to take a simple linear function like </a:t>
                </a:r>
                <a14:m>
                  <m:oMath xmlns:m="http://schemas.openxmlformats.org/officeDocument/2006/math">
                    <m:r>
                      <a:rPr lang="en-IN" sz="2200">
                        <a:latin typeface="Cambria Math" panose="02040503050406030204" pitchFamily="18" charset="0"/>
                      </a:rPr>
                      <m:t>𝑓</m:t>
                    </m:r>
                    <m:d>
                      <m:dPr>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sub>
                        </m:sSub>
                        <m:r>
                          <a:rPr lang="en-IN" sz="2200">
                            <a:latin typeface="Cambria Math" panose="02040503050406030204" pitchFamily="18" charset="0"/>
                          </a:rPr>
                          <m:t>;</m:t>
                        </m:r>
                        <m:r>
                          <a:rPr lang="en-IN" sz="2200">
                            <a:latin typeface="Cambria Math" panose="02040503050406030204" pitchFamily="18" charset="0"/>
                          </a:rPr>
                          <m:t>𝑤</m:t>
                        </m:r>
                      </m:e>
                    </m:d>
                    <m:r>
                      <a:rPr lang="en-IN" sz="2200">
                        <a:latin typeface="Cambria Math" panose="02040503050406030204" pitchFamily="18" charset="0"/>
                      </a:rPr>
                      <m:t>=</m:t>
                    </m:r>
                    <m:sSup>
                      <m:sSupPr>
                        <m:ctrlPr>
                          <a:rPr lang="en-IN" sz="2200" i="1">
                            <a:latin typeface="Cambria Math" panose="02040503050406030204" pitchFamily="18" charset="0"/>
                          </a:rPr>
                        </m:ctrlPr>
                      </m:sSupPr>
                      <m:e>
                        <m:r>
                          <a:rPr lang="en-IN" sz="2200">
                            <a:latin typeface="Cambria Math" panose="02040503050406030204" pitchFamily="18" charset="0"/>
                          </a:rPr>
                          <m:t>𝑤</m:t>
                        </m:r>
                      </m:e>
                      <m:sup>
                        <m:r>
                          <a:rPr lang="en-IN" sz="2200">
                            <a:latin typeface="Cambria Math" panose="02040503050406030204" pitchFamily="18" charset="0"/>
                          </a:rPr>
                          <m:t>𝑇</m:t>
                        </m:r>
                      </m:sup>
                    </m:sSup>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sub>
                    </m:sSub>
                  </m:oMath>
                </a14:m>
                <a:r>
                  <a:rPr lang="en-IN" sz="2200" dirty="0"/>
                  <a:t>.</a:t>
                </a:r>
              </a:p>
              <a:p>
                <a:pPr algn="just"/>
                <a:r>
                  <a:rPr lang="en-IN" sz="2200" dirty="0"/>
                  <a:t>Then passing the result through a second function </a:t>
                </a:r>
                <a:r>
                  <a:rPr lang="en-US" sz="2200" dirty="0"/>
                  <a:t>such as the sigmoid function </a:t>
                </a:r>
                <a:r>
                  <a:rPr lang="en-IN" sz="2200" dirty="0"/>
                  <a:t>that squashes the output to ensure it produces valid probabilities.</a:t>
                </a:r>
              </a:p>
              <a:p>
                <a:pPr marL="0" indent="0" algn="just">
                  <a:buNone/>
                </a:pPr>
                <a14:m>
                  <m:oMathPara xmlns:m="http://schemas.openxmlformats.org/officeDocument/2006/math">
                    <m:oMathParaPr>
                      <m:jc m:val="centerGroup"/>
                    </m:oMathParaPr>
                    <m:oMath xmlns:m="http://schemas.openxmlformats.org/officeDocument/2006/math">
                      <m:r>
                        <a:rPr lang="en-IN" sz="2200">
                          <a:latin typeface="Cambria Math" panose="02040503050406030204" pitchFamily="18" charset="0"/>
                        </a:rPr>
                        <m:t>𝑃</m:t>
                      </m:r>
                      <m:d>
                        <m:dPr>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a:latin typeface="Cambria Math" panose="02040503050406030204" pitchFamily="18" charset="0"/>
                                </a:rPr>
                                <m:t>𝑇</m:t>
                              </m:r>
                            </m:e>
                            <m:sub>
                              <m:r>
                                <a:rPr lang="en-IN" sz="2200">
                                  <a:latin typeface="Cambria Math" panose="02040503050406030204" pitchFamily="18" charset="0"/>
                                </a:rPr>
                                <m:t>𝑛</m:t>
                              </m:r>
                            </m:sub>
                          </m:sSub>
                          <m:r>
                            <a:rPr lang="en-IN" sz="2200">
                              <a:latin typeface="Cambria Math" panose="02040503050406030204" pitchFamily="18" charset="0"/>
                            </a:rPr>
                            <m:t>=1|</m:t>
                          </m:r>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sub>
                          </m:sSub>
                          <m:r>
                            <a:rPr lang="en-IN" sz="2200">
                              <a:latin typeface="Cambria Math" panose="02040503050406030204" pitchFamily="18" charset="0"/>
                            </a:rPr>
                            <m:t>,</m:t>
                          </m:r>
                          <m:r>
                            <a:rPr lang="en-IN" sz="2200">
                              <a:latin typeface="Cambria Math" panose="02040503050406030204" pitchFamily="18" charset="0"/>
                            </a:rPr>
                            <m:t>𝑤</m:t>
                          </m:r>
                        </m:e>
                      </m:d>
                      <m:r>
                        <a:rPr lang="en-IN" sz="2200">
                          <a:latin typeface="Cambria Math" panose="02040503050406030204" pitchFamily="18" charset="0"/>
                        </a:rPr>
                        <m:t>=</m:t>
                      </m:r>
                      <m:f>
                        <m:fPr>
                          <m:ctrlPr>
                            <a:rPr lang="en-IN" sz="2200" i="1">
                              <a:latin typeface="Cambria Math" panose="02040503050406030204" pitchFamily="18" charset="0"/>
                            </a:rPr>
                          </m:ctrlPr>
                        </m:fPr>
                        <m:num>
                          <m:r>
                            <a:rPr lang="en-IN" sz="2200">
                              <a:latin typeface="Cambria Math" panose="02040503050406030204" pitchFamily="18" charset="0"/>
                            </a:rPr>
                            <m:t>1</m:t>
                          </m:r>
                        </m:num>
                        <m:den>
                          <m:r>
                            <a:rPr lang="en-IN" sz="2200">
                              <a:latin typeface="Cambria Math" panose="02040503050406030204" pitchFamily="18" charset="0"/>
                            </a:rPr>
                            <m:t>1+</m:t>
                          </m:r>
                          <m:r>
                            <m:rPr>
                              <m:sty m:val="p"/>
                            </m:rPr>
                            <a:rPr lang="en-IN" sz="2200">
                              <a:latin typeface="Cambria Math" panose="02040503050406030204" pitchFamily="18" charset="0"/>
                            </a:rPr>
                            <m:t>exp</m:t>
                          </m:r>
                          <m:r>
                            <a:rPr lang="en-IN" sz="2200">
                              <a:latin typeface="Cambria Math" panose="02040503050406030204" pitchFamily="18" charset="0"/>
                            </a:rPr>
                            <m:t>⁡(−</m:t>
                          </m:r>
                          <m:sSup>
                            <m:sSupPr>
                              <m:ctrlPr>
                                <a:rPr lang="en-IN" sz="2200" i="1">
                                  <a:latin typeface="Cambria Math" panose="02040503050406030204" pitchFamily="18" charset="0"/>
                                </a:rPr>
                              </m:ctrlPr>
                            </m:sSupPr>
                            <m:e>
                              <m:r>
                                <a:rPr lang="en-IN" sz="2200">
                                  <a:latin typeface="Cambria Math" panose="02040503050406030204" pitchFamily="18" charset="0"/>
                                </a:rPr>
                                <m:t>𝑤</m:t>
                              </m:r>
                            </m:e>
                            <m:sup>
                              <m:r>
                                <a:rPr lang="en-IN" sz="2200">
                                  <a:latin typeface="Cambria Math" panose="02040503050406030204" pitchFamily="18" charset="0"/>
                                </a:rPr>
                                <m:t>𝑇</m:t>
                              </m:r>
                            </m:sup>
                          </m:sSup>
                          <m:sSub>
                            <m:sSubPr>
                              <m:ctrlPr>
                                <a:rPr lang="en-IN" sz="2200" i="1">
                                  <a:latin typeface="Cambria Math" panose="02040503050406030204" pitchFamily="18" charset="0"/>
                                </a:rPr>
                              </m:ctrlPr>
                            </m:sSubPr>
                            <m:e>
                              <m:r>
                                <a:rPr lang="en-IN" sz="2200">
                                  <a:latin typeface="Cambria Math" panose="02040503050406030204" pitchFamily="18" charset="0"/>
                                </a:rPr>
                                <m:t>𝑥</m:t>
                              </m:r>
                            </m:e>
                            <m:sub>
                              <m:r>
                                <a:rPr lang="en-IN" sz="2200">
                                  <a:latin typeface="Cambria Math" panose="02040503050406030204" pitchFamily="18" charset="0"/>
                                </a:rPr>
                                <m:t>𝑛</m:t>
                              </m:r>
                            </m:sub>
                          </m:sSub>
                          <m:r>
                            <a:rPr lang="en-IN" sz="2200">
                              <a:latin typeface="Cambria Math" panose="02040503050406030204" pitchFamily="18" charset="0"/>
                            </a:rPr>
                            <m:t>)</m:t>
                          </m:r>
                        </m:den>
                      </m:f>
                    </m:oMath>
                  </m:oMathPara>
                </a14:m>
                <a:endParaRPr lang="en-IN" sz="2200" dirty="0"/>
              </a:p>
              <a:p>
                <a:pPr marL="0" indent="0" algn="just">
                  <a:buNone/>
                </a:pPr>
                <a:endParaRPr lang="en-IN" sz="2200" dirty="0"/>
              </a:p>
            </p:txBody>
          </p:sp>
        </mc:Choice>
        <mc:Fallback>
          <p:sp>
            <p:nvSpPr>
              <p:cNvPr id="3" name="Content Placeholder 2">
                <a:extLst>
                  <a:ext uri="{FF2B5EF4-FFF2-40B4-BE49-F238E27FC236}">
                    <a16:creationId xmlns:a16="http://schemas.microsoft.com/office/drawing/2014/main" id="{C4F57CE0-5BAC-4F48-A8A7-5977B22C3539}"/>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1090" t="-1775" r="-118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3EF5AF6-B8A5-4EEB-A7EB-92CD8AD30530}"/>
              </a:ext>
            </a:extLst>
          </p:cNvPr>
          <p:cNvPicPr/>
          <p:nvPr/>
        </p:nvPicPr>
        <p:blipFill rotWithShape="1">
          <a:blip r:embed="rId3"/>
          <a:srcRect l="154" t="1" r="-97" b="3"/>
          <a:stretch/>
        </p:blipFill>
        <p:spPr>
          <a:xfrm>
            <a:off x="8029303" y="2287465"/>
            <a:ext cx="3724227" cy="3686874"/>
          </a:xfrm>
          <a:prstGeom prst="rect">
            <a:avLst/>
          </a:prstGeom>
        </p:spPr>
      </p:pic>
    </p:spTree>
    <p:extLst>
      <p:ext uri="{BB962C8B-B14F-4D97-AF65-F5344CB8AC3E}">
        <p14:creationId xmlns:p14="http://schemas.microsoft.com/office/powerpoint/2010/main" val="338207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C212-722A-4E71-B583-98554D39A12E}"/>
              </a:ext>
            </a:extLst>
          </p:cNvPr>
          <p:cNvSpPr>
            <a:spLocks noGrp="1"/>
          </p:cNvSpPr>
          <p:nvPr>
            <p:ph type="title"/>
          </p:nvPr>
        </p:nvSpPr>
        <p:spPr/>
        <p:txBody>
          <a:bodyPr/>
          <a:lstStyle/>
          <a:p>
            <a:r>
              <a:rPr lang="en-IN" sz="4400" dirty="0"/>
              <a:t>Logistic Regression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3C3D43-4081-437A-8E0F-267EB7986208}"/>
                  </a:ext>
                </a:extLst>
              </p:cNvPr>
              <p:cNvSpPr>
                <a:spLocks noGrp="1"/>
              </p:cNvSpPr>
              <p:nvPr>
                <p:ph idx="1"/>
              </p:nvPr>
            </p:nvSpPr>
            <p:spPr/>
            <p:txBody>
              <a:bodyPr>
                <a:normAutofit fontScale="85000" lnSpcReduction="10000"/>
              </a:bodyPr>
              <a:lstStyle/>
              <a:p>
                <a:pPr algn="just"/>
                <a:r>
                  <a:rPr lang="en-US" dirty="0"/>
                  <a:t>The use of the logistic likelihood is more formally derived as a result of modeling the log-odds ratio, i.e., the </a:t>
                </a:r>
                <a:r>
                  <a:rPr lang="en-IN" dirty="0"/>
                  <a:t>log of the ratio between </a:t>
                </a:r>
                <a14:m>
                  <m:oMath xmlns:m="http://schemas.openxmlformats.org/officeDocument/2006/math">
                    <m:r>
                      <a:rPr lang="en-IN"/>
                      <m:t>𝑃</m:t>
                    </m:r>
                    <m:d>
                      <m:dPr>
                        <m:ctrlPr>
                          <a:rPr lang="en-IN"/>
                        </m:ctrlPr>
                      </m:dPr>
                      <m:e>
                        <m:sSub>
                          <m:sSubPr>
                            <m:ctrlPr>
                              <a:rPr lang="en-IN"/>
                            </m:ctrlPr>
                          </m:sSubPr>
                          <m:e>
                            <m:r>
                              <a:rPr lang="en-IN"/>
                              <m:t>𝑇</m:t>
                            </m:r>
                          </m:e>
                          <m:sub>
                            <m:r>
                              <a:rPr lang="en-IN"/>
                              <m:t>𝑛𝑒𝑤</m:t>
                            </m:r>
                          </m:sub>
                        </m:sSub>
                        <m:r>
                          <a:rPr lang="en-IN"/>
                          <m:t>=1|</m:t>
                        </m:r>
                        <m:sSub>
                          <m:sSubPr>
                            <m:ctrlPr>
                              <a:rPr lang="en-IN"/>
                            </m:ctrlPr>
                          </m:sSubPr>
                          <m:e>
                            <m:r>
                              <a:rPr lang="en-IN"/>
                              <m:t>𝑥</m:t>
                            </m:r>
                          </m:e>
                          <m:sub>
                            <m:r>
                              <a:rPr lang="en-IN"/>
                              <m:t>𝑛𝑒𝑤</m:t>
                            </m:r>
                          </m:sub>
                        </m:sSub>
                        <m:r>
                          <a:rPr lang="en-IN"/>
                          <m:t>,</m:t>
                        </m:r>
                        <m:r>
                          <a:rPr lang="en-IN"/>
                          <m:t>𝑤</m:t>
                        </m:r>
                      </m:e>
                    </m:d>
                  </m:oMath>
                </a14:m>
                <a:r>
                  <a:rPr lang="en-IN" dirty="0"/>
                  <a:t> and </a:t>
                </a:r>
                <a14:m>
                  <m:oMath xmlns:m="http://schemas.openxmlformats.org/officeDocument/2006/math">
                    <m:r>
                      <a:rPr lang="en-IN"/>
                      <m:t>𝑃</m:t>
                    </m:r>
                    <m:d>
                      <m:dPr>
                        <m:ctrlPr>
                          <a:rPr lang="en-IN"/>
                        </m:ctrlPr>
                      </m:dPr>
                      <m:e>
                        <m:sSub>
                          <m:sSubPr>
                            <m:ctrlPr>
                              <a:rPr lang="en-IN"/>
                            </m:ctrlPr>
                          </m:sSubPr>
                          <m:e>
                            <m:r>
                              <a:rPr lang="en-IN"/>
                              <m:t>𝑇</m:t>
                            </m:r>
                          </m:e>
                          <m:sub>
                            <m:r>
                              <a:rPr lang="en-IN"/>
                              <m:t>𝑛𝑒𝑤</m:t>
                            </m:r>
                          </m:sub>
                        </m:sSub>
                        <m:r>
                          <a:rPr lang="en-IN"/>
                          <m:t>=0|</m:t>
                        </m:r>
                        <m:sSub>
                          <m:sSubPr>
                            <m:ctrlPr>
                              <a:rPr lang="en-IN"/>
                            </m:ctrlPr>
                          </m:sSubPr>
                          <m:e>
                            <m:r>
                              <a:rPr lang="en-IN"/>
                              <m:t>𝑥</m:t>
                            </m:r>
                          </m:e>
                          <m:sub>
                            <m:r>
                              <a:rPr lang="en-IN"/>
                              <m:t>𝑛𝑒𝑤</m:t>
                            </m:r>
                          </m:sub>
                        </m:sSub>
                        <m:r>
                          <a:rPr lang="en-IN"/>
                          <m:t>,</m:t>
                        </m:r>
                        <m:r>
                          <a:rPr lang="en-IN"/>
                          <m:t>𝑤</m:t>
                        </m:r>
                      </m:e>
                    </m:d>
                  </m:oMath>
                </a14:m>
                <a:r>
                  <a:rPr lang="en-IN" dirty="0"/>
                  <a:t>.</a:t>
                </a:r>
              </a:p>
              <a:p>
                <a:pPr algn="just"/>
                <a:r>
                  <a:rPr lang="en-US" dirty="0"/>
                  <a:t>This log-ratio can be used for modeling our linear model.</a:t>
                </a:r>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unc>
                        <m:funcPr>
                          <m:ctrlPr>
                            <a:rPr lang="en-IN"/>
                          </m:ctrlPr>
                        </m:funcPr>
                        <m:fName>
                          <m:r>
                            <m:rPr>
                              <m:sty m:val="p"/>
                            </m:rPr>
                            <a:rPr lang="en-IN"/>
                            <m:t>log</m:t>
                          </m:r>
                        </m:fName>
                        <m:e>
                          <m:d>
                            <m:dPr>
                              <m:ctrlPr>
                                <a:rPr lang="en-IN"/>
                              </m:ctrlPr>
                            </m:dPr>
                            <m:e>
                              <m:f>
                                <m:fPr>
                                  <m:ctrlPr>
                                    <a:rPr lang="en-IN"/>
                                  </m:ctrlPr>
                                </m:fPr>
                                <m:num>
                                  <m:r>
                                    <a:rPr lang="en-IN"/>
                                    <m:t>𝑃</m:t>
                                  </m:r>
                                  <m:d>
                                    <m:dPr>
                                      <m:ctrlPr>
                                        <a:rPr lang="en-IN"/>
                                      </m:ctrlPr>
                                    </m:dPr>
                                    <m:e>
                                      <m:sSub>
                                        <m:sSubPr>
                                          <m:ctrlPr>
                                            <a:rPr lang="en-IN"/>
                                          </m:ctrlPr>
                                        </m:sSubPr>
                                        <m:e>
                                          <m:r>
                                            <a:rPr lang="en-IN"/>
                                            <m:t>𝑇</m:t>
                                          </m:r>
                                        </m:e>
                                        <m:sub>
                                          <m:r>
                                            <a:rPr lang="en-IN"/>
                                            <m:t>𝑛𝑒𝑤</m:t>
                                          </m:r>
                                        </m:sub>
                                      </m:sSub>
                                      <m:r>
                                        <a:rPr lang="en-IN"/>
                                        <m:t>=1|</m:t>
                                      </m:r>
                                      <m:sSub>
                                        <m:sSubPr>
                                          <m:ctrlPr>
                                            <a:rPr lang="en-IN"/>
                                          </m:ctrlPr>
                                        </m:sSubPr>
                                        <m:e>
                                          <m:r>
                                            <a:rPr lang="en-IN"/>
                                            <m:t>𝑥</m:t>
                                          </m:r>
                                        </m:e>
                                        <m:sub>
                                          <m:r>
                                            <a:rPr lang="en-IN"/>
                                            <m:t>𝑛𝑒𝑤</m:t>
                                          </m:r>
                                        </m:sub>
                                      </m:sSub>
                                      <m:r>
                                        <a:rPr lang="en-IN"/>
                                        <m:t>,</m:t>
                                      </m:r>
                                      <m:r>
                                        <a:rPr lang="en-IN"/>
                                        <m:t>𝑤</m:t>
                                      </m:r>
                                    </m:e>
                                  </m:d>
                                </m:num>
                                <m:den>
                                  <m:r>
                                    <a:rPr lang="en-IN"/>
                                    <m:t>𝑃</m:t>
                                  </m:r>
                                  <m:d>
                                    <m:dPr>
                                      <m:ctrlPr>
                                        <a:rPr lang="en-IN"/>
                                      </m:ctrlPr>
                                    </m:dPr>
                                    <m:e>
                                      <m:sSub>
                                        <m:sSubPr>
                                          <m:ctrlPr>
                                            <a:rPr lang="en-IN"/>
                                          </m:ctrlPr>
                                        </m:sSubPr>
                                        <m:e>
                                          <m:r>
                                            <a:rPr lang="en-IN"/>
                                            <m:t>𝑇</m:t>
                                          </m:r>
                                        </m:e>
                                        <m:sub>
                                          <m:r>
                                            <a:rPr lang="en-IN"/>
                                            <m:t>𝑛𝑒𝑤</m:t>
                                          </m:r>
                                        </m:sub>
                                      </m:sSub>
                                      <m:r>
                                        <a:rPr lang="en-IN"/>
                                        <m:t>=0|</m:t>
                                      </m:r>
                                      <m:sSub>
                                        <m:sSubPr>
                                          <m:ctrlPr>
                                            <a:rPr lang="en-IN"/>
                                          </m:ctrlPr>
                                        </m:sSubPr>
                                        <m:e>
                                          <m:r>
                                            <a:rPr lang="en-IN"/>
                                            <m:t>𝑥</m:t>
                                          </m:r>
                                        </m:e>
                                        <m:sub>
                                          <m:r>
                                            <a:rPr lang="en-IN"/>
                                            <m:t>𝑛𝑒𝑤</m:t>
                                          </m:r>
                                        </m:sub>
                                      </m:sSub>
                                      <m:r>
                                        <a:rPr lang="en-IN"/>
                                        <m:t>,</m:t>
                                      </m:r>
                                      <m:r>
                                        <a:rPr lang="en-IN"/>
                                        <m:t>𝑤</m:t>
                                      </m:r>
                                    </m:e>
                                  </m:d>
                                </m:den>
                              </m:f>
                            </m:e>
                          </m:d>
                        </m:e>
                      </m:func>
                      <m:r>
                        <a:rPr lang="en-IN"/>
                        <m:t>=</m:t>
                      </m:r>
                      <m:sSup>
                        <m:sSupPr>
                          <m:ctrlPr>
                            <a:rPr lang="en-IN"/>
                          </m:ctrlPr>
                        </m:sSupPr>
                        <m:e>
                          <m:r>
                            <a:rPr lang="en-IN"/>
                            <m:t>𝑤</m:t>
                          </m:r>
                        </m:e>
                        <m:sup>
                          <m:r>
                            <a:rPr lang="en-IN"/>
                            <m:t>𝑇</m:t>
                          </m:r>
                        </m:sup>
                      </m:sSup>
                      <m:sSub>
                        <m:sSubPr>
                          <m:ctrlPr>
                            <a:rPr lang="en-IN"/>
                          </m:ctrlPr>
                        </m:sSubPr>
                        <m:e>
                          <m:r>
                            <a:rPr lang="en-IN"/>
                            <m:t>𝑥</m:t>
                          </m:r>
                        </m:e>
                        <m:sub>
                          <m:r>
                            <a:rPr lang="en-IN"/>
                            <m:t>𝑛𝑒𝑤</m:t>
                          </m:r>
                        </m:sub>
                      </m:sSub>
                    </m:oMath>
                  </m:oMathPara>
                </a14:m>
                <a:endParaRPr lang="en-IN" dirty="0"/>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
                        <m:fPr>
                          <m:ctrlPr>
                            <a:rPr lang="en-IN"/>
                          </m:ctrlPr>
                        </m:fPr>
                        <m:num>
                          <m:r>
                            <a:rPr lang="en-IN"/>
                            <m:t>𝑃</m:t>
                          </m:r>
                          <m:d>
                            <m:dPr>
                              <m:ctrlPr>
                                <a:rPr lang="en-IN"/>
                              </m:ctrlPr>
                            </m:dPr>
                            <m:e>
                              <m:sSub>
                                <m:sSubPr>
                                  <m:ctrlPr>
                                    <a:rPr lang="en-IN"/>
                                  </m:ctrlPr>
                                </m:sSubPr>
                                <m:e>
                                  <m:r>
                                    <a:rPr lang="en-IN"/>
                                    <m:t>𝑇</m:t>
                                  </m:r>
                                </m:e>
                                <m:sub>
                                  <m:r>
                                    <a:rPr lang="en-IN"/>
                                    <m:t>𝑛𝑒𝑤</m:t>
                                  </m:r>
                                </m:sub>
                              </m:sSub>
                              <m:r>
                                <a:rPr lang="en-IN"/>
                                <m:t>=1|</m:t>
                              </m:r>
                              <m:sSub>
                                <m:sSubPr>
                                  <m:ctrlPr>
                                    <a:rPr lang="en-IN"/>
                                  </m:ctrlPr>
                                </m:sSubPr>
                                <m:e>
                                  <m:r>
                                    <a:rPr lang="en-IN"/>
                                    <m:t>𝑥</m:t>
                                  </m:r>
                                </m:e>
                                <m:sub>
                                  <m:r>
                                    <a:rPr lang="en-IN"/>
                                    <m:t>𝑛𝑒𝑤</m:t>
                                  </m:r>
                                </m:sub>
                              </m:sSub>
                              <m:r>
                                <a:rPr lang="en-IN"/>
                                <m:t>,</m:t>
                              </m:r>
                              <m:r>
                                <a:rPr lang="en-IN"/>
                                <m:t>𝑤</m:t>
                              </m:r>
                            </m:e>
                          </m:d>
                        </m:num>
                        <m:den>
                          <m:r>
                            <a:rPr lang="en-IN"/>
                            <m:t>𝑃</m:t>
                          </m:r>
                          <m:d>
                            <m:dPr>
                              <m:ctrlPr>
                                <a:rPr lang="en-IN"/>
                              </m:ctrlPr>
                            </m:dPr>
                            <m:e>
                              <m:sSub>
                                <m:sSubPr>
                                  <m:ctrlPr>
                                    <a:rPr lang="en-IN"/>
                                  </m:ctrlPr>
                                </m:sSubPr>
                                <m:e>
                                  <m:r>
                                    <a:rPr lang="en-IN"/>
                                    <m:t>𝑇</m:t>
                                  </m:r>
                                </m:e>
                                <m:sub>
                                  <m:r>
                                    <a:rPr lang="en-IN"/>
                                    <m:t>𝑛𝑒𝑤</m:t>
                                  </m:r>
                                </m:sub>
                              </m:sSub>
                              <m:r>
                                <a:rPr lang="en-IN"/>
                                <m:t>=0|</m:t>
                              </m:r>
                              <m:sSub>
                                <m:sSubPr>
                                  <m:ctrlPr>
                                    <a:rPr lang="en-IN"/>
                                  </m:ctrlPr>
                                </m:sSubPr>
                                <m:e>
                                  <m:r>
                                    <a:rPr lang="en-IN"/>
                                    <m:t>𝑥</m:t>
                                  </m:r>
                                </m:e>
                                <m:sub>
                                  <m:r>
                                    <a:rPr lang="en-IN"/>
                                    <m:t>𝑛𝑒𝑤</m:t>
                                  </m:r>
                                </m:sub>
                              </m:sSub>
                              <m:r>
                                <a:rPr lang="en-IN"/>
                                <m:t>,</m:t>
                              </m:r>
                              <m:r>
                                <a:rPr lang="en-IN"/>
                                <m:t>𝑤</m:t>
                              </m:r>
                            </m:e>
                          </m:d>
                        </m:den>
                      </m:f>
                      <m:r>
                        <a:rPr lang="en-IN"/>
                        <m:t>=</m:t>
                      </m:r>
                      <m:func>
                        <m:funcPr>
                          <m:ctrlPr>
                            <a:rPr lang="en-IN"/>
                          </m:ctrlPr>
                        </m:funcPr>
                        <m:fName>
                          <m:r>
                            <m:rPr>
                              <m:sty m:val="p"/>
                            </m:rPr>
                            <a:rPr lang="en-IN"/>
                            <m:t>exp</m:t>
                          </m:r>
                        </m:fName>
                        <m:e>
                          <m:d>
                            <m:dPr>
                              <m:ctrlPr>
                                <a:rPr lang="en-IN"/>
                              </m:ctrlPr>
                            </m:dPr>
                            <m:e>
                              <m:sSup>
                                <m:sSupPr>
                                  <m:ctrlPr>
                                    <a:rPr lang="en-IN"/>
                                  </m:ctrlPr>
                                </m:sSupPr>
                                <m:e>
                                  <m:r>
                                    <a:rPr lang="en-IN"/>
                                    <m:t>𝑤</m:t>
                                  </m:r>
                                </m:e>
                                <m:sup>
                                  <m:r>
                                    <a:rPr lang="en-IN"/>
                                    <m:t>𝑇</m:t>
                                  </m:r>
                                </m:sup>
                              </m:sSup>
                              <m:sSub>
                                <m:sSubPr>
                                  <m:ctrlPr>
                                    <a:rPr lang="en-IN"/>
                                  </m:ctrlPr>
                                </m:sSubPr>
                                <m:e>
                                  <m:r>
                                    <a:rPr lang="en-IN"/>
                                    <m:t>𝑥</m:t>
                                  </m:r>
                                </m:e>
                                <m:sub>
                                  <m:r>
                                    <a:rPr lang="en-IN"/>
                                    <m:t>𝑛𝑒𝑤</m:t>
                                  </m:r>
                                </m:sub>
                              </m:sSub>
                            </m:e>
                          </m:d>
                        </m:e>
                      </m:func>
                    </m:oMath>
                  </m:oMathPara>
                </a14:m>
                <a:endParaRPr lang="en-IN" dirty="0"/>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
                        <m:fPr>
                          <m:ctrlPr>
                            <a:rPr lang="en-IN"/>
                          </m:ctrlPr>
                        </m:fPr>
                        <m:num>
                          <m:r>
                            <a:rPr lang="en-IN"/>
                            <m:t>𝑃</m:t>
                          </m:r>
                          <m:d>
                            <m:dPr>
                              <m:ctrlPr>
                                <a:rPr lang="en-IN"/>
                              </m:ctrlPr>
                            </m:dPr>
                            <m:e>
                              <m:sSub>
                                <m:sSubPr>
                                  <m:ctrlPr>
                                    <a:rPr lang="en-IN"/>
                                  </m:ctrlPr>
                                </m:sSubPr>
                                <m:e>
                                  <m:r>
                                    <a:rPr lang="en-IN"/>
                                    <m:t>𝑇</m:t>
                                  </m:r>
                                </m:e>
                                <m:sub>
                                  <m:r>
                                    <a:rPr lang="en-IN"/>
                                    <m:t>𝑛𝑒𝑤</m:t>
                                  </m:r>
                                </m:sub>
                              </m:sSub>
                              <m:r>
                                <a:rPr lang="en-IN"/>
                                <m:t>=1|</m:t>
                              </m:r>
                              <m:sSub>
                                <m:sSubPr>
                                  <m:ctrlPr>
                                    <a:rPr lang="en-IN"/>
                                  </m:ctrlPr>
                                </m:sSubPr>
                                <m:e>
                                  <m:r>
                                    <a:rPr lang="en-IN"/>
                                    <m:t>𝑥</m:t>
                                  </m:r>
                                </m:e>
                                <m:sub>
                                  <m:r>
                                    <a:rPr lang="en-IN"/>
                                    <m:t>𝑛𝑒𝑤</m:t>
                                  </m:r>
                                </m:sub>
                              </m:sSub>
                              <m:r>
                                <a:rPr lang="en-IN"/>
                                <m:t>,</m:t>
                              </m:r>
                              <m:r>
                                <a:rPr lang="en-IN"/>
                                <m:t>𝑤</m:t>
                              </m:r>
                            </m:e>
                          </m:d>
                        </m:num>
                        <m:den>
                          <m:r>
                            <a:rPr lang="en-IN"/>
                            <m:t>1−</m:t>
                          </m:r>
                          <m:r>
                            <a:rPr lang="en-IN"/>
                            <m:t>𝑃</m:t>
                          </m:r>
                          <m:d>
                            <m:dPr>
                              <m:ctrlPr>
                                <a:rPr lang="en-IN"/>
                              </m:ctrlPr>
                            </m:dPr>
                            <m:e>
                              <m:sSub>
                                <m:sSubPr>
                                  <m:ctrlPr>
                                    <a:rPr lang="en-IN"/>
                                  </m:ctrlPr>
                                </m:sSubPr>
                                <m:e>
                                  <m:r>
                                    <a:rPr lang="en-IN"/>
                                    <m:t>𝑇</m:t>
                                  </m:r>
                                </m:e>
                                <m:sub>
                                  <m:r>
                                    <a:rPr lang="en-IN"/>
                                    <m:t>𝑛𝑒𝑤</m:t>
                                  </m:r>
                                </m:sub>
                              </m:sSub>
                              <m:r>
                                <a:rPr lang="en-IN"/>
                                <m:t>=1|</m:t>
                              </m:r>
                              <m:sSub>
                                <m:sSubPr>
                                  <m:ctrlPr>
                                    <a:rPr lang="en-IN"/>
                                  </m:ctrlPr>
                                </m:sSubPr>
                                <m:e>
                                  <m:r>
                                    <a:rPr lang="en-IN"/>
                                    <m:t>𝑥</m:t>
                                  </m:r>
                                </m:e>
                                <m:sub>
                                  <m:r>
                                    <a:rPr lang="en-IN"/>
                                    <m:t>𝑛𝑒𝑤</m:t>
                                  </m:r>
                                </m:sub>
                              </m:sSub>
                              <m:r>
                                <a:rPr lang="en-IN"/>
                                <m:t>,</m:t>
                              </m:r>
                              <m:r>
                                <a:rPr lang="en-IN"/>
                                <m:t>𝑤</m:t>
                              </m:r>
                            </m:e>
                          </m:d>
                        </m:den>
                      </m:f>
                      <m:r>
                        <a:rPr lang="en-IN"/>
                        <m:t>=</m:t>
                      </m:r>
                      <m:func>
                        <m:funcPr>
                          <m:ctrlPr>
                            <a:rPr lang="en-IN"/>
                          </m:ctrlPr>
                        </m:funcPr>
                        <m:fName>
                          <m:r>
                            <m:rPr>
                              <m:sty m:val="p"/>
                            </m:rPr>
                            <a:rPr lang="en-IN"/>
                            <m:t>exp</m:t>
                          </m:r>
                        </m:fName>
                        <m:e>
                          <m:d>
                            <m:dPr>
                              <m:ctrlPr>
                                <a:rPr lang="en-IN"/>
                              </m:ctrlPr>
                            </m:dPr>
                            <m:e>
                              <m:sSup>
                                <m:sSupPr>
                                  <m:ctrlPr>
                                    <a:rPr lang="en-IN"/>
                                  </m:ctrlPr>
                                </m:sSupPr>
                                <m:e>
                                  <m:r>
                                    <a:rPr lang="en-IN"/>
                                    <m:t>𝑤</m:t>
                                  </m:r>
                                </m:e>
                                <m:sup>
                                  <m:r>
                                    <a:rPr lang="en-IN"/>
                                    <m:t>𝑇</m:t>
                                  </m:r>
                                </m:sup>
                              </m:sSup>
                              <m:sSub>
                                <m:sSubPr>
                                  <m:ctrlPr>
                                    <a:rPr lang="en-IN"/>
                                  </m:ctrlPr>
                                </m:sSubPr>
                                <m:e>
                                  <m:r>
                                    <a:rPr lang="en-IN"/>
                                    <m:t>𝑥</m:t>
                                  </m:r>
                                </m:e>
                                <m:sub>
                                  <m:r>
                                    <a:rPr lang="en-IN"/>
                                    <m:t>𝑛𝑒𝑤</m:t>
                                  </m:r>
                                </m:sub>
                              </m:sSub>
                            </m:e>
                          </m:d>
                        </m:e>
                      </m:func>
                    </m:oMath>
                  </m:oMathPara>
                </a14:m>
                <a:endParaRPr lang="en-IN" dirty="0"/>
              </a:p>
              <a:p>
                <a:pPr marL="0" indent="0" algn="just">
                  <a:buNone/>
                </a:pPr>
                <a:endParaRPr lang="en-IN" dirty="0"/>
              </a:p>
            </p:txBody>
          </p:sp>
        </mc:Choice>
        <mc:Fallback>
          <p:sp>
            <p:nvSpPr>
              <p:cNvPr id="3" name="Content Placeholder 2">
                <a:extLst>
                  <a:ext uri="{FF2B5EF4-FFF2-40B4-BE49-F238E27FC236}">
                    <a16:creationId xmlns:a16="http://schemas.microsoft.com/office/drawing/2014/main" id="{233C3D43-4081-437A-8E0F-267EB7986208}"/>
                  </a:ext>
                </a:extLst>
              </p:cNvPr>
              <p:cNvSpPr>
                <a:spLocks noGrp="1" noRot="1" noChangeAspect="1" noMove="1" noResize="1" noEditPoints="1" noAdjustHandles="1" noChangeArrowheads="1" noChangeShapeType="1" noTextEdit="1"/>
              </p:cNvSpPr>
              <p:nvPr>
                <p:ph idx="1"/>
              </p:nvPr>
            </p:nvSpPr>
            <p:spPr>
              <a:blipFill>
                <a:blip r:embed="rId3"/>
                <a:stretch>
                  <a:fillRect l="-812" t="-2661" r="-870"/>
                </a:stretch>
              </a:blipFill>
            </p:spPr>
            <p:txBody>
              <a:bodyPr/>
              <a:lstStyle/>
              <a:p>
                <a:r>
                  <a:rPr lang="en-IN">
                    <a:noFill/>
                  </a:rPr>
                  <a:t> </a:t>
                </a:r>
              </a:p>
            </p:txBody>
          </p:sp>
        </mc:Fallback>
      </mc:AlternateContent>
    </p:spTree>
    <p:extLst>
      <p:ext uri="{BB962C8B-B14F-4D97-AF65-F5344CB8AC3E}">
        <p14:creationId xmlns:p14="http://schemas.microsoft.com/office/powerpoint/2010/main" val="43900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C212-722A-4E71-B583-98554D39A12E}"/>
              </a:ext>
            </a:extLst>
          </p:cNvPr>
          <p:cNvSpPr>
            <a:spLocks noGrp="1"/>
          </p:cNvSpPr>
          <p:nvPr>
            <p:ph type="title"/>
          </p:nvPr>
        </p:nvSpPr>
        <p:spPr/>
        <p:txBody>
          <a:bodyPr/>
          <a:lstStyle/>
          <a:p>
            <a:r>
              <a:rPr lang="en-IN" sz="4400" dirty="0"/>
              <a:t>Logistic Regression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3C3D43-4081-437A-8E0F-267EB7986208}"/>
                  </a:ext>
                </a:extLst>
              </p:cNvPr>
              <p:cNvSpPr>
                <a:spLocks noGrp="1"/>
              </p:cNvSpPr>
              <p:nvPr>
                <p:ph idx="1"/>
              </p:nvPr>
            </p:nvSpPr>
            <p:spPr/>
            <p:txBody>
              <a:bodyPr>
                <a:normAutofit/>
              </a:bodyPr>
              <a:lstStyle/>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r>
                            <a:rPr lang="en-IN" sz="2400"/>
                            <m:t>𝑤</m:t>
                          </m:r>
                        </m:e>
                      </m:d>
                      <m:d>
                        <m:dPr>
                          <m:ctrlPr>
                            <a:rPr lang="en-IN" sz="2400"/>
                          </m:ctrlPr>
                        </m:dPr>
                        <m:e>
                          <m:r>
                            <a:rPr lang="en-IN" sz="2400"/>
                            <m:t>1+</m:t>
                          </m:r>
                          <m:func>
                            <m:funcPr>
                              <m:ctrlPr>
                                <a:rPr lang="en-IN" sz="2400"/>
                              </m:ctrlPr>
                            </m:funcPr>
                            <m:fName>
                              <m:r>
                                <m:rPr>
                                  <m:sty m:val="p"/>
                                </m:rPr>
                                <a:rPr lang="en-IN" sz="2400"/>
                                <m:t>exp</m:t>
                              </m:r>
                            </m:fName>
                            <m:e>
                              <m:d>
                                <m:dPr>
                                  <m:ctrlPr>
                                    <a:rPr lang="en-IN" sz="2400"/>
                                  </m:ctrlPr>
                                </m:dPr>
                                <m:e>
                                  <m:sSup>
                                    <m:sSupPr>
                                      <m:ctrlPr>
                                        <a:rPr lang="en-IN" sz="2400"/>
                                      </m:ctrlPr>
                                    </m:sSupPr>
                                    <m:e>
                                      <m:r>
                                        <a:rPr lang="en-IN" sz="2400"/>
                                        <m:t>𝑤</m:t>
                                      </m:r>
                                    </m:e>
                                    <m:sup>
                                      <m:r>
                                        <a:rPr lang="en-IN" sz="2400"/>
                                        <m:t>𝑇</m:t>
                                      </m:r>
                                    </m:sup>
                                  </m:sSup>
                                  <m:sSub>
                                    <m:sSubPr>
                                      <m:ctrlPr>
                                        <a:rPr lang="en-IN" sz="2400"/>
                                      </m:ctrlPr>
                                    </m:sSubPr>
                                    <m:e>
                                      <m:r>
                                        <a:rPr lang="en-IN" sz="2400"/>
                                        <m:t>𝑥</m:t>
                                      </m:r>
                                    </m:e>
                                    <m:sub>
                                      <m:r>
                                        <a:rPr lang="en-IN" sz="2400"/>
                                        <m:t>𝑛𝑒𝑤</m:t>
                                      </m:r>
                                    </m:sub>
                                  </m:sSub>
                                </m:e>
                              </m:d>
                            </m:e>
                          </m:func>
                        </m:e>
                      </m:d>
                      <m:r>
                        <a:rPr lang="en-IN" sz="2400"/>
                        <m:t>=</m:t>
                      </m:r>
                      <m:func>
                        <m:funcPr>
                          <m:ctrlPr>
                            <a:rPr lang="en-IN" sz="2400"/>
                          </m:ctrlPr>
                        </m:funcPr>
                        <m:fName>
                          <m:r>
                            <m:rPr>
                              <m:sty m:val="p"/>
                            </m:rPr>
                            <a:rPr lang="en-IN" sz="2400"/>
                            <m:t>exp</m:t>
                          </m:r>
                        </m:fName>
                        <m:e>
                          <m:d>
                            <m:dPr>
                              <m:ctrlPr>
                                <a:rPr lang="en-IN" sz="2400"/>
                              </m:ctrlPr>
                            </m:dPr>
                            <m:e>
                              <m:sSup>
                                <m:sSupPr>
                                  <m:ctrlPr>
                                    <a:rPr lang="en-IN" sz="2400"/>
                                  </m:ctrlPr>
                                </m:sSupPr>
                                <m:e>
                                  <m:r>
                                    <a:rPr lang="en-IN" sz="2400"/>
                                    <m:t>𝑤</m:t>
                                  </m:r>
                                </m:e>
                                <m:sup>
                                  <m:r>
                                    <a:rPr lang="en-IN" sz="2400"/>
                                    <m:t>𝑇</m:t>
                                  </m:r>
                                </m:sup>
                              </m:sSup>
                              <m:sSub>
                                <m:sSubPr>
                                  <m:ctrlPr>
                                    <a:rPr lang="en-IN" sz="2400"/>
                                  </m:ctrlPr>
                                </m:sSubPr>
                                <m:e>
                                  <m:r>
                                    <a:rPr lang="en-IN" sz="2400"/>
                                    <m:t>𝑥</m:t>
                                  </m:r>
                                </m:e>
                                <m:sub>
                                  <m:r>
                                    <a:rPr lang="en-IN" sz="2400"/>
                                    <m:t>𝑛𝑒𝑤</m:t>
                                  </m:r>
                                </m:sub>
                              </m:sSub>
                            </m:e>
                          </m:d>
                        </m:e>
                      </m:func>
                    </m:oMath>
                  </m:oMathPara>
                </a14:m>
                <a:endParaRPr lang="en-IN" sz="2400" dirty="0"/>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r>
                            <a:rPr lang="en-IN" sz="2400"/>
                            <m:t>𝑤</m:t>
                          </m:r>
                        </m:e>
                      </m:d>
                      <m:r>
                        <a:rPr lang="en-IN" sz="2400"/>
                        <m:t>=</m:t>
                      </m:r>
                      <m:f>
                        <m:fPr>
                          <m:ctrlPr>
                            <a:rPr lang="en-IN" sz="2400"/>
                          </m:ctrlPr>
                        </m:fPr>
                        <m:num>
                          <m:func>
                            <m:funcPr>
                              <m:ctrlPr>
                                <a:rPr lang="en-IN" sz="2400"/>
                              </m:ctrlPr>
                            </m:funcPr>
                            <m:fName>
                              <m:r>
                                <m:rPr>
                                  <m:sty m:val="p"/>
                                </m:rPr>
                                <a:rPr lang="en-IN" sz="2400"/>
                                <m:t>exp</m:t>
                              </m:r>
                            </m:fName>
                            <m:e>
                              <m:d>
                                <m:dPr>
                                  <m:ctrlPr>
                                    <a:rPr lang="en-IN" sz="2400"/>
                                  </m:ctrlPr>
                                </m:dPr>
                                <m:e>
                                  <m:sSup>
                                    <m:sSupPr>
                                      <m:ctrlPr>
                                        <a:rPr lang="en-IN" sz="2400"/>
                                      </m:ctrlPr>
                                    </m:sSupPr>
                                    <m:e>
                                      <m:r>
                                        <a:rPr lang="en-IN" sz="2400"/>
                                        <m:t>𝑤</m:t>
                                      </m:r>
                                    </m:e>
                                    <m:sup>
                                      <m:r>
                                        <a:rPr lang="en-IN" sz="2400"/>
                                        <m:t>𝑇</m:t>
                                      </m:r>
                                    </m:sup>
                                  </m:sSup>
                                  <m:sSub>
                                    <m:sSubPr>
                                      <m:ctrlPr>
                                        <a:rPr lang="en-IN" sz="2400"/>
                                      </m:ctrlPr>
                                    </m:sSubPr>
                                    <m:e>
                                      <m:r>
                                        <a:rPr lang="en-IN" sz="2400"/>
                                        <m:t>𝑥</m:t>
                                      </m:r>
                                    </m:e>
                                    <m:sub>
                                      <m:r>
                                        <a:rPr lang="en-IN" sz="2400"/>
                                        <m:t>𝑛𝑒𝑤</m:t>
                                      </m:r>
                                    </m:sub>
                                  </m:sSub>
                                </m:e>
                              </m:d>
                            </m:e>
                          </m:func>
                        </m:num>
                        <m:den>
                          <m:d>
                            <m:dPr>
                              <m:ctrlPr>
                                <a:rPr lang="en-IN" sz="2400"/>
                              </m:ctrlPr>
                            </m:dPr>
                            <m:e>
                              <m:r>
                                <a:rPr lang="en-IN" sz="2400"/>
                                <m:t>1+</m:t>
                              </m:r>
                              <m:func>
                                <m:funcPr>
                                  <m:ctrlPr>
                                    <a:rPr lang="en-IN" sz="2400"/>
                                  </m:ctrlPr>
                                </m:funcPr>
                                <m:fName>
                                  <m:r>
                                    <m:rPr>
                                      <m:sty m:val="p"/>
                                    </m:rPr>
                                    <a:rPr lang="en-IN" sz="2400"/>
                                    <m:t>exp</m:t>
                                  </m:r>
                                </m:fName>
                                <m:e>
                                  <m:d>
                                    <m:dPr>
                                      <m:ctrlPr>
                                        <a:rPr lang="en-IN" sz="2400"/>
                                      </m:ctrlPr>
                                    </m:dPr>
                                    <m:e>
                                      <m:sSup>
                                        <m:sSupPr>
                                          <m:ctrlPr>
                                            <a:rPr lang="en-IN" sz="2400"/>
                                          </m:ctrlPr>
                                        </m:sSupPr>
                                        <m:e>
                                          <m:r>
                                            <a:rPr lang="en-IN" sz="2400"/>
                                            <m:t>𝑤</m:t>
                                          </m:r>
                                        </m:e>
                                        <m:sup>
                                          <m:r>
                                            <a:rPr lang="en-IN" sz="2400"/>
                                            <m:t>𝑇</m:t>
                                          </m:r>
                                        </m:sup>
                                      </m:sSup>
                                      <m:sSub>
                                        <m:sSubPr>
                                          <m:ctrlPr>
                                            <a:rPr lang="en-IN" sz="2400"/>
                                          </m:ctrlPr>
                                        </m:sSubPr>
                                        <m:e>
                                          <m:r>
                                            <a:rPr lang="en-IN" sz="2400"/>
                                            <m:t>𝑥</m:t>
                                          </m:r>
                                        </m:e>
                                        <m:sub>
                                          <m:r>
                                            <a:rPr lang="en-IN" sz="2400"/>
                                            <m:t>𝑛𝑒𝑤</m:t>
                                          </m:r>
                                        </m:sub>
                                      </m:sSub>
                                    </m:e>
                                  </m:d>
                                </m:e>
                              </m:func>
                            </m:e>
                          </m:d>
                        </m:den>
                      </m:f>
                    </m:oMath>
                  </m:oMathPara>
                </a14:m>
                <a:endParaRPr lang="en-IN" sz="2400" dirty="0"/>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r>
                            <a:rPr lang="en-IN" sz="2400"/>
                            <m:t>𝑤</m:t>
                          </m:r>
                        </m:e>
                      </m:d>
                      <m:r>
                        <a:rPr lang="en-IN" sz="2400"/>
                        <m:t>=</m:t>
                      </m:r>
                      <m:f>
                        <m:fPr>
                          <m:ctrlPr>
                            <a:rPr lang="en-IN" sz="2400"/>
                          </m:ctrlPr>
                        </m:fPr>
                        <m:num>
                          <m:r>
                            <a:rPr lang="en-IN" sz="2400"/>
                            <m:t>1</m:t>
                          </m:r>
                        </m:num>
                        <m:den>
                          <m:r>
                            <a:rPr lang="en-IN" sz="2400"/>
                            <m:t>1+</m:t>
                          </m:r>
                          <m:func>
                            <m:funcPr>
                              <m:ctrlPr>
                                <a:rPr lang="en-IN" sz="2400"/>
                              </m:ctrlPr>
                            </m:funcPr>
                            <m:fName>
                              <m:r>
                                <m:rPr>
                                  <m:sty m:val="p"/>
                                </m:rPr>
                                <a:rPr lang="en-IN" sz="2400"/>
                                <m:t>exp</m:t>
                              </m:r>
                            </m:fName>
                            <m:e>
                              <m:d>
                                <m:dPr>
                                  <m:ctrlPr>
                                    <a:rPr lang="en-IN" sz="2400"/>
                                  </m:ctrlPr>
                                </m:dPr>
                                <m:e>
                                  <m:r>
                                    <a:rPr lang="en-IN" sz="2400"/>
                                    <m:t>−</m:t>
                                  </m:r>
                                  <m:sSup>
                                    <m:sSupPr>
                                      <m:ctrlPr>
                                        <a:rPr lang="en-IN" sz="2400"/>
                                      </m:ctrlPr>
                                    </m:sSupPr>
                                    <m:e>
                                      <m:r>
                                        <a:rPr lang="en-IN" sz="2400"/>
                                        <m:t>𝑤</m:t>
                                      </m:r>
                                    </m:e>
                                    <m:sup>
                                      <m:r>
                                        <a:rPr lang="en-IN" sz="2400"/>
                                        <m:t>𝑇</m:t>
                                      </m:r>
                                    </m:sup>
                                  </m:sSup>
                                  <m:sSub>
                                    <m:sSubPr>
                                      <m:ctrlPr>
                                        <a:rPr lang="en-IN" sz="2400"/>
                                      </m:ctrlPr>
                                    </m:sSubPr>
                                    <m:e>
                                      <m:r>
                                        <a:rPr lang="en-IN" sz="2400"/>
                                        <m:t>𝑥</m:t>
                                      </m:r>
                                    </m:e>
                                    <m:sub>
                                      <m:r>
                                        <a:rPr lang="en-IN" sz="2400"/>
                                        <m:t>𝑛𝑒𝑤</m:t>
                                      </m:r>
                                    </m:sub>
                                  </m:sSub>
                                </m:e>
                              </m:d>
                            </m:e>
                          </m:func>
                        </m:den>
                      </m:f>
                    </m:oMath>
                  </m:oMathPara>
                </a14:m>
                <a:endParaRPr lang="en-IN" sz="2400" dirty="0"/>
              </a:p>
              <a:p>
                <a:pPr algn="just"/>
                <a:r>
                  <a:rPr lang="en-IN" sz="2400" dirty="0"/>
                  <a:t>By using the logistic likelihood for </a:t>
                </a:r>
                <a14:m>
                  <m:oMath xmlns:m="http://schemas.openxmlformats.org/officeDocument/2006/math">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r>
                          <a:rPr lang="en-IN" sz="2400"/>
                          <m:t>𝑤</m:t>
                        </m:r>
                      </m:e>
                    </m:d>
                  </m:oMath>
                </a14:m>
                <a:r>
                  <a:rPr lang="en-IN" sz="2400" dirty="0"/>
                  <a:t>, we are actually modelling the log-odds ratio with a linear model.</a:t>
                </a:r>
              </a:p>
              <a:p>
                <a:pPr algn="just"/>
                <a:r>
                  <a:rPr lang="en-IN" sz="2400" dirty="0"/>
                  <a:t>This is known as generalized linear models, where a linear model is passed through some transformation.</a:t>
                </a:r>
              </a:p>
              <a:p>
                <a:pPr marL="0" indent="0" algn="just">
                  <a:buNone/>
                </a:pPr>
                <a:endParaRPr lang="en-IN" dirty="0"/>
              </a:p>
            </p:txBody>
          </p:sp>
        </mc:Choice>
        <mc:Fallback>
          <p:sp>
            <p:nvSpPr>
              <p:cNvPr id="3" name="Content Placeholder 2">
                <a:extLst>
                  <a:ext uri="{FF2B5EF4-FFF2-40B4-BE49-F238E27FC236}">
                    <a16:creationId xmlns:a16="http://schemas.microsoft.com/office/drawing/2014/main" id="{233C3D43-4081-437A-8E0F-267EB7986208}"/>
                  </a:ext>
                </a:extLst>
              </p:cNvPr>
              <p:cNvSpPr>
                <a:spLocks noGrp="1" noRot="1" noChangeAspect="1" noMove="1" noResize="1" noEditPoints="1" noAdjustHandles="1" noChangeArrowheads="1" noChangeShapeType="1" noTextEdit="1"/>
              </p:cNvSpPr>
              <p:nvPr>
                <p:ph idx="1"/>
              </p:nvPr>
            </p:nvSpPr>
            <p:spPr>
              <a:blipFill>
                <a:blip r:embed="rId3"/>
                <a:stretch>
                  <a:fillRect l="-812" r="-870"/>
                </a:stretch>
              </a:blipFill>
            </p:spPr>
            <p:txBody>
              <a:bodyPr/>
              <a:lstStyle/>
              <a:p>
                <a:r>
                  <a:rPr lang="en-IN">
                    <a:noFill/>
                  </a:rPr>
                  <a:t> </a:t>
                </a:r>
              </a:p>
            </p:txBody>
          </p:sp>
        </mc:Fallback>
      </mc:AlternateContent>
    </p:spTree>
    <p:extLst>
      <p:ext uri="{BB962C8B-B14F-4D97-AF65-F5344CB8AC3E}">
        <p14:creationId xmlns:p14="http://schemas.microsoft.com/office/powerpoint/2010/main" val="2658672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4830-D892-4AA0-BD33-9306B3F90DB0}"/>
              </a:ext>
            </a:extLst>
          </p:cNvPr>
          <p:cNvSpPr>
            <a:spLocks noGrp="1"/>
          </p:cNvSpPr>
          <p:nvPr>
            <p:ph type="title"/>
          </p:nvPr>
        </p:nvSpPr>
        <p:spPr>
          <a:xfrm>
            <a:off x="1046746" y="586822"/>
            <a:ext cx="3560252" cy="1645920"/>
          </a:xfrm>
        </p:spPr>
        <p:txBody>
          <a:bodyPr>
            <a:normAutofit/>
          </a:bodyPr>
          <a:lstStyle/>
          <a:p>
            <a:r>
              <a:rPr lang="en-IN" sz="320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7216EA-FF2A-418B-8AA1-89E5FD0C2F20}"/>
                  </a:ext>
                </a:extLst>
              </p:cNvPr>
              <p:cNvSpPr>
                <a:spLocks noGrp="1"/>
              </p:cNvSpPr>
              <p:nvPr>
                <p:ph idx="1"/>
              </p:nvPr>
            </p:nvSpPr>
            <p:spPr>
              <a:xfrm>
                <a:off x="5351164" y="586822"/>
                <a:ext cx="6002636" cy="1645920"/>
              </a:xfrm>
            </p:spPr>
            <p:txBody>
              <a:bodyPr anchor="ctr">
                <a:normAutofit/>
              </a:bodyPr>
              <a:lstStyle/>
              <a:p>
                <a:r>
                  <a:rPr lang="en-US" sz="1800"/>
                  <a:t>Some classification problems can not be separated using straight lines when using logistic regression.</a:t>
                </a:r>
              </a:p>
              <a:p>
                <a:r>
                  <a:rPr lang="en-IN" sz="1800"/>
                  <a:t>By expanding </a:t>
                </a: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rPr>
                          <m:t>𝑥</m:t>
                        </m:r>
                      </m:e>
                      <m:sub>
                        <m:r>
                          <a:rPr lang="en-IN" sz="1800">
                            <a:latin typeface="Cambria Math" panose="02040503050406030204" pitchFamily="18" charset="0"/>
                          </a:rPr>
                          <m:t>𝑛</m:t>
                        </m:r>
                      </m:sub>
                    </m:sSub>
                  </m:oMath>
                </a14:m>
                <a:r>
                  <a:rPr lang="en-IN" sz="1800"/>
                  <a:t>to include the terms like </a:t>
                </a:r>
                <a14:m>
                  <m:oMath xmlns:m="http://schemas.openxmlformats.org/officeDocument/2006/math">
                    <m:sSubSup>
                      <m:sSubSupPr>
                        <m:ctrlPr>
                          <a:rPr lang="en-IN" sz="1800" i="1">
                            <a:latin typeface="Cambria Math" panose="02040503050406030204" pitchFamily="18" charset="0"/>
                          </a:rPr>
                        </m:ctrlPr>
                      </m:sSubSupPr>
                      <m:e>
                        <m:r>
                          <a:rPr lang="en-IN" sz="1800">
                            <a:latin typeface="Cambria Math" panose="02040503050406030204" pitchFamily="18" charset="0"/>
                          </a:rPr>
                          <m:t>𝑥</m:t>
                        </m:r>
                      </m:e>
                      <m:sub>
                        <m:r>
                          <a:rPr lang="en-IN" sz="1800">
                            <a:latin typeface="Cambria Math" panose="02040503050406030204" pitchFamily="18" charset="0"/>
                          </a:rPr>
                          <m:t>𝑛</m:t>
                        </m:r>
                      </m:sub>
                      <m:sup>
                        <m:r>
                          <a:rPr lang="en-IN" sz="1800">
                            <a:latin typeface="Cambria Math" panose="02040503050406030204" pitchFamily="18" charset="0"/>
                          </a:rPr>
                          <m:t>2</m:t>
                        </m:r>
                      </m:sup>
                    </m:sSubSup>
                  </m:oMath>
                </a14:m>
                <a:r>
                  <a:rPr lang="en-IN" sz="1800"/>
                  <a:t>, we can obtain non-linear decision boundaries.</a:t>
                </a:r>
              </a:p>
            </p:txBody>
          </p:sp>
        </mc:Choice>
        <mc:Fallback>
          <p:sp>
            <p:nvSpPr>
              <p:cNvPr id="3" name="Content Placeholder 2">
                <a:extLst>
                  <a:ext uri="{FF2B5EF4-FFF2-40B4-BE49-F238E27FC236}">
                    <a16:creationId xmlns:a16="http://schemas.microsoft.com/office/drawing/2014/main" id="{457216EA-FF2A-418B-8AA1-89E5FD0C2F20}"/>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3"/>
                <a:stretch>
                  <a:fillRect l="-711"/>
                </a:stretch>
              </a:blipFill>
            </p:spPr>
            <p:txBody>
              <a:bodyPr/>
              <a:lstStyle/>
              <a:p>
                <a:r>
                  <a:rPr lang="en-IN">
                    <a:noFill/>
                  </a:rPr>
                  <a:t> </a:t>
                </a:r>
              </a:p>
            </p:txBody>
          </p:sp>
        </mc:Fallback>
      </mc:AlternateContent>
      <p:pic>
        <p:nvPicPr>
          <p:cNvPr id="4" name="Picture 3" descr="Deep learning-based transcriptome data classification for drug-target  interaction prediction | BMC Genomics | Full Text">
            <a:extLst>
              <a:ext uri="{FF2B5EF4-FFF2-40B4-BE49-F238E27FC236}">
                <a16:creationId xmlns:a16="http://schemas.microsoft.com/office/drawing/2014/main" id="{1E265C9A-1876-45A4-B409-8AFF2C9B6E77}"/>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557784" y="2752809"/>
            <a:ext cx="11164824" cy="3446358"/>
          </a:xfrm>
          <a:prstGeom prst="rect">
            <a:avLst/>
          </a:prstGeom>
          <a:noFill/>
        </p:spPr>
      </p:pic>
    </p:spTree>
    <p:extLst>
      <p:ext uri="{BB962C8B-B14F-4D97-AF65-F5344CB8AC3E}">
        <p14:creationId xmlns:p14="http://schemas.microsoft.com/office/powerpoint/2010/main" val="421987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6EE0-1CDB-41E1-99E1-624AF715ABA9}"/>
              </a:ext>
            </a:extLst>
          </p:cNvPr>
          <p:cNvSpPr>
            <a:spLocks noGrp="1"/>
          </p:cNvSpPr>
          <p:nvPr>
            <p:ph type="title"/>
          </p:nvPr>
        </p:nvSpPr>
        <p:spPr/>
        <p:txBody>
          <a:bodyPr/>
          <a:lstStyle/>
          <a:p>
            <a:r>
              <a:rPr lang="en-IN"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570DD7-7388-47D4-8AAD-83CB043F8014}"/>
                  </a:ext>
                </a:extLst>
              </p:cNvPr>
              <p:cNvSpPr>
                <a:spLocks noGrp="1"/>
              </p:cNvSpPr>
              <p:nvPr>
                <p:ph idx="1"/>
              </p:nvPr>
            </p:nvSpPr>
            <p:spPr/>
            <p:txBody>
              <a:bodyPr/>
              <a:lstStyle/>
              <a:p>
                <a:pPr marL="0" indent="0">
                  <a:lnSpc>
                    <a:spcPct val="107000"/>
                  </a:lnSpc>
                  <a:spcBef>
                    <a:spcPts val="1200"/>
                  </a:spcBef>
                  <a:spcAft>
                    <a:spcPts val="800"/>
                  </a:spcAft>
                  <a:buNone/>
                </a:pPr>
                <a:r>
                  <a:rPr lang="en-IN" sz="2400" dirty="0"/>
                  <a:t>For example, for the data shown in the figure, the log-ratio can be represented as:</a:t>
                </a:r>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unc>
                        <m:funcPr>
                          <m:ctrlPr>
                            <a:rPr lang="en-IN" sz="2400"/>
                          </m:ctrlPr>
                        </m:funcPr>
                        <m:fName>
                          <m:r>
                            <m:rPr>
                              <m:sty m:val="p"/>
                            </m:rPr>
                            <a:rPr lang="en-IN" sz="2400"/>
                            <m:t>log</m:t>
                          </m:r>
                        </m:fName>
                        <m:e>
                          <m:d>
                            <m:dPr>
                              <m:ctrlPr>
                                <a:rPr lang="en-IN" sz="2400"/>
                              </m:ctrlPr>
                            </m:dPr>
                            <m:e>
                              <m:f>
                                <m:fPr>
                                  <m:ctrlPr>
                                    <a:rPr lang="en-IN" sz="2400"/>
                                  </m:ctrlPr>
                                </m:fPr>
                                <m:num>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acc>
                                        <m:accPr>
                                          <m:chr m:val="̂"/>
                                          <m:ctrlPr>
                                            <a:rPr lang="en-IN" sz="2400"/>
                                          </m:ctrlPr>
                                        </m:accPr>
                                        <m:e>
                                          <m:r>
                                            <a:rPr lang="en-IN" sz="2400"/>
                                            <m:t>𝑤</m:t>
                                          </m:r>
                                        </m:e>
                                      </m:acc>
                                    </m:e>
                                  </m:d>
                                </m:num>
                                <m:den>
                                  <m:r>
                                    <a:rPr lang="en-IN" sz="2400"/>
                                    <m:t>𝑃</m:t>
                                  </m:r>
                                  <m:d>
                                    <m:dPr>
                                      <m:ctrlPr>
                                        <a:rPr lang="en-IN" sz="2400"/>
                                      </m:ctrlPr>
                                    </m:dPr>
                                    <m:e>
                                      <m:sSub>
                                        <m:sSubPr>
                                          <m:ctrlPr>
                                            <a:rPr lang="en-IN" sz="2400"/>
                                          </m:ctrlPr>
                                        </m:sSubPr>
                                        <m:e>
                                          <m:r>
                                            <a:rPr lang="en-IN" sz="2400"/>
                                            <m:t>𝑇</m:t>
                                          </m:r>
                                        </m:e>
                                        <m:sub>
                                          <m:r>
                                            <a:rPr lang="en-IN" sz="2400"/>
                                            <m:t>𝑛𝑒𝑤</m:t>
                                          </m:r>
                                        </m:sub>
                                      </m:sSub>
                                      <m:r>
                                        <a:rPr lang="en-IN" sz="2400"/>
                                        <m:t>=0|</m:t>
                                      </m:r>
                                      <m:sSub>
                                        <m:sSubPr>
                                          <m:ctrlPr>
                                            <a:rPr lang="en-IN" sz="2400"/>
                                          </m:ctrlPr>
                                        </m:sSubPr>
                                        <m:e>
                                          <m:r>
                                            <a:rPr lang="en-IN" sz="2400"/>
                                            <m:t>𝑥</m:t>
                                          </m:r>
                                        </m:e>
                                        <m:sub>
                                          <m:r>
                                            <a:rPr lang="en-IN" sz="2400"/>
                                            <m:t>𝑛𝑒𝑤</m:t>
                                          </m:r>
                                        </m:sub>
                                      </m:sSub>
                                      <m:r>
                                        <a:rPr lang="en-IN" sz="2400"/>
                                        <m:t>,</m:t>
                                      </m:r>
                                      <m:acc>
                                        <m:accPr>
                                          <m:chr m:val="̂"/>
                                          <m:ctrlPr>
                                            <a:rPr lang="en-IN" sz="2400"/>
                                          </m:ctrlPr>
                                        </m:accPr>
                                        <m:e>
                                          <m:r>
                                            <a:rPr lang="en-IN" sz="2400"/>
                                            <m:t>𝑤</m:t>
                                          </m:r>
                                        </m:e>
                                      </m:acc>
                                    </m:e>
                                  </m:d>
                                </m:den>
                              </m:f>
                            </m:e>
                          </m:d>
                        </m:e>
                      </m:func>
                      <m:r>
                        <a:rPr lang="en-IN" sz="2400"/>
                        <m:t>=</m:t>
                      </m:r>
                      <m:sSub>
                        <m:sSubPr>
                          <m:ctrlPr>
                            <a:rPr lang="en-IN" sz="2400"/>
                          </m:ctrlPr>
                        </m:sSubPr>
                        <m:e>
                          <m:r>
                            <a:rPr lang="en-IN" sz="2400"/>
                            <m:t>𝑤</m:t>
                          </m:r>
                        </m:e>
                        <m:sub>
                          <m:r>
                            <a:rPr lang="en-IN" sz="2400"/>
                            <m:t>0</m:t>
                          </m:r>
                        </m:sub>
                      </m:sSub>
                      <m:r>
                        <a:rPr lang="en-IN" sz="2400"/>
                        <m:t>+</m:t>
                      </m:r>
                      <m:sSub>
                        <m:sSubPr>
                          <m:ctrlPr>
                            <a:rPr lang="en-IN" sz="2400"/>
                          </m:ctrlPr>
                        </m:sSubPr>
                        <m:e>
                          <m:r>
                            <a:rPr lang="en-IN" sz="2400"/>
                            <m:t>𝑤</m:t>
                          </m:r>
                        </m:e>
                        <m:sub>
                          <m:r>
                            <a:rPr lang="en-IN" sz="2400"/>
                            <m:t>1</m:t>
                          </m:r>
                        </m:sub>
                      </m:sSub>
                      <m:sSub>
                        <m:sSubPr>
                          <m:ctrlPr>
                            <a:rPr lang="en-IN" sz="2400"/>
                          </m:ctrlPr>
                        </m:sSubPr>
                        <m:e>
                          <m:r>
                            <a:rPr lang="en-IN" sz="2400"/>
                            <m:t>𝑥</m:t>
                          </m:r>
                        </m:e>
                        <m:sub>
                          <m:r>
                            <a:rPr lang="en-IN" sz="2400"/>
                            <m:t>1</m:t>
                          </m:r>
                        </m:sub>
                      </m:sSub>
                      <m:r>
                        <a:rPr lang="en-IN" sz="2400"/>
                        <m:t>+</m:t>
                      </m:r>
                      <m:sSub>
                        <m:sSubPr>
                          <m:ctrlPr>
                            <a:rPr lang="en-IN" sz="2400"/>
                          </m:ctrlPr>
                        </m:sSubPr>
                        <m:e>
                          <m:r>
                            <a:rPr lang="en-IN" sz="2400"/>
                            <m:t>𝑤</m:t>
                          </m:r>
                        </m:e>
                        <m:sub>
                          <m:r>
                            <a:rPr lang="en-IN" sz="2400"/>
                            <m:t>2</m:t>
                          </m:r>
                        </m:sub>
                      </m:sSub>
                      <m:sSub>
                        <m:sSubPr>
                          <m:ctrlPr>
                            <a:rPr lang="en-IN" sz="2400"/>
                          </m:ctrlPr>
                        </m:sSubPr>
                        <m:e>
                          <m:r>
                            <a:rPr lang="en-IN" sz="2400"/>
                            <m:t>𝑥</m:t>
                          </m:r>
                        </m:e>
                        <m:sub>
                          <m:r>
                            <a:rPr lang="en-IN" sz="2400"/>
                            <m:t>1</m:t>
                          </m:r>
                        </m:sub>
                      </m:sSub>
                      <m:r>
                        <a:rPr lang="en-IN" sz="2400"/>
                        <m:t>+</m:t>
                      </m:r>
                      <m:sSub>
                        <m:sSubPr>
                          <m:ctrlPr>
                            <a:rPr lang="en-IN" sz="2400"/>
                          </m:ctrlPr>
                        </m:sSubPr>
                        <m:e>
                          <m:r>
                            <a:rPr lang="en-IN" sz="2400"/>
                            <m:t>𝑤</m:t>
                          </m:r>
                        </m:e>
                        <m:sub>
                          <m:r>
                            <a:rPr lang="en-IN" sz="2400"/>
                            <m:t>3</m:t>
                          </m:r>
                        </m:sub>
                      </m:sSub>
                      <m:sSubSup>
                        <m:sSubSupPr>
                          <m:ctrlPr>
                            <a:rPr lang="en-IN" sz="2400"/>
                          </m:ctrlPr>
                        </m:sSubSupPr>
                        <m:e>
                          <m:r>
                            <a:rPr lang="en-IN" sz="2400"/>
                            <m:t>𝑥</m:t>
                          </m:r>
                        </m:e>
                        <m:sub>
                          <m:r>
                            <a:rPr lang="en-IN" sz="2400"/>
                            <m:t>1</m:t>
                          </m:r>
                        </m:sub>
                        <m:sup>
                          <m:r>
                            <a:rPr lang="en-IN" sz="2400"/>
                            <m:t>2</m:t>
                          </m:r>
                        </m:sup>
                      </m:sSubSup>
                      <m:r>
                        <a:rPr lang="en-IN" sz="2400"/>
                        <m:t>+</m:t>
                      </m:r>
                      <m:sSub>
                        <m:sSubPr>
                          <m:ctrlPr>
                            <a:rPr lang="en-IN" sz="2400"/>
                          </m:ctrlPr>
                        </m:sSubPr>
                        <m:e>
                          <m:r>
                            <a:rPr lang="en-IN" sz="2400"/>
                            <m:t>𝑤</m:t>
                          </m:r>
                        </m:e>
                        <m:sub>
                          <m:r>
                            <a:rPr lang="en-IN" sz="2400"/>
                            <m:t>4</m:t>
                          </m:r>
                        </m:sub>
                      </m:sSub>
                      <m:sSubSup>
                        <m:sSubSupPr>
                          <m:ctrlPr>
                            <a:rPr lang="en-IN" sz="2400"/>
                          </m:ctrlPr>
                        </m:sSubSupPr>
                        <m:e>
                          <m:r>
                            <a:rPr lang="en-IN" sz="2400"/>
                            <m:t>𝑥</m:t>
                          </m:r>
                        </m:e>
                        <m:sub>
                          <m:r>
                            <a:rPr lang="en-IN" sz="2400"/>
                            <m:t>2</m:t>
                          </m:r>
                        </m:sub>
                        <m:sup>
                          <m:r>
                            <a:rPr lang="en-IN" sz="2400"/>
                            <m:t>2</m:t>
                          </m:r>
                        </m:sup>
                      </m:sSubSup>
                    </m:oMath>
                  </m:oMathPara>
                </a14:m>
                <a:endParaRPr lang="en-IN" sz="2400" dirty="0"/>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unc>
                        <m:funcPr>
                          <m:ctrlPr>
                            <a:rPr lang="en-IN" sz="2400"/>
                          </m:ctrlPr>
                        </m:funcPr>
                        <m:fName>
                          <m:r>
                            <m:rPr>
                              <m:sty m:val="p"/>
                            </m:rPr>
                            <a:rPr lang="en-IN" sz="2400"/>
                            <m:t>log</m:t>
                          </m:r>
                        </m:fName>
                        <m:e>
                          <m:d>
                            <m:dPr>
                              <m:ctrlPr>
                                <a:rPr lang="en-IN" sz="2400"/>
                              </m:ctrlPr>
                            </m:dPr>
                            <m:e>
                              <m:f>
                                <m:fPr>
                                  <m:ctrlPr>
                                    <a:rPr lang="en-IN" sz="2400"/>
                                  </m:ctrlPr>
                                </m:fPr>
                                <m:num>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acc>
                                        <m:accPr>
                                          <m:chr m:val="̂"/>
                                          <m:ctrlPr>
                                            <a:rPr lang="en-IN" sz="2400"/>
                                          </m:ctrlPr>
                                        </m:accPr>
                                        <m:e>
                                          <m:r>
                                            <a:rPr lang="en-IN" sz="2400"/>
                                            <m:t>𝑤</m:t>
                                          </m:r>
                                        </m:e>
                                      </m:acc>
                                    </m:e>
                                  </m:d>
                                </m:num>
                                <m:den>
                                  <m:r>
                                    <a:rPr lang="en-IN" sz="2400"/>
                                    <m:t>𝑃</m:t>
                                  </m:r>
                                  <m:d>
                                    <m:dPr>
                                      <m:ctrlPr>
                                        <a:rPr lang="en-IN" sz="2400"/>
                                      </m:ctrlPr>
                                    </m:dPr>
                                    <m:e>
                                      <m:sSub>
                                        <m:sSubPr>
                                          <m:ctrlPr>
                                            <a:rPr lang="en-IN" sz="2400"/>
                                          </m:ctrlPr>
                                        </m:sSubPr>
                                        <m:e>
                                          <m:r>
                                            <a:rPr lang="en-IN" sz="2400"/>
                                            <m:t>𝑇</m:t>
                                          </m:r>
                                        </m:e>
                                        <m:sub>
                                          <m:r>
                                            <a:rPr lang="en-IN" sz="2400"/>
                                            <m:t>𝑛𝑒𝑤</m:t>
                                          </m:r>
                                        </m:sub>
                                      </m:sSub>
                                      <m:r>
                                        <a:rPr lang="en-IN" sz="2400"/>
                                        <m:t>=0|</m:t>
                                      </m:r>
                                      <m:sSub>
                                        <m:sSubPr>
                                          <m:ctrlPr>
                                            <a:rPr lang="en-IN" sz="2400"/>
                                          </m:ctrlPr>
                                        </m:sSubPr>
                                        <m:e>
                                          <m:r>
                                            <a:rPr lang="en-IN" sz="2400"/>
                                            <m:t>𝑥</m:t>
                                          </m:r>
                                        </m:e>
                                        <m:sub>
                                          <m:r>
                                            <a:rPr lang="en-IN" sz="2400"/>
                                            <m:t>𝑛𝑒𝑤</m:t>
                                          </m:r>
                                        </m:sub>
                                      </m:sSub>
                                      <m:r>
                                        <a:rPr lang="en-IN" sz="2400"/>
                                        <m:t>,</m:t>
                                      </m:r>
                                      <m:acc>
                                        <m:accPr>
                                          <m:chr m:val="̂"/>
                                          <m:ctrlPr>
                                            <a:rPr lang="en-IN" sz="2400"/>
                                          </m:ctrlPr>
                                        </m:accPr>
                                        <m:e>
                                          <m:r>
                                            <a:rPr lang="en-IN" sz="2400"/>
                                            <m:t>𝑤</m:t>
                                          </m:r>
                                        </m:e>
                                      </m:acc>
                                    </m:e>
                                  </m:d>
                                </m:den>
                              </m:f>
                            </m:e>
                          </m:d>
                        </m:e>
                      </m:func>
                      <m:r>
                        <a:rPr lang="en-IN" sz="2400"/>
                        <m:t>=</m:t>
                      </m:r>
                      <m:sSup>
                        <m:sSupPr>
                          <m:ctrlPr>
                            <a:rPr lang="en-IN" sz="2400"/>
                          </m:ctrlPr>
                        </m:sSupPr>
                        <m:e>
                          <m:acc>
                            <m:accPr>
                              <m:chr m:val="̂"/>
                              <m:ctrlPr>
                                <a:rPr lang="en-IN" sz="2400"/>
                              </m:ctrlPr>
                            </m:accPr>
                            <m:e>
                              <m:r>
                                <a:rPr lang="en-IN" sz="2400"/>
                                <m:t>𝑤</m:t>
                              </m:r>
                            </m:e>
                          </m:acc>
                        </m:e>
                        <m:sup>
                          <m:r>
                            <a:rPr lang="en-IN" sz="2400"/>
                            <m:t>𝑇</m:t>
                          </m:r>
                        </m:sup>
                      </m:sSup>
                      <m:sSub>
                        <m:sSubPr>
                          <m:ctrlPr>
                            <a:rPr lang="en-IN" sz="2400"/>
                          </m:ctrlPr>
                        </m:sSubPr>
                        <m:e>
                          <m:r>
                            <a:rPr lang="en-IN" sz="2400"/>
                            <m:t>𝑥</m:t>
                          </m:r>
                        </m:e>
                        <m:sub>
                          <m:r>
                            <a:rPr lang="en-IN" sz="2400"/>
                            <m:t>𝑛𝑒𝑤</m:t>
                          </m:r>
                        </m:sub>
                      </m:sSub>
                    </m:oMath>
                  </m:oMathPara>
                </a14:m>
                <a:endParaRPr lang="en-IN" sz="2400" dirty="0"/>
              </a:p>
              <a:p>
                <a:pPr marL="0" indent="0">
                  <a:lnSpc>
                    <a:spcPct val="107000"/>
                  </a:lnSpc>
                  <a:spcBef>
                    <a:spcPts val="1200"/>
                  </a:spcBef>
                  <a:spcAft>
                    <a:spcPts val="800"/>
                  </a:spcAft>
                  <a:buNone/>
                </a:pPr>
                <a:r>
                  <a:rPr lang="en-IN" sz="2400" dirty="0"/>
                  <a:t>Which gives us</a:t>
                </a:r>
              </a:p>
              <a:p>
                <a:pPr marL="0" indent="0">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400"/>
                        <m:t>𝑃</m:t>
                      </m:r>
                      <m:d>
                        <m:dPr>
                          <m:ctrlPr>
                            <a:rPr lang="en-IN" sz="2400"/>
                          </m:ctrlPr>
                        </m:dPr>
                        <m:e>
                          <m:sSub>
                            <m:sSubPr>
                              <m:ctrlPr>
                                <a:rPr lang="en-IN" sz="2400"/>
                              </m:ctrlPr>
                            </m:sSubPr>
                            <m:e>
                              <m:r>
                                <a:rPr lang="en-IN" sz="2400"/>
                                <m:t>𝑇</m:t>
                              </m:r>
                            </m:e>
                            <m:sub>
                              <m:r>
                                <a:rPr lang="en-IN" sz="2400"/>
                                <m:t>𝑛𝑒𝑤</m:t>
                              </m:r>
                            </m:sub>
                          </m:sSub>
                          <m:r>
                            <a:rPr lang="en-IN" sz="2400"/>
                            <m:t>=1|</m:t>
                          </m:r>
                          <m:sSub>
                            <m:sSubPr>
                              <m:ctrlPr>
                                <a:rPr lang="en-IN" sz="2400"/>
                              </m:ctrlPr>
                            </m:sSubPr>
                            <m:e>
                              <m:r>
                                <a:rPr lang="en-IN" sz="2400"/>
                                <m:t>𝑥</m:t>
                              </m:r>
                            </m:e>
                            <m:sub>
                              <m:r>
                                <a:rPr lang="en-IN" sz="2400"/>
                                <m:t>𝑛𝑒𝑤</m:t>
                              </m:r>
                            </m:sub>
                          </m:sSub>
                          <m:r>
                            <a:rPr lang="en-IN" sz="2400"/>
                            <m:t>,</m:t>
                          </m:r>
                          <m:acc>
                            <m:accPr>
                              <m:chr m:val="̂"/>
                              <m:ctrlPr>
                                <a:rPr lang="en-IN" sz="2400"/>
                              </m:ctrlPr>
                            </m:accPr>
                            <m:e>
                              <m:r>
                                <a:rPr lang="en-IN" sz="2400"/>
                                <m:t>𝑤</m:t>
                              </m:r>
                            </m:e>
                          </m:acc>
                        </m:e>
                      </m:d>
                      <m:r>
                        <a:rPr lang="en-IN" sz="2400"/>
                        <m:t>=</m:t>
                      </m:r>
                      <m:f>
                        <m:fPr>
                          <m:ctrlPr>
                            <a:rPr lang="en-IN" sz="2400"/>
                          </m:ctrlPr>
                        </m:fPr>
                        <m:num>
                          <m:r>
                            <a:rPr lang="en-IN" sz="2400"/>
                            <m:t>1</m:t>
                          </m:r>
                        </m:num>
                        <m:den>
                          <m:r>
                            <a:rPr lang="en-IN" sz="2400"/>
                            <m:t>1+</m:t>
                          </m:r>
                          <m:func>
                            <m:funcPr>
                              <m:ctrlPr>
                                <a:rPr lang="en-IN" sz="2400"/>
                              </m:ctrlPr>
                            </m:funcPr>
                            <m:fName>
                              <m:r>
                                <m:rPr>
                                  <m:sty m:val="p"/>
                                </m:rPr>
                                <a:rPr lang="en-IN" sz="2400"/>
                                <m:t>exp</m:t>
                              </m:r>
                            </m:fName>
                            <m:e>
                              <m:d>
                                <m:dPr>
                                  <m:ctrlPr>
                                    <a:rPr lang="en-IN" sz="2400"/>
                                  </m:ctrlPr>
                                </m:dPr>
                                <m:e>
                                  <m:r>
                                    <a:rPr lang="en-IN" sz="2400"/>
                                    <m:t>−</m:t>
                                  </m:r>
                                  <m:sSup>
                                    <m:sSupPr>
                                      <m:ctrlPr>
                                        <a:rPr lang="en-IN" sz="2400"/>
                                      </m:ctrlPr>
                                    </m:sSupPr>
                                    <m:e>
                                      <m:acc>
                                        <m:accPr>
                                          <m:chr m:val="̂"/>
                                          <m:ctrlPr>
                                            <a:rPr lang="en-IN" sz="2400"/>
                                          </m:ctrlPr>
                                        </m:accPr>
                                        <m:e>
                                          <m:r>
                                            <a:rPr lang="en-IN" sz="2400"/>
                                            <m:t>𝑤</m:t>
                                          </m:r>
                                        </m:e>
                                      </m:acc>
                                    </m:e>
                                    <m:sup>
                                      <m:r>
                                        <a:rPr lang="en-IN" sz="2400"/>
                                        <m:t>𝑇</m:t>
                                      </m:r>
                                    </m:sup>
                                  </m:sSup>
                                  <m:sSub>
                                    <m:sSubPr>
                                      <m:ctrlPr>
                                        <a:rPr lang="en-IN" sz="2400"/>
                                      </m:ctrlPr>
                                    </m:sSubPr>
                                    <m:e>
                                      <m:r>
                                        <a:rPr lang="en-IN" sz="2400"/>
                                        <m:t>𝑥</m:t>
                                      </m:r>
                                    </m:e>
                                    <m:sub>
                                      <m:r>
                                        <a:rPr lang="en-IN" sz="2400"/>
                                        <m:t>𝑛𝑒𝑤</m:t>
                                      </m:r>
                                    </m:sub>
                                  </m:sSub>
                                </m:e>
                              </m:d>
                            </m:e>
                          </m:func>
                        </m:den>
                      </m:f>
                    </m:oMath>
                  </m:oMathPara>
                </a14:m>
                <a:endParaRPr lang="en-IN" sz="2400" dirty="0"/>
              </a:p>
              <a:p>
                <a:endParaRPr lang="en-IN" dirty="0"/>
              </a:p>
            </p:txBody>
          </p:sp>
        </mc:Choice>
        <mc:Fallback>
          <p:sp>
            <p:nvSpPr>
              <p:cNvPr id="3" name="Content Placeholder 2">
                <a:extLst>
                  <a:ext uri="{FF2B5EF4-FFF2-40B4-BE49-F238E27FC236}">
                    <a16:creationId xmlns:a16="http://schemas.microsoft.com/office/drawing/2014/main" id="{70570DD7-7388-47D4-8AAD-83CB043F8014}"/>
                  </a:ext>
                </a:extLst>
              </p:cNvPr>
              <p:cNvSpPr>
                <a:spLocks noGrp="1" noRot="1" noChangeAspect="1" noMove="1" noResize="1" noEditPoints="1" noAdjustHandles="1" noChangeArrowheads="1" noChangeShapeType="1" noTextEdit="1"/>
              </p:cNvSpPr>
              <p:nvPr>
                <p:ph idx="1"/>
              </p:nvPr>
            </p:nvSpPr>
            <p:spPr>
              <a:blipFill>
                <a:blip r:embed="rId3"/>
                <a:stretch>
                  <a:fillRect l="-928" t="-980"/>
                </a:stretch>
              </a:blipFill>
            </p:spPr>
            <p:txBody>
              <a:bodyPr/>
              <a:lstStyle/>
              <a:p>
                <a:r>
                  <a:rPr lang="en-IN">
                    <a:noFill/>
                  </a:rPr>
                  <a:t> </a:t>
                </a:r>
              </a:p>
            </p:txBody>
          </p:sp>
        </mc:Fallback>
      </mc:AlternateContent>
    </p:spTree>
    <p:extLst>
      <p:ext uri="{BB962C8B-B14F-4D97-AF65-F5344CB8AC3E}">
        <p14:creationId xmlns:p14="http://schemas.microsoft.com/office/powerpoint/2010/main" val="244144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15B8-B752-48A3-A3B9-D01FDD80A9A6}"/>
              </a:ext>
            </a:extLst>
          </p:cNvPr>
          <p:cNvSpPr>
            <a:spLocks noGrp="1"/>
          </p:cNvSpPr>
          <p:nvPr>
            <p:ph type="title"/>
          </p:nvPr>
        </p:nvSpPr>
        <p:spPr/>
        <p:txBody>
          <a:bodyPr/>
          <a:lstStyle/>
          <a:p>
            <a:r>
              <a:rPr lang="en-IN" dirty="0"/>
              <a:t>Non-probabilistic Classifiers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BAC54E-C67C-4AAF-9558-5FF9DCF9F24A}"/>
                  </a:ext>
                </a:extLst>
              </p:cNvPr>
              <p:cNvSpPr>
                <a:spLocks noGrp="1"/>
              </p:cNvSpPr>
              <p:nvPr>
                <p:ph idx="1"/>
              </p:nvPr>
            </p:nvSpPr>
            <p:spPr/>
            <p:txBody>
              <a:bodyPr>
                <a:normAutofit/>
              </a:bodyPr>
              <a:lstStyle/>
              <a:p>
                <a:pPr algn="just"/>
                <a:r>
                  <a:rPr lang="en-IN" dirty="0"/>
                  <a:t>In non-probabilistic classifiers, instead of assigning probability for class membership, their output is an assignment of an object to a class: </a:t>
                </a:r>
                <a14:m>
                  <m:oMath xmlns:m="http://schemas.openxmlformats.org/officeDocument/2006/math">
                    <m:sSub>
                      <m:sSubPr>
                        <m:ctrlPr>
                          <a:rPr lang="en-IN"/>
                        </m:ctrlPr>
                      </m:sSubPr>
                      <m:e>
                        <m:r>
                          <a:rPr lang="en-IN"/>
                          <m:t>𝑇</m:t>
                        </m:r>
                      </m:e>
                      <m:sub>
                        <m:r>
                          <a:rPr lang="en-IN"/>
                          <m:t>𝑛𝑒𝑤</m:t>
                        </m:r>
                      </m:sub>
                    </m:sSub>
                    <m:r>
                      <a:rPr lang="en-IN"/>
                      <m:t>=</m:t>
                    </m:r>
                    <m:r>
                      <a:rPr lang="en-IN"/>
                      <m:t>𝑐</m:t>
                    </m:r>
                  </m:oMath>
                </a14:m>
                <a:r>
                  <a:rPr lang="en-IN" dirty="0"/>
                  <a:t>.</a:t>
                </a:r>
              </a:p>
              <a:p>
                <a:pPr algn="just"/>
                <a:r>
                  <a:rPr lang="en-US" dirty="0"/>
                  <a:t>What non-probabilistic classifiers we are going to learn?</a:t>
                </a:r>
              </a:p>
              <a:p>
                <a:pPr lvl="1" algn="just"/>
                <a:r>
                  <a:rPr lang="en-US" dirty="0"/>
                  <a:t>K-Nearest </a:t>
                </a:r>
                <a:r>
                  <a:rPr lang="en-US" dirty="0" err="1"/>
                  <a:t>Neighbours</a:t>
                </a:r>
                <a:r>
                  <a:rPr lang="en-US" dirty="0"/>
                  <a:t> (KNN)</a:t>
                </a:r>
              </a:p>
              <a:p>
                <a:pPr lvl="1" algn="just"/>
                <a:r>
                  <a:rPr lang="en-US" dirty="0"/>
                  <a:t>Support Vector Machine(SVM)</a:t>
                </a:r>
                <a:endParaRPr lang="en-IN" dirty="0"/>
              </a:p>
            </p:txBody>
          </p:sp>
        </mc:Choice>
        <mc:Fallback>
          <p:sp>
            <p:nvSpPr>
              <p:cNvPr id="3" name="Content Placeholder 2">
                <a:extLst>
                  <a:ext uri="{FF2B5EF4-FFF2-40B4-BE49-F238E27FC236}">
                    <a16:creationId xmlns:a16="http://schemas.microsoft.com/office/drawing/2014/main" id="{CCBAC54E-C67C-4AAF-9558-5FF9DCF9F24A}"/>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344091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D966-ED7D-4EA6-90CB-16A90D4907F3}"/>
              </a:ext>
            </a:extLst>
          </p:cNvPr>
          <p:cNvSpPr>
            <a:spLocks noGrp="1"/>
          </p:cNvSpPr>
          <p:nvPr>
            <p:ph type="title"/>
          </p:nvPr>
        </p:nvSpPr>
        <p:spPr/>
        <p:txBody>
          <a:bodyPr/>
          <a:lstStyle/>
          <a:p>
            <a:r>
              <a:rPr lang="en-IN" dirty="0"/>
              <a:t>K-Nearest Neighbours (KNN)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0F92FE-7CDE-4F9B-9E87-82C56DFCCF9C}"/>
                  </a:ext>
                </a:extLst>
              </p:cNvPr>
              <p:cNvSpPr>
                <a:spLocks noGrp="1"/>
              </p:cNvSpPr>
              <p:nvPr>
                <p:ph idx="1"/>
              </p:nvPr>
            </p:nvSpPr>
            <p:spPr/>
            <p:txBody>
              <a:bodyPr/>
              <a:lstStyle/>
              <a:p>
                <a:r>
                  <a:rPr lang="en-US" dirty="0"/>
                  <a:t>Simple yet gives excellent performance.</a:t>
                </a:r>
              </a:p>
              <a:p>
                <a:pPr algn="just"/>
                <a:r>
                  <a:rPr lang="en-US" dirty="0"/>
                  <a:t>Suitable for both binary classification and as well as multi-class classification.</a:t>
                </a:r>
              </a:p>
              <a:p>
                <a:pPr algn="just"/>
                <a:r>
                  <a:rPr lang="en-US" dirty="0"/>
                  <a:t>The working of KNN is as follows:</a:t>
                </a:r>
              </a:p>
              <a:p>
                <a:pPr lvl="1" algn="just"/>
                <a:r>
                  <a:rPr lang="en-IN" sz="2800" dirty="0"/>
                  <a:t>Let's say we have N training objects, each of which is represented by a set of attributes </a:t>
                </a:r>
                <a14:m>
                  <m:oMath xmlns:m="http://schemas.openxmlformats.org/officeDocument/2006/math">
                    <m:sSub>
                      <m:sSubPr>
                        <m:ctrlPr>
                          <a:rPr lang="en-IN" sz="2800"/>
                        </m:ctrlPr>
                      </m:sSubPr>
                      <m:e>
                        <m:r>
                          <a:rPr lang="en-IN" sz="2800"/>
                          <m:t>𝑥</m:t>
                        </m:r>
                      </m:e>
                      <m:sub>
                        <m:r>
                          <a:rPr lang="en-IN" sz="2800"/>
                          <m:t>𝑛</m:t>
                        </m:r>
                      </m:sub>
                    </m:sSub>
                  </m:oMath>
                </a14:m>
                <a:r>
                  <a:rPr lang="en-IN" sz="2800" dirty="0"/>
                  <a:t> and a label </a:t>
                </a:r>
                <a14:m>
                  <m:oMath xmlns:m="http://schemas.openxmlformats.org/officeDocument/2006/math">
                    <m:sSub>
                      <m:sSubPr>
                        <m:ctrlPr>
                          <a:rPr lang="en-IN" sz="2800"/>
                        </m:ctrlPr>
                      </m:sSubPr>
                      <m:e>
                        <m:r>
                          <a:rPr lang="en-IN" sz="2800"/>
                          <m:t>𝑡</m:t>
                        </m:r>
                      </m:e>
                      <m:sub>
                        <m:r>
                          <a:rPr lang="en-IN" sz="2800"/>
                          <m:t>𝑛</m:t>
                        </m:r>
                      </m:sub>
                    </m:sSub>
                  </m:oMath>
                </a14:m>
                <a:r>
                  <a:rPr lang="en-IN" sz="2800" dirty="0"/>
                  <a:t>.</a:t>
                </a:r>
              </a:p>
              <a:p>
                <a:pPr lvl="1" algn="just"/>
                <a:r>
                  <a:rPr lang="en-IN" sz="2800" dirty="0"/>
                  <a:t>To classify </a:t>
                </a:r>
                <a14:m>
                  <m:oMath xmlns:m="http://schemas.openxmlformats.org/officeDocument/2006/math">
                    <m:sSub>
                      <m:sSubPr>
                        <m:ctrlPr>
                          <a:rPr lang="en-IN" sz="2800"/>
                        </m:ctrlPr>
                      </m:sSubPr>
                      <m:e>
                        <m:r>
                          <a:rPr lang="en-IN" sz="2800"/>
                          <m:t>𝑥</m:t>
                        </m:r>
                      </m:e>
                      <m:sub>
                        <m:r>
                          <a:rPr lang="en-IN" sz="2800"/>
                          <m:t>𝑛𝑒𝑤</m:t>
                        </m:r>
                      </m:sub>
                    </m:sSub>
                  </m:oMath>
                </a14:m>
                <a:r>
                  <a:rPr lang="en-IN" sz="2800" dirty="0"/>
                  <a:t>, we first find the K training points that are closest to </a:t>
                </a:r>
                <a14:m>
                  <m:oMath xmlns:m="http://schemas.openxmlformats.org/officeDocument/2006/math">
                    <m:sSub>
                      <m:sSubPr>
                        <m:ctrlPr>
                          <a:rPr lang="en-IN" sz="2800"/>
                        </m:ctrlPr>
                      </m:sSubPr>
                      <m:e>
                        <m:r>
                          <a:rPr lang="en-IN" sz="2800"/>
                          <m:t>𝑥</m:t>
                        </m:r>
                      </m:e>
                      <m:sub>
                        <m:r>
                          <a:rPr lang="en-IN" sz="2800"/>
                          <m:t>𝑛𝑒𝑤</m:t>
                        </m:r>
                      </m:sub>
                    </m:sSub>
                  </m:oMath>
                </a14:m>
                <a:r>
                  <a:rPr lang="en-IN" sz="2800" dirty="0"/>
                  <a:t> and then </a:t>
                </a:r>
                <a14:m>
                  <m:oMath xmlns:m="http://schemas.openxmlformats.org/officeDocument/2006/math">
                    <m:sSub>
                      <m:sSubPr>
                        <m:ctrlPr>
                          <a:rPr lang="en-IN" sz="2800"/>
                        </m:ctrlPr>
                      </m:sSubPr>
                      <m:e>
                        <m:r>
                          <a:rPr lang="en-IN" sz="2800"/>
                          <m:t>𝑡</m:t>
                        </m:r>
                      </m:e>
                      <m:sub>
                        <m:r>
                          <a:rPr lang="en-IN" sz="2800"/>
                          <m:t>𝑛𝑒𝑤</m:t>
                        </m:r>
                      </m:sub>
                    </m:sSub>
                    <m:r>
                      <a:rPr lang="en-IN" sz="2800"/>
                      <m:t> </m:t>
                    </m:r>
                  </m:oMath>
                </a14:m>
                <a:r>
                  <a:rPr lang="en-IN" sz="2800" dirty="0"/>
                  <a:t>is set to the majority class among these K nearest neighbours.</a:t>
                </a:r>
              </a:p>
              <a:p>
                <a:pPr lvl="1" algn="just"/>
                <a:endParaRPr lang="en-US" dirty="0"/>
              </a:p>
              <a:p>
                <a:pPr algn="just"/>
                <a:endParaRPr lang="en-IN" dirty="0"/>
              </a:p>
            </p:txBody>
          </p:sp>
        </mc:Choice>
        <mc:Fallback>
          <p:sp>
            <p:nvSpPr>
              <p:cNvPr id="3" name="Content Placeholder 2">
                <a:extLst>
                  <a:ext uri="{FF2B5EF4-FFF2-40B4-BE49-F238E27FC236}">
                    <a16:creationId xmlns:a16="http://schemas.microsoft.com/office/drawing/2014/main" id="{9E0F92FE-7CDE-4F9B-9E87-82C56DFCCF9C}"/>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74606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D966-ED7D-4EA6-90CB-16A90D4907F3}"/>
              </a:ext>
            </a:extLst>
          </p:cNvPr>
          <p:cNvSpPr>
            <a:spLocks noGrp="1"/>
          </p:cNvSpPr>
          <p:nvPr>
            <p:ph type="title"/>
          </p:nvPr>
        </p:nvSpPr>
        <p:spPr/>
        <p:txBody>
          <a:bodyPr/>
          <a:lstStyle/>
          <a:p>
            <a:r>
              <a:rPr lang="en-IN" dirty="0"/>
              <a:t>K-Nearest Neighbours (KNN)</a:t>
            </a:r>
          </a:p>
        </p:txBody>
      </p:sp>
      <p:sp>
        <p:nvSpPr>
          <p:cNvPr id="3" name="Content Placeholder 2">
            <a:extLst>
              <a:ext uri="{FF2B5EF4-FFF2-40B4-BE49-F238E27FC236}">
                <a16:creationId xmlns:a16="http://schemas.microsoft.com/office/drawing/2014/main" id="{9E0F92FE-7CDE-4F9B-9E87-82C56DFCCF9C}"/>
              </a:ext>
            </a:extLst>
          </p:cNvPr>
          <p:cNvSpPr>
            <a:spLocks noGrp="1"/>
          </p:cNvSpPr>
          <p:nvPr>
            <p:ph idx="1"/>
          </p:nvPr>
        </p:nvSpPr>
        <p:spPr>
          <a:xfrm>
            <a:off x="838200" y="1825625"/>
            <a:ext cx="7661366" cy="4351338"/>
          </a:xfrm>
        </p:spPr>
        <p:txBody>
          <a:bodyPr>
            <a:normAutofit/>
          </a:bodyPr>
          <a:lstStyle/>
          <a:p>
            <a:pPr algn="just"/>
            <a:r>
              <a:rPr lang="en-US" dirty="0"/>
              <a:t>The main drawback of KNN is the issue of ties, i.e., if two are more classes have an equal and majority number of votes.</a:t>
            </a:r>
          </a:p>
          <a:p>
            <a:pPr algn="just"/>
            <a:r>
              <a:rPr lang="en-US" dirty="0"/>
              <a:t>Solution:</a:t>
            </a:r>
          </a:p>
          <a:p>
            <a:pPr lvl="1" algn="just"/>
            <a:r>
              <a:rPr lang="en-US" dirty="0"/>
              <a:t>One good solution to this drawback in binary classification is assigning an odd number to K always.</a:t>
            </a:r>
          </a:p>
          <a:p>
            <a:pPr lvl="1" algn="just"/>
            <a:r>
              <a:rPr lang="en-US" dirty="0"/>
              <a:t>A more general solution is weighing the votes as per their distance from the new data point.</a:t>
            </a:r>
          </a:p>
          <a:p>
            <a:pPr algn="just"/>
            <a:endParaRPr lang="en-IN" dirty="0"/>
          </a:p>
        </p:txBody>
      </p:sp>
      <p:pic>
        <p:nvPicPr>
          <p:cNvPr id="4" name="Picture 3">
            <a:extLst>
              <a:ext uri="{FF2B5EF4-FFF2-40B4-BE49-F238E27FC236}">
                <a16:creationId xmlns:a16="http://schemas.microsoft.com/office/drawing/2014/main" id="{7166180D-898A-4A88-A2FB-D73DA168ED06}"/>
              </a:ext>
            </a:extLst>
          </p:cNvPr>
          <p:cNvPicPr/>
          <p:nvPr/>
        </p:nvPicPr>
        <p:blipFill>
          <a:blip r:embed="rId3"/>
          <a:stretch>
            <a:fillRect/>
          </a:stretch>
        </p:blipFill>
        <p:spPr>
          <a:xfrm>
            <a:off x="8499566" y="2225958"/>
            <a:ext cx="3108960" cy="3550672"/>
          </a:xfrm>
          <a:prstGeom prst="rect">
            <a:avLst/>
          </a:prstGeom>
        </p:spPr>
      </p:pic>
    </p:spTree>
    <p:extLst>
      <p:ext uri="{BB962C8B-B14F-4D97-AF65-F5344CB8AC3E}">
        <p14:creationId xmlns:p14="http://schemas.microsoft.com/office/powerpoint/2010/main" val="70949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D966-ED7D-4EA6-90CB-16A90D4907F3}"/>
              </a:ext>
            </a:extLst>
          </p:cNvPr>
          <p:cNvSpPr>
            <a:spLocks noGrp="1"/>
          </p:cNvSpPr>
          <p:nvPr>
            <p:ph type="title"/>
          </p:nvPr>
        </p:nvSpPr>
        <p:spPr>
          <a:xfrm>
            <a:off x="589560" y="856180"/>
            <a:ext cx="4560584" cy="1128068"/>
          </a:xfrm>
        </p:spPr>
        <p:txBody>
          <a:bodyPr anchor="ctr">
            <a:normAutofit/>
          </a:bodyPr>
          <a:lstStyle/>
          <a:p>
            <a:r>
              <a:rPr lang="en-IN" sz="3700"/>
              <a:t>K-Nearest Neighbours (KNN)</a:t>
            </a:r>
          </a:p>
        </p:txBody>
      </p:sp>
      <p:sp>
        <p:nvSpPr>
          <p:cNvPr id="3" name="Content Placeholder 2">
            <a:extLst>
              <a:ext uri="{FF2B5EF4-FFF2-40B4-BE49-F238E27FC236}">
                <a16:creationId xmlns:a16="http://schemas.microsoft.com/office/drawing/2014/main" id="{9E0F92FE-7CDE-4F9B-9E87-82C56DFCCF9C}"/>
              </a:ext>
            </a:extLst>
          </p:cNvPr>
          <p:cNvSpPr>
            <a:spLocks noGrp="1"/>
          </p:cNvSpPr>
          <p:nvPr>
            <p:ph idx="1"/>
          </p:nvPr>
        </p:nvSpPr>
        <p:spPr>
          <a:xfrm>
            <a:off x="590719" y="2330505"/>
            <a:ext cx="4559425" cy="3979585"/>
          </a:xfrm>
        </p:spPr>
        <p:txBody>
          <a:bodyPr anchor="ctr">
            <a:normAutofit/>
          </a:bodyPr>
          <a:lstStyle/>
          <a:p>
            <a:pPr algn="just"/>
            <a:r>
              <a:rPr lang="en-US" sz="2000" dirty="0"/>
              <a:t>So, how to choose the K value?</a:t>
            </a:r>
          </a:p>
          <a:p>
            <a:pPr algn="just"/>
            <a:r>
              <a:rPr lang="en-US" sz="2000" dirty="0"/>
              <a:t>If K is too small, the classification will be heavily influenced by noise, and if the K value is too high, we will lose the true pattern in the data.</a:t>
            </a:r>
          </a:p>
          <a:p>
            <a:pPr algn="just"/>
            <a:r>
              <a:rPr lang="en-US" sz="2000" dirty="0"/>
              <a:t>The most popular method for choosing K is cross-validation. By performing cross-validation with different K values, we will select the optimal value for K that gives less error.</a:t>
            </a:r>
          </a:p>
          <a:p>
            <a:pPr algn="just"/>
            <a:endParaRPr lang="en-IN" sz="2000" dirty="0"/>
          </a:p>
        </p:txBody>
      </p:sp>
      <p:pic>
        <p:nvPicPr>
          <p:cNvPr id="4" name="Picture 3" descr="Chart, line chart&#10;&#10;Description automatically generated">
            <a:extLst>
              <a:ext uri="{FF2B5EF4-FFF2-40B4-BE49-F238E27FC236}">
                <a16:creationId xmlns:a16="http://schemas.microsoft.com/office/drawing/2014/main" id="{80C63DB6-ED17-4521-867F-8DB6F2713919}"/>
              </a:ext>
            </a:extLst>
          </p:cNvPr>
          <p:cNvPicPr/>
          <p:nvPr/>
        </p:nvPicPr>
        <p:blipFill rotWithShape="1">
          <a:blip r:embed="rId3"/>
          <a:srcRect r="9219" b="-1"/>
          <a:stretch/>
        </p:blipFill>
        <p:spPr>
          <a:xfrm>
            <a:off x="5977788" y="799352"/>
            <a:ext cx="5425410" cy="5259296"/>
          </a:xfrm>
          <a:prstGeom prst="rect">
            <a:avLst/>
          </a:prstGeom>
        </p:spPr>
      </p:pic>
    </p:spTree>
    <p:extLst>
      <p:ext uri="{BB962C8B-B14F-4D97-AF65-F5344CB8AC3E}">
        <p14:creationId xmlns:p14="http://schemas.microsoft.com/office/powerpoint/2010/main" val="38802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p:txBody>
          <a:bodyPr/>
          <a:lstStyle/>
          <a:p>
            <a:r>
              <a:rPr lang="en-IN" dirty="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p:txBody>
              <a:bodyPr>
                <a:normAutofit lnSpcReduction="10000"/>
              </a:bodyPr>
              <a:lstStyle/>
              <a:p>
                <a:pPr algn="just"/>
                <a:r>
                  <a:rPr lang="en-US" dirty="0"/>
                  <a:t>SVM is a linear classifier that was initially implemented for binary classification that has widely been used in a wide range of ML applications.</a:t>
                </a:r>
              </a:p>
              <a:p>
                <a:pPr algn="just"/>
                <a:r>
                  <a:rPr lang="en-US" dirty="0"/>
                  <a:t>They are instrumental when the number of features/attributes is much larger than the number of training objects because the number of parameters in SVM is related to the number of training objects rather than the number of attributes.</a:t>
                </a:r>
              </a:p>
              <a:p>
                <a:pPr algn="just"/>
                <a:r>
                  <a:rPr lang="en-IN" dirty="0"/>
                  <a:t>The standard SVM uses a linear decision boundary, i.e., a hyperplane, given by </a:t>
                </a:r>
                <a14:m>
                  <m:oMath xmlns:m="http://schemas.openxmlformats.org/officeDocument/2006/math">
                    <m:sSup>
                      <m:sSupPr>
                        <m:ctrlPr>
                          <a:rPr lang="en-IN"/>
                        </m:ctrlPr>
                      </m:sSupPr>
                      <m:e>
                        <m:r>
                          <a:rPr lang="en-IN"/>
                          <m:t>𝑤</m:t>
                        </m:r>
                      </m:e>
                      <m:sup>
                        <m:r>
                          <a:rPr lang="en-IN"/>
                          <m:t>𝑇</m:t>
                        </m:r>
                      </m:sup>
                    </m:sSup>
                    <m:sSub>
                      <m:sSubPr>
                        <m:ctrlPr>
                          <a:rPr lang="en-IN"/>
                        </m:ctrlPr>
                      </m:sSubPr>
                      <m:e>
                        <m:r>
                          <a:rPr lang="en-IN"/>
                          <m:t>𝑥</m:t>
                        </m:r>
                      </m:e>
                      <m:sub>
                        <m:r>
                          <a:rPr lang="en-IN"/>
                          <m:t>𝑛𝑒𝑤</m:t>
                        </m:r>
                      </m:sub>
                    </m:sSub>
                    <m:r>
                      <a:rPr lang="en-IN"/>
                      <m:t>+</m:t>
                    </m:r>
                    <m:r>
                      <a:rPr lang="en-IN"/>
                      <m:t>𝑏</m:t>
                    </m:r>
                  </m:oMath>
                </a14:m>
                <a:r>
                  <a:rPr lang="en-IN" dirty="0"/>
                  <a:t>, to classify a new data object.</a:t>
                </a:r>
              </a:p>
              <a:p>
                <a:pPr algn="just"/>
                <a:r>
                  <a:rPr lang="en-IN" dirty="0"/>
                  <a:t>Object lying on one side of the line is put into the class </a:t>
                </a:r>
                <a14:m>
                  <m:oMath xmlns:m="http://schemas.openxmlformats.org/officeDocument/2006/math">
                    <m:sSub>
                      <m:sSubPr>
                        <m:ctrlPr>
                          <a:rPr lang="en-IN"/>
                        </m:ctrlPr>
                      </m:sSubPr>
                      <m:e>
                        <m:r>
                          <a:rPr lang="en-IN"/>
                          <m:t>𝑡</m:t>
                        </m:r>
                      </m:e>
                      <m:sub>
                        <m:r>
                          <a:rPr lang="en-IN"/>
                          <m:t>𝑛𝑒𝑤</m:t>
                        </m:r>
                      </m:sub>
                    </m:sSub>
                    <m:r>
                      <a:rPr lang="en-IN"/>
                      <m:t>=1</m:t>
                    </m:r>
                  </m:oMath>
                </a14:m>
                <a:r>
                  <a:rPr lang="en-IN" dirty="0"/>
                  <a:t> and the object on the other side into </a:t>
                </a:r>
                <a14:m>
                  <m:oMath xmlns:m="http://schemas.openxmlformats.org/officeDocument/2006/math">
                    <m:sSub>
                      <m:sSubPr>
                        <m:ctrlPr>
                          <a:rPr lang="en-IN"/>
                        </m:ctrlPr>
                      </m:sSubPr>
                      <m:e>
                        <m:r>
                          <a:rPr lang="en-IN"/>
                          <m:t>𝑡</m:t>
                        </m:r>
                      </m:e>
                      <m:sub>
                        <m:r>
                          <a:rPr lang="en-IN"/>
                          <m:t>𝑛𝑒𝑤</m:t>
                        </m:r>
                      </m:sub>
                    </m:sSub>
                    <m:r>
                      <a:rPr lang="en-IN"/>
                      <m:t>=−1</m:t>
                    </m:r>
                  </m:oMath>
                </a14:m>
                <a:endParaRPr lang="en-IN"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blipFill>
                <a:blip r:embed="rId2"/>
                <a:stretch>
                  <a:fillRect l="-1043" t="-3081" r="-1159" b="-1541"/>
                </a:stretch>
              </a:blipFill>
            </p:spPr>
            <p:txBody>
              <a:bodyPr/>
              <a:lstStyle/>
              <a:p>
                <a:r>
                  <a:rPr lang="en-IN">
                    <a:noFill/>
                  </a:rPr>
                  <a:t> </a:t>
                </a:r>
              </a:p>
            </p:txBody>
          </p:sp>
        </mc:Fallback>
      </mc:AlternateContent>
    </p:spTree>
    <p:extLst>
      <p:ext uri="{BB962C8B-B14F-4D97-AF65-F5344CB8AC3E}">
        <p14:creationId xmlns:p14="http://schemas.microsoft.com/office/powerpoint/2010/main" val="86143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9317-ED42-4D9A-8BFC-4F782A85450F}"/>
              </a:ext>
            </a:extLst>
          </p:cNvPr>
          <p:cNvSpPr>
            <a:spLocks noGrp="1"/>
          </p:cNvSpPr>
          <p:nvPr>
            <p:ph type="title"/>
          </p:nvPr>
        </p:nvSpPr>
        <p:spPr>
          <a:xfrm>
            <a:off x="643467" y="321734"/>
            <a:ext cx="10905066" cy="1135737"/>
          </a:xfrm>
        </p:spPr>
        <p:txBody>
          <a:bodyPr>
            <a:normAutofit/>
          </a:bodyPr>
          <a:lstStyle/>
          <a:p>
            <a:r>
              <a:rPr lang="en-IN" sz="3600"/>
              <a:t>Classification</a:t>
            </a:r>
            <a:endParaRPr lang="en-IN" sz="3600" dirty="0"/>
          </a:p>
        </p:txBody>
      </p:sp>
      <p:sp>
        <p:nvSpPr>
          <p:cNvPr id="3" name="Content Placeholder 2">
            <a:extLst>
              <a:ext uri="{FF2B5EF4-FFF2-40B4-BE49-F238E27FC236}">
                <a16:creationId xmlns:a16="http://schemas.microsoft.com/office/drawing/2014/main" id="{25BB378A-103A-4618-86DC-93FD9134D00E}"/>
              </a:ext>
            </a:extLst>
          </p:cNvPr>
          <p:cNvSpPr>
            <a:spLocks noGrp="1"/>
          </p:cNvSpPr>
          <p:nvPr>
            <p:ph idx="1"/>
          </p:nvPr>
        </p:nvSpPr>
        <p:spPr>
          <a:xfrm>
            <a:off x="643469" y="1782981"/>
            <a:ext cx="4008384" cy="4393982"/>
          </a:xfrm>
        </p:spPr>
        <p:txBody>
          <a:bodyPr>
            <a:normAutofit/>
          </a:bodyPr>
          <a:lstStyle/>
          <a:p>
            <a:pPr algn="just"/>
            <a:r>
              <a:rPr lang="en-US" sz="2000"/>
              <a:t>Grouping examples into different classes, i.e., taking input vectors and deciding which of N classes they belong to, based on training from exemplars of each class. </a:t>
            </a:r>
          </a:p>
          <a:p>
            <a:pPr algn="just"/>
            <a:r>
              <a:rPr lang="en-US" sz="2000"/>
              <a:t>The most important point about the classification problem is that it is discrete.</a:t>
            </a:r>
          </a:p>
          <a:p>
            <a:pPr algn="just"/>
            <a:r>
              <a:rPr lang="en-IN" sz="2000">
                <a:effectLst/>
                <a:latin typeface="Times New Roman" panose="02020603050405020304" pitchFamily="18" charset="0"/>
                <a:ea typeface="Calibri" panose="020F0502020204030204" pitchFamily="34" charset="0"/>
              </a:rPr>
              <a:t>Many real-world problems use classification.</a:t>
            </a:r>
            <a:endParaRPr lang="en-IN" sz="2000"/>
          </a:p>
          <a:p>
            <a:pPr algn="just"/>
            <a:endParaRPr lang="en-IN" sz="2000" dirty="0"/>
          </a:p>
        </p:txBody>
      </p:sp>
      <p:pic>
        <p:nvPicPr>
          <p:cNvPr id="4" name="Picture 3" descr="Tips and Tricks for Multi-Class Classification | by Mohammed Terry-Jack |  Medium">
            <a:extLst>
              <a:ext uri="{FF2B5EF4-FFF2-40B4-BE49-F238E27FC236}">
                <a16:creationId xmlns:a16="http://schemas.microsoft.com/office/drawing/2014/main" id="{5E6FE9E5-E75C-4E84-AD34-8319E6A5231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5320" y="2416257"/>
            <a:ext cx="6253212" cy="3095339"/>
          </a:xfrm>
          <a:prstGeom prst="rect">
            <a:avLst/>
          </a:prstGeom>
          <a:noFill/>
        </p:spPr>
      </p:pic>
    </p:spTree>
    <p:extLst>
      <p:ext uri="{BB962C8B-B14F-4D97-AF65-F5344CB8AC3E}">
        <p14:creationId xmlns:p14="http://schemas.microsoft.com/office/powerpoint/2010/main" val="747032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a:xfrm>
            <a:off x="645064" y="525982"/>
            <a:ext cx="4282983" cy="1200361"/>
          </a:xfrm>
        </p:spPr>
        <p:txBody>
          <a:bodyPr anchor="b">
            <a:normAutofit/>
          </a:bodyPr>
          <a:lstStyle/>
          <a:p>
            <a:r>
              <a:rPr lang="en-IN" sz="360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a:xfrm>
                <a:off x="645066" y="2031101"/>
                <a:ext cx="4282984" cy="3511943"/>
              </a:xfrm>
            </p:spPr>
            <p:txBody>
              <a:bodyPr anchor="ctr">
                <a:normAutofit/>
              </a:bodyPr>
              <a:lstStyle/>
              <a:p>
                <a:pPr marL="180975" indent="-180975" algn="just">
                  <a:spcBef>
                    <a:spcPts val="1200"/>
                  </a:spcBef>
                  <a:spcAft>
                    <a:spcPts val="800"/>
                  </a:spcAft>
                </a:pPr>
                <a:r>
                  <a:rPr lang="en-IN" sz="1700" dirty="0"/>
                  <a:t>The SVM decision function for a test point </a:t>
                </a:r>
                <a14:m>
                  <m:oMath xmlns:m="http://schemas.openxmlformats.org/officeDocument/2006/math">
                    <m:sSub>
                      <m:sSubPr>
                        <m:ctrlPr>
                          <a:rPr lang="en-IN" sz="1700" i="1">
                            <a:latin typeface="Cambria Math" panose="02040503050406030204" pitchFamily="18" charset="0"/>
                          </a:rPr>
                        </m:ctrlPr>
                      </m:sSubPr>
                      <m:e>
                        <m:r>
                          <a:rPr lang="en-IN" sz="1700">
                            <a:latin typeface="Cambria Math" panose="02040503050406030204" pitchFamily="18" charset="0"/>
                          </a:rPr>
                          <m:t>𝑥</m:t>
                        </m:r>
                      </m:e>
                      <m:sub>
                        <m:r>
                          <a:rPr lang="en-IN" sz="1700">
                            <a:latin typeface="Cambria Math" panose="02040503050406030204" pitchFamily="18" charset="0"/>
                          </a:rPr>
                          <m:t>𝑛𝑒𝑤</m:t>
                        </m:r>
                      </m:sub>
                    </m:sSub>
                  </m:oMath>
                </a14:m>
                <a:r>
                  <a:rPr lang="en-IN" sz="1700" dirty="0"/>
                  <a:t> is therefore given as: </a:t>
                </a:r>
              </a:p>
              <a:p>
                <a:pPr indent="0" algn="just">
                  <a:spcBef>
                    <a:spcPts val="1200"/>
                  </a:spcBef>
                  <a:spcAft>
                    <a:spcPts val="800"/>
                  </a:spcAft>
                  <a:buNone/>
                </a:pPr>
                <a14:m>
                  <m:oMathPara xmlns:m="http://schemas.openxmlformats.org/officeDocument/2006/math">
                    <m:oMathParaPr>
                      <m:jc m:val="centerGroup"/>
                    </m:oMathParaPr>
                    <m:oMath xmlns:m="http://schemas.openxmlformats.org/officeDocument/2006/math">
                      <m:sSub>
                        <m:sSubPr>
                          <m:ctrlPr>
                            <a:rPr lang="en-IN" sz="1700" i="1">
                              <a:latin typeface="Cambria Math" panose="02040503050406030204" pitchFamily="18" charset="0"/>
                            </a:rPr>
                          </m:ctrlPr>
                        </m:sSubPr>
                        <m:e>
                          <m:r>
                            <a:rPr lang="en-IN" sz="1700">
                              <a:latin typeface="Cambria Math" panose="02040503050406030204" pitchFamily="18" charset="0"/>
                            </a:rPr>
                            <m:t>𝑡</m:t>
                          </m:r>
                        </m:e>
                        <m:sub>
                          <m:r>
                            <a:rPr lang="en-IN" sz="1700">
                              <a:latin typeface="Cambria Math" panose="02040503050406030204" pitchFamily="18" charset="0"/>
                            </a:rPr>
                            <m:t>𝑛𝑒𝑤</m:t>
                          </m:r>
                        </m:sub>
                      </m:sSub>
                      <m:r>
                        <a:rPr lang="en-IN" sz="1700">
                          <a:latin typeface="Cambria Math" panose="02040503050406030204" pitchFamily="18" charset="0"/>
                        </a:rPr>
                        <m:t>=</m:t>
                      </m:r>
                      <m:r>
                        <a:rPr lang="en-IN" sz="1700">
                          <a:latin typeface="Cambria Math" panose="02040503050406030204" pitchFamily="18" charset="0"/>
                        </a:rPr>
                        <m:t>𝑠𝑖𝑔𝑛</m:t>
                      </m:r>
                      <m:r>
                        <a:rPr lang="en-IN" sz="1700">
                          <a:latin typeface="Cambria Math" panose="02040503050406030204" pitchFamily="18" charset="0"/>
                        </a:rPr>
                        <m:t>(</m:t>
                      </m:r>
                      <m:sSup>
                        <m:sSupPr>
                          <m:ctrlPr>
                            <a:rPr lang="en-IN" sz="1700" i="1">
                              <a:latin typeface="Cambria Math" panose="02040503050406030204" pitchFamily="18" charset="0"/>
                            </a:rPr>
                          </m:ctrlPr>
                        </m:sSupPr>
                        <m:e>
                          <m:r>
                            <a:rPr lang="en-IN" sz="1700">
                              <a:latin typeface="Cambria Math" panose="02040503050406030204" pitchFamily="18" charset="0"/>
                            </a:rPr>
                            <m:t>𝑤</m:t>
                          </m:r>
                        </m:e>
                        <m:sup>
                          <m:r>
                            <a:rPr lang="en-IN" sz="1700">
                              <a:latin typeface="Cambria Math" panose="02040503050406030204" pitchFamily="18" charset="0"/>
                            </a:rPr>
                            <m:t>𝑇</m:t>
                          </m:r>
                        </m:sup>
                      </m:sSup>
                      <m:sSub>
                        <m:sSubPr>
                          <m:ctrlPr>
                            <a:rPr lang="en-IN" sz="1700" i="1">
                              <a:latin typeface="Cambria Math" panose="02040503050406030204" pitchFamily="18" charset="0"/>
                            </a:rPr>
                          </m:ctrlPr>
                        </m:sSubPr>
                        <m:e>
                          <m:r>
                            <a:rPr lang="en-IN" sz="1700">
                              <a:latin typeface="Cambria Math" panose="02040503050406030204" pitchFamily="18" charset="0"/>
                            </a:rPr>
                            <m:t>𝑥</m:t>
                          </m:r>
                        </m:e>
                        <m:sub>
                          <m:r>
                            <a:rPr lang="en-IN" sz="1700">
                              <a:latin typeface="Cambria Math" panose="02040503050406030204" pitchFamily="18" charset="0"/>
                            </a:rPr>
                            <m:t>𝑛𝑒𝑤</m:t>
                          </m:r>
                        </m:sub>
                      </m:sSub>
                      <m:r>
                        <a:rPr lang="en-IN" sz="1700">
                          <a:latin typeface="Cambria Math" panose="02040503050406030204" pitchFamily="18" charset="0"/>
                        </a:rPr>
                        <m:t>+</m:t>
                      </m:r>
                      <m:r>
                        <a:rPr lang="en-IN" sz="1700">
                          <a:latin typeface="Cambria Math" panose="02040503050406030204" pitchFamily="18" charset="0"/>
                        </a:rPr>
                        <m:t>𝑏</m:t>
                      </m:r>
                      <m:r>
                        <a:rPr lang="en-IN" sz="1700">
                          <a:latin typeface="Cambria Math" panose="02040503050406030204" pitchFamily="18" charset="0"/>
                        </a:rPr>
                        <m:t>)</m:t>
                      </m:r>
                    </m:oMath>
                  </m:oMathPara>
                </a14:m>
                <a:endParaRPr lang="en-IN" sz="1700" dirty="0"/>
              </a:p>
              <a:p>
                <a:pPr algn="just"/>
                <a:r>
                  <a:rPr lang="en-US" sz="1700" dirty="0"/>
                  <a:t>The learning task involves choosing the value of w and b based on the training data.</a:t>
                </a:r>
              </a:p>
              <a:p>
                <a:pPr algn="just"/>
                <a:r>
                  <a:rPr lang="en-US" sz="1700" dirty="0"/>
                  <a:t>Find the parameters that maximize a quantity called the margin. </a:t>
                </a:r>
              </a:p>
              <a:p>
                <a:pPr algn="just"/>
                <a:r>
                  <a:rPr lang="en-US" sz="1700" dirty="0"/>
                  <a:t>The margin is defined as the perpendicular distance from the decision boundary to the closest point on either side.</a:t>
                </a:r>
                <a:endParaRPr lang="en-IN" sz="1700"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xfrm>
                <a:off x="645066" y="2031101"/>
                <a:ext cx="4282984" cy="3511943"/>
              </a:xfrm>
              <a:blipFill>
                <a:blip r:embed="rId2"/>
                <a:stretch>
                  <a:fillRect l="-712" r="-85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591A61C-CB3F-411E-B763-B4E863C4394D}"/>
              </a:ext>
            </a:extLst>
          </p:cNvPr>
          <p:cNvPicPr/>
          <p:nvPr/>
        </p:nvPicPr>
        <p:blipFill>
          <a:blip r:embed="rId3"/>
          <a:stretch>
            <a:fillRect/>
          </a:stretch>
        </p:blipFill>
        <p:spPr>
          <a:xfrm>
            <a:off x="5987738" y="1898526"/>
            <a:ext cx="5628018" cy="2828078"/>
          </a:xfrm>
          <a:prstGeom prst="rect">
            <a:avLst/>
          </a:prstGeom>
        </p:spPr>
      </p:pic>
    </p:spTree>
    <p:extLst>
      <p:ext uri="{BB962C8B-B14F-4D97-AF65-F5344CB8AC3E}">
        <p14:creationId xmlns:p14="http://schemas.microsoft.com/office/powerpoint/2010/main" val="2864058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a:xfrm>
            <a:off x="1043631" y="873940"/>
            <a:ext cx="5052369" cy="1035781"/>
          </a:xfrm>
        </p:spPr>
        <p:txBody>
          <a:bodyPr anchor="ctr">
            <a:normAutofit/>
          </a:bodyPr>
          <a:lstStyle/>
          <a:p>
            <a:r>
              <a:rPr lang="en-IN" sz="330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a:xfrm>
                <a:off x="1045029" y="2524721"/>
                <a:ext cx="4991629" cy="3677123"/>
              </a:xfrm>
            </p:spPr>
            <p:txBody>
              <a:bodyPr anchor="ctr">
                <a:normAutofit/>
              </a:bodyPr>
              <a:lstStyle/>
              <a:p>
                <a:pPr algn="just">
                  <a:spcBef>
                    <a:spcPts val="1200"/>
                  </a:spcBef>
                  <a:spcAft>
                    <a:spcPts val="800"/>
                  </a:spcAft>
                </a:pPr>
                <a:r>
                  <a:rPr lang="en-IN" sz="1800" dirty="0"/>
                  <a:t>The margin value </a:t>
                </a:r>
                <a14:m>
                  <m:oMath xmlns:m="http://schemas.openxmlformats.org/officeDocument/2006/math">
                    <m:r>
                      <a:rPr lang="en-IN" sz="1800">
                        <a:latin typeface="Cambria Math" panose="02040503050406030204" pitchFamily="18" charset="0"/>
                      </a:rPr>
                      <m:t>𝛾</m:t>
                    </m:r>
                  </m:oMath>
                </a14:m>
                <a:r>
                  <a:rPr lang="en-IN" sz="1800" dirty="0"/>
                  <a:t> can be calculated using the inner product of the vector </a:t>
                </a: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rPr>
                          <m:t>𝑥</m:t>
                        </m:r>
                      </m:e>
                      <m:sub>
                        <m:r>
                          <a:rPr lang="en-IN" sz="1800">
                            <a:latin typeface="Cambria Math" panose="02040503050406030204" pitchFamily="18" charset="0"/>
                          </a:rPr>
                          <m:t>1</m:t>
                        </m:r>
                      </m:sub>
                    </m:sSub>
                    <m:r>
                      <a:rPr lang="en-IN" sz="1800">
                        <a:latin typeface="Cambria Math" panose="02040503050406030204" pitchFamily="18" charset="0"/>
                      </a:rPr>
                      <m:t>−</m:t>
                    </m:r>
                    <m:sSub>
                      <m:sSubPr>
                        <m:ctrlPr>
                          <a:rPr lang="en-IN" sz="1800" i="1">
                            <a:latin typeface="Cambria Math" panose="02040503050406030204" pitchFamily="18" charset="0"/>
                          </a:rPr>
                        </m:ctrlPr>
                      </m:sSubPr>
                      <m:e>
                        <m:r>
                          <a:rPr lang="en-IN" sz="1800">
                            <a:latin typeface="Cambria Math" panose="02040503050406030204" pitchFamily="18" charset="0"/>
                          </a:rPr>
                          <m:t>𝑥</m:t>
                        </m:r>
                      </m:e>
                      <m:sub>
                        <m:r>
                          <a:rPr lang="en-IN" sz="1800">
                            <a:latin typeface="Cambria Math" panose="02040503050406030204" pitchFamily="18" charset="0"/>
                          </a:rPr>
                          <m:t>2</m:t>
                        </m:r>
                      </m:sub>
                    </m:sSub>
                  </m:oMath>
                </a14:m>
                <a:r>
                  <a:rPr lang="en-IN" sz="1800" dirty="0"/>
                  <a:t> joining the two points </a:t>
                </a: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rPr>
                          <m:t>𝑥</m:t>
                        </m:r>
                      </m:e>
                      <m:sub>
                        <m:r>
                          <a:rPr lang="en-IN" sz="1800">
                            <a:latin typeface="Cambria Math" panose="02040503050406030204" pitchFamily="18" charset="0"/>
                          </a:rPr>
                          <m:t>1</m:t>
                        </m:r>
                      </m:sub>
                    </m:sSub>
                  </m:oMath>
                </a14:m>
                <a:r>
                  <a:rPr lang="en-IN" sz="1800" dirty="0"/>
                  <a:t> and </a:t>
                </a: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rPr>
                          <m:t>𝑥</m:t>
                        </m:r>
                      </m:e>
                      <m:sub>
                        <m:r>
                          <a:rPr lang="en-IN" sz="1800">
                            <a:latin typeface="Cambria Math" panose="02040503050406030204" pitchFamily="18" charset="0"/>
                          </a:rPr>
                          <m:t>2</m:t>
                        </m:r>
                      </m:sub>
                    </m:sSub>
                  </m:oMath>
                </a14:m>
                <a:r>
                  <a:rPr lang="en-IN" sz="1800" dirty="0"/>
                  <a:t>, the closest points to the decision boundaries on either side of it, and the direction perpendicular to the decision boundary </a:t>
                </a:r>
                <a14:m>
                  <m:oMath xmlns:m="http://schemas.openxmlformats.org/officeDocument/2006/math">
                    <m:f>
                      <m:fPr>
                        <m:type m:val="lin"/>
                        <m:ctrlPr>
                          <a:rPr lang="en-IN" sz="1800" i="1">
                            <a:latin typeface="Cambria Math" panose="02040503050406030204" pitchFamily="18" charset="0"/>
                          </a:rPr>
                        </m:ctrlPr>
                      </m:fPr>
                      <m:num>
                        <m:r>
                          <a:rPr lang="en-IN" sz="1800">
                            <a:latin typeface="Cambria Math" panose="02040503050406030204" pitchFamily="18" charset="0"/>
                          </a:rPr>
                          <m:t>𝑤</m:t>
                        </m:r>
                      </m:num>
                      <m:den>
                        <m:d>
                          <m:dPr>
                            <m:begChr m:val="‖"/>
                            <m:endChr m:val="‖"/>
                            <m:ctrlPr>
                              <a:rPr lang="en-IN" sz="1800" i="1">
                                <a:latin typeface="Cambria Math" panose="02040503050406030204" pitchFamily="18" charset="0"/>
                              </a:rPr>
                            </m:ctrlPr>
                          </m:dPr>
                          <m:e>
                            <m:r>
                              <a:rPr lang="en-IN" sz="1800">
                                <a:latin typeface="Cambria Math" panose="02040503050406030204" pitchFamily="18" charset="0"/>
                              </a:rPr>
                              <m:t>𝑤</m:t>
                            </m:r>
                          </m:e>
                        </m:d>
                      </m:den>
                    </m:f>
                  </m:oMath>
                </a14:m>
                <a:r>
                  <a:rPr lang="en-IN" sz="1800" dirty="0"/>
                  <a:t> as:</a:t>
                </a:r>
              </a:p>
              <a:p>
                <a:pPr marL="0" indent="0">
                  <a:spcBef>
                    <a:spcPts val="1200"/>
                  </a:spcBef>
                  <a:spcAft>
                    <a:spcPts val="800"/>
                  </a:spcAft>
                  <a:buNone/>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𝛾</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𝑤</m:t>
                              </m:r>
                            </m:e>
                          </m:d>
                        </m:den>
                      </m:f>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1200"/>
                  </a:spcBef>
                  <a:spcAft>
                    <a:spcPts val="800"/>
                  </a:spcAft>
                  <a:buNone/>
                </a:pPr>
                <a:endParaRPr lang="en-IN" sz="1800"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xfrm>
                <a:off x="1045029" y="2524721"/>
                <a:ext cx="4991629" cy="3677123"/>
              </a:xfrm>
              <a:blipFill>
                <a:blip r:embed="rId2"/>
                <a:stretch>
                  <a:fillRect l="-733" r="-1099"/>
                </a:stretch>
              </a:blipFill>
            </p:spPr>
            <p:txBody>
              <a:bodyPr/>
              <a:lstStyle/>
              <a:p>
                <a:r>
                  <a:rPr lang="en-IN">
                    <a:noFill/>
                  </a:rPr>
                  <a:t> </a:t>
                </a:r>
              </a:p>
            </p:txBody>
          </p:sp>
        </mc:Fallback>
      </mc:AlternateContent>
      <p:pic>
        <p:nvPicPr>
          <p:cNvPr id="4" name="Picture 3" descr="Diagram&#10;&#10;Description automatically generated">
            <a:extLst>
              <a:ext uri="{FF2B5EF4-FFF2-40B4-BE49-F238E27FC236}">
                <a16:creationId xmlns:a16="http://schemas.microsoft.com/office/drawing/2014/main" id="{89842911-6CA7-4538-887B-BE66619B1A45}"/>
              </a:ext>
            </a:extLst>
          </p:cNvPr>
          <p:cNvPicPr/>
          <p:nvPr/>
        </p:nvPicPr>
        <p:blipFill>
          <a:blip r:embed="rId3"/>
          <a:stretch>
            <a:fillRect/>
          </a:stretch>
        </p:blipFill>
        <p:spPr>
          <a:xfrm>
            <a:off x="6930493" y="1686884"/>
            <a:ext cx="4223252" cy="3544515"/>
          </a:xfrm>
          <a:prstGeom prst="rect">
            <a:avLst/>
          </a:prstGeom>
        </p:spPr>
      </p:pic>
    </p:spTree>
    <p:extLst>
      <p:ext uri="{BB962C8B-B14F-4D97-AF65-F5344CB8AC3E}">
        <p14:creationId xmlns:p14="http://schemas.microsoft.com/office/powerpoint/2010/main" val="218952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p:txBody>
          <a:bodyPr/>
          <a:lstStyle/>
          <a:p>
            <a:r>
              <a:rPr lang="en-IN" dirty="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p:txBody>
              <a:bodyPr>
                <a:normAutofit fontScale="62500" lnSpcReduction="20000"/>
              </a:bodyPr>
              <a:lstStyle/>
              <a:p>
                <a:pPr algn="just">
                  <a:lnSpc>
                    <a:spcPct val="107000"/>
                  </a:lnSpc>
                  <a:spcBef>
                    <a:spcPts val="1200"/>
                  </a:spcBef>
                  <a:spcAft>
                    <a:spcPts val="800"/>
                  </a:spcAft>
                </a:pPr>
                <a:r>
                  <a:rPr lang="en-IN" dirty="0"/>
                  <a:t>For normalized or standard datasets, we can choose </a:t>
                </a:r>
                <a14:m>
                  <m:oMath xmlns:m="http://schemas.openxmlformats.org/officeDocument/2006/math">
                    <m:r>
                      <a:rPr lang="en-IN"/>
                      <m:t>𝑤</m:t>
                    </m:r>
                  </m:oMath>
                </a14:m>
                <a:r>
                  <a:rPr lang="en-IN" dirty="0"/>
                  <a:t> and </a:t>
                </a:r>
                <a14:m>
                  <m:oMath xmlns:m="http://schemas.openxmlformats.org/officeDocument/2006/math">
                    <m:r>
                      <a:rPr lang="en-IN"/>
                      <m:t>𝑏</m:t>
                    </m:r>
                  </m:oMath>
                </a14:m>
                <a:r>
                  <a:rPr lang="en-IN" dirty="0"/>
                  <a:t> such that the hyperplane equation gives </a:t>
                </a:r>
                <a14:m>
                  <m:oMath xmlns:m="http://schemas.openxmlformats.org/officeDocument/2006/math">
                    <m:sSup>
                      <m:sSupPr>
                        <m:ctrlPr>
                          <a:rPr lang="en-IN"/>
                        </m:ctrlPr>
                      </m:sSupPr>
                      <m:e>
                        <m:r>
                          <a:rPr lang="en-IN"/>
                          <m:t>𝑤</m:t>
                        </m:r>
                      </m:e>
                      <m:sup>
                        <m:r>
                          <a:rPr lang="en-IN"/>
                          <m:t>𝑇</m:t>
                        </m:r>
                      </m:sup>
                    </m:sSup>
                    <m:r>
                      <a:rPr lang="en-IN"/>
                      <m:t>𝑥</m:t>
                    </m:r>
                    <m:r>
                      <a:rPr lang="en-IN"/>
                      <m:t>+</m:t>
                    </m:r>
                    <m:r>
                      <a:rPr lang="en-IN"/>
                      <m:t>𝑏</m:t>
                    </m:r>
                    <m:r>
                      <a:rPr lang="en-IN"/>
                      <m:t>=±1</m:t>
                    </m:r>
                  </m:oMath>
                </a14:m>
                <a:r>
                  <a:rPr lang="en-IN" dirty="0"/>
                  <a:t> for the closes point </a:t>
                </a:r>
                <a14:m>
                  <m:oMath xmlns:m="http://schemas.openxmlformats.org/officeDocument/2006/math">
                    <m:r>
                      <a:rPr lang="en-IN"/>
                      <m:t>𝑥</m:t>
                    </m:r>
                  </m:oMath>
                </a14:m>
                <a:r>
                  <a:rPr lang="en-IN" dirty="0"/>
                  <a:t> on either side of the hyperplane. This restriction allows us to simplify the expression of </a:t>
                </a:r>
                <a14:m>
                  <m:oMath xmlns:m="http://schemas.openxmlformats.org/officeDocument/2006/math">
                    <m:r>
                      <a:rPr lang="en-IN"/>
                      <m:t>𝛾</m:t>
                    </m:r>
                  </m:oMath>
                </a14:m>
                <a:r>
                  <a:rPr lang="en-IN" dirty="0"/>
                  <a:t> as:</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m:t>2</m:t>
                      </m:r>
                      <m:r>
                        <a:rPr lang="en-IN"/>
                        <m:t>𝛾</m:t>
                      </m:r>
                      <m:r>
                        <a:rPr lang="en-IN"/>
                        <m:t>=</m:t>
                      </m:r>
                      <m:f>
                        <m:fPr>
                          <m:ctrlPr>
                            <a:rPr lang="en-IN"/>
                          </m:ctrlPr>
                        </m:fPr>
                        <m:num>
                          <m:r>
                            <a:rPr lang="en-IN"/>
                            <m:t>1</m:t>
                          </m:r>
                        </m:num>
                        <m:den>
                          <m:d>
                            <m:dPr>
                              <m:begChr m:val="‖"/>
                              <m:endChr m:val="‖"/>
                              <m:ctrlPr>
                                <a:rPr lang="en-IN"/>
                              </m:ctrlPr>
                            </m:dPr>
                            <m:e>
                              <m:r>
                                <a:rPr lang="en-IN"/>
                                <m:t>𝑤</m:t>
                              </m:r>
                            </m:e>
                          </m:d>
                        </m:den>
                      </m:f>
                      <m:sSup>
                        <m:sSupPr>
                          <m:ctrlPr>
                            <a:rPr lang="en-IN"/>
                          </m:ctrlPr>
                        </m:sSupPr>
                        <m:e>
                          <m:r>
                            <a:rPr lang="en-IN"/>
                            <m:t>𝑤</m:t>
                          </m:r>
                        </m:e>
                        <m:sup>
                          <m:r>
                            <a:rPr lang="en-IN"/>
                            <m:t>𝑇</m:t>
                          </m:r>
                        </m:sup>
                      </m:sSup>
                      <m:r>
                        <a:rPr lang="en-IN"/>
                        <m:t>(</m:t>
                      </m:r>
                      <m:sSub>
                        <m:sSubPr>
                          <m:ctrlPr>
                            <a:rPr lang="en-IN"/>
                          </m:ctrlPr>
                        </m:sSubPr>
                        <m:e>
                          <m:r>
                            <a:rPr lang="en-IN"/>
                            <m:t>𝑥</m:t>
                          </m:r>
                        </m:e>
                        <m:sub>
                          <m:r>
                            <a:rPr lang="en-IN"/>
                            <m:t>1</m:t>
                          </m:r>
                        </m:sub>
                      </m:sSub>
                      <m:r>
                        <a:rPr lang="en-IN"/>
                        <m:t>−</m:t>
                      </m:r>
                      <m:sSub>
                        <m:sSubPr>
                          <m:ctrlPr>
                            <a:rPr lang="en-IN"/>
                          </m:ctrlPr>
                        </m:sSubPr>
                        <m:e>
                          <m:r>
                            <a:rPr lang="en-IN"/>
                            <m:t>𝑥</m:t>
                          </m:r>
                        </m:e>
                        <m:sub>
                          <m:r>
                            <a:rPr lang="en-IN"/>
                            <m:t>2</m:t>
                          </m:r>
                        </m:sub>
                      </m:sSub>
                      <m:r>
                        <a:rPr lang="en-IN"/>
                        <m:t>)</m:t>
                      </m:r>
                    </m:oMath>
                  </m:oMathPara>
                </a14:m>
                <a:endParaRPr lang="en-IN"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m:t>    </m:t>
                      </m:r>
                      <m:r>
                        <a:rPr lang="en-IN" smtClean="0"/>
                        <m:t> </m:t>
                      </m:r>
                      <m:r>
                        <a:rPr lang="en-IN"/>
                        <m:t> </m:t>
                      </m:r>
                      <m:r>
                        <a:rPr lang="en-IN" b="0" i="0" smtClean="0">
                          <a:latin typeface="Cambria Math" panose="02040503050406030204" pitchFamily="18" charset="0"/>
                        </a:rPr>
                        <m:t>  </m:t>
                      </m:r>
                      <m:r>
                        <a:rPr lang="en-IN"/>
                        <m:t>=</m:t>
                      </m:r>
                      <m:f>
                        <m:fPr>
                          <m:ctrlPr>
                            <a:rPr lang="en-IN"/>
                          </m:ctrlPr>
                        </m:fPr>
                        <m:num>
                          <m:r>
                            <a:rPr lang="en-IN"/>
                            <m:t>1</m:t>
                          </m:r>
                        </m:num>
                        <m:den>
                          <m:d>
                            <m:dPr>
                              <m:begChr m:val="‖"/>
                              <m:endChr m:val="‖"/>
                              <m:ctrlPr>
                                <a:rPr lang="en-IN"/>
                              </m:ctrlPr>
                            </m:dPr>
                            <m:e>
                              <m:r>
                                <a:rPr lang="en-IN"/>
                                <m:t>𝑤</m:t>
                              </m:r>
                            </m:e>
                          </m:d>
                        </m:den>
                      </m:f>
                      <m:sSup>
                        <m:sSupPr>
                          <m:ctrlPr>
                            <a:rPr lang="en-IN"/>
                          </m:ctrlPr>
                        </m:sSupPr>
                        <m:e>
                          <m:r>
                            <a:rPr lang="en-IN"/>
                            <m:t>𝑤</m:t>
                          </m:r>
                        </m:e>
                        <m:sup>
                          <m:r>
                            <a:rPr lang="en-IN"/>
                            <m:t>𝑇</m:t>
                          </m:r>
                        </m:sup>
                      </m:sSup>
                      <m:sSub>
                        <m:sSubPr>
                          <m:ctrlPr>
                            <a:rPr lang="en-IN"/>
                          </m:ctrlPr>
                        </m:sSubPr>
                        <m:e>
                          <m:r>
                            <a:rPr lang="en-IN"/>
                            <m:t>𝑥</m:t>
                          </m:r>
                        </m:e>
                        <m:sub>
                          <m:r>
                            <a:rPr lang="en-IN"/>
                            <m:t>1</m:t>
                          </m:r>
                        </m:sub>
                      </m:sSub>
                      <m:r>
                        <a:rPr lang="en-IN"/>
                        <m:t>−</m:t>
                      </m:r>
                      <m:sSup>
                        <m:sSupPr>
                          <m:ctrlPr>
                            <a:rPr lang="en-IN"/>
                          </m:ctrlPr>
                        </m:sSupPr>
                        <m:e>
                          <m:r>
                            <a:rPr lang="en-IN"/>
                            <m:t>𝑤</m:t>
                          </m:r>
                        </m:e>
                        <m:sup>
                          <m:r>
                            <a:rPr lang="en-IN"/>
                            <m:t>𝑇</m:t>
                          </m:r>
                        </m:sup>
                      </m:sSup>
                      <m:sSub>
                        <m:sSubPr>
                          <m:ctrlPr>
                            <a:rPr lang="en-IN"/>
                          </m:ctrlPr>
                        </m:sSubPr>
                        <m:e>
                          <m:r>
                            <a:rPr lang="en-IN"/>
                            <m:t>𝑥</m:t>
                          </m:r>
                        </m:e>
                        <m:sub>
                          <m:r>
                            <a:rPr lang="en-IN"/>
                            <m:t>2</m:t>
                          </m:r>
                        </m:sub>
                      </m:sSub>
                    </m:oMath>
                  </m:oMathPara>
                </a14:m>
                <a:endParaRPr lang="en-IN"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m:t>                   </m:t>
                      </m:r>
                      <m:r>
                        <a:rPr lang="en-IN" b="0" i="0" smtClean="0">
                          <a:latin typeface="Cambria Math" panose="02040503050406030204" pitchFamily="18" charset="0"/>
                        </a:rPr>
                        <m:t>    </m:t>
                      </m:r>
                      <m:r>
                        <a:rPr lang="en-IN"/>
                        <m:t>=</m:t>
                      </m:r>
                      <m:f>
                        <m:fPr>
                          <m:ctrlPr>
                            <a:rPr lang="en-IN"/>
                          </m:ctrlPr>
                        </m:fPr>
                        <m:num>
                          <m:r>
                            <a:rPr lang="en-IN"/>
                            <m:t>1</m:t>
                          </m:r>
                        </m:num>
                        <m:den>
                          <m:d>
                            <m:dPr>
                              <m:begChr m:val="‖"/>
                              <m:endChr m:val="‖"/>
                              <m:ctrlPr>
                                <a:rPr lang="en-IN"/>
                              </m:ctrlPr>
                            </m:dPr>
                            <m:e>
                              <m:r>
                                <a:rPr lang="en-IN"/>
                                <m:t>𝑤</m:t>
                              </m:r>
                            </m:e>
                          </m:d>
                        </m:den>
                      </m:f>
                      <m:sSup>
                        <m:sSupPr>
                          <m:ctrlPr>
                            <a:rPr lang="en-IN"/>
                          </m:ctrlPr>
                        </m:sSupPr>
                        <m:e>
                          <m:r>
                            <a:rPr lang="en-IN"/>
                            <m:t>𝑤</m:t>
                          </m:r>
                        </m:e>
                        <m:sup>
                          <m:r>
                            <a:rPr lang="en-IN"/>
                            <m:t>𝑇</m:t>
                          </m:r>
                        </m:sup>
                      </m:sSup>
                      <m:sSub>
                        <m:sSubPr>
                          <m:ctrlPr>
                            <a:rPr lang="en-IN"/>
                          </m:ctrlPr>
                        </m:sSubPr>
                        <m:e>
                          <m:r>
                            <a:rPr lang="en-IN"/>
                            <m:t>𝑥</m:t>
                          </m:r>
                        </m:e>
                        <m:sub>
                          <m:r>
                            <a:rPr lang="en-IN"/>
                            <m:t>1</m:t>
                          </m:r>
                        </m:sub>
                      </m:sSub>
                      <m:r>
                        <a:rPr lang="en-IN"/>
                        <m:t>+</m:t>
                      </m:r>
                      <m:r>
                        <a:rPr lang="en-IN"/>
                        <m:t>𝑏</m:t>
                      </m:r>
                      <m:r>
                        <a:rPr lang="en-IN"/>
                        <m:t>−</m:t>
                      </m:r>
                      <m:sSup>
                        <m:sSupPr>
                          <m:ctrlPr>
                            <a:rPr lang="en-IN"/>
                          </m:ctrlPr>
                        </m:sSupPr>
                        <m:e>
                          <m:r>
                            <a:rPr lang="en-IN"/>
                            <m:t>𝑤</m:t>
                          </m:r>
                        </m:e>
                        <m:sup>
                          <m:r>
                            <a:rPr lang="en-IN"/>
                            <m:t>𝑇</m:t>
                          </m:r>
                        </m:sup>
                      </m:sSup>
                      <m:sSub>
                        <m:sSubPr>
                          <m:ctrlPr>
                            <a:rPr lang="en-IN"/>
                          </m:ctrlPr>
                        </m:sSubPr>
                        <m:e>
                          <m:r>
                            <a:rPr lang="en-IN"/>
                            <m:t>𝑥</m:t>
                          </m:r>
                        </m:e>
                        <m:sub>
                          <m:r>
                            <a:rPr lang="en-IN"/>
                            <m:t>2</m:t>
                          </m:r>
                        </m:sub>
                      </m:sSub>
                      <m:r>
                        <a:rPr lang="en-IN"/>
                        <m:t>−</m:t>
                      </m:r>
                      <m:r>
                        <a:rPr lang="en-IN"/>
                        <m:t>𝑏</m:t>
                      </m:r>
                    </m:oMath>
                  </m:oMathPara>
                </a14:m>
                <a:endParaRPr lang="en-IN"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700"/>
                        <m:t>=</m:t>
                      </m:r>
                      <m:f>
                        <m:fPr>
                          <m:ctrlPr>
                            <a:rPr lang="en-IN" sz="2700"/>
                          </m:ctrlPr>
                        </m:fPr>
                        <m:num>
                          <m:r>
                            <a:rPr lang="en-IN" sz="2700"/>
                            <m:t>1</m:t>
                          </m:r>
                        </m:num>
                        <m:den>
                          <m:d>
                            <m:dPr>
                              <m:begChr m:val="‖"/>
                              <m:endChr m:val="‖"/>
                              <m:ctrlPr>
                                <a:rPr lang="en-IN" sz="2700"/>
                              </m:ctrlPr>
                            </m:dPr>
                            <m:e>
                              <m:r>
                                <a:rPr lang="en-IN" sz="2700"/>
                                <m:t>𝑤</m:t>
                              </m:r>
                            </m:e>
                          </m:d>
                        </m:den>
                      </m:f>
                      <m:d>
                        <m:dPr>
                          <m:ctrlPr>
                            <a:rPr lang="en-IN" sz="2700"/>
                          </m:ctrlPr>
                        </m:dPr>
                        <m:e>
                          <m:r>
                            <a:rPr lang="en-IN" sz="2700"/>
                            <m:t>1+1</m:t>
                          </m:r>
                        </m:e>
                      </m:d>
                      <m:r>
                        <a:rPr lang="en-IN" sz="2700"/>
                        <m:t> </m:t>
                      </m:r>
                      <m:r>
                        <a:rPr lang="en-IN" sz="2700" b="0" i="0" smtClean="0">
                          <a:latin typeface="Cambria Math" panose="02040503050406030204" pitchFamily="18" charset="0"/>
                        </a:rPr>
                        <m:t>  </m:t>
                      </m:r>
                      <m:r>
                        <a:rPr lang="en-IN" sz="2700"/>
                        <m:t> </m:t>
                      </m:r>
                      <m:r>
                        <a:rPr lang="en-IN" sz="2700" b="0" i="0" smtClean="0">
                          <a:latin typeface="Cambria Math" panose="02040503050406030204" pitchFamily="18" charset="0"/>
                        </a:rPr>
                        <m:t>   </m:t>
                      </m:r>
                    </m:oMath>
                  </m:oMathPara>
                </a14:m>
                <a:endParaRPr lang="en-IN" sz="27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700"/>
                        <m:t>𝛾</m:t>
                      </m:r>
                      <m:r>
                        <a:rPr lang="en-IN" sz="2700"/>
                        <m:t>=</m:t>
                      </m:r>
                      <m:f>
                        <m:fPr>
                          <m:ctrlPr>
                            <a:rPr lang="en-IN" sz="2700"/>
                          </m:ctrlPr>
                        </m:fPr>
                        <m:num>
                          <m:r>
                            <a:rPr lang="en-IN" sz="2700"/>
                            <m:t>1</m:t>
                          </m:r>
                        </m:num>
                        <m:den>
                          <m:d>
                            <m:dPr>
                              <m:begChr m:val="‖"/>
                              <m:endChr m:val="‖"/>
                              <m:ctrlPr>
                                <a:rPr lang="en-IN" sz="2700"/>
                              </m:ctrlPr>
                            </m:dPr>
                            <m:e>
                              <m:r>
                                <a:rPr lang="en-IN" sz="2700"/>
                                <m:t>𝑤</m:t>
                              </m:r>
                            </m:e>
                          </m:d>
                        </m:den>
                      </m:f>
                      <m:r>
                        <a:rPr lang="en-IN" sz="2700"/>
                        <m:t> </m:t>
                      </m:r>
                      <m:r>
                        <a:rPr lang="en-IN" sz="2700" b="0" i="0" smtClean="0">
                          <a:latin typeface="Cambria Math" panose="02040503050406030204" pitchFamily="18" charset="0"/>
                        </a:rPr>
                        <m:t>  </m:t>
                      </m:r>
                      <m:r>
                        <a:rPr lang="en-IN" sz="2700"/>
                        <m:t>                   </m:t>
                      </m:r>
                      <m:r>
                        <a:rPr lang="en-IN" sz="2700" b="0" i="0" smtClean="0">
                          <a:latin typeface="Cambria Math" panose="02040503050406030204" pitchFamily="18" charset="0"/>
                        </a:rPr>
                        <m:t> </m:t>
                      </m:r>
                      <m:r>
                        <a:rPr lang="en-IN" sz="2700"/>
                        <m:t>   </m:t>
                      </m:r>
                    </m:oMath>
                  </m:oMathPara>
                </a14:m>
                <a:endParaRPr lang="en-IN" sz="2700" dirty="0"/>
              </a:p>
              <a:p>
                <a:pPr marL="0" indent="0" algn="just">
                  <a:lnSpc>
                    <a:spcPct val="107000"/>
                  </a:lnSpc>
                  <a:spcBef>
                    <a:spcPts val="1200"/>
                  </a:spcBef>
                  <a:spcAft>
                    <a:spcPts val="800"/>
                  </a:spcAft>
                  <a:buNone/>
                </a:pPr>
                <a:endParaRPr lang="en-IN" sz="2700" dirty="0"/>
              </a:p>
              <a:p>
                <a:pPr marL="0" indent="0" algn="just">
                  <a:lnSpc>
                    <a:spcPct val="107000"/>
                  </a:lnSpc>
                  <a:spcBef>
                    <a:spcPts val="1200"/>
                  </a:spcBef>
                  <a:spcAft>
                    <a:spcPts val="800"/>
                  </a:spcAft>
                  <a:buNone/>
                </a:pPr>
                <a:endParaRPr lang="en-IN"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blipFill>
                <a:blip r:embed="rId2"/>
                <a:stretch>
                  <a:fillRect l="-406" t="-1541" r="-464"/>
                </a:stretch>
              </a:blipFill>
            </p:spPr>
            <p:txBody>
              <a:bodyPr/>
              <a:lstStyle/>
              <a:p>
                <a:r>
                  <a:rPr lang="en-IN">
                    <a:noFill/>
                  </a:rPr>
                  <a:t> </a:t>
                </a:r>
              </a:p>
            </p:txBody>
          </p:sp>
        </mc:Fallback>
      </mc:AlternateContent>
    </p:spTree>
    <p:extLst>
      <p:ext uri="{BB962C8B-B14F-4D97-AF65-F5344CB8AC3E}">
        <p14:creationId xmlns:p14="http://schemas.microsoft.com/office/powerpoint/2010/main" val="296695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p:txBody>
          <a:bodyPr/>
          <a:lstStyle/>
          <a:p>
            <a:r>
              <a:rPr lang="en-IN" dirty="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p:txBody>
              <a:bodyPr>
                <a:normAutofit fontScale="92500" lnSpcReduction="10000"/>
              </a:bodyPr>
              <a:lstStyle/>
              <a:p>
                <a:pPr algn="just"/>
                <a:r>
                  <a:rPr lang="en-IN" dirty="0"/>
                  <a:t>So, to maximize the margin, </a:t>
                </a:r>
                <a14:m>
                  <m:oMath xmlns:m="http://schemas.openxmlformats.org/officeDocument/2006/math">
                    <m:f>
                      <m:fPr>
                        <m:ctrlPr>
                          <a:rPr lang="en-IN" i="1"/>
                        </m:ctrlPr>
                      </m:fPr>
                      <m:num>
                        <m:r>
                          <a:rPr lang="en-IN" i="1"/>
                          <m:t>1</m:t>
                        </m:r>
                      </m:num>
                      <m:den>
                        <m:d>
                          <m:dPr>
                            <m:begChr m:val="‖"/>
                            <m:endChr m:val="‖"/>
                            <m:ctrlPr>
                              <a:rPr lang="en-IN" i="1"/>
                            </m:ctrlPr>
                          </m:dPr>
                          <m:e>
                            <m:r>
                              <a:rPr lang="en-IN" i="1"/>
                              <m:t>𝑤</m:t>
                            </m:r>
                          </m:e>
                        </m:d>
                      </m:den>
                    </m:f>
                  </m:oMath>
                </a14:m>
                <a:r>
                  <a:rPr lang="en-IN" dirty="0"/>
                  <a:t> must be maximized, but at the same time </a:t>
                </a:r>
                <a14:m>
                  <m:oMath xmlns:m="http://schemas.openxmlformats.org/officeDocument/2006/math">
                    <m:sSup>
                      <m:sSupPr>
                        <m:ctrlPr>
                          <a:rPr lang="en-IN" i="1"/>
                        </m:ctrlPr>
                      </m:sSupPr>
                      <m:e>
                        <m:r>
                          <a:rPr lang="en-IN" i="1"/>
                          <m:t>𝑤</m:t>
                        </m:r>
                      </m:e>
                      <m:sup>
                        <m:r>
                          <a:rPr lang="en-IN" i="1"/>
                          <m:t>𝑇</m:t>
                        </m:r>
                      </m:sup>
                    </m:sSup>
                    <m:sSub>
                      <m:sSubPr>
                        <m:ctrlPr>
                          <a:rPr lang="en-IN" i="1"/>
                        </m:ctrlPr>
                      </m:sSubPr>
                      <m:e>
                        <m:r>
                          <a:rPr lang="en-IN" i="1"/>
                          <m:t>𝑥</m:t>
                        </m:r>
                      </m:e>
                      <m:sub>
                        <m:r>
                          <a:rPr lang="en-IN" i="1"/>
                          <m:t>𝑛</m:t>
                        </m:r>
                      </m:sub>
                    </m:sSub>
                    <m:r>
                      <a:rPr lang="en-IN" i="1"/>
                      <m:t>+</m:t>
                    </m:r>
                    <m:r>
                      <a:rPr lang="en-IN" i="1"/>
                      <m:t>𝑏</m:t>
                    </m:r>
                    <m:r>
                      <a:rPr lang="en-IN" i="1"/>
                      <m:t>≥1</m:t>
                    </m:r>
                  </m:oMath>
                </a14:m>
                <a:r>
                  <a:rPr lang="en-IN" dirty="0"/>
                  <a:t> for all points on class 1 and </a:t>
                </a:r>
                <a14:m>
                  <m:oMath xmlns:m="http://schemas.openxmlformats.org/officeDocument/2006/math">
                    <m:sSup>
                      <m:sSupPr>
                        <m:ctrlPr>
                          <a:rPr lang="en-IN" i="1"/>
                        </m:ctrlPr>
                      </m:sSupPr>
                      <m:e>
                        <m:r>
                          <a:rPr lang="en-IN" i="1"/>
                          <m:t>𝑤</m:t>
                        </m:r>
                      </m:e>
                      <m:sup>
                        <m:r>
                          <a:rPr lang="en-IN" i="1"/>
                          <m:t>𝑇</m:t>
                        </m:r>
                      </m:sup>
                    </m:sSup>
                    <m:sSub>
                      <m:sSubPr>
                        <m:ctrlPr>
                          <a:rPr lang="en-IN" i="1"/>
                        </m:ctrlPr>
                      </m:sSubPr>
                      <m:e>
                        <m:r>
                          <a:rPr lang="en-IN" i="1"/>
                          <m:t>𝑥</m:t>
                        </m:r>
                      </m:e>
                      <m:sub>
                        <m:r>
                          <a:rPr lang="en-IN" i="1"/>
                          <m:t>𝑛</m:t>
                        </m:r>
                      </m:sub>
                    </m:sSub>
                    <m:r>
                      <a:rPr lang="en-IN" i="1"/>
                      <m:t>+</m:t>
                    </m:r>
                    <m:r>
                      <a:rPr lang="en-IN" i="1"/>
                      <m:t>𝑏</m:t>
                    </m:r>
                    <m:r>
                      <a:rPr lang="en-IN" i="1"/>
                      <m:t>≤−1</m:t>
                    </m:r>
                  </m:oMath>
                </a14:m>
                <a:r>
                  <a:rPr lang="en-IN" dirty="0"/>
                  <a:t> for all points in class -1. Hence, we can write the constraints as:</a:t>
                </a:r>
              </a:p>
              <a:p>
                <a:pPr marL="0" indent="0" algn="just">
                  <a:buNone/>
                </a:pPr>
                <a14:m>
                  <m:oMathPara xmlns:m="http://schemas.openxmlformats.org/officeDocument/2006/math">
                    <m:oMathParaPr>
                      <m:jc m:val="centerGroup"/>
                    </m:oMathParaPr>
                    <m:oMath xmlns:m="http://schemas.openxmlformats.org/officeDocument/2006/math">
                      <m:sSub>
                        <m:sSubPr>
                          <m:ctrlPr>
                            <a:rPr lang="en-IN" sz="2200" i="1"/>
                          </m:ctrlPr>
                        </m:sSubPr>
                        <m:e>
                          <m:r>
                            <a:rPr lang="en-IN" sz="2200" i="1"/>
                            <m:t>𝑡</m:t>
                          </m:r>
                        </m:e>
                        <m:sub>
                          <m:r>
                            <a:rPr lang="en-IN" sz="2200" i="1"/>
                            <m:t>𝑛</m:t>
                          </m:r>
                        </m:sub>
                      </m:sSub>
                      <m:d>
                        <m:dPr>
                          <m:ctrlPr>
                            <a:rPr lang="en-IN" sz="2200" i="1"/>
                          </m:ctrlPr>
                        </m:dPr>
                        <m:e>
                          <m:sSup>
                            <m:sSupPr>
                              <m:ctrlPr>
                                <a:rPr lang="en-IN" sz="2200" i="1"/>
                              </m:ctrlPr>
                            </m:sSupPr>
                            <m:e>
                              <m:r>
                                <a:rPr lang="en-IN" sz="2200" i="1"/>
                                <m:t>𝑤</m:t>
                              </m:r>
                            </m:e>
                            <m:sup>
                              <m:r>
                                <a:rPr lang="en-IN" sz="2200" i="1"/>
                                <m:t>𝑇</m:t>
                              </m:r>
                            </m:sup>
                          </m:sSup>
                          <m:sSub>
                            <m:sSubPr>
                              <m:ctrlPr>
                                <a:rPr lang="en-IN" sz="2200" i="1"/>
                              </m:ctrlPr>
                            </m:sSubPr>
                            <m:e>
                              <m:r>
                                <a:rPr lang="en-IN" sz="2200" i="1"/>
                                <m:t>𝑥</m:t>
                              </m:r>
                            </m:e>
                            <m:sub>
                              <m:r>
                                <a:rPr lang="en-IN" sz="2200" i="1"/>
                                <m:t>𝑛</m:t>
                              </m:r>
                            </m:sub>
                          </m:sSub>
                          <m:r>
                            <a:rPr lang="en-IN" sz="2200" i="1"/>
                            <m:t>+</m:t>
                          </m:r>
                          <m:r>
                            <a:rPr lang="en-IN" sz="2200" i="1"/>
                            <m:t>𝑏</m:t>
                          </m:r>
                        </m:e>
                      </m:d>
                      <m:r>
                        <a:rPr lang="en-IN" sz="2200" i="1"/>
                        <m:t>≥1</m:t>
                      </m:r>
                    </m:oMath>
                  </m:oMathPara>
                </a14:m>
                <a:endParaRPr lang="en-IN" dirty="0"/>
              </a:p>
              <a:p>
                <a:pPr algn="just">
                  <a:lnSpc>
                    <a:spcPct val="107000"/>
                  </a:lnSpc>
                  <a:spcBef>
                    <a:spcPts val="1200"/>
                  </a:spcBef>
                  <a:spcAft>
                    <a:spcPts val="800"/>
                  </a:spcAft>
                </a:pPr>
                <a:r>
                  <a:rPr lang="en-IN" dirty="0"/>
                  <a:t>Here, we have to maximize </a:t>
                </a:r>
                <a14:m>
                  <m:oMath xmlns:m="http://schemas.openxmlformats.org/officeDocument/2006/math">
                    <m:f>
                      <m:fPr>
                        <m:ctrlPr>
                          <a:rPr lang="en-IN"/>
                        </m:ctrlPr>
                      </m:fPr>
                      <m:num>
                        <m:r>
                          <a:rPr lang="en-IN"/>
                          <m:t>1</m:t>
                        </m:r>
                      </m:num>
                      <m:den>
                        <m:d>
                          <m:dPr>
                            <m:begChr m:val="‖"/>
                            <m:endChr m:val="‖"/>
                            <m:ctrlPr>
                              <a:rPr lang="en-IN"/>
                            </m:ctrlPr>
                          </m:dPr>
                          <m:e>
                            <m:r>
                              <a:rPr lang="en-IN"/>
                              <m:t>𝑤</m:t>
                            </m:r>
                          </m:e>
                        </m:d>
                      </m:den>
                    </m:f>
                    <m:r>
                      <a:rPr lang="en-IN"/>
                      <m:t>, </m:t>
                    </m:r>
                  </m:oMath>
                </a14:m>
                <a:r>
                  <a:rPr lang="en-IN" dirty="0"/>
                  <a:t>that satisfies the above equation for all N data points. Instead of maximizing </a:t>
                </a:r>
                <a14:m>
                  <m:oMath xmlns:m="http://schemas.openxmlformats.org/officeDocument/2006/math">
                    <m:f>
                      <m:fPr>
                        <m:ctrlPr>
                          <a:rPr lang="en-IN"/>
                        </m:ctrlPr>
                      </m:fPr>
                      <m:num>
                        <m:r>
                          <a:rPr lang="en-IN"/>
                          <m:t>1</m:t>
                        </m:r>
                      </m:num>
                      <m:den>
                        <m:d>
                          <m:dPr>
                            <m:begChr m:val="‖"/>
                            <m:endChr m:val="‖"/>
                            <m:ctrlPr>
                              <a:rPr lang="en-IN"/>
                            </m:ctrlPr>
                          </m:dPr>
                          <m:e>
                            <m:r>
                              <a:rPr lang="en-IN"/>
                              <m:t>𝑤</m:t>
                            </m:r>
                          </m:e>
                        </m:d>
                      </m:den>
                    </m:f>
                  </m:oMath>
                </a14:m>
                <a:r>
                  <a:rPr lang="en-IN" dirty="0"/>
                  <a:t>, we will minimize </a:t>
                </a:r>
                <a14:m>
                  <m:oMath xmlns:m="http://schemas.openxmlformats.org/officeDocument/2006/math">
                    <m:f>
                      <m:fPr>
                        <m:ctrlPr>
                          <a:rPr lang="en-IN"/>
                        </m:ctrlPr>
                      </m:fPr>
                      <m:num>
                        <m:r>
                          <a:rPr lang="en-IN"/>
                          <m:t>1</m:t>
                        </m:r>
                      </m:num>
                      <m:den>
                        <m:r>
                          <a:rPr lang="en-IN"/>
                          <m:t>2</m:t>
                        </m:r>
                      </m:den>
                    </m:f>
                    <m:sSup>
                      <m:sSupPr>
                        <m:ctrlPr>
                          <a:rPr lang="en-IN"/>
                        </m:ctrlPr>
                      </m:sSupPr>
                      <m:e>
                        <m:d>
                          <m:dPr>
                            <m:begChr m:val="‖"/>
                            <m:endChr m:val="‖"/>
                            <m:ctrlPr>
                              <a:rPr lang="en-IN"/>
                            </m:ctrlPr>
                          </m:dPr>
                          <m:e>
                            <m:r>
                              <a:rPr lang="en-IN"/>
                              <m:t>𝑤</m:t>
                            </m:r>
                          </m:e>
                        </m:d>
                      </m:e>
                      <m:sup>
                        <m:r>
                          <a:rPr lang="en-IN"/>
                          <m:t>2</m:t>
                        </m:r>
                      </m:sup>
                    </m:sSup>
                  </m:oMath>
                </a14:m>
                <a:r>
                  <a:rPr lang="en-IN" dirty="0"/>
                  <a:t>. Hence, formally out optimization problem now became:</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
                        <m:fPr>
                          <m:type m:val="noBar"/>
                          <m:ctrlPr>
                            <a:rPr lang="en-IN" sz="2200"/>
                          </m:ctrlPr>
                        </m:fPr>
                        <m:num>
                          <m:r>
                            <a:rPr lang="en-IN" sz="2200"/>
                            <m:t>𝑎𝑟𝑔𝑚𝑖𝑛</m:t>
                          </m:r>
                        </m:num>
                        <m:den>
                          <m:r>
                            <a:rPr lang="en-IN" sz="2200"/>
                            <m:t>𝑤</m:t>
                          </m:r>
                        </m:den>
                      </m:f>
                      <m:r>
                        <a:rPr lang="en-IN" sz="2200"/>
                        <m:t>  </m:t>
                      </m:r>
                      <m:f>
                        <m:fPr>
                          <m:ctrlPr>
                            <a:rPr lang="en-IN" sz="2200"/>
                          </m:ctrlPr>
                        </m:fPr>
                        <m:num>
                          <m:r>
                            <a:rPr lang="en-IN" sz="2200"/>
                            <m:t>1</m:t>
                          </m:r>
                        </m:num>
                        <m:den>
                          <m:r>
                            <a:rPr lang="en-IN" sz="2200"/>
                            <m:t>2</m:t>
                          </m:r>
                        </m:den>
                      </m:f>
                      <m:sSup>
                        <m:sSupPr>
                          <m:ctrlPr>
                            <a:rPr lang="en-IN" sz="2200"/>
                          </m:ctrlPr>
                        </m:sSupPr>
                        <m:e>
                          <m:d>
                            <m:dPr>
                              <m:begChr m:val="‖"/>
                              <m:endChr m:val="‖"/>
                              <m:ctrlPr>
                                <a:rPr lang="en-IN" sz="2200"/>
                              </m:ctrlPr>
                            </m:dPr>
                            <m:e>
                              <m:r>
                                <a:rPr lang="en-IN" sz="2200"/>
                                <m:t>𝑤</m:t>
                              </m:r>
                            </m:e>
                          </m:d>
                        </m:e>
                        <m:sup>
                          <m:r>
                            <a:rPr lang="en-IN" sz="2200"/>
                            <m:t>2</m:t>
                          </m:r>
                        </m:sup>
                      </m:sSup>
                      <m:r>
                        <a:rPr lang="en-IN" sz="2200"/>
                        <m:t>  </m:t>
                      </m:r>
                      <m:r>
                        <a:rPr lang="en-IN" sz="2200"/>
                        <m:t>𝑠𝑢𝑏𝑗𝑒𝑐𝑡</m:t>
                      </m:r>
                      <m:r>
                        <a:rPr lang="en-IN" sz="2200"/>
                        <m:t> </m:t>
                      </m:r>
                      <m:r>
                        <a:rPr lang="en-IN" sz="2200"/>
                        <m:t>𝑡𝑜</m:t>
                      </m:r>
                      <m:r>
                        <a:rPr lang="en-IN" sz="2200"/>
                        <m:t> </m:t>
                      </m:r>
                      <m:sSub>
                        <m:sSubPr>
                          <m:ctrlPr>
                            <a:rPr lang="en-IN" sz="2200"/>
                          </m:ctrlPr>
                        </m:sSubPr>
                        <m:e>
                          <m:r>
                            <a:rPr lang="en-IN" sz="2200"/>
                            <m:t>𝑡</m:t>
                          </m:r>
                        </m:e>
                        <m:sub>
                          <m:r>
                            <a:rPr lang="en-IN" sz="2200"/>
                            <m:t>𝑛</m:t>
                          </m:r>
                        </m:sub>
                      </m:sSub>
                      <m:d>
                        <m:dPr>
                          <m:ctrlPr>
                            <a:rPr lang="en-IN" sz="2200"/>
                          </m:ctrlPr>
                        </m:dPr>
                        <m:e>
                          <m:sSup>
                            <m:sSupPr>
                              <m:ctrlPr>
                                <a:rPr lang="en-IN" sz="2200"/>
                              </m:ctrlPr>
                            </m:sSupPr>
                            <m:e>
                              <m:r>
                                <a:rPr lang="en-IN" sz="2200"/>
                                <m:t>𝑤</m:t>
                              </m:r>
                            </m:e>
                            <m:sup>
                              <m:r>
                                <a:rPr lang="en-IN" sz="2200"/>
                                <m:t>𝑇</m:t>
                              </m:r>
                            </m:sup>
                          </m:sSup>
                          <m:sSub>
                            <m:sSubPr>
                              <m:ctrlPr>
                                <a:rPr lang="en-IN" sz="2200"/>
                              </m:ctrlPr>
                            </m:sSubPr>
                            <m:e>
                              <m:r>
                                <a:rPr lang="en-IN" sz="2200"/>
                                <m:t>𝑥</m:t>
                              </m:r>
                            </m:e>
                            <m:sub>
                              <m:r>
                                <a:rPr lang="en-IN" sz="2200"/>
                                <m:t>𝑛</m:t>
                              </m:r>
                            </m:sub>
                          </m:sSub>
                          <m:r>
                            <a:rPr lang="en-IN" sz="2200"/>
                            <m:t>+</m:t>
                          </m:r>
                          <m:r>
                            <a:rPr lang="en-IN" sz="2200"/>
                            <m:t>𝑏</m:t>
                          </m:r>
                        </m:e>
                      </m:d>
                      <m:r>
                        <a:rPr lang="en-IN" sz="2200"/>
                        <m:t>≥1, </m:t>
                      </m:r>
                      <m:r>
                        <a:rPr lang="en-IN" sz="2200"/>
                        <m:t>𝑓𝑜𝑟</m:t>
                      </m:r>
                      <m:r>
                        <a:rPr lang="en-IN" sz="2200"/>
                        <m:t> </m:t>
                      </m:r>
                      <m:r>
                        <a:rPr lang="en-IN" sz="2200"/>
                        <m:t>𝑎𝑙𝑙</m:t>
                      </m:r>
                      <m:r>
                        <a:rPr lang="en-IN" sz="2200"/>
                        <m:t> </m:t>
                      </m:r>
                      <m:r>
                        <a:rPr lang="en-IN" sz="2200"/>
                        <m:t>𝑛</m:t>
                      </m:r>
                    </m:oMath>
                  </m:oMathPara>
                </a14:m>
                <a:endParaRPr lang="en-IN" sz="2200" dirty="0"/>
              </a:p>
              <a:p>
                <a:pPr algn="just"/>
                <a:endParaRPr lang="en-IN"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blipFill>
                <a:blip r:embed="rId2"/>
                <a:stretch>
                  <a:fillRect l="-928" t="-1120" r="-986"/>
                </a:stretch>
              </a:blipFill>
            </p:spPr>
            <p:txBody>
              <a:bodyPr/>
              <a:lstStyle/>
              <a:p>
                <a:r>
                  <a:rPr lang="en-IN">
                    <a:noFill/>
                  </a:rPr>
                  <a:t> </a:t>
                </a:r>
              </a:p>
            </p:txBody>
          </p:sp>
        </mc:Fallback>
      </mc:AlternateContent>
    </p:spTree>
    <p:extLst>
      <p:ext uri="{BB962C8B-B14F-4D97-AF65-F5344CB8AC3E}">
        <p14:creationId xmlns:p14="http://schemas.microsoft.com/office/powerpoint/2010/main" val="3223260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p:txBody>
          <a:bodyPr/>
          <a:lstStyle/>
          <a:p>
            <a:r>
              <a:rPr lang="en-IN" dirty="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p:txBody>
              <a:bodyPr>
                <a:normAutofit fontScale="85000" lnSpcReduction="20000"/>
              </a:bodyPr>
              <a:lstStyle/>
              <a:p>
                <a:pPr algn="just">
                  <a:lnSpc>
                    <a:spcPct val="107000"/>
                  </a:lnSpc>
                  <a:spcBef>
                    <a:spcPts val="1200"/>
                  </a:spcBef>
                  <a:spcAft>
                    <a:spcPts val="800"/>
                  </a:spcAft>
                </a:pPr>
                <a:r>
                  <a:rPr lang="en-IN" sz="3100" dirty="0"/>
                  <a:t>Using a set of Lagrange multipliers, the above optimization problem can be rewritten as:</a:t>
                </a:r>
              </a:p>
              <a:p>
                <a:pPr marL="0" indent="0">
                  <a:buNone/>
                </a:pPr>
                <a14:m>
                  <m:oMathPara xmlns:m="http://schemas.openxmlformats.org/officeDocument/2006/math">
                    <m:oMathParaPr>
                      <m:jc m:val="centerGroup"/>
                    </m:oMathParaPr>
                    <m:oMath xmlns:m="http://schemas.openxmlformats.org/officeDocument/2006/math">
                      <m:f>
                        <m:fPr>
                          <m:type m:val="noBar"/>
                          <m:ctrlPr>
                            <a:rPr lang="en-IN" sz="1900"/>
                          </m:ctrlPr>
                        </m:fPr>
                        <m:num>
                          <m:r>
                            <a:rPr lang="en-IN" sz="1900"/>
                            <m:t>𝑎𝑟𝑔𝑚𝑖𝑛</m:t>
                          </m:r>
                        </m:num>
                        <m:den>
                          <m:r>
                            <a:rPr lang="en-IN" sz="1900"/>
                            <m:t>𝑤</m:t>
                          </m:r>
                          <m:r>
                            <a:rPr lang="en-IN" sz="1900"/>
                            <m:t>,</m:t>
                          </m:r>
                          <m:r>
                            <a:rPr lang="en-IN" sz="1900"/>
                            <m:t>𝛼</m:t>
                          </m:r>
                        </m:den>
                      </m:f>
                      <m:r>
                        <a:rPr lang="en-IN" sz="1900"/>
                        <m:t>  </m:t>
                      </m:r>
                      <m:f>
                        <m:fPr>
                          <m:ctrlPr>
                            <a:rPr lang="en-IN" sz="1900"/>
                          </m:ctrlPr>
                        </m:fPr>
                        <m:num>
                          <m:r>
                            <a:rPr lang="en-IN" sz="1900"/>
                            <m:t>1</m:t>
                          </m:r>
                        </m:num>
                        <m:den>
                          <m:r>
                            <a:rPr lang="en-IN" sz="1900"/>
                            <m:t>2</m:t>
                          </m:r>
                        </m:den>
                      </m:f>
                      <m:sSup>
                        <m:sSupPr>
                          <m:ctrlPr>
                            <a:rPr lang="en-IN" sz="1900"/>
                          </m:ctrlPr>
                        </m:sSupPr>
                        <m:e>
                          <m:r>
                            <a:rPr lang="en-IN" sz="1900"/>
                            <m:t>𝑤</m:t>
                          </m:r>
                        </m:e>
                        <m:sup>
                          <m:r>
                            <a:rPr lang="en-IN" sz="1900"/>
                            <m:t>𝑇</m:t>
                          </m:r>
                        </m:sup>
                      </m:sSup>
                      <m:r>
                        <a:rPr lang="en-IN" sz="1900"/>
                        <m:t>𝑤</m:t>
                      </m:r>
                      <m:r>
                        <a:rPr lang="en-IN" sz="1900"/>
                        <m:t>−</m:t>
                      </m:r>
                      <m:nary>
                        <m:naryPr>
                          <m:chr m:val="∑"/>
                          <m:limLoc m:val="undOvr"/>
                          <m:ctrlPr>
                            <a:rPr lang="en-IN" sz="1900"/>
                          </m:ctrlPr>
                        </m:naryPr>
                        <m:sub>
                          <m:r>
                            <a:rPr lang="en-IN" sz="1900"/>
                            <m:t>𝑛</m:t>
                          </m:r>
                          <m:r>
                            <a:rPr lang="en-IN" sz="1900"/>
                            <m:t>=1</m:t>
                          </m:r>
                        </m:sub>
                        <m:sup>
                          <m:r>
                            <a:rPr lang="en-IN" sz="1900"/>
                            <m:t>𝑁</m:t>
                          </m:r>
                        </m:sup>
                        <m:e>
                          <m:sSub>
                            <m:sSubPr>
                              <m:ctrlPr>
                                <a:rPr lang="en-IN" sz="1900"/>
                              </m:ctrlPr>
                            </m:sSubPr>
                            <m:e>
                              <m:r>
                                <a:rPr lang="en-IN" sz="1900"/>
                                <m:t>𝛼</m:t>
                              </m:r>
                            </m:e>
                            <m:sub>
                              <m:r>
                                <a:rPr lang="en-IN" sz="1900"/>
                                <m:t>𝑛</m:t>
                              </m:r>
                            </m:sub>
                          </m:sSub>
                          <m:r>
                            <a:rPr lang="en-IN" sz="1900"/>
                            <m:t>(</m:t>
                          </m:r>
                          <m:sSub>
                            <m:sSubPr>
                              <m:ctrlPr>
                                <a:rPr lang="en-IN" sz="1900"/>
                              </m:ctrlPr>
                            </m:sSubPr>
                            <m:e>
                              <m:r>
                                <a:rPr lang="en-IN" sz="1900"/>
                                <m:t>𝑡</m:t>
                              </m:r>
                            </m:e>
                            <m:sub>
                              <m:r>
                                <a:rPr lang="en-IN" sz="1900"/>
                                <m:t>𝑛</m:t>
                              </m:r>
                            </m:sub>
                          </m:sSub>
                          <m:d>
                            <m:dPr>
                              <m:ctrlPr>
                                <a:rPr lang="en-IN" sz="1900"/>
                              </m:ctrlPr>
                            </m:dPr>
                            <m:e>
                              <m:sSup>
                                <m:sSupPr>
                                  <m:ctrlPr>
                                    <a:rPr lang="en-IN" sz="1900"/>
                                  </m:ctrlPr>
                                </m:sSupPr>
                                <m:e>
                                  <m:r>
                                    <a:rPr lang="en-IN" sz="1900"/>
                                    <m:t>𝑤</m:t>
                                  </m:r>
                                </m:e>
                                <m:sup>
                                  <m:r>
                                    <a:rPr lang="en-IN" sz="1900"/>
                                    <m:t>𝑇</m:t>
                                  </m:r>
                                </m:sup>
                              </m:sSup>
                              <m:sSub>
                                <m:sSubPr>
                                  <m:ctrlPr>
                                    <a:rPr lang="en-IN" sz="1900"/>
                                  </m:ctrlPr>
                                </m:sSubPr>
                                <m:e>
                                  <m:r>
                                    <a:rPr lang="en-IN" sz="1900"/>
                                    <m:t>𝑥</m:t>
                                  </m:r>
                                </m:e>
                                <m:sub>
                                  <m:r>
                                    <a:rPr lang="en-IN" sz="1900"/>
                                    <m:t>𝑛</m:t>
                                  </m:r>
                                </m:sub>
                              </m:sSub>
                              <m:r>
                                <a:rPr lang="en-IN" sz="1900"/>
                                <m:t>+</m:t>
                              </m:r>
                              <m:r>
                                <a:rPr lang="en-IN" sz="1900"/>
                                <m:t>𝑏</m:t>
                              </m:r>
                            </m:e>
                          </m:d>
                          <m:r>
                            <a:rPr lang="en-IN" sz="1900"/>
                            <m:t>−1)</m:t>
                          </m:r>
                        </m:e>
                      </m:nary>
                      <m:r>
                        <a:rPr lang="en-IN" sz="1900"/>
                        <m:t> </m:t>
                      </m:r>
                      <m:r>
                        <a:rPr lang="en-IN" sz="1900"/>
                        <m:t>𝑠𝑢𝑏𝑗𝑒𝑐𝑡</m:t>
                      </m:r>
                      <m:r>
                        <a:rPr lang="en-IN" sz="1900"/>
                        <m:t> </m:t>
                      </m:r>
                      <m:r>
                        <a:rPr lang="en-IN" sz="1900"/>
                        <m:t>𝑡𝑜</m:t>
                      </m:r>
                      <m:r>
                        <a:rPr lang="en-IN" sz="1900"/>
                        <m:t> </m:t>
                      </m:r>
                      <m:sSub>
                        <m:sSubPr>
                          <m:ctrlPr>
                            <a:rPr lang="en-IN" sz="1900"/>
                          </m:ctrlPr>
                        </m:sSubPr>
                        <m:e>
                          <m:r>
                            <a:rPr lang="en-IN" sz="1900"/>
                            <m:t>𝛼</m:t>
                          </m:r>
                        </m:e>
                        <m:sub>
                          <m:r>
                            <a:rPr lang="en-IN" sz="1900"/>
                            <m:t>𝑛</m:t>
                          </m:r>
                        </m:sub>
                      </m:sSub>
                      <m:r>
                        <a:rPr lang="en-IN" sz="1900"/>
                        <m:t>≥0, </m:t>
                      </m:r>
                      <m:r>
                        <a:rPr lang="en-IN" sz="1900"/>
                        <m:t>𝑓𝑜𝑟</m:t>
                      </m:r>
                      <m:r>
                        <a:rPr lang="en-IN" sz="1900"/>
                        <m:t> </m:t>
                      </m:r>
                      <m:r>
                        <a:rPr lang="en-IN" sz="1900"/>
                        <m:t>𝑎𝑙𝑙</m:t>
                      </m:r>
                      <m:r>
                        <a:rPr lang="en-IN" sz="1900"/>
                        <m:t> </m:t>
                      </m:r>
                      <m:r>
                        <a:rPr lang="en-IN" sz="1900"/>
                        <m:t>𝑛</m:t>
                      </m:r>
                    </m:oMath>
                  </m:oMathPara>
                </a14:m>
                <a:endParaRPr lang="en-IN" sz="1900" dirty="0"/>
              </a:p>
              <a:p>
                <a:pPr algn="just">
                  <a:lnSpc>
                    <a:spcPct val="107000"/>
                  </a:lnSpc>
                  <a:spcBef>
                    <a:spcPts val="1200"/>
                  </a:spcBef>
                  <a:spcAft>
                    <a:spcPts val="800"/>
                  </a:spcAft>
                </a:pPr>
                <a:r>
                  <a:rPr lang="en-IN" sz="3100" dirty="0"/>
                  <a:t>At the optimum of this new objective function, the partial derivatives of objective functions with respect to </a:t>
                </a:r>
                <a14:m>
                  <m:oMath xmlns:m="http://schemas.openxmlformats.org/officeDocument/2006/math">
                    <m:r>
                      <a:rPr lang="en-IN" sz="3100"/>
                      <m:t>𝑤</m:t>
                    </m:r>
                  </m:oMath>
                </a14:m>
                <a:r>
                  <a:rPr lang="en-IN" sz="3100" dirty="0"/>
                  <a:t> and </a:t>
                </a:r>
                <a14:m>
                  <m:oMath xmlns:m="http://schemas.openxmlformats.org/officeDocument/2006/math">
                    <m:r>
                      <a:rPr lang="en-IN" sz="3100"/>
                      <m:t>𝑏</m:t>
                    </m:r>
                  </m:oMath>
                </a14:m>
                <a:r>
                  <a:rPr lang="en-IN" sz="3100" dirty="0"/>
                  <a:t> must be zero.</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
                        <m:fPr>
                          <m:ctrlPr>
                            <a:rPr lang="en-IN" sz="2100"/>
                          </m:ctrlPr>
                        </m:fPr>
                        <m:num>
                          <m:r>
                            <a:rPr lang="en-IN" sz="2100"/>
                            <m:t>𝜕</m:t>
                          </m:r>
                        </m:num>
                        <m:den>
                          <m:r>
                            <a:rPr lang="en-IN" sz="2100"/>
                            <m:t>𝜕</m:t>
                          </m:r>
                          <m:r>
                            <a:rPr lang="en-IN" sz="2100"/>
                            <m:t>𝑤</m:t>
                          </m:r>
                        </m:den>
                      </m:f>
                      <m:r>
                        <a:rPr lang="en-IN" sz="2100"/>
                        <m:t>=</m:t>
                      </m:r>
                      <m:r>
                        <a:rPr lang="en-IN" sz="2100"/>
                        <m:t>𝑤</m:t>
                      </m:r>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𝑛</m:t>
                              </m:r>
                            </m:sub>
                          </m:sSub>
                          <m:sSub>
                            <m:sSubPr>
                              <m:ctrlPr>
                                <a:rPr lang="en-IN" sz="2100"/>
                              </m:ctrlPr>
                            </m:sSubPr>
                            <m:e>
                              <m:r>
                                <a:rPr lang="en-IN" sz="2100"/>
                                <m:t>𝑥</m:t>
                              </m:r>
                            </m:e>
                            <m:sub>
                              <m:r>
                                <a:rPr lang="en-IN" sz="2100"/>
                                <m:t>𝑛</m:t>
                              </m:r>
                            </m:sub>
                          </m:sSub>
                        </m:e>
                      </m:nary>
                      <m:r>
                        <a:rPr lang="en-IN" sz="2100"/>
                        <m:t>=0→</m:t>
                      </m:r>
                      <m:r>
                        <a:rPr lang="en-IN" sz="2100"/>
                        <m:t>𝑤</m:t>
                      </m:r>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𝑛</m:t>
                              </m:r>
                            </m:sub>
                          </m:sSub>
                          <m:sSub>
                            <m:sSubPr>
                              <m:ctrlPr>
                                <a:rPr lang="en-IN" sz="2100"/>
                              </m:ctrlPr>
                            </m:sSubPr>
                            <m:e>
                              <m:r>
                                <a:rPr lang="en-IN" sz="2100"/>
                                <m:t>𝑥</m:t>
                              </m:r>
                            </m:e>
                            <m:sub>
                              <m:r>
                                <a:rPr lang="en-IN" sz="2100"/>
                                <m:t>𝑛</m:t>
                              </m:r>
                            </m:sub>
                          </m:sSub>
                        </m:e>
                      </m:nary>
                    </m:oMath>
                  </m:oMathPara>
                </a14:m>
                <a:endParaRPr lang="en-IN" sz="21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f>
                        <m:fPr>
                          <m:ctrlPr>
                            <a:rPr lang="en-IN" sz="2100"/>
                          </m:ctrlPr>
                        </m:fPr>
                        <m:num>
                          <m:r>
                            <a:rPr lang="en-IN" sz="2100"/>
                            <m:t>𝜕</m:t>
                          </m:r>
                        </m:num>
                        <m:den>
                          <m:r>
                            <a:rPr lang="en-IN" sz="2100"/>
                            <m:t>𝜕</m:t>
                          </m:r>
                          <m:r>
                            <a:rPr lang="en-IN" sz="2100"/>
                            <m:t>𝑏</m:t>
                          </m:r>
                        </m:den>
                      </m:f>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𝑛</m:t>
                              </m:r>
                            </m:sub>
                          </m:sSub>
                        </m:e>
                      </m:nary>
                      <m:r>
                        <a:rPr lang="en-IN" sz="2100"/>
                        <m:t>=0→</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𝑛</m:t>
                              </m:r>
                            </m:sub>
                          </m:sSub>
                        </m:e>
                      </m:nary>
                      <m:r>
                        <a:rPr lang="en-IN" sz="2100"/>
                        <m:t>=0</m:t>
                      </m:r>
                    </m:oMath>
                  </m:oMathPara>
                </a14:m>
                <a:endParaRPr lang="en-IN" sz="2100" dirty="0"/>
              </a:p>
              <a:p>
                <a:endParaRPr lang="en-IN" sz="2600"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blipFill>
                <a:blip r:embed="rId2"/>
                <a:stretch>
                  <a:fillRect l="-928" t="-2381" r="-986"/>
                </a:stretch>
              </a:blipFill>
            </p:spPr>
            <p:txBody>
              <a:bodyPr/>
              <a:lstStyle/>
              <a:p>
                <a:r>
                  <a:rPr lang="en-IN">
                    <a:noFill/>
                  </a:rPr>
                  <a:t> </a:t>
                </a:r>
              </a:p>
            </p:txBody>
          </p:sp>
        </mc:Fallback>
      </mc:AlternateContent>
    </p:spTree>
    <p:extLst>
      <p:ext uri="{BB962C8B-B14F-4D97-AF65-F5344CB8AC3E}">
        <p14:creationId xmlns:p14="http://schemas.microsoft.com/office/powerpoint/2010/main" val="1503045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p:txBody>
          <a:bodyPr/>
          <a:lstStyle/>
          <a:p>
            <a:r>
              <a:rPr lang="en-IN" dirty="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p:txBody>
              <a:bodyPr>
                <a:normAutofit fontScale="77500" lnSpcReduction="20000"/>
              </a:bodyPr>
              <a:lstStyle/>
              <a:p>
                <a:pPr algn="just">
                  <a:lnSpc>
                    <a:spcPct val="107000"/>
                  </a:lnSpc>
                  <a:spcBef>
                    <a:spcPts val="1200"/>
                  </a:spcBef>
                  <a:spcAft>
                    <a:spcPts val="800"/>
                  </a:spcAft>
                </a:pPr>
                <a:r>
                  <a:rPr lang="en-IN" sz="2600" dirty="0"/>
                  <a:t>Now by extending the rewritten optimization problem and substituting the above identities:</a:t>
                </a:r>
              </a:p>
              <a:p>
                <a:pPr indent="0" algn="just">
                  <a:lnSpc>
                    <a:spcPct val="107000"/>
                  </a:lnSpc>
                  <a:spcBef>
                    <a:spcPts val="1200"/>
                  </a:spcBef>
                  <a:spcAft>
                    <a:spcPts val="800"/>
                  </a:spcAft>
                  <a:buNone/>
                </a:pPr>
                <a14:m>
                  <m:oMathPara xmlns:m="http://schemas.openxmlformats.org/officeDocument/2006/math">
                    <m:oMathParaPr>
                      <m:jc m:val="left"/>
                    </m:oMathParaPr>
                    <m:oMath xmlns:m="http://schemas.openxmlformats.org/officeDocument/2006/math">
                      <m:f>
                        <m:fPr>
                          <m:ctrlPr>
                            <a:rPr lang="en-IN" sz="2100"/>
                          </m:ctrlPr>
                        </m:fPr>
                        <m:num>
                          <m:r>
                            <a:rPr lang="en-IN" sz="2100"/>
                            <m:t>1</m:t>
                          </m:r>
                        </m:num>
                        <m:den>
                          <m:r>
                            <a:rPr lang="en-IN" sz="2100"/>
                            <m:t>2</m:t>
                          </m:r>
                        </m:den>
                      </m:f>
                      <m:sSup>
                        <m:sSupPr>
                          <m:ctrlPr>
                            <a:rPr lang="en-IN" sz="2100"/>
                          </m:ctrlPr>
                        </m:sSupPr>
                        <m:e>
                          <m:r>
                            <a:rPr lang="en-IN" sz="2100"/>
                            <m:t>𝑤</m:t>
                          </m:r>
                        </m:e>
                        <m:sup>
                          <m:r>
                            <a:rPr lang="en-IN" sz="2100"/>
                            <m:t>𝑇</m:t>
                          </m:r>
                        </m:sup>
                      </m:sSup>
                      <m:r>
                        <a:rPr lang="en-IN" sz="2100"/>
                        <m:t>𝑤</m:t>
                      </m:r>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r>
                            <a:rPr lang="en-IN" sz="2100"/>
                            <m:t>(</m:t>
                          </m:r>
                          <m:sSub>
                            <m:sSubPr>
                              <m:ctrlPr>
                                <a:rPr lang="en-IN" sz="2100"/>
                              </m:ctrlPr>
                            </m:sSubPr>
                            <m:e>
                              <m:r>
                                <a:rPr lang="en-IN" sz="2100"/>
                                <m:t>𝑡</m:t>
                              </m:r>
                            </m:e>
                            <m:sub>
                              <m:r>
                                <a:rPr lang="en-IN" sz="2100"/>
                                <m:t>𝑛</m:t>
                              </m:r>
                            </m:sub>
                          </m:sSub>
                          <m:d>
                            <m:dPr>
                              <m:ctrlPr>
                                <a:rPr lang="en-IN" sz="2100"/>
                              </m:ctrlPr>
                            </m:dPr>
                            <m:e>
                              <m:sSup>
                                <m:sSupPr>
                                  <m:ctrlPr>
                                    <a:rPr lang="en-IN" sz="2100"/>
                                  </m:ctrlPr>
                                </m:sSupPr>
                                <m:e>
                                  <m:r>
                                    <a:rPr lang="en-IN" sz="2100"/>
                                    <m:t>𝑤</m:t>
                                  </m:r>
                                </m:e>
                                <m:sup>
                                  <m:r>
                                    <a:rPr lang="en-IN" sz="2100"/>
                                    <m:t>𝑇</m:t>
                                  </m:r>
                                </m:sup>
                              </m:sSup>
                              <m:sSub>
                                <m:sSubPr>
                                  <m:ctrlPr>
                                    <a:rPr lang="en-IN" sz="2100"/>
                                  </m:ctrlPr>
                                </m:sSubPr>
                                <m:e>
                                  <m:r>
                                    <a:rPr lang="en-IN" sz="2100"/>
                                    <m:t>𝑥</m:t>
                                  </m:r>
                                </m:e>
                                <m:sub>
                                  <m:r>
                                    <a:rPr lang="en-IN" sz="2100"/>
                                    <m:t>𝑛</m:t>
                                  </m:r>
                                </m:sub>
                              </m:sSub>
                              <m:r>
                                <a:rPr lang="en-IN" sz="2100"/>
                                <m:t>+</m:t>
                              </m:r>
                              <m:r>
                                <a:rPr lang="en-IN" sz="2100"/>
                                <m:t>𝑏</m:t>
                              </m:r>
                            </m:e>
                          </m:d>
                          <m:r>
                            <a:rPr lang="en-IN" sz="2100"/>
                            <m:t>−1)</m:t>
                          </m:r>
                        </m:e>
                      </m:nary>
                    </m:oMath>
                  </m:oMathPara>
                </a14:m>
                <a:endParaRPr lang="en-IN" sz="21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100"/>
                        <m:t>=</m:t>
                      </m:r>
                      <m:f>
                        <m:fPr>
                          <m:ctrlPr>
                            <a:rPr lang="en-IN" sz="2100"/>
                          </m:ctrlPr>
                        </m:fPr>
                        <m:num>
                          <m:r>
                            <a:rPr lang="en-IN" sz="2100"/>
                            <m:t>1</m:t>
                          </m:r>
                        </m:num>
                        <m:den>
                          <m:r>
                            <a:rPr lang="en-IN" sz="2100"/>
                            <m:t>2</m:t>
                          </m:r>
                        </m:den>
                      </m:f>
                      <m:d>
                        <m:dPr>
                          <m:ctrlPr>
                            <a:rPr lang="en-IN" sz="2100"/>
                          </m:ctrlPr>
                        </m:dPr>
                        <m:e>
                          <m:nary>
                            <m:naryPr>
                              <m:chr m:val="∑"/>
                              <m:limLoc m:val="undOvr"/>
                              <m:ctrlPr>
                                <a:rPr lang="en-IN" sz="2100"/>
                              </m:ctrlPr>
                            </m:naryPr>
                            <m:sub>
                              <m:r>
                                <a:rPr lang="en-IN" sz="2100"/>
                                <m:t>𝑚</m:t>
                              </m:r>
                              <m:r>
                                <a:rPr lang="en-IN" sz="2100"/>
                                <m:t>=1</m:t>
                              </m:r>
                            </m:sub>
                            <m:sup>
                              <m:r>
                                <a:rPr lang="en-IN" sz="2100"/>
                                <m:t>𝑁</m:t>
                              </m:r>
                            </m:sup>
                            <m:e>
                              <m:sSub>
                                <m:sSubPr>
                                  <m:ctrlPr>
                                    <a:rPr lang="en-IN" sz="2100"/>
                                  </m:ctrlPr>
                                </m:sSubPr>
                                <m:e>
                                  <m:r>
                                    <a:rPr lang="en-IN" sz="2100"/>
                                    <m:t>𝛼</m:t>
                                  </m:r>
                                </m:e>
                                <m:sub>
                                  <m:r>
                                    <a:rPr lang="en-IN" sz="2100"/>
                                    <m:t>𝑚</m:t>
                                  </m:r>
                                </m:sub>
                              </m:sSub>
                              <m:sSub>
                                <m:sSubPr>
                                  <m:ctrlPr>
                                    <a:rPr lang="en-IN" sz="2100"/>
                                  </m:ctrlPr>
                                </m:sSubPr>
                                <m:e>
                                  <m:r>
                                    <a:rPr lang="en-IN" sz="2100"/>
                                    <m:t>𝑡</m:t>
                                  </m:r>
                                </m:e>
                                <m:sub>
                                  <m:r>
                                    <a:rPr lang="en-IN" sz="2100"/>
                                    <m:t>𝑚</m:t>
                                  </m:r>
                                </m:sub>
                              </m:sSub>
                              <m:sSubSup>
                                <m:sSubSupPr>
                                  <m:ctrlPr>
                                    <a:rPr lang="en-IN" sz="2100"/>
                                  </m:ctrlPr>
                                </m:sSubSupPr>
                                <m:e>
                                  <m:r>
                                    <a:rPr lang="en-IN" sz="2100"/>
                                    <m:t>𝑥</m:t>
                                  </m:r>
                                </m:e>
                                <m:sub>
                                  <m:r>
                                    <a:rPr lang="en-IN" sz="2100"/>
                                    <m:t>𝑚</m:t>
                                  </m:r>
                                </m:sub>
                                <m:sup>
                                  <m:r>
                                    <a:rPr lang="en-IN" sz="2100"/>
                                    <m:t>𝑇</m:t>
                                  </m:r>
                                </m:sup>
                              </m:sSubSup>
                            </m:e>
                          </m:nary>
                        </m:e>
                      </m:d>
                      <m:d>
                        <m:dPr>
                          <m:ctrlPr>
                            <a:rPr lang="en-IN" sz="2100"/>
                          </m:ctrlPr>
                        </m:dPr>
                        <m:e>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𝑛</m:t>
                                  </m:r>
                                </m:sub>
                              </m:sSub>
                              <m:sSub>
                                <m:sSubPr>
                                  <m:ctrlPr>
                                    <a:rPr lang="en-IN" sz="2100"/>
                                  </m:ctrlPr>
                                </m:sSubPr>
                                <m:e>
                                  <m:r>
                                    <a:rPr lang="en-IN" sz="2100"/>
                                    <m:t>𝑥</m:t>
                                  </m:r>
                                </m:e>
                                <m:sub>
                                  <m:r>
                                    <a:rPr lang="en-IN" sz="2100"/>
                                    <m:t>𝑛</m:t>
                                  </m:r>
                                </m:sub>
                              </m:sSub>
                            </m:e>
                          </m:nary>
                        </m:e>
                      </m:d>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d>
                            <m:dPr>
                              <m:ctrlPr>
                                <a:rPr lang="en-IN" sz="2100"/>
                              </m:ctrlPr>
                            </m:dPr>
                            <m:e>
                              <m:sSub>
                                <m:sSubPr>
                                  <m:ctrlPr>
                                    <a:rPr lang="en-IN" sz="2100"/>
                                  </m:ctrlPr>
                                </m:sSubPr>
                                <m:e>
                                  <m:r>
                                    <a:rPr lang="en-IN" sz="2100"/>
                                    <m:t>𝑡</m:t>
                                  </m:r>
                                </m:e>
                                <m:sub>
                                  <m:r>
                                    <a:rPr lang="en-IN" sz="2100"/>
                                    <m:t>𝑛</m:t>
                                  </m:r>
                                </m:sub>
                              </m:sSub>
                              <m:d>
                                <m:dPr>
                                  <m:ctrlPr>
                                    <a:rPr lang="en-IN" sz="2100"/>
                                  </m:ctrlPr>
                                </m:dPr>
                                <m:e>
                                  <m:d>
                                    <m:dPr>
                                      <m:ctrlPr>
                                        <a:rPr lang="en-IN" sz="2100"/>
                                      </m:ctrlPr>
                                    </m:dPr>
                                    <m:e>
                                      <m:nary>
                                        <m:naryPr>
                                          <m:chr m:val="∑"/>
                                          <m:limLoc m:val="undOvr"/>
                                          <m:ctrlPr>
                                            <a:rPr lang="en-IN" sz="2100"/>
                                          </m:ctrlPr>
                                        </m:naryPr>
                                        <m:sub>
                                          <m:r>
                                            <a:rPr lang="en-IN" sz="2100"/>
                                            <m:t>𝑚</m:t>
                                          </m:r>
                                          <m:r>
                                            <a:rPr lang="en-IN" sz="2100"/>
                                            <m:t>=1</m:t>
                                          </m:r>
                                        </m:sub>
                                        <m:sup>
                                          <m:r>
                                            <a:rPr lang="en-IN" sz="2100"/>
                                            <m:t>𝑁</m:t>
                                          </m:r>
                                        </m:sup>
                                        <m:e>
                                          <m:sSub>
                                            <m:sSubPr>
                                              <m:ctrlPr>
                                                <a:rPr lang="en-IN" sz="2100"/>
                                              </m:ctrlPr>
                                            </m:sSubPr>
                                            <m:e>
                                              <m:r>
                                                <a:rPr lang="en-IN" sz="2100"/>
                                                <m:t>𝛼</m:t>
                                              </m:r>
                                            </m:e>
                                            <m:sub>
                                              <m:r>
                                                <a:rPr lang="en-IN" sz="2100"/>
                                                <m:t>𝑚</m:t>
                                              </m:r>
                                            </m:sub>
                                          </m:sSub>
                                          <m:sSub>
                                            <m:sSubPr>
                                              <m:ctrlPr>
                                                <a:rPr lang="en-IN" sz="2100"/>
                                              </m:ctrlPr>
                                            </m:sSubPr>
                                            <m:e>
                                              <m:r>
                                                <a:rPr lang="en-IN" sz="2100"/>
                                                <m:t>𝑡</m:t>
                                              </m:r>
                                            </m:e>
                                            <m:sub>
                                              <m:r>
                                                <a:rPr lang="en-IN" sz="2100"/>
                                                <m:t>𝑚</m:t>
                                              </m:r>
                                            </m:sub>
                                          </m:sSub>
                                          <m:sSubSup>
                                            <m:sSubSupPr>
                                              <m:ctrlPr>
                                                <a:rPr lang="en-IN" sz="2100"/>
                                              </m:ctrlPr>
                                            </m:sSubSupPr>
                                            <m:e>
                                              <m:r>
                                                <a:rPr lang="en-IN" sz="2100"/>
                                                <m:t>𝑥</m:t>
                                              </m:r>
                                            </m:e>
                                            <m:sub>
                                              <m:r>
                                                <a:rPr lang="en-IN" sz="2100"/>
                                                <m:t>𝑚</m:t>
                                              </m:r>
                                            </m:sub>
                                            <m:sup>
                                              <m:r>
                                                <a:rPr lang="en-IN" sz="2100"/>
                                                <m:t>𝑇</m:t>
                                              </m:r>
                                            </m:sup>
                                          </m:sSubSup>
                                        </m:e>
                                      </m:nary>
                                    </m:e>
                                  </m:d>
                                  <m:sSub>
                                    <m:sSubPr>
                                      <m:ctrlPr>
                                        <a:rPr lang="en-IN" sz="2100"/>
                                      </m:ctrlPr>
                                    </m:sSubPr>
                                    <m:e>
                                      <m:r>
                                        <a:rPr lang="en-IN" sz="2100"/>
                                        <m:t>𝑥</m:t>
                                      </m:r>
                                    </m:e>
                                    <m:sub>
                                      <m:r>
                                        <a:rPr lang="en-IN" sz="2100"/>
                                        <m:t>𝑛</m:t>
                                      </m:r>
                                    </m:sub>
                                  </m:sSub>
                                  <m:r>
                                    <a:rPr lang="en-IN" sz="2100"/>
                                    <m:t>+</m:t>
                                  </m:r>
                                  <m:r>
                                    <a:rPr lang="en-IN" sz="2100"/>
                                    <m:t>𝑏</m:t>
                                  </m:r>
                                </m:e>
                              </m:d>
                              <m:r>
                                <a:rPr lang="en-IN" sz="2100"/>
                                <m:t>−1</m:t>
                              </m:r>
                            </m:e>
                          </m:d>
                        </m:e>
                      </m:nary>
                    </m:oMath>
                  </m:oMathPara>
                </a14:m>
                <a:endParaRPr lang="en-IN" sz="21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100"/>
                        <m:t>=</m:t>
                      </m:r>
                      <m:f>
                        <m:fPr>
                          <m:ctrlPr>
                            <a:rPr lang="en-IN" sz="2100"/>
                          </m:ctrlPr>
                        </m:fPr>
                        <m:num>
                          <m:r>
                            <a:rPr lang="en-IN" sz="2100"/>
                            <m:t>1</m:t>
                          </m:r>
                        </m:num>
                        <m:den>
                          <m:r>
                            <a:rPr lang="en-IN" sz="2100"/>
                            <m:t>2</m:t>
                          </m:r>
                        </m:den>
                      </m:f>
                      <m:nary>
                        <m:naryPr>
                          <m:chr m:val="∑"/>
                          <m:limLoc m:val="undOvr"/>
                          <m:ctrlPr>
                            <a:rPr lang="en-IN" sz="2100"/>
                          </m:ctrlPr>
                        </m:naryPr>
                        <m:sub>
                          <m:r>
                            <a:rPr lang="en-IN" sz="2100"/>
                            <m:t>𝑚</m:t>
                          </m:r>
                          <m:r>
                            <a:rPr lang="en-IN" sz="2100"/>
                            <m:t>,</m:t>
                          </m:r>
                          <m:r>
                            <a:rPr lang="en-IN" sz="2100"/>
                            <m:t>𝑛</m:t>
                          </m:r>
                          <m:r>
                            <a:rPr lang="en-IN" sz="2100"/>
                            <m:t>=1</m:t>
                          </m:r>
                        </m:sub>
                        <m:sup>
                          <m:r>
                            <a:rPr lang="en-IN" sz="2100"/>
                            <m:t>𝑁</m:t>
                          </m:r>
                        </m:sup>
                        <m:e>
                          <m:sSub>
                            <m:sSubPr>
                              <m:ctrlPr>
                                <a:rPr lang="en-IN" sz="2100"/>
                              </m:ctrlPr>
                            </m:sSubPr>
                            <m:e>
                              <m:r>
                                <a:rPr lang="en-IN" sz="2100"/>
                                <m:t>𝛼</m:t>
                              </m:r>
                            </m:e>
                            <m:sub>
                              <m:r>
                                <a:rPr lang="en-IN" sz="2100"/>
                                <m:t>𝑚</m:t>
                              </m:r>
                            </m:sub>
                          </m:sSub>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𝑚</m:t>
                              </m:r>
                            </m:sub>
                          </m:sSub>
                          <m:sSub>
                            <m:sSubPr>
                              <m:ctrlPr>
                                <a:rPr lang="en-IN" sz="2100"/>
                              </m:ctrlPr>
                            </m:sSubPr>
                            <m:e>
                              <m:r>
                                <a:rPr lang="en-IN" sz="2100"/>
                                <m:t>𝑡</m:t>
                              </m:r>
                            </m:e>
                            <m:sub>
                              <m:r>
                                <a:rPr lang="en-IN" sz="2100"/>
                                <m:t>𝑛</m:t>
                              </m:r>
                            </m:sub>
                          </m:sSub>
                          <m:sSubSup>
                            <m:sSubSupPr>
                              <m:ctrlPr>
                                <a:rPr lang="en-IN" sz="2100"/>
                              </m:ctrlPr>
                            </m:sSubSupPr>
                            <m:e>
                              <m:r>
                                <a:rPr lang="en-IN" sz="2100"/>
                                <m:t>𝑥</m:t>
                              </m:r>
                            </m:e>
                            <m:sub>
                              <m:r>
                                <a:rPr lang="en-IN" sz="2100"/>
                                <m:t>𝑚</m:t>
                              </m:r>
                            </m:sub>
                            <m:sup>
                              <m:r>
                                <a:rPr lang="en-IN" sz="2100"/>
                                <m:t>𝑇</m:t>
                              </m:r>
                            </m:sup>
                          </m:sSubSup>
                          <m:sSub>
                            <m:sSubPr>
                              <m:ctrlPr>
                                <a:rPr lang="en-IN" sz="2100"/>
                              </m:ctrlPr>
                            </m:sSubPr>
                            <m:e>
                              <m:r>
                                <a:rPr lang="en-IN" sz="2100"/>
                                <m:t>𝑥</m:t>
                              </m:r>
                            </m:e>
                            <m:sub>
                              <m:r>
                                <a:rPr lang="en-IN" sz="2100"/>
                                <m:t>𝑛</m:t>
                              </m:r>
                            </m:sub>
                          </m:sSub>
                        </m:e>
                      </m:nary>
                      <m:r>
                        <a:rPr lang="en-IN" sz="2100"/>
                        <m:t>−</m:t>
                      </m:r>
                      <m:nary>
                        <m:naryPr>
                          <m:chr m:val="∑"/>
                          <m:limLoc m:val="undOvr"/>
                          <m:ctrlPr>
                            <a:rPr lang="en-IN" sz="2100"/>
                          </m:ctrlPr>
                        </m:naryPr>
                        <m:sub>
                          <m:r>
                            <a:rPr lang="en-IN" sz="2100"/>
                            <m:t>𝑛</m:t>
                          </m:r>
                          <m:r>
                            <a:rPr lang="en-IN" sz="2100"/>
                            <m:t>,</m:t>
                          </m:r>
                          <m:r>
                            <a:rPr lang="en-IN" sz="2100"/>
                            <m:t>𝑚</m:t>
                          </m:r>
                          <m:r>
                            <a:rPr lang="en-IN" sz="2100"/>
                            <m:t>=1</m:t>
                          </m:r>
                        </m:sub>
                        <m:sup>
                          <m:r>
                            <a:rPr lang="en-IN" sz="2100"/>
                            <m:t>𝑁</m:t>
                          </m:r>
                        </m:sup>
                        <m:e>
                          <m:sSub>
                            <m:sSubPr>
                              <m:ctrlPr>
                                <a:rPr lang="en-IN" sz="2100"/>
                              </m:ctrlPr>
                            </m:sSubPr>
                            <m:e>
                              <m:r>
                                <a:rPr lang="en-IN" sz="2100"/>
                                <m:t>𝛼</m:t>
                              </m:r>
                            </m:e>
                            <m:sub>
                              <m:r>
                                <a:rPr lang="en-IN" sz="2100"/>
                                <m:t>𝑚</m:t>
                              </m:r>
                            </m:sub>
                          </m:sSub>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𝑚</m:t>
                              </m:r>
                            </m:sub>
                          </m:sSub>
                          <m:sSub>
                            <m:sSubPr>
                              <m:ctrlPr>
                                <a:rPr lang="en-IN" sz="2100"/>
                              </m:ctrlPr>
                            </m:sSubPr>
                            <m:e>
                              <m:r>
                                <a:rPr lang="en-IN" sz="2100"/>
                                <m:t>𝑡</m:t>
                              </m:r>
                            </m:e>
                            <m:sub>
                              <m:r>
                                <a:rPr lang="en-IN" sz="2100"/>
                                <m:t>𝑛</m:t>
                              </m:r>
                            </m:sub>
                          </m:sSub>
                          <m:sSubSup>
                            <m:sSubSupPr>
                              <m:ctrlPr>
                                <a:rPr lang="en-IN" sz="2100"/>
                              </m:ctrlPr>
                            </m:sSubSupPr>
                            <m:e>
                              <m:r>
                                <a:rPr lang="en-IN" sz="2100"/>
                                <m:t>𝑥</m:t>
                              </m:r>
                            </m:e>
                            <m:sub>
                              <m:r>
                                <a:rPr lang="en-IN" sz="2100"/>
                                <m:t>𝑚</m:t>
                              </m:r>
                            </m:sub>
                            <m:sup>
                              <m:r>
                                <a:rPr lang="en-IN" sz="2100"/>
                                <m:t>𝑇</m:t>
                              </m:r>
                            </m:sup>
                          </m:sSubSup>
                          <m:sSub>
                            <m:sSubPr>
                              <m:ctrlPr>
                                <a:rPr lang="en-IN" sz="2100"/>
                              </m:ctrlPr>
                            </m:sSubPr>
                            <m:e>
                              <m:r>
                                <a:rPr lang="en-IN" sz="2100"/>
                                <m:t>𝑥</m:t>
                              </m:r>
                            </m:e>
                            <m:sub>
                              <m:r>
                                <a:rPr lang="en-IN" sz="2100"/>
                                <m:t>𝑛</m:t>
                              </m:r>
                            </m:sub>
                          </m:sSub>
                        </m:e>
                      </m:nary>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𝑛</m:t>
                              </m:r>
                            </m:sub>
                          </m:sSub>
                          <m:r>
                            <a:rPr lang="en-IN" sz="2100"/>
                            <m:t>𝑏</m:t>
                          </m:r>
                        </m:e>
                      </m:nary>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e>
                      </m:nary>
                      <m:r>
                        <a:rPr lang="en-IN" sz="2100" b="0" i="0" smtClean="0">
                          <a:latin typeface="Cambria Math" panose="02040503050406030204" pitchFamily="18" charset="0"/>
                        </a:rPr>
                        <m:t>                    </m:t>
                      </m:r>
                    </m:oMath>
                  </m:oMathPara>
                </a14:m>
                <a:endParaRPr lang="en-IN" sz="2100" dirty="0"/>
              </a:p>
              <a:p>
                <a:pPr marL="0" indent="0">
                  <a:buNone/>
                </a:pPr>
                <a14:m>
                  <m:oMathPara xmlns:m="http://schemas.openxmlformats.org/officeDocument/2006/math">
                    <m:oMathParaPr>
                      <m:jc m:val="centerGroup"/>
                    </m:oMathParaPr>
                    <m:oMath xmlns:m="http://schemas.openxmlformats.org/officeDocument/2006/math">
                      <m:r>
                        <a:rPr lang="en-IN" sz="2100"/>
                        <m:t>=</m:t>
                      </m:r>
                      <m:nary>
                        <m:naryPr>
                          <m:chr m:val="∑"/>
                          <m:limLoc m:val="undOvr"/>
                          <m:ctrlPr>
                            <a:rPr lang="en-IN" sz="2100"/>
                          </m:ctrlPr>
                        </m:naryPr>
                        <m:sub>
                          <m:r>
                            <a:rPr lang="en-IN" sz="2100"/>
                            <m:t>𝑛</m:t>
                          </m:r>
                          <m:r>
                            <a:rPr lang="en-IN" sz="2100"/>
                            <m:t>=1</m:t>
                          </m:r>
                        </m:sub>
                        <m:sup>
                          <m:r>
                            <a:rPr lang="en-IN" sz="2100"/>
                            <m:t>𝑁</m:t>
                          </m:r>
                        </m:sup>
                        <m:e>
                          <m:sSub>
                            <m:sSubPr>
                              <m:ctrlPr>
                                <a:rPr lang="en-IN" sz="2100"/>
                              </m:ctrlPr>
                            </m:sSubPr>
                            <m:e>
                              <m:r>
                                <a:rPr lang="en-IN" sz="2100"/>
                                <m:t>𝛼</m:t>
                              </m:r>
                            </m:e>
                            <m:sub>
                              <m:r>
                                <a:rPr lang="en-IN" sz="2100"/>
                                <m:t>𝑛</m:t>
                              </m:r>
                            </m:sub>
                          </m:sSub>
                        </m:e>
                      </m:nary>
                      <m:r>
                        <a:rPr lang="en-IN" sz="2100"/>
                        <m:t>−</m:t>
                      </m:r>
                      <m:f>
                        <m:fPr>
                          <m:ctrlPr>
                            <a:rPr lang="en-IN" sz="2100"/>
                          </m:ctrlPr>
                        </m:fPr>
                        <m:num>
                          <m:r>
                            <a:rPr lang="en-IN" sz="2100"/>
                            <m:t>1</m:t>
                          </m:r>
                        </m:num>
                        <m:den>
                          <m:r>
                            <a:rPr lang="en-IN" sz="2100"/>
                            <m:t>2</m:t>
                          </m:r>
                        </m:den>
                      </m:f>
                      <m:nary>
                        <m:naryPr>
                          <m:chr m:val="∑"/>
                          <m:limLoc m:val="undOvr"/>
                          <m:ctrlPr>
                            <a:rPr lang="en-IN" sz="2100"/>
                          </m:ctrlPr>
                        </m:naryPr>
                        <m:sub>
                          <m:r>
                            <a:rPr lang="en-IN" sz="2100"/>
                            <m:t>𝑚</m:t>
                          </m:r>
                          <m:r>
                            <a:rPr lang="en-IN" sz="2100"/>
                            <m:t>,</m:t>
                          </m:r>
                          <m:r>
                            <a:rPr lang="en-IN" sz="2100"/>
                            <m:t>𝑛</m:t>
                          </m:r>
                          <m:r>
                            <a:rPr lang="en-IN" sz="2100"/>
                            <m:t>=1</m:t>
                          </m:r>
                        </m:sub>
                        <m:sup>
                          <m:r>
                            <a:rPr lang="en-IN" sz="2100"/>
                            <m:t>𝑁</m:t>
                          </m:r>
                        </m:sup>
                        <m:e>
                          <m:sSub>
                            <m:sSubPr>
                              <m:ctrlPr>
                                <a:rPr lang="en-IN" sz="2100"/>
                              </m:ctrlPr>
                            </m:sSubPr>
                            <m:e>
                              <m:r>
                                <a:rPr lang="en-IN" sz="2100"/>
                                <m:t>𝛼</m:t>
                              </m:r>
                            </m:e>
                            <m:sub>
                              <m:r>
                                <a:rPr lang="en-IN" sz="2100"/>
                                <m:t>𝑚</m:t>
                              </m:r>
                            </m:sub>
                          </m:sSub>
                          <m:sSub>
                            <m:sSubPr>
                              <m:ctrlPr>
                                <a:rPr lang="en-IN" sz="2100"/>
                              </m:ctrlPr>
                            </m:sSubPr>
                            <m:e>
                              <m:r>
                                <a:rPr lang="en-IN" sz="2100"/>
                                <m:t>𝛼</m:t>
                              </m:r>
                            </m:e>
                            <m:sub>
                              <m:r>
                                <a:rPr lang="en-IN" sz="2100"/>
                                <m:t>𝑛</m:t>
                              </m:r>
                            </m:sub>
                          </m:sSub>
                          <m:sSub>
                            <m:sSubPr>
                              <m:ctrlPr>
                                <a:rPr lang="en-IN" sz="2100"/>
                              </m:ctrlPr>
                            </m:sSubPr>
                            <m:e>
                              <m:r>
                                <a:rPr lang="en-IN" sz="2100"/>
                                <m:t>𝑡</m:t>
                              </m:r>
                            </m:e>
                            <m:sub>
                              <m:r>
                                <a:rPr lang="en-IN" sz="2100"/>
                                <m:t>𝑚</m:t>
                              </m:r>
                            </m:sub>
                          </m:sSub>
                          <m:sSub>
                            <m:sSubPr>
                              <m:ctrlPr>
                                <a:rPr lang="en-IN" sz="2100"/>
                              </m:ctrlPr>
                            </m:sSubPr>
                            <m:e>
                              <m:r>
                                <a:rPr lang="en-IN" sz="2100"/>
                                <m:t>𝑡</m:t>
                              </m:r>
                            </m:e>
                            <m:sub>
                              <m:r>
                                <a:rPr lang="en-IN" sz="2100"/>
                                <m:t>𝑛</m:t>
                              </m:r>
                            </m:sub>
                          </m:sSub>
                          <m:sSubSup>
                            <m:sSubSupPr>
                              <m:ctrlPr>
                                <a:rPr lang="en-IN" sz="2100"/>
                              </m:ctrlPr>
                            </m:sSubSupPr>
                            <m:e>
                              <m:r>
                                <a:rPr lang="en-IN" sz="2100"/>
                                <m:t>𝑥</m:t>
                              </m:r>
                            </m:e>
                            <m:sub>
                              <m:r>
                                <a:rPr lang="en-IN" sz="2100"/>
                                <m:t>𝑚</m:t>
                              </m:r>
                            </m:sub>
                            <m:sup>
                              <m:r>
                                <a:rPr lang="en-IN" sz="2100"/>
                                <m:t>𝑇</m:t>
                              </m:r>
                            </m:sup>
                          </m:sSubSup>
                          <m:sSub>
                            <m:sSubPr>
                              <m:ctrlPr>
                                <a:rPr lang="en-IN" sz="2100"/>
                              </m:ctrlPr>
                            </m:sSubPr>
                            <m:e>
                              <m:r>
                                <a:rPr lang="en-IN" sz="2100"/>
                                <m:t>𝑥</m:t>
                              </m:r>
                            </m:e>
                            <m:sub>
                              <m:r>
                                <a:rPr lang="en-IN" sz="2100"/>
                                <m:t>𝑛</m:t>
                              </m:r>
                            </m:sub>
                          </m:sSub>
                        </m:e>
                      </m:nary>
                      <m:r>
                        <a:rPr lang="en-IN" sz="2100" b="0" i="0" smtClean="0">
                          <a:latin typeface="Cambria Math" panose="02040503050406030204" pitchFamily="18" charset="0"/>
                        </a:rPr>
                        <m:t>                                                                                          </m:t>
                      </m:r>
                    </m:oMath>
                  </m:oMathPara>
                </a14:m>
                <a:endParaRPr lang="en-IN" sz="2100" dirty="0"/>
              </a:p>
              <a:p>
                <a:endParaRPr lang="en-IN" sz="2600"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blipFill>
                <a:blip r:embed="rId2"/>
                <a:stretch>
                  <a:fillRect l="-522" t="-1541"/>
                </a:stretch>
              </a:blipFill>
            </p:spPr>
            <p:txBody>
              <a:bodyPr/>
              <a:lstStyle/>
              <a:p>
                <a:r>
                  <a:rPr lang="en-IN">
                    <a:noFill/>
                  </a:rPr>
                  <a:t> </a:t>
                </a:r>
              </a:p>
            </p:txBody>
          </p:sp>
        </mc:Fallback>
      </mc:AlternateContent>
    </p:spTree>
    <p:extLst>
      <p:ext uri="{BB962C8B-B14F-4D97-AF65-F5344CB8AC3E}">
        <p14:creationId xmlns:p14="http://schemas.microsoft.com/office/powerpoint/2010/main" val="149084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D7E-12E1-4657-ACF1-2B4CC9BBD1D2}"/>
              </a:ext>
            </a:extLst>
          </p:cNvPr>
          <p:cNvSpPr>
            <a:spLocks noGrp="1"/>
          </p:cNvSpPr>
          <p:nvPr>
            <p:ph type="title"/>
          </p:nvPr>
        </p:nvSpPr>
        <p:spPr/>
        <p:txBody>
          <a:bodyPr/>
          <a:lstStyle/>
          <a:p>
            <a:r>
              <a:rPr lang="en-IN" dirty="0"/>
              <a:t>Support Vector Machine(SVM)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B6D85-91F1-4CA2-AA5B-8CBAC9213A95}"/>
                  </a:ext>
                </a:extLst>
              </p:cNvPr>
              <p:cNvSpPr>
                <a:spLocks noGrp="1"/>
              </p:cNvSpPr>
              <p:nvPr>
                <p:ph idx="1"/>
              </p:nvPr>
            </p:nvSpPr>
            <p:spPr>
              <a:xfrm>
                <a:off x="838200" y="1493822"/>
                <a:ext cx="10515600" cy="5205741"/>
              </a:xfrm>
            </p:spPr>
            <p:txBody>
              <a:bodyPr>
                <a:normAutofit fontScale="62500" lnSpcReduction="20000"/>
              </a:bodyPr>
              <a:lstStyle/>
              <a:p>
                <a:pPr algn="just"/>
                <a:r>
                  <a:rPr lang="en-IN" sz="3700" dirty="0"/>
                  <a:t>Now the goal is maximizing the above optimization term given the constraints </a:t>
                </a:r>
                <a14:m>
                  <m:oMath xmlns:m="http://schemas.openxmlformats.org/officeDocument/2006/math">
                    <m:sSub>
                      <m:sSubPr>
                        <m:ctrlPr>
                          <a:rPr lang="en-IN" sz="3700"/>
                        </m:ctrlPr>
                      </m:sSubPr>
                      <m:e>
                        <m:r>
                          <a:rPr lang="en-IN" sz="3700"/>
                          <m:t>𝛼</m:t>
                        </m:r>
                      </m:e>
                      <m:sub>
                        <m:r>
                          <a:rPr lang="en-IN" sz="3700"/>
                          <m:t>𝑛</m:t>
                        </m:r>
                      </m:sub>
                    </m:sSub>
                    <m:r>
                      <a:rPr lang="en-IN" sz="3700"/>
                      <m:t>&gt;0</m:t>
                    </m:r>
                  </m:oMath>
                </a14:m>
                <a:r>
                  <a:rPr lang="en-IN" sz="3700" dirty="0"/>
                  <a:t> and </a:t>
                </a:r>
                <a14:m>
                  <m:oMath xmlns:m="http://schemas.openxmlformats.org/officeDocument/2006/math">
                    <m:nary>
                      <m:naryPr>
                        <m:chr m:val="∑"/>
                        <m:limLoc m:val="undOvr"/>
                        <m:ctrlPr>
                          <a:rPr lang="en-IN" sz="3700"/>
                        </m:ctrlPr>
                      </m:naryPr>
                      <m:sub>
                        <m:r>
                          <a:rPr lang="en-IN" sz="3700"/>
                          <m:t>𝑛</m:t>
                        </m:r>
                        <m:r>
                          <a:rPr lang="en-IN" sz="3700"/>
                          <m:t>=1</m:t>
                        </m:r>
                      </m:sub>
                      <m:sup>
                        <m:r>
                          <a:rPr lang="en-IN" sz="3700"/>
                          <m:t>𝑁</m:t>
                        </m:r>
                      </m:sup>
                      <m:e>
                        <m:sSub>
                          <m:sSubPr>
                            <m:ctrlPr>
                              <a:rPr lang="en-IN" sz="3700"/>
                            </m:ctrlPr>
                          </m:sSubPr>
                          <m:e>
                            <m:r>
                              <a:rPr lang="en-IN" sz="3700"/>
                              <m:t>𝛼</m:t>
                            </m:r>
                          </m:e>
                          <m:sub>
                            <m:r>
                              <a:rPr lang="en-IN" sz="3700"/>
                              <m:t>𝑛</m:t>
                            </m:r>
                          </m:sub>
                        </m:sSub>
                        <m:sSub>
                          <m:sSubPr>
                            <m:ctrlPr>
                              <a:rPr lang="en-IN" sz="3700"/>
                            </m:ctrlPr>
                          </m:sSubPr>
                          <m:e>
                            <m:r>
                              <a:rPr lang="en-IN" sz="3700"/>
                              <m:t>𝑡</m:t>
                            </m:r>
                          </m:e>
                          <m:sub>
                            <m:r>
                              <a:rPr lang="en-IN" sz="3700"/>
                              <m:t>𝑛</m:t>
                            </m:r>
                          </m:sub>
                        </m:sSub>
                      </m:e>
                    </m:nary>
                    <m:r>
                      <a:rPr lang="en-IN" sz="3700"/>
                      <m:t>=0.</m:t>
                    </m:r>
                  </m:oMath>
                </a14:m>
                <a:endParaRPr lang="en-IN" sz="3700" dirty="0"/>
              </a:p>
              <a:p>
                <a:pPr algn="just">
                  <a:lnSpc>
                    <a:spcPct val="107000"/>
                  </a:lnSpc>
                  <a:spcBef>
                    <a:spcPts val="1200"/>
                  </a:spcBef>
                  <a:spcAft>
                    <a:spcPts val="800"/>
                  </a:spcAft>
                </a:pPr>
                <a:r>
                  <a:rPr lang="en-IN" sz="3700" dirty="0"/>
                  <a:t>Giving a set of optimal </a:t>
                </a:r>
                <a14:m>
                  <m:oMath xmlns:m="http://schemas.openxmlformats.org/officeDocument/2006/math">
                    <m:sSub>
                      <m:sSubPr>
                        <m:ctrlPr>
                          <a:rPr lang="en-IN" sz="3700"/>
                        </m:ctrlPr>
                      </m:sSubPr>
                      <m:e>
                        <m:r>
                          <a:rPr lang="en-IN" sz="3700"/>
                          <m:t>𝛼</m:t>
                        </m:r>
                      </m:e>
                      <m:sub>
                        <m:r>
                          <a:rPr lang="en-IN" sz="3700"/>
                          <m:t>𝑛</m:t>
                        </m:r>
                      </m:sub>
                    </m:sSub>
                  </m:oMath>
                </a14:m>
                <a:r>
                  <a:rPr lang="en-IN" sz="3700" dirty="0"/>
                  <a:t>, the class of a new object can be found as:</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sSub>
                        <m:sSubPr>
                          <m:ctrlPr>
                            <a:rPr lang="en-IN" sz="3300"/>
                          </m:ctrlPr>
                        </m:sSubPr>
                        <m:e>
                          <m:r>
                            <a:rPr lang="en-IN" sz="3300"/>
                            <m:t>𝑡</m:t>
                          </m:r>
                        </m:e>
                        <m:sub>
                          <m:r>
                            <a:rPr lang="en-IN" sz="3300"/>
                            <m:t>𝑛𝑒𝑤</m:t>
                          </m:r>
                        </m:sub>
                      </m:sSub>
                      <m:r>
                        <a:rPr lang="en-IN" sz="3300"/>
                        <m:t>=</m:t>
                      </m:r>
                      <m:r>
                        <a:rPr lang="en-IN" sz="3300"/>
                        <m:t>𝑠𝑖𝑔𝑛</m:t>
                      </m:r>
                      <m:d>
                        <m:dPr>
                          <m:ctrlPr>
                            <a:rPr lang="en-IN" sz="3300"/>
                          </m:ctrlPr>
                        </m:dPr>
                        <m:e>
                          <m:nary>
                            <m:naryPr>
                              <m:chr m:val="∑"/>
                              <m:limLoc m:val="undOvr"/>
                              <m:ctrlPr>
                                <a:rPr lang="en-IN" sz="3300"/>
                              </m:ctrlPr>
                            </m:naryPr>
                            <m:sub>
                              <m:r>
                                <a:rPr lang="en-IN" sz="3300"/>
                                <m:t>𝑛</m:t>
                              </m:r>
                              <m:r>
                                <a:rPr lang="en-IN" sz="3300"/>
                                <m:t>=1</m:t>
                              </m:r>
                            </m:sub>
                            <m:sup>
                              <m:r>
                                <a:rPr lang="en-IN" sz="3300"/>
                                <m:t>𝑁</m:t>
                              </m:r>
                            </m:sup>
                            <m:e>
                              <m:sSub>
                                <m:sSubPr>
                                  <m:ctrlPr>
                                    <a:rPr lang="en-IN" sz="3300"/>
                                  </m:ctrlPr>
                                </m:sSubPr>
                                <m:e>
                                  <m:r>
                                    <a:rPr lang="en-IN" sz="3300"/>
                                    <m:t>𝛼</m:t>
                                  </m:r>
                                </m:e>
                                <m:sub>
                                  <m:r>
                                    <a:rPr lang="en-IN" sz="3300"/>
                                    <m:t>𝑛</m:t>
                                  </m:r>
                                </m:sub>
                              </m:sSub>
                              <m:sSub>
                                <m:sSubPr>
                                  <m:ctrlPr>
                                    <a:rPr lang="en-IN" sz="3300"/>
                                  </m:ctrlPr>
                                </m:sSubPr>
                                <m:e>
                                  <m:r>
                                    <a:rPr lang="en-IN" sz="3300"/>
                                    <m:t>𝑡</m:t>
                                  </m:r>
                                </m:e>
                                <m:sub>
                                  <m:r>
                                    <a:rPr lang="en-IN" sz="3300"/>
                                    <m:t>𝑛</m:t>
                                  </m:r>
                                </m:sub>
                              </m:sSub>
                              <m:sSubSup>
                                <m:sSubSupPr>
                                  <m:ctrlPr>
                                    <a:rPr lang="en-IN" sz="3300"/>
                                  </m:ctrlPr>
                                </m:sSubSupPr>
                                <m:e>
                                  <m:r>
                                    <a:rPr lang="en-IN" sz="3300"/>
                                    <m:t>𝑥</m:t>
                                  </m:r>
                                </m:e>
                                <m:sub>
                                  <m:r>
                                    <a:rPr lang="en-IN" sz="3300"/>
                                    <m:t>𝑛</m:t>
                                  </m:r>
                                </m:sub>
                                <m:sup>
                                  <m:r>
                                    <a:rPr lang="en-IN" sz="3300"/>
                                    <m:t>𝑇</m:t>
                                  </m:r>
                                </m:sup>
                              </m:sSubSup>
                              <m:sSub>
                                <m:sSubPr>
                                  <m:ctrlPr>
                                    <a:rPr lang="en-IN" sz="3300"/>
                                  </m:ctrlPr>
                                </m:sSubPr>
                                <m:e>
                                  <m:r>
                                    <a:rPr lang="en-IN" sz="3300"/>
                                    <m:t>𝑥</m:t>
                                  </m:r>
                                </m:e>
                                <m:sub>
                                  <m:r>
                                    <a:rPr lang="en-IN" sz="3300"/>
                                    <m:t>𝑛𝑒𝑤</m:t>
                                  </m:r>
                                </m:sub>
                              </m:sSub>
                              <m:r>
                                <a:rPr lang="en-IN" sz="3300"/>
                                <m:t>+</m:t>
                              </m:r>
                              <m:r>
                                <a:rPr lang="en-IN" sz="3300"/>
                                <m:t>𝑏</m:t>
                              </m:r>
                            </m:e>
                          </m:nary>
                        </m:e>
                      </m:d>
                    </m:oMath>
                  </m:oMathPara>
                </a14:m>
                <a:endParaRPr lang="en-IN" sz="2600" dirty="0"/>
              </a:p>
              <a:p>
                <a:pPr marL="0" indent="0" algn="just">
                  <a:lnSpc>
                    <a:spcPct val="107000"/>
                  </a:lnSpc>
                  <a:spcBef>
                    <a:spcPts val="1200"/>
                  </a:spcBef>
                  <a:spcAft>
                    <a:spcPts val="800"/>
                  </a:spcAft>
                  <a:buNone/>
                </a:pPr>
                <a:r>
                  <a:rPr lang="en-IN" sz="3700" dirty="0"/>
                  <a:t>Where </a:t>
                </a:r>
                <a14:m>
                  <m:oMath xmlns:m="http://schemas.openxmlformats.org/officeDocument/2006/math">
                    <m:r>
                      <a:rPr lang="en-IN" sz="3700"/>
                      <m:t>𝑏</m:t>
                    </m:r>
                  </m:oMath>
                </a14:m>
                <a:r>
                  <a:rPr lang="en-IN" sz="3700" dirty="0"/>
                  <a:t> can be found using the fact that for the closest point </a:t>
                </a:r>
                <a14:m>
                  <m:oMath xmlns:m="http://schemas.openxmlformats.org/officeDocument/2006/math">
                    <m:sSub>
                      <m:sSubPr>
                        <m:ctrlPr>
                          <a:rPr lang="en-IN" sz="3700"/>
                        </m:ctrlPr>
                      </m:sSubPr>
                      <m:e>
                        <m:r>
                          <a:rPr lang="en-IN" sz="3700"/>
                          <m:t>𝑡</m:t>
                        </m:r>
                      </m:e>
                      <m:sub>
                        <m:r>
                          <a:rPr lang="en-IN" sz="3700"/>
                          <m:t>𝑛</m:t>
                        </m:r>
                      </m:sub>
                    </m:sSub>
                    <m:d>
                      <m:dPr>
                        <m:ctrlPr>
                          <a:rPr lang="en-IN" sz="3700"/>
                        </m:ctrlPr>
                      </m:dPr>
                      <m:e>
                        <m:sSup>
                          <m:sSupPr>
                            <m:ctrlPr>
                              <a:rPr lang="en-IN" sz="3700"/>
                            </m:ctrlPr>
                          </m:sSupPr>
                          <m:e>
                            <m:r>
                              <a:rPr lang="en-IN" sz="3700"/>
                              <m:t>𝑤</m:t>
                            </m:r>
                          </m:e>
                          <m:sup>
                            <m:r>
                              <a:rPr lang="en-IN" sz="3700"/>
                              <m:t>𝑇</m:t>
                            </m:r>
                          </m:sup>
                        </m:sSup>
                        <m:sSub>
                          <m:sSubPr>
                            <m:ctrlPr>
                              <a:rPr lang="en-IN" sz="3700"/>
                            </m:ctrlPr>
                          </m:sSubPr>
                          <m:e>
                            <m:r>
                              <a:rPr lang="en-IN" sz="3700"/>
                              <m:t>𝑥</m:t>
                            </m:r>
                          </m:e>
                          <m:sub>
                            <m:r>
                              <a:rPr lang="en-IN" sz="3700"/>
                              <m:t>𝑛</m:t>
                            </m:r>
                          </m:sub>
                        </m:sSub>
                        <m:r>
                          <a:rPr lang="en-IN" sz="3700"/>
                          <m:t>+</m:t>
                        </m:r>
                        <m:r>
                          <a:rPr lang="en-IN" sz="3700"/>
                          <m:t>𝑏</m:t>
                        </m:r>
                      </m:e>
                    </m:d>
                    <m:r>
                      <a:rPr lang="en-IN" sz="3700"/>
                      <m:t>=±1</m:t>
                    </m:r>
                  </m:oMath>
                </a14:m>
                <a:r>
                  <a:rPr lang="en-IN" sz="3700" dirty="0"/>
                  <a:t> by substituting </a:t>
                </a:r>
                <a14:m>
                  <m:oMath xmlns:m="http://schemas.openxmlformats.org/officeDocument/2006/math">
                    <m:r>
                      <a:rPr lang="en-IN" sz="3700"/>
                      <m:t>𝑤</m:t>
                    </m:r>
                    <m:r>
                      <a:rPr lang="en-IN" sz="3700"/>
                      <m:t>=</m:t>
                    </m:r>
                    <m:nary>
                      <m:naryPr>
                        <m:chr m:val="∑"/>
                        <m:limLoc m:val="undOvr"/>
                        <m:ctrlPr>
                          <a:rPr lang="en-IN" sz="3700"/>
                        </m:ctrlPr>
                      </m:naryPr>
                      <m:sub>
                        <m:r>
                          <a:rPr lang="en-IN" sz="3700"/>
                          <m:t>𝑛</m:t>
                        </m:r>
                        <m:r>
                          <a:rPr lang="en-IN" sz="3700"/>
                          <m:t>=1</m:t>
                        </m:r>
                      </m:sub>
                      <m:sup>
                        <m:r>
                          <a:rPr lang="en-IN" sz="3700"/>
                          <m:t>𝑁</m:t>
                        </m:r>
                      </m:sup>
                      <m:e>
                        <m:sSub>
                          <m:sSubPr>
                            <m:ctrlPr>
                              <a:rPr lang="en-IN" sz="3700"/>
                            </m:ctrlPr>
                          </m:sSubPr>
                          <m:e>
                            <m:r>
                              <a:rPr lang="en-IN" sz="3700"/>
                              <m:t>𝛼</m:t>
                            </m:r>
                          </m:e>
                          <m:sub>
                            <m:r>
                              <a:rPr lang="en-IN" sz="3700"/>
                              <m:t>𝑛</m:t>
                            </m:r>
                          </m:sub>
                        </m:sSub>
                        <m:sSub>
                          <m:sSubPr>
                            <m:ctrlPr>
                              <a:rPr lang="en-IN" sz="3700"/>
                            </m:ctrlPr>
                          </m:sSubPr>
                          <m:e>
                            <m:r>
                              <a:rPr lang="en-IN" sz="3700"/>
                              <m:t>𝑡</m:t>
                            </m:r>
                          </m:e>
                          <m:sub>
                            <m:r>
                              <a:rPr lang="en-IN" sz="3700"/>
                              <m:t>𝑛</m:t>
                            </m:r>
                          </m:sub>
                        </m:sSub>
                        <m:sSub>
                          <m:sSubPr>
                            <m:ctrlPr>
                              <a:rPr lang="en-IN" sz="3700"/>
                            </m:ctrlPr>
                          </m:sSubPr>
                          <m:e>
                            <m:r>
                              <a:rPr lang="en-IN" sz="3700"/>
                              <m:t>𝑥</m:t>
                            </m:r>
                          </m:e>
                          <m:sub>
                            <m:r>
                              <a:rPr lang="en-IN" sz="3700"/>
                              <m:t>𝑛</m:t>
                            </m:r>
                          </m:sub>
                        </m:sSub>
                      </m:e>
                    </m:nary>
                  </m:oMath>
                </a14:m>
                <a:r>
                  <a:rPr lang="en-IN" sz="3700" dirty="0"/>
                  <a:t> in it as:</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900"/>
                        <m:t>𝑏</m:t>
                      </m:r>
                      <m:r>
                        <a:rPr lang="en-IN" sz="2900"/>
                        <m:t>=</m:t>
                      </m:r>
                      <m:sSub>
                        <m:sSubPr>
                          <m:ctrlPr>
                            <a:rPr lang="en-IN" sz="2900"/>
                          </m:ctrlPr>
                        </m:sSubPr>
                        <m:e>
                          <m:r>
                            <a:rPr lang="en-IN" sz="2900"/>
                            <m:t>𝑡</m:t>
                          </m:r>
                        </m:e>
                        <m:sub>
                          <m:r>
                            <a:rPr lang="en-IN" sz="2900"/>
                            <m:t>𝑛</m:t>
                          </m:r>
                        </m:sub>
                      </m:sSub>
                      <m:r>
                        <a:rPr lang="en-IN" sz="2900"/>
                        <m:t>−</m:t>
                      </m:r>
                      <m:nary>
                        <m:naryPr>
                          <m:chr m:val="∑"/>
                          <m:limLoc m:val="undOvr"/>
                          <m:ctrlPr>
                            <a:rPr lang="en-IN" sz="2900"/>
                          </m:ctrlPr>
                        </m:naryPr>
                        <m:sub>
                          <m:r>
                            <a:rPr lang="en-IN" sz="2900"/>
                            <m:t>𝑚</m:t>
                          </m:r>
                          <m:r>
                            <a:rPr lang="en-IN" sz="2900"/>
                            <m:t>=1</m:t>
                          </m:r>
                        </m:sub>
                        <m:sup>
                          <m:r>
                            <a:rPr lang="en-IN" sz="2900"/>
                            <m:t>𝑁</m:t>
                          </m:r>
                        </m:sup>
                        <m:e>
                          <m:sSub>
                            <m:sSubPr>
                              <m:ctrlPr>
                                <a:rPr lang="en-IN" sz="2900"/>
                              </m:ctrlPr>
                            </m:sSubPr>
                            <m:e>
                              <m:r>
                                <a:rPr lang="en-IN" sz="2900"/>
                                <m:t>𝛼</m:t>
                              </m:r>
                            </m:e>
                            <m:sub>
                              <m:r>
                                <a:rPr lang="en-IN" sz="2900"/>
                                <m:t>𝑚</m:t>
                              </m:r>
                            </m:sub>
                          </m:sSub>
                          <m:sSub>
                            <m:sSubPr>
                              <m:ctrlPr>
                                <a:rPr lang="en-IN" sz="2900"/>
                              </m:ctrlPr>
                            </m:sSubPr>
                            <m:e>
                              <m:r>
                                <a:rPr lang="en-IN" sz="2900"/>
                                <m:t>𝑡</m:t>
                              </m:r>
                            </m:e>
                            <m:sub>
                              <m:r>
                                <a:rPr lang="en-IN" sz="2900"/>
                                <m:t>𝑚</m:t>
                              </m:r>
                            </m:sub>
                          </m:sSub>
                          <m:sSubSup>
                            <m:sSubSupPr>
                              <m:ctrlPr>
                                <a:rPr lang="en-IN" sz="2900"/>
                              </m:ctrlPr>
                            </m:sSubSupPr>
                            <m:e>
                              <m:r>
                                <a:rPr lang="en-IN" sz="2900"/>
                                <m:t>𝑥</m:t>
                              </m:r>
                            </m:e>
                            <m:sub>
                              <m:r>
                                <a:rPr lang="en-IN" sz="2900"/>
                                <m:t>𝑚</m:t>
                              </m:r>
                            </m:sub>
                            <m:sup>
                              <m:r>
                                <a:rPr lang="en-IN" sz="2900"/>
                                <m:t>𝑇</m:t>
                              </m:r>
                            </m:sup>
                          </m:sSubSup>
                          <m:sSub>
                            <m:sSubPr>
                              <m:ctrlPr>
                                <a:rPr lang="en-IN" sz="2900"/>
                              </m:ctrlPr>
                            </m:sSubPr>
                            <m:e>
                              <m:r>
                                <a:rPr lang="en-IN" sz="2900"/>
                                <m:t>𝑥</m:t>
                              </m:r>
                            </m:e>
                            <m:sub>
                              <m:r>
                                <a:rPr lang="en-IN" sz="2900"/>
                                <m:t>𝑛</m:t>
                              </m:r>
                            </m:sub>
                          </m:sSub>
                        </m:e>
                      </m:nary>
                    </m:oMath>
                  </m:oMathPara>
                </a14:m>
                <a:endParaRPr lang="en-IN" sz="2600" dirty="0"/>
              </a:p>
              <a:p>
                <a:pPr marL="0" indent="0" algn="just">
                  <a:lnSpc>
                    <a:spcPct val="107000"/>
                  </a:lnSpc>
                  <a:spcBef>
                    <a:spcPts val="1200"/>
                  </a:spcBef>
                  <a:spcAft>
                    <a:spcPts val="800"/>
                  </a:spcAft>
                  <a:buNone/>
                </a:pPr>
                <a:r>
                  <a:rPr lang="en-IN" sz="3700" dirty="0"/>
                  <a:t>Here, </a:t>
                </a:r>
                <a14:m>
                  <m:oMath xmlns:m="http://schemas.openxmlformats.org/officeDocument/2006/math">
                    <m:sSub>
                      <m:sSubPr>
                        <m:ctrlPr>
                          <a:rPr lang="en-IN" sz="3700"/>
                        </m:ctrlPr>
                      </m:sSubPr>
                      <m:e>
                        <m:r>
                          <a:rPr lang="en-IN" sz="3700"/>
                          <m:t>𝑥</m:t>
                        </m:r>
                      </m:e>
                      <m:sub>
                        <m:r>
                          <a:rPr lang="en-IN" sz="3700"/>
                          <m:t>𝑛</m:t>
                        </m:r>
                      </m:sub>
                    </m:sSub>
                  </m:oMath>
                </a14:m>
                <a:r>
                  <a:rPr lang="en-IN" sz="3700" dirty="0"/>
                  <a:t>is one of any of the closest points. With this, we have everything we need to classify a new data object </a:t>
                </a:r>
                <a14:m>
                  <m:oMath xmlns:m="http://schemas.openxmlformats.org/officeDocument/2006/math">
                    <m:sSub>
                      <m:sSubPr>
                        <m:ctrlPr>
                          <a:rPr lang="en-IN" sz="3700"/>
                        </m:ctrlPr>
                      </m:sSubPr>
                      <m:e>
                        <m:r>
                          <a:rPr lang="en-IN" sz="3700"/>
                          <m:t>𝑥</m:t>
                        </m:r>
                      </m:e>
                      <m:sub>
                        <m:r>
                          <a:rPr lang="en-IN" sz="3700"/>
                          <m:t>𝑛𝑒𝑤</m:t>
                        </m:r>
                      </m:sub>
                    </m:sSub>
                  </m:oMath>
                </a14:m>
                <a:r>
                  <a:rPr lang="en-IN" sz="3700" dirty="0"/>
                  <a:t> as class 1 or -1. </a:t>
                </a:r>
              </a:p>
              <a:p>
                <a:pPr algn="just"/>
                <a:endParaRPr lang="en-IN" sz="2600" dirty="0"/>
              </a:p>
            </p:txBody>
          </p:sp>
        </mc:Choice>
        <mc:Fallback>
          <p:sp>
            <p:nvSpPr>
              <p:cNvPr id="3" name="Content Placeholder 2">
                <a:extLst>
                  <a:ext uri="{FF2B5EF4-FFF2-40B4-BE49-F238E27FC236}">
                    <a16:creationId xmlns:a16="http://schemas.microsoft.com/office/drawing/2014/main" id="{C9DB6D85-91F1-4CA2-AA5B-8CBAC9213A95}"/>
                  </a:ext>
                </a:extLst>
              </p:cNvPr>
              <p:cNvSpPr>
                <a:spLocks noGrp="1" noRot="1" noChangeAspect="1" noMove="1" noResize="1" noEditPoints="1" noAdjustHandles="1" noChangeArrowheads="1" noChangeShapeType="1" noTextEdit="1"/>
              </p:cNvSpPr>
              <p:nvPr>
                <p:ph idx="1"/>
              </p:nvPr>
            </p:nvSpPr>
            <p:spPr>
              <a:xfrm>
                <a:off x="838200" y="1493822"/>
                <a:ext cx="10515600" cy="5205741"/>
              </a:xfrm>
              <a:blipFill>
                <a:blip r:embed="rId3"/>
                <a:stretch>
                  <a:fillRect l="-870" t="-7845" r="-812"/>
                </a:stretch>
              </a:blipFill>
            </p:spPr>
            <p:txBody>
              <a:bodyPr/>
              <a:lstStyle/>
              <a:p>
                <a:r>
                  <a:rPr lang="en-IN">
                    <a:noFill/>
                  </a:rPr>
                  <a:t> </a:t>
                </a:r>
              </a:p>
            </p:txBody>
          </p:sp>
        </mc:Fallback>
      </mc:AlternateContent>
    </p:spTree>
    <p:extLst>
      <p:ext uri="{BB962C8B-B14F-4D97-AF65-F5344CB8AC3E}">
        <p14:creationId xmlns:p14="http://schemas.microsoft.com/office/powerpoint/2010/main" val="1273412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511E-2389-4445-A72C-CDD805F1EB0D}"/>
              </a:ext>
            </a:extLst>
          </p:cNvPr>
          <p:cNvSpPr>
            <a:spLocks noGrp="1"/>
          </p:cNvSpPr>
          <p:nvPr>
            <p:ph type="title"/>
          </p:nvPr>
        </p:nvSpPr>
        <p:spPr/>
        <p:txBody>
          <a:bodyPr/>
          <a:lstStyle/>
          <a:p>
            <a:r>
              <a:rPr lang="en-IN" dirty="0"/>
              <a:t>Assessing Classification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B7951B-8C48-4A81-A6FE-AFB4400CC630}"/>
                  </a:ext>
                </a:extLst>
              </p:cNvPr>
              <p:cNvSpPr>
                <a:spLocks noGrp="1"/>
              </p:cNvSpPr>
              <p:nvPr>
                <p:ph idx="1"/>
              </p:nvPr>
            </p:nvSpPr>
            <p:spPr/>
            <p:txBody>
              <a:bodyPr>
                <a:normAutofit/>
              </a:bodyPr>
              <a:lstStyle/>
              <a:p>
                <a:pPr algn="just"/>
                <a:r>
                  <a:rPr lang="en-IN" sz="2300" dirty="0"/>
                  <a:t>Different parameters are used for assessing the performance of a classifier. Given a testing data set that has N data objects </a:t>
                </a:r>
                <a14:m>
                  <m:oMath xmlns:m="http://schemas.openxmlformats.org/officeDocument/2006/math">
                    <m:sSub>
                      <m:sSubPr>
                        <m:ctrlPr>
                          <a:rPr lang="en-IN" sz="2300"/>
                        </m:ctrlPr>
                      </m:sSubPr>
                      <m:e>
                        <m:r>
                          <a:rPr lang="en-IN" sz="2300"/>
                          <m:t>𝑥</m:t>
                        </m:r>
                      </m:e>
                      <m:sub>
                        <m:r>
                          <a:rPr lang="en-IN" sz="2300"/>
                          <m:t>1</m:t>
                        </m:r>
                      </m:sub>
                    </m:sSub>
                    <m:r>
                      <a:rPr lang="en-IN" sz="2300"/>
                      <m:t>,</m:t>
                    </m:r>
                    <m:sSub>
                      <m:sSubPr>
                        <m:ctrlPr>
                          <a:rPr lang="en-IN" sz="2300"/>
                        </m:ctrlPr>
                      </m:sSubPr>
                      <m:e>
                        <m:r>
                          <a:rPr lang="en-IN" sz="2300"/>
                          <m:t>𝑥</m:t>
                        </m:r>
                      </m:e>
                      <m:sub>
                        <m:r>
                          <a:rPr lang="en-IN" sz="2300"/>
                          <m:t>2</m:t>
                        </m:r>
                      </m:sub>
                    </m:sSub>
                    <m:r>
                      <a:rPr lang="en-IN" sz="2300"/>
                      <m:t>,</m:t>
                    </m:r>
                    <m:sSub>
                      <m:sSubPr>
                        <m:ctrlPr>
                          <a:rPr lang="en-IN" sz="2300"/>
                        </m:ctrlPr>
                      </m:sSubPr>
                      <m:e>
                        <m:r>
                          <a:rPr lang="en-IN" sz="2300"/>
                          <m:t>𝑥</m:t>
                        </m:r>
                      </m:e>
                      <m:sub>
                        <m:r>
                          <a:rPr lang="en-IN" sz="2300"/>
                          <m:t>3</m:t>
                        </m:r>
                      </m:sub>
                    </m:sSub>
                    <m:r>
                      <a:rPr lang="en-IN" sz="2300"/>
                      <m:t>,……,</m:t>
                    </m:r>
                    <m:sSub>
                      <m:sSubPr>
                        <m:ctrlPr>
                          <a:rPr lang="en-IN" sz="2300"/>
                        </m:ctrlPr>
                      </m:sSubPr>
                      <m:e>
                        <m:r>
                          <a:rPr lang="en-IN" sz="2300"/>
                          <m:t>𝑥</m:t>
                        </m:r>
                      </m:e>
                      <m:sub>
                        <m:r>
                          <a:rPr lang="en-IN" sz="2300"/>
                          <m:t>𝑁</m:t>
                        </m:r>
                      </m:sub>
                    </m:sSub>
                  </m:oMath>
                </a14:m>
                <a:r>
                  <a:rPr lang="en-IN" sz="2300" dirty="0"/>
                  <a:t> and the corresponding labels </a:t>
                </a:r>
                <a14:m>
                  <m:oMath xmlns:m="http://schemas.openxmlformats.org/officeDocument/2006/math">
                    <m:sSubSup>
                      <m:sSubSupPr>
                        <m:ctrlPr>
                          <a:rPr lang="en-IN" sz="2300"/>
                        </m:ctrlPr>
                      </m:sSubSupPr>
                      <m:e>
                        <m:r>
                          <a:rPr lang="en-IN" sz="2300"/>
                          <m:t>𝑡</m:t>
                        </m:r>
                      </m:e>
                      <m:sub>
                        <m:r>
                          <a:rPr lang="en-IN" sz="2300"/>
                          <m:t>1</m:t>
                        </m:r>
                      </m:sub>
                      <m:sup>
                        <m:r>
                          <a:rPr lang="en-IN" sz="2300"/>
                          <m:t>∗</m:t>
                        </m:r>
                      </m:sup>
                    </m:sSubSup>
                    <m:r>
                      <a:rPr lang="en-IN" sz="2300"/>
                      <m:t>,</m:t>
                    </m:r>
                    <m:sSubSup>
                      <m:sSubSupPr>
                        <m:ctrlPr>
                          <a:rPr lang="en-IN" sz="2300"/>
                        </m:ctrlPr>
                      </m:sSubSupPr>
                      <m:e>
                        <m:r>
                          <a:rPr lang="en-IN" sz="2300"/>
                          <m:t>𝑡</m:t>
                        </m:r>
                      </m:e>
                      <m:sub>
                        <m:r>
                          <a:rPr lang="en-IN" sz="2300"/>
                          <m:t>2</m:t>
                        </m:r>
                      </m:sub>
                      <m:sup>
                        <m:r>
                          <a:rPr lang="en-IN" sz="2300"/>
                          <m:t>∗</m:t>
                        </m:r>
                      </m:sup>
                    </m:sSubSup>
                    <m:r>
                      <a:rPr lang="en-IN" sz="2300"/>
                      <m:t>,</m:t>
                    </m:r>
                    <m:sSubSup>
                      <m:sSubSupPr>
                        <m:ctrlPr>
                          <a:rPr lang="en-IN" sz="2300"/>
                        </m:ctrlPr>
                      </m:sSubSupPr>
                      <m:e>
                        <m:r>
                          <a:rPr lang="en-IN" sz="2300"/>
                          <m:t>𝑡</m:t>
                        </m:r>
                      </m:e>
                      <m:sub>
                        <m:r>
                          <a:rPr lang="en-IN" sz="2300"/>
                          <m:t>3</m:t>
                        </m:r>
                      </m:sub>
                      <m:sup>
                        <m:r>
                          <a:rPr lang="en-IN" sz="2300"/>
                          <m:t>∗</m:t>
                        </m:r>
                      </m:sup>
                    </m:sSubSup>
                    <m:r>
                      <a:rPr lang="en-IN" sz="2300"/>
                      <m:t>,……,</m:t>
                    </m:r>
                    <m:sSubSup>
                      <m:sSubSupPr>
                        <m:ctrlPr>
                          <a:rPr lang="en-IN" sz="2300"/>
                        </m:ctrlPr>
                      </m:sSubSupPr>
                      <m:e>
                        <m:r>
                          <a:rPr lang="en-IN" sz="2300"/>
                          <m:t>𝑡</m:t>
                        </m:r>
                      </m:e>
                      <m:sub>
                        <m:r>
                          <a:rPr lang="en-IN" sz="2300"/>
                          <m:t>𝑁</m:t>
                        </m:r>
                      </m:sub>
                      <m:sup>
                        <m:r>
                          <a:rPr lang="en-IN" sz="2300"/>
                          <m:t>∗</m:t>
                        </m:r>
                      </m:sup>
                    </m:sSubSup>
                  </m:oMath>
                </a14:m>
                <a:r>
                  <a:rPr lang="en-IN" sz="2300" dirty="0"/>
                  <a:t>, the classifier will take the data objects and predicts the labels </a:t>
                </a:r>
                <a14:m>
                  <m:oMath xmlns:m="http://schemas.openxmlformats.org/officeDocument/2006/math">
                    <m:sSub>
                      <m:sSubPr>
                        <m:ctrlPr>
                          <a:rPr lang="en-IN" sz="2300"/>
                        </m:ctrlPr>
                      </m:sSubPr>
                      <m:e>
                        <m:r>
                          <a:rPr lang="en-IN" sz="2300"/>
                          <m:t>𝑡</m:t>
                        </m:r>
                      </m:e>
                      <m:sub>
                        <m:r>
                          <a:rPr lang="en-IN" sz="2300"/>
                          <m:t>1</m:t>
                        </m:r>
                      </m:sub>
                    </m:sSub>
                    <m:r>
                      <a:rPr lang="en-IN" sz="2300"/>
                      <m:t>,</m:t>
                    </m:r>
                    <m:sSub>
                      <m:sSubPr>
                        <m:ctrlPr>
                          <a:rPr lang="en-IN" sz="2300"/>
                        </m:ctrlPr>
                      </m:sSubPr>
                      <m:e>
                        <m:r>
                          <a:rPr lang="en-IN" sz="2300"/>
                          <m:t>𝑡</m:t>
                        </m:r>
                      </m:e>
                      <m:sub>
                        <m:r>
                          <a:rPr lang="en-IN" sz="2300"/>
                          <m:t>2</m:t>
                        </m:r>
                      </m:sub>
                    </m:sSub>
                    <m:r>
                      <a:rPr lang="en-IN" sz="2300"/>
                      <m:t>,</m:t>
                    </m:r>
                    <m:sSub>
                      <m:sSubPr>
                        <m:ctrlPr>
                          <a:rPr lang="en-IN" sz="2300"/>
                        </m:ctrlPr>
                      </m:sSubPr>
                      <m:e>
                        <m:r>
                          <a:rPr lang="en-IN" sz="2300"/>
                          <m:t>𝑡</m:t>
                        </m:r>
                      </m:e>
                      <m:sub>
                        <m:r>
                          <a:rPr lang="en-IN" sz="2300"/>
                          <m:t>3</m:t>
                        </m:r>
                      </m:sub>
                    </m:sSub>
                    <m:r>
                      <a:rPr lang="en-IN" sz="2300"/>
                      <m:t>,……,</m:t>
                    </m:r>
                    <m:sSub>
                      <m:sSubPr>
                        <m:ctrlPr>
                          <a:rPr lang="en-IN" sz="2300"/>
                        </m:ctrlPr>
                      </m:sSubPr>
                      <m:e>
                        <m:r>
                          <a:rPr lang="en-IN" sz="2300"/>
                          <m:t>𝑡</m:t>
                        </m:r>
                      </m:e>
                      <m:sub>
                        <m:r>
                          <a:rPr lang="en-IN" sz="2300"/>
                          <m:t>𝑁</m:t>
                        </m:r>
                      </m:sub>
                    </m:sSub>
                  </m:oMath>
                </a14:m>
                <a:r>
                  <a:rPr lang="en-IN" sz="2300" dirty="0"/>
                  <a:t>.</a:t>
                </a:r>
              </a:p>
              <a:p>
                <a:pPr algn="just"/>
                <a:r>
                  <a:rPr lang="en-IN" sz="2300" dirty="0"/>
                  <a:t>Some of the widely used assessing parameters are:</a:t>
                </a:r>
              </a:p>
              <a:p>
                <a:pPr lvl="1" algn="just"/>
                <a:r>
                  <a:rPr lang="en-IN" sz="2000" dirty="0"/>
                  <a:t>Accuracy</a:t>
                </a:r>
              </a:p>
              <a:p>
                <a:pPr lvl="1" algn="just"/>
                <a:r>
                  <a:rPr lang="en-IN" sz="2000" dirty="0"/>
                  <a:t>Sensitivity and specificity</a:t>
                </a:r>
              </a:p>
              <a:p>
                <a:pPr lvl="1" algn="just"/>
                <a:r>
                  <a:rPr lang="en-IN" sz="2000" dirty="0"/>
                  <a:t>The receiver operating characteristic (ROC) curve</a:t>
                </a:r>
              </a:p>
              <a:p>
                <a:pPr lvl="1" algn="just"/>
                <a:r>
                  <a:rPr lang="en-IN" sz="2000" dirty="0"/>
                  <a:t>The confusion matrix</a:t>
                </a:r>
              </a:p>
              <a:p>
                <a:pPr lvl="1" algn="just"/>
                <a:r>
                  <a:rPr lang="en-IN" sz="2000" dirty="0"/>
                  <a:t>Precision and Recall</a:t>
                </a:r>
              </a:p>
              <a:p>
                <a:pPr lvl="1" algn="just"/>
                <a:r>
                  <a:rPr lang="en-IN" sz="2000" dirty="0"/>
                  <a:t>F1 Score</a:t>
                </a:r>
              </a:p>
            </p:txBody>
          </p:sp>
        </mc:Choice>
        <mc:Fallback>
          <p:sp>
            <p:nvSpPr>
              <p:cNvPr id="3" name="Content Placeholder 2">
                <a:extLst>
                  <a:ext uri="{FF2B5EF4-FFF2-40B4-BE49-F238E27FC236}">
                    <a16:creationId xmlns:a16="http://schemas.microsoft.com/office/drawing/2014/main" id="{BCB7951B-8C48-4A81-A6FE-AFB4400CC630}"/>
                  </a:ext>
                </a:extLst>
              </p:cNvPr>
              <p:cNvSpPr>
                <a:spLocks noGrp="1" noRot="1" noChangeAspect="1" noMove="1" noResize="1" noEditPoints="1" noAdjustHandles="1" noChangeArrowheads="1" noChangeShapeType="1" noTextEdit="1"/>
              </p:cNvSpPr>
              <p:nvPr>
                <p:ph idx="1"/>
              </p:nvPr>
            </p:nvSpPr>
            <p:spPr>
              <a:blipFill>
                <a:blip r:embed="rId2"/>
                <a:stretch>
                  <a:fillRect l="-696" t="-1821" r="-812"/>
                </a:stretch>
              </a:blipFill>
            </p:spPr>
            <p:txBody>
              <a:bodyPr/>
              <a:lstStyle/>
              <a:p>
                <a:r>
                  <a:rPr lang="en-IN">
                    <a:noFill/>
                  </a:rPr>
                  <a:t> </a:t>
                </a:r>
              </a:p>
            </p:txBody>
          </p:sp>
        </mc:Fallback>
      </mc:AlternateContent>
    </p:spTree>
    <p:extLst>
      <p:ext uri="{BB962C8B-B14F-4D97-AF65-F5344CB8AC3E}">
        <p14:creationId xmlns:p14="http://schemas.microsoft.com/office/powerpoint/2010/main" val="92039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18A6-8176-41D9-A4B2-AD7EC04A6609}"/>
              </a:ext>
            </a:extLst>
          </p:cNvPr>
          <p:cNvSpPr>
            <a:spLocks noGrp="1"/>
          </p:cNvSpPr>
          <p:nvPr>
            <p:ph type="title"/>
          </p:nvPr>
        </p:nvSpPr>
        <p:spPr/>
        <p:txBody>
          <a:bodyPr/>
          <a:lstStyle/>
          <a:p>
            <a:r>
              <a:rPr lang="en-IN" dirty="0"/>
              <a:t>Accuracy (0/1 Loss)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F78237-7D66-4BF2-A32B-CE968AC8B784}"/>
                  </a:ext>
                </a:extLst>
              </p:cNvPr>
              <p:cNvSpPr>
                <a:spLocks noGrp="1"/>
              </p:cNvSpPr>
              <p:nvPr>
                <p:ph idx="1"/>
              </p:nvPr>
            </p:nvSpPr>
            <p:spPr/>
            <p:txBody>
              <a:bodyPr/>
              <a:lstStyle/>
              <a:p>
                <a:r>
                  <a:rPr lang="en-US" dirty="0"/>
                  <a:t>A simple measure of whether the model predicting correct or not.</a:t>
                </a:r>
              </a:p>
              <a:p>
                <a:pPr lvl="1"/>
                <a:r>
                  <a:rPr lang="en-IN" dirty="0"/>
                  <a:t>If the model predicts right </a:t>
                </a:r>
                <a14:m>
                  <m:oMath xmlns:m="http://schemas.openxmlformats.org/officeDocument/2006/math">
                    <m:r>
                      <a:rPr lang="en-IN"/>
                      <m:t>(</m:t>
                    </m:r>
                    <m:sSub>
                      <m:sSubPr>
                        <m:ctrlPr>
                          <a:rPr lang="en-IN"/>
                        </m:ctrlPr>
                      </m:sSubPr>
                      <m:e>
                        <m:r>
                          <a:rPr lang="en-IN"/>
                          <m:t>𝑡</m:t>
                        </m:r>
                      </m:e>
                      <m:sub>
                        <m:r>
                          <a:rPr lang="en-IN"/>
                          <m:t>𝑛</m:t>
                        </m:r>
                      </m:sub>
                    </m:sSub>
                    <m:r>
                      <a:rPr lang="en-IN"/>
                      <m:t>=</m:t>
                    </m:r>
                    <m:sSubSup>
                      <m:sSubSupPr>
                        <m:ctrlPr>
                          <a:rPr lang="en-IN"/>
                        </m:ctrlPr>
                      </m:sSubSupPr>
                      <m:e>
                        <m:r>
                          <a:rPr lang="en-IN"/>
                          <m:t>𝑡</m:t>
                        </m:r>
                      </m:e>
                      <m:sub>
                        <m:r>
                          <a:rPr lang="en-IN"/>
                          <m:t>𝑛</m:t>
                        </m:r>
                      </m:sub>
                      <m:sup>
                        <m:r>
                          <a:rPr lang="en-IN"/>
                          <m:t>∗</m:t>
                        </m:r>
                      </m:sup>
                    </m:sSubSup>
                    <m:r>
                      <a:rPr lang="en-IN"/>
                      <m:t>)</m:t>
                    </m:r>
                  </m:oMath>
                </a14:m>
                <a:r>
                  <a:rPr lang="en-IN" dirty="0"/>
                  <a:t>, then the loss is 0. </a:t>
                </a:r>
              </a:p>
              <a:p>
                <a:pPr lvl="1"/>
                <a:r>
                  <a:rPr lang="en-IN" dirty="0"/>
                  <a:t>Else if the model predicts wrong </a:t>
                </a:r>
                <a14:m>
                  <m:oMath xmlns:m="http://schemas.openxmlformats.org/officeDocument/2006/math">
                    <m:d>
                      <m:dPr>
                        <m:ctrlPr>
                          <a:rPr lang="en-IN"/>
                        </m:ctrlPr>
                      </m:dPr>
                      <m:e>
                        <m:sSub>
                          <m:sSubPr>
                            <m:ctrlPr>
                              <a:rPr lang="en-IN"/>
                            </m:ctrlPr>
                          </m:sSubPr>
                          <m:e>
                            <m:r>
                              <a:rPr lang="en-IN"/>
                              <m:t>𝑡</m:t>
                            </m:r>
                          </m:e>
                          <m:sub>
                            <m:r>
                              <a:rPr lang="en-IN"/>
                              <m:t>𝑛</m:t>
                            </m:r>
                          </m:sub>
                        </m:sSub>
                        <m:r>
                          <a:rPr lang="en-IN"/>
                          <m:t>≠</m:t>
                        </m:r>
                        <m:sSubSup>
                          <m:sSubSupPr>
                            <m:ctrlPr>
                              <a:rPr lang="en-IN"/>
                            </m:ctrlPr>
                          </m:sSubSupPr>
                          <m:e>
                            <m:r>
                              <a:rPr lang="en-IN"/>
                              <m:t>𝑡</m:t>
                            </m:r>
                          </m:e>
                          <m:sub>
                            <m:r>
                              <a:rPr lang="en-IN"/>
                              <m:t>𝑛</m:t>
                            </m:r>
                          </m:sub>
                          <m:sup>
                            <m:r>
                              <a:rPr lang="en-IN"/>
                              <m:t>∗</m:t>
                            </m:r>
                          </m:sup>
                        </m:sSubSup>
                      </m:e>
                    </m:d>
                  </m:oMath>
                </a14:m>
                <a:r>
                  <a:rPr lang="en-IN" dirty="0"/>
                  <a:t> then the loss is 1.</a:t>
                </a:r>
              </a:p>
              <a:p>
                <a:pPr algn="just"/>
                <a:r>
                  <a:rPr lang="en-US" dirty="0"/>
                  <a:t>When there are N objects in the test set, the accuracy gives the proportion of objects classified wrongly.</a:t>
                </a:r>
              </a:p>
              <a:p>
                <a:pPr algn="just"/>
                <a:r>
                  <a:rPr lang="en-US" dirty="0"/>
                  <a:t>Drawback: </a:t>
                </a:r>
              </a:p>
              <a:p>
                <a:pPr lvl="1" algn="just"/>
                <a:r>
                  <a:rPr lang="en-US" dirty="0"/>
                  <a:t>Accuracy is not a good measure for imbalanced datasets. An imbalanced classification problem is where the distribution of examples in the training dataset across the classes is not equal.</a:t>
                </a:r>
                <a:endParaRPr lang="en-IN" dirty="0"/>
              </a:p>
            </p:txBody>
          </p:sp>
        </mc:Choice>
        <mc:Fallback>
          <p:sp>
            <p:nvSpPr>
              <p:cNvPr id="3" name="Content Placeholder 2">
                <a:extLst>
                  <a:ext uri="{FF2B5EF4-FFF2-40B4-BE49-F238E27FC236}">
                    <a16:creationId xmlns:a16="http://schemas.microsoft.com/office/drawing/2014/main" id="{AAF78237-7D66-4BF2-A32B-CE968AC8B784}"/>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24267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83A5-6104-4394-B897-AC3731FD9D06}"/>
              </a:ext>
            </a:extLst>
          </p:cNvPr>
          <p:cNvSpPr>
            <a:spLocks noGrp="1"/>
          </p:cNvSpPr>
          <p:nvPr>
            <p:ph type="title"/>
          </p:nvPr>
        </p:nvSpPr>
        <p:spPr/>
        <p:txBody>
          <a:bodyPr/>
          <a:lstStyle/>
          <a:p>
            <a:r>
              <a:rPr lang="en-IN" dirty="0"/>
              <a:t>Sensitivity and Specificity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FB6C42-8395-437F-BEBC-33DB025B4784}"/>
                  </a:ext>
                </a:extLst>
              </p:cNvPr>
              <p:cNvSpPr>
                <a:spLocks noGrp="1"/>
              </p:cNvSpPr>
              <p:nvPr>
                <p:ph idx="1"/>
              </p:nvPr>
            </p:nvSpPr>
            <p:spPr/>
            <p:txBody>
              <a:bodyPr>
                <a:normAutofit fontScale="92500" lnSpcReduction="20000"/>
              </a:bodyPr>
              <a:lstStyle/>
              <a:p>
                <a:pPr algn="just"/>
                <a:r>
                  <a:rPr lang="en-US" dirty="0"/>
                  <a:t>A good measure for unbalanced datasets are sensitivity and specificity.</a:t>
                </a:r>
              </a:p>
              <a:p>
                <a:pPr algn="just"/>
                <a:r>
                  <a:rPr lang="en-US" dirty="0"/>
                  <a:t>To calculate these two measures, we need to calculate four summary values called true positive (TP), true negative (TN), false positive (FP), and false-negative (FN).</a:t>
                </a:r>
              </a:p>
              <a:p>
                <a:pPr algn="just"/>
                <a:r>
                  <a:rPr lang="en-US" dirty="0"/>
                  <a:t>For a binary classification problem with two classes, 0 and 1, they are calculated as:</a:t>
                </a:r>
              </a:p>
              <a:p>
                <a:pPr lvl="1" algn="just">
                  <a:lnSpc>
                    <a:spcPct val="107000"/>
                  </a:lnSpc>
                  <a:spcBef>
                    <a:spcPts val="1200"/>
                  </a:spcBef>
                  <a:spcAft>
                    <a:spcPts val="800"/>
                  </a:spcAft>
                </a:pPr>
                <a:r>
                  <a:rPr lang="en-IN" dirty="0"/>
                  <a:t>TP: The number of objects with </a:t>
                </a:r>
                <a14:m>
                  <m:oMath xmlns:m="http://schemas.openxmlformats.org/officeDocument/2006/math">
                    <m:sSubSup>
                      <m:sSubSupPr>
                        <m:ctrlPr>
                          <a:rPr lang="en-IN"/>
                        </m:ctrlPr>
                      </m:sSubSupPr>
                      <m:e>
                        <m:r>
                          <a:rPr lang="en-IN"/>
                          <m:t>𝑡</m:t>
                        </m:r>
                      </m:e>
                      <m:sub>
                        <m:r>
                          <a:rPr lang="en-IN"/>
                          <m:t>𝑛</m:t>
                        </m:r>
                      </m:sub>
                      <m:sup>
                        <m:r>
                          <a:rPr lang="en-IN"/>
                          <m:t>∗</m:t>
                        </m:r>
                      </m:sup>
                    </m:sSubSup>
                    <m:r>
                      <a:rPr lang="en-IN"/>
                      <m:t>=1</m:t>
                    </m:r>
                  </m:oMath>
                </a14:m>
                <a:r>
                  <a:rPr lang="en-IN" dirty="0"/>
                  <a:t> that are classified as </a:t>
                </a:r>
                <a14:m>
                  <m:oMath xmlns:m="http://schemas.openxmlformats.org/officeDocument/2006/math">
                    <m:sSub>
                      <m:sSubPr>
                        <m:ctrlPr>
                          <a:rPr lang="en-IN"/>
                        </m:ctrlPr>
                      </m:sSubPr>
                      <m:e>
                        <m:r>
                          <a:rPr lang="en-IN"/>
                          <m:t>𝑡</m:t>
                        </m:r>
                      </m:e>
                      <m:sub>
                        <m:r>
                          <a:rPr lang="en-IN"/>
                          <m:t>𝑛</m:t>
                        </m:r>
                      </m:sub>
                    </m:sSub>
                    <m:r>
                      <a:rPr lang="en-IN"/>
                      <m:t>=1</m:t>
                    </m:r>
                  </m:oMath>
                </a14:m>
                <a:r>
                  <a:rPr lang="en-IN" dirty="0"/>
                  <a:t>.</a:t>
                </a:r>
              </a:p>
              <a:p>
                <a:pPr lvl="1" algn="just">
                  <a:lnSpc>
                    <a:spcPct val="107000"/>
                  </a:lnSpc>
                  <a:spcBef>
                    <a:spcPts val="1200"/>
                  </a:spcBef>
                  <a:spcAft>
                    <a:spcPts val="800"/>
                  </a:spcAft>
                </a:pPr>
                <a:r>
                  <a:rPr lang="en-IN" dirty="0"/>
                  <a:t>TN: The number of objects with </a:t>
                </a:r>
                <a14:m>
                  <m:oMath xmlns:m="http://schemas.openxmlformats.org/officeDocument/2006/math">
                    <m:sSubSup>
                      <m:sSubSupPr>
                        <m:ctrlPr>
                          <a:rPr lang="en-IN"/>
                        </m:ctrlPr>
                      </m:sSubSupPr>
                      <m:e>
                        <m:r>
                          <a:rPr lang="en-IN"/>
                          <m:t>𝑡</m:t>
                        </m:r>
                      </m:e>
                      <m:sub>
                        <m:r>
                          <a:rPr lang="en-IN"/>
                          <m:t>𝑛</m:t>
                        </m:r>
                      </m:sub>
                      <m:sup>
                        <m:r>
                          <a:rPr lang="en-IN"/>
                          <m:t>∗</m:t>
                        </m:r>
                      </m:sup>
                    </m:sSubSup>
                    <m:r>
                      <a:rPr lang="en-IN"/>
                      <m:t>=0</m:t>
                    </m:r>
                  </m:oMath>
                </a14:m>
                <a:r>
                  <a:rPr lang="en-IN" dirty="0"/>
                  <a:t> that are classified as </a:t>
                </a:r>
                <a14:m>
                  <m:oMath xmlns:m="http://schemas.openxmlformats.org/officeDocument/2006/math">
                    <m:sSub>
                      <m:sSubPr>
                        <m:ctrlPr>
                          <a:rPr lang="en-IN"/>
                        </m:ctrlPr>
                      </m:sSubPr>
                      <m:e>
                        <m:r>
                          <a:rPr lang="en-IN"/>
                          <m:t>𝑡</m:t>
                        </m:r>
                      </m:e>
                      <m:sub>
                        <m:r>
                          <a:rPr lang="en-IN"/>
                          <m:t>𝑛</m:t>
                        </m:r>
                      </m:sub>
                    </m:sSub>
                    <m:r>
                      <a:rPr lang="en-IN"/>
                      <m:t>=0</m:t>
                    </m:r>
                  </m:oMath>
                </a14:m>
                <a:r>
                  <a:rPr lang="en-IN" dirty="0"/>
                  <a:t>.</a:t>
                </a:r>
              </a:p>
              <a:p>
                <a:pPr lvl="1" algn="just">
                  <a:lnSpc>
                    <a:spcPct val="107000"/>
                  </a:lnSpc>
                  <a:spcBef>
                    <a:spcPts val="1200"/>
                  </a:spcBef>
                  <a:spcAft>
                    <a:spcPts val="800"/>
                  </a:spcAft>
                </a:pPr>
                <a:r>
                  <a:rPr lang="en-IN" dirty="0"/>
                  <a:t>FP: The number of objects with </a:t>
                </a:r>
                <a14:m>
                  <m:oMath xmlns:m="http://schemas.openxmlformats.org/officeDocument/2006/math">
                    <m:sSubSup>
                      <m:sSubSupPr>
                        <m:ctrlPr>
                          <a:rPr lang="en-IN"/>
                        </m:ctrlPr>
                      </m:sSubSupPr>
                      <m:e>
                        <m:r>
                          <a:rPr lang="en-IN"/>
                          <m:t>𝑡</m:t>
                        </m:r>
                      </m:e>
                      <m:sub>
                        <m:r>
                          <a:rPr lang="en-IN"/>
                          <m:t>𝑛</m:t>
                        </m:r>
                      </m:sub>
                      <m:sup>
                        <m:r>
                          <a:rPr lang="en-IN"/>
                          <m:t>∗</m:t>
                        </m:r>
                      </m:sup>
                    </m:sSubSup>
                    <m:r>
                      <a:rPr lang="en-IN"/>
                      <m:t>=0</m:t>
                    </m:r>
                  </m:oMath>
                </a14:m>
                <a:r>
                  <a:rPr lang="en-IN" dirty="0"/>
                  <a:t> that are classified as </a:t>
                </a:r>
                <a14:m>
                  <m:oMath xmlns:m="http://schemas.openxmlformats.org/officeDocument/2006/math">
                    <m:sSub>
                      <m:sSubPr>
                        <m:ctrlPr>
                          <a:rPr lang="en-IN"/>
                        </m:ctrlPr>
                      </m:sSubPr>
                      <m:e>
                        <m:r>
                          <a:rPr lang="en-IN"/>
                          <m:t>𝑡</m:t>
                        </m:r>
                      </m:e>
                      <m:sub>
                        <m:r>
                          <a:rPr lang="en-IN"/>
                          <m:t>𝑛</m:t>
                        </m:r>
                      </m:sub>
                    </m:sSub>
                    <m:r>
                      <a:rPr lang="en-IN"/>
                      <m:t>=1</m:t>
                    </m:r>
                  </m:oMath>
                </a14:m>
                <a:r>
                  <a:rPr lang="en-IN" dirty="0"/>
                  <a:t>.</a:t>
                </a:r>
              </a:p>
              <a:p>
                <a:pPr lvl="1" algn="just">
                  <a:lnSpc>
                    <a:spcPct val="107000"/>
                  </a:lnSpc>
                  <a:spcBef>
                    <a:spcPts val="1200"/>
                  </a:spcBef>
                  <a:spcAft>
                    <a:spcPts val="800"/>
                  </a:spcAft>
                </a:pPr>
                <a:r>
                  <a:rPr lang="en-IN" dirty="0"/>
                  <a:t>FN: The number of objects with </a:t>
                </a:r>
                <a14:m>
                  <m:oMath xmlns:m="http://schemas.openxmlformats.org/officeDocument/2006/math">
                    <m:sSubSup>
                      <m:sSubSupPr>
                        <m:ctrlPr>
                          <a:rPr lang="en-IN"/>
                        </m:ctrlPr>
                      </m:sSubSupPr>
                      <m:e>
                        <m:r>
                          <a:rPr lang="en-IN"/>
                          <m:t>𝑡</m:t>
                        </m:r>
                      </m:e>
                      <m:sub>
                        <m:r>
                          <a:rPr lang="en-IN"/>
                          <m:t>𝑛</m:t>
                        </m:r>
                      </m:sub>
                      <m:sup>
                        <m:r>
                          <a:rPr lang="en-IN"/>
                          <m:t>∗</m:t>
                        </m:r>
                      </m:sup>
                    </m:sSubSup>
                    <m:r>
                      <a:rPr lang="en-IN"/>
                      <m:t>=1</m:t>
                    </m:r>
                  </m:oMath>
                </a14:m>
                <a:r>
                  <a:rPr lang="en-IN" dirty="0"/>
                  <a:t> that are classified as </a:t>
                </a:r>
                <a14:m>
                  <m:oMath xmlns:m="http://schemas.openxmlformats.org/officeDocument/2006/math">
                    <m:sSub>
                      <m:sSubPr>
                        <m:ctrlPr>
                          <a:rPr lang="en-IN"/>
                        </m:ctrlPr>
                      </m:sSubPr>
                      <m:e>
                        <m:r>
                          <a:rPr lang="en-IN"/>
                          <m:t>𝑡</m:t>
                        </m:r>
                      </m:e>
                      <m:sub>
                        <m:r>
                          <a:rPr lang="en-IN"/>
                          <m:t>𝑛</m:t>
                        </m:r>
                      </m:sub>
                    </m:sSub>
                    <m:r>
                      <a:rPr lang="en-IN"/>
                      <m:t>=0</m:t>
                    </m:r>
                  </m:oMath>
                </a14:m>
                <a:r>
                  <a:rPr lang="en-IN" dirty="0"/>
                  <a:t>.</a:t>
                </a:r>
              </a:p>
              <a:p>
                <a:pPr algn="just"/>
                <a:endParaRPr lang="en-IN" dirty="0"/>
              </a:p>
            </p:txBody>
          </p:sp>
        </mc:Choice>
        <mc:Fallback>
          <p:sp>
            <p:nvSpPr>
              <p:cNvPr id="3" name="Content Placeholder 2">
                <a:extLst>
                  <a:ext uri="{FF2B5EF4-FFF2-40B4-BE49-F238E27FC236}">
                    <a16:creationId xmlns:a16="http://schemas.microsoft.com/office/drawing/2014/main" id="{2CFB6C42-8395-437F-BEBC-33DB025B4784}"/>
                  </a:ext>
                </a:extLst>
              </p:cNvPr>
              <p:cNvSpPr>
                <a:spLocks noGrp="1" noRot="1" noChangeAspect="1" noMove="1" noResize="1" noEditPoints="1" noAdjustHandles="1" noChangeArrowheads="1" noChangeShapeType="1" noTextEdit="1"/>
              </p:cNvSpPr>
              <p:nvPr>
                <p:ph idx="1"/>
              </p:nvPr>
            </p:nvSpPr>
            <p:spPr>
              <a:blipFill>
                <a:blip r:embed="rId2"/>
                <a:stretch>
                  <a:fillRect l="-928" t="-3501" r="-986"/>
                </a:stretch>
              </a:blipFill>
            </p:spPr>
            <p:txBody>
              <a:bodyPr/>
              <a:lstStyle/>
              <a:p>
                <a:r>
                  <a:rPr lang="en-IN">
                    <a:noFill/>
                  </a:rPr>
                  <a:t> </a:t>
                </a:r>
              </a:p>
            </p:txBody>
          </p:sp>
        </mc:Fallback>
      </mc:AlternateContent>
    </p:spTree>
    <p:extLst>
      <p:ext uri="{BB962C8B-B14F-4D97-AF65-F5344CB8AC3E}">
        <p14:creationId xmlns:p14="http://schemas.microsoft.com/office/powerpoint/2010/main" val="256198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71CF-090A-4460-BDEC-6D542DE8BCB9}"/>
              </a:ext>
            </a:extLst>
          </p:cNvPr>
          <p:cNvSpPr>
            <a:spLocks noGrp="1"/>
          </p:cNvSpPr>
          <p:nvPr>
            <p:ph type="title"/>
          </p:nvPr>
        </p:nvSpPr>
        <p:spPr/>
        <p:txBody>
          <a:bodyPr/>
          <a:lstStyle/>
          <a:p>
            <a:r>
              <a:rPr lang="en-IN" dirty="0"/>
              <a:t>Classification: The General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56A83-CDE8-48EA-B4AB-31AB670FA09C}"/>
                  </a:ext>
                </a:extLst>
              </p:cNvPr>
              <p:cNvSpPr>
                <a:spLocks noGrp="1"/>
              </p:cNvSpPr>
              <p:nvPr>
                <p:ph idx="1"/>
              </p:nvPr>
            </p:nvSpPr>
            <p:spPr/>
            <p:txBody>
              <a:bodyPr>
                <a:normAutofit/>
              </a:bodyPr>
              <a:lstStyle/>
              <a:p>
                <a:r>
                  <a:rPr lang="en-US" dirty="0"/>
                  <a:t>A set of n training objects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IN"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IN" b="0"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IN" b="0" i="1" dirty="0" smtClean="0">
                            <a:latin typeface="Cambria Math" panose="02040503050406030204" pitchFamily="18" charset="0"/>
                          </a:rPr>
                          <m:t>𝑛</m:t>
                        </m:r>
                      </m:sub>
                    </m:sSub>
                  </m:oMath>
                </a14:m>
                <a:endParaRPr lang="en-IN" b="0" dirty="0"/>
              </a:p>
              <a:p>
                <a:r>
                  <a:rPr lang="en-IN" dirty="0"/>
                  <a:t>Each training object is a vector of size </a:t>
                </a:r>
                <a14:m>
                  <m:oMath xmlns:m="http://schemas.openxmlformats.org/officeDocument/2006/math">
                    <m:r>
                      <a:rPr lang="en-IN" i="1" dirty="0" smtClean="0">
                        <a:latin typeface="Cambria Math" panose="02040503050406030204" pitchFamily="18" charset="0"/>
                      </a:rPr>
                      <m:t>𝐷</m:t>
                    </m:r>
                  </m:oMath>
                </a14:m>
                <a:r>
                  <a:rPr lang="en-IN" dirty="0"/>
                  <a:t>, for example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IN" b="0" i="1" dirty="0" smtClean="0">
                            <a:latin typeface="Cambria Math" panose="02040503050406030204" pitchFamily="18" charset="0"/>
                          </a:rPr>
                          <m:t>𝑖</m:t>
                        </m:r>
                        <m:r>
                          <a:rPr lang="en-IN" b="0" i="1" dirty="0" smtClean="0">
                            <a:latin typeface="Cambria Math" panose="02040503050406030204" pitchFamily="18" charset="0"/>
                          </a:rPr>
                          <m:t>1</m:t>
                        </m:r>
                      </m:sub>
                    </m:sSub>
                  </m:oMath>
                </a14:m>
                <a:r>
                  <a:rPr lang="en-IN" dirty="0"/>
                  <a:t>,</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IN" b="0" i="1" dirty="0" smtClean="0">
                            <a:latin typeface="Cambria Math" panose="02040503050406030204" pitchFamily="18" charset="0"/>
                          </a:rPr>
                          <m:t>𝑖</m:t>
                        </m:r>
                        <m:r>
                          <a:rPr lang="en-IN" b="0" i="1" dirty="0" smtClean="0">
                            <a:latin typeface="Cambria Math" panose="02040503050406030204" pitchFamily="18" charset="0"/>
                          </a:rPr>
                          <m:t>2</m:t>
                        </m:r>
                      </m:sub>
                    </m:sSub>
                  </m:oMath>
                </a14:m>
                <a:r>
                  <a:rPr lang="en-IN" dirty="0"/>
                  <a:t>,……,</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IN" b="0" i="1" dirty="0" smtClean="0">
                            <a:latin typeface="Cambria Math" panose="02040503050406030204" pitchFamily="18" charset="0"/>
                          </a:rPr>
                          <m:t>𝑖𝐷</m:t>
                        </m:r>
                      </m:sub>
                    </m:sSub>
                  </m:oMath>
                </a14:m>
                <a:endParaRPr lang="en-IN" dirty="0"/>
              </a:p>
              <a:p>
                <a:r>
                  <a:rPr lang="en-IN" dirty="0"/>
                  <a:t>Each object will also have a target/label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𝑡</m:t>
                        </m:r>
                      </m:e>
                      <m:sub>
                        <m:r>
                          <a:rPr lang="en-IN">
                            <a:latin typeface="Cambria Math" panose="02040503050406030204" pitchFamily="18" charset="0"/>
                          </a:rPr>
                          <m:t>𝑖</m:t>
                        </m:r>
                      </m:sub>
                    </m:sSub>
                  </m:oMath>
                </a14:m>
                <a:r>
                  <a:rPr lang="en-IN" dirty="0"/>
                  <a:t>.</a:t>
                </a:r>
              </a:p>
              <a:p>
                <a:r>
                  <a:rPr lang="en-IN" dirty="0"/>
                  <a:t>The labels can be strings or just numbers.</a:t>
                </a:r>
              </a:p>
              <a:p>
                <a:r>
                  <a:rPr lang="en-IN" dirty="0"/>
                  <a:t>Typical classification labels will take numbers.</a:t>
                </a:r>
              </a:p>
              <a:p>
                <a:pPr lvl="1"/>
                <a:r>
                  <a:rPr lang="en-IN" dirty="0"/>
                  <a:t>A binary classification labels can be </a:t>
                </a:r>
                <a14:m>
                  <m:oMath xmlns:m="http://schemas.openxmlformats.org/officeDocument/2006/math">
                    <m:r>
                      <a:rPr lang="en-IN">
                        <a:latin typeface="Cambria Math" panose="02040503050406030204" pitchFamily="18" charset="0"/>
                      </a:rPr>
                      <m:t>𝑡</m:t>
                    </m:r>
                    <m:r>
                      <a:rPr lang="en-IN">
                        <a:latin typeface="Cambria Math" panose="02040503050406030204" pitchFamily="18" charset="0"/>
                      </a:rPr>
                      <m:t>={0,1}</m:t>
                    </m:r>
                  </m:oMath>
                </a14:m>
                <a:r>
                  <a:rPr lang="en-IN" dirty="0"/>
                  <a:t>, </a:t>
                </a:r>
                <a14:m>
                  <m:oMath xmlns:m="http://schemas.openxmlformats.org/officeDocument/2006/math">
                    <m:r>
                      <a:rPr lang="en-IN">
                        <a:latin typeface="Cambria Math" panose="02040503050406030204" pitchFamily="18" charset="0"/>
                      </a:rPr>
                      <m:t>𝑡</m:t>
                    </m:r>
                    <m:r>
                      <a:rPr lang="en-IN">
                        <a:latin typeface="Cambria Math" panose="02040503050406030204" pitchFamily="18" charset="0"/>
                      </a:rPr>
                      <m:t>={−1,+1}</m:t>
                    </m:r>
                  </m:oMath>
                </a14:m>
                <a:endParaRPr lang="en-IN" dirty="0"/>
              </a:p>
              <a:p>
                <a:pPr lvl="1"/>
                <a:r>
                  <a:rPr lang="en-IN" dirty="0"/>
                  <a:t>If there are C classes, then </a:t>
                </a:r>
                <a14:m>
                  <m:oMath xmlns:m="http://schemas.openxmlformats.org/officeDocument/2006/math">
                    <m:r>
                      <a:rPr lang="en-IN">
                        <a:latin typeface="Cambria Math" panose="02040503050406030204" pitchFamily="18" charset="0"/>
                      </a:rPr>
                      <m:t>𝑡</m:t>
                    </m:r>
                    <m:r>
                      <a:rPr lang="en-IN">
                        <a:latin typeface="Cambria Math" panose="02040503050406030204" pitchFamily="18" charset="0"/>
                      </a:rPr>
                      <m:t>={0,1,……, </m:t>
                    </m:r>
                    <m:r>
                      <a:rPr lang="en-IN">
                        <a:latin typeface="Cambria Math" panose="02040503050406030204" pitchFamily="18" charset="0"/>
                      </a:rPr>
                      <m:t>𝐶</m:t>
                    </m:r>
                    <m:r>
                      <a:rPr lang="en-IN">
                        <a:latin typeface="Cambria Math" panose="02040503050406030204" pitchFamily="18" charset="0"/>
                      </a:rPr>
                      <m:t>}</m:t>
                    </m:r>
                  </m:oMath>
                </a14:m>
                <a:endParaRPr lang="en-IN" dirty="0"/>
              </a:p>
              <a:p>
                <a:r>
                  <a:rPr lang="en-IN" dirty="0"/>
                  <a:t>The </a:t>
                </a:r>
                <a:r>
                  <a:rPr lang="en-IN" b="1" i="1" u="sng" dirty="0"/>
                  <a:t>task</a:t>
                </a:r>
                <a:r>
                  <a:rPr lang="en-IN" dirty="0"/>
                  <a:t> is creating a model that predicts the label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𝑡</m:t>
                        </m:r>
                      </m:e>
                      <m:sub>
                        <m:r>
                          <a:rPr lang="en-IN">
                            <a:latin typeface="Cambria Math" panose="02040503050406030204" pitchFamily="18" charset="0"/>
                          </a:rPr>
                          <m:t>𝑛𝑒𝑤</m:t>
                        </m:r>
                        <m:r>
                          <a:rPr lang="en-IN">
                            <a:latin typeface="Cambria Math" panose="02040503050406030204" pitchFamily="18" charset="0"/>
                          </a:rPr>
                          <m:t> </m:t>
                        </m:r>
                      </m:sub>
                    </m:sSub>
                  </m:oMath>
                </a14:m>
                <a:r>
                  <a:rPr lang="en-IN" dirty="0"/>
                  <a:t>for an unseen new object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𝑥</m:t>
                        </m:r>
                      </m:e>
                      <m:sub>
                        <m:r>
                          <a:rPr lang="en-IN">
                            <a:latin typeface="Cambria Math" panose="02040503050406030204" pitchFamily="18" charset="0"/>
                          </a:rPr>
                          <m:t>𝑛𝑒𝑤</m:t>
                        </m:r>
                      </m:sub>
                    </m:sSub>
                  </m:oMath>
                </a14:m>
                <a:r>
                  <a:rPr lang="en-IN" sz="3200" dirty="0"/>
                  <a:t>.</a:t>
                </a:r>
              </a:p>
            </p:txBody>
          </p:sp>
        </mc:Choice>
        <mc:Fallback xmlns="">
          <p:sp>
            <p:nvSpPr>
              <p:cNvPr id="3" name="Content Placeholder 2">
                <a:extLst>
                  <a:ext uri="{FF2B5EF4-FFF2-40B4-BE49-F238E27FC236}">
                    <a16:creationId xmlns:a16="http://schemas.microsoft.com/office/drawing/2014/main" id="{04056A83-CDE8-48EA-B4AB-31AB670FA09C}"/>
                  </a:ext>
                </a:extLst>
              </p:cNvPr>
              <p:cNvSpPr>
                <a:spLocks noGrp="1" noRot="1" noChangeAspect="1" noMove="1" noResize="1" noEditPoints="1" noAdjustHandles="1" noChangeArrowheads="1" noChangeShapeType="1" noTextEdit="1"/>
              </p:cNvSpPr>
              <p:nvPr>
                <p:ph idx="1"/>
              </p:nvPr>
            </p:nvSpPr>
            <p:spPr>
              <a:blipFill>
                <a:blip r:embed="rId2"/>
                <a:stretch>
                  <a:fillRect l="-1043" t="-2241" r="-1333" b="-2381"/>
                </a:stretch>
              </a:blipFill>
            </p:spPr>
            <p:txBody>
              <a:bodyPr/>
              <a:lstStyle/>
              <a:p>
                <a:r>
                  <a:rPr lang="en-IN">
                    <a:noFill/>
                  </a:rPr>
                  <a:t> </a:t>
                </a:r>
              </a:p>
            </p:txBody>
          </p:sp>
        </mc:Fallback>
      </mc:AlternateContent>
    </p:spTree>
    <p:extLst>
      <p:ext uri="{BB962C8B-B14F-4D97-AF65-F5344CB8AC3E}">
        <p14:creationId xmlns:p14="http://schemas.microsoft.com/office/powerpoint/2010/main" val="985103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83A5-6104-4394-B897-AC3731FD9D06}"/>
              </a:ext>
            </a:extLst>
          </p:cNvPr>
          <p:cNvSpPr>
            <a:spLocks noGrp="1"/>
          </p:cNvSpPr>
          <p:nvPr>
            <p:ph type="title"/>
          </p:nvPr>
        </p:nvSpPr>
        <p:spPr/>
        <p:txBody>
          <a:bodyPr/>
          <a:lstStyle/>
          <a:p>
            <a:r>
              <a:rPr lang="en-IN" dirty="0"/>
              <a:t>Sensitivity and Specificity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FB6C42-8395-437F-BEBC-33DB025B4784}"/>
                  </a:ext>
                </a:extLst>
              </p:cNvPr>
              <p:cNvSpPr>
                <a:spLocks noGrp="1"/>
              </p:cNvSpPr>
              <p:nvPr>
                <p:ph idx="1"/>
              </p:nvPr>
            </p:nvSpPr>
            <p:spPr/>
            <p:txBody>
              <a:bodyPr>
                <a:normAutofit fontScale="77500" lnSpcReduction="20000"/>
              </a:bodyPr>
              <a:lstStyle/>
              <a:p>
                <a:pPr algn="just">
                  <a:lnSpc>
                    <a:spcPct val="107000"/>
                  </a:lnSpc>
                  <a:spcBef>
                    <a:spcPts val="1200"/>
                  </a:spcBef>
                  <a:spcAft>
                    <a:spcPts val="800"/>
                  </a:spcAft>
                </a:pPr>
                <a:r>
                  <a:rPr lang="en-IN" sz="2600" dirty="0"/>
                  <a:t>Given these values, the sensitivity and specificity were calculated as:</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600"/>
                        <m:t>𝑠𝑒𝑛𝑠𝑖𝑡𝑖𝑣𝑖𝑡𝑦</m:t>
                      </m:r>
                      <m:r>
                        <a:rPr lang="en-IN" sz="2600"/>
                        <m:t> (</m:t>
                      </m:r>
                      <m:sSub>
                        <m:sSubPr>
                          <m:ctrlPr>
                            <a:rPr lang="en-IN" sz="2600"/>
                          </m:ctrlPr>
                        </m:sSubPr>
                        <m:e>
                          <m:r>
                            <a:rPr lang="en-IN" sz="2600"/>
                            <m:t>𝑆</m:t>
                          </m:r>
                        </m:e>
                        <m:sub>
                          <m:r>
                            <a:rPr lang="en-IN" sz="2600"/>
                            <m:t>𝑒</m:t>
                          </m:r>
                        </m:sub>
                      </m:sSub>
                      <m:r>
                        <a:rPr lang="en-IN" sz="2600"/>
                        <m:t>)=</m:t>
                      </m:r>
                      <m:f>
                        <m:fPr>
                          <m:ctrlPr>
                            <a:rPr lang="en-IN" sz="2600"/>
                          </m:ctrlPr>
                        </m:fPr>
                        <m:num>
                          <m:r>
                            <a:rPr lang="en-IN" sz="2600"/>
                            <m:t>𝑇𝑃</m:t>
                          </m:r>
                        </m:num>
                        <m:den>
                          <m:r>
                            <a:rPr lang="en-IN" sz="2600"/>
                            <m:t>𝑇𝑃</m:t>
                          </m:r>
                          <m:r>
                            <a:rPr lang="en-IN" sz="2600"/>
                            <m:t>+</m:t>
                          </m:r>
                          <m:r>
                            <a:rPr lang="en-IN" sz="2600"/>
                            <m:t>𝐹𝑁</m:t>
                          </m:r>
                        </m:den>
                      </m:f>
                    </m:oMath>
                  </m:oMathPara>
                </a14:m>
                <a:endParaRPr lang="en-IN" sz="26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600"/>
                        <m:t>𝑠𝑝𝑒𝑠𝑖𝑓𝑖𝑐𝑖𝑡𝑦</m:t>
                      </m:r>
                      <m:r>
                        <a:rPr lang="en-IN" sz="2600"/>
                        <m:t>(</m:t>
                      </m:r>
                      <m:sSub>
                        <m:sSubPr>
                          <m:ctrlPr>
                            <a:rPr lang="en-IN" sz="2600"/>
                          </m:ctrlPr>
                        </m:sSubPr>
                        <m:e>
                          <m:r>
                            <a:rPr lang="en-IN" sz="2600"/>
                            <m:t>𝑆</m:t>
                          </m:r>
                        </m:e>
                        <m:sub>
                          <m:r>
                            <a:rPr lang="en-IN" sz="2600"/>
                            <m:t>𝑝</m:t>
                          </m:r>
                        </m:sub>
                      </m:sSub>
                      <m:r>
                        <a:rPr lang="en-IN" sz="2600"/>
                        <m:t>)=</m:t>
                      </m:r>
                      <m:f>
                        <m:fPr>
                          <m:ctrlPr>
                            <a:rPr lang="en-IN" sz="2600"/>
                          </m:ctrlPr>
                        </m:fPr>
                        <m:num>
                          <m:r>
                            <a:rPr lang="en-IN" sz="2600"/>
                            <m:t>𝑇𝑁</m:t>
                          </m:r>
                        </m:num>
                        <m:den>
                          <m:r>
                            <a:rPr lang="en-IN" sz="2600"/>
                            <m:t>𝑇𝑁</m:t>
                          </m:r>
                          <m:r>
                            <a:rPr lang="en-IN" sz="2600"/>
                            <m:t>+</m:t>
                          </m:r>
                          <m:r>
                            <a:rPr lang="en-IN" sz="2600"/>
                            <m:t>𝐹𝑃</m:t>
                          </m:r>
                        </m:den>
                      </m:f>
                    </m:oMath>
                  </m:oMathPara>
                </a14:m>
                <a:endParaRPr lang="en-IN" sz="2600" dirty="0"/>
              </a:p>
              <a:p>
                <a:pPr algn="just">
                  <a:lnSpc>
                    <a:spcPct val="107000"/>
                  </a:lnSpc>
                  <a:spcBef>
                    <a:spcPts val="1200"/>
                  </a:spcBef>
                  <a:spcAft>
                    <a:spcPts val="800"/>
                  </a:spcAft>
                </a:pPr>
                <a:r>
                  <a:rPr lang="en-US" sz="2600" dirty="0"/>
                  <a:t>Sensitivity is the ratio of the number of correct positive examples to the number classified as positive, hence also known as the true positive rate.</a:t>
                </a:r>
              </a:p>
              <a:p>
                <a:pPr algn="just">
                  <a:lnSpc>
                    <a:spcPct val="107000"/>
                  </a:lnSpc>
                  <a:spcBef>
                    <a:spcPts val="1200"/>
                  </a:spcBef>
                  <a:spcAft>
                    <a:spcPts val="800"/>
                  </a:spcAft>
                </a:pPr>
                <a:r>
                  <a:rPr lang="en-US" sz="2600" dirty="0"/>
                  <a:t>Specificity is the ratio of the number of correct negative examples to the number classified as negative, hence also known as the true negative rate.</a:t>
                </a:r>
              </a:p>
              <a:p>
                <a:pPr algn="just">
                  <a:lnSpc>
                    <a:spcPct val="107000"/>
                  </a:lnSpc>
                  <a:spcBef>
                    <a:spcPts val="1200"/>
                  </a:spcBef>
                  <a:spcAft>
                    <a:spcPts val="800"/>
                  </a:spcAft>
                </a:pPr>
                <a:r>
                  <a:rPr lang="en-US" sz="2600" dirty="0"/>
                  <a:t>For a classifier they both must be as high as possible. For a perfect classifier, the sensitivity and the specificity both will be 1.</a:t>
                </a:r>
                <a:endParaRPr lang="en-IN" sz="2600" dirty="0"/>
              </a:p>
            </p:txBody>
          </p:sp>
        </mc:Choice>
        <mc:Fallback>
          <p:sp>
            <p:nvSpPr>
              <p:cNvPr id="3" name="Content Placeholder 2">
                <a:extLst>
                  <a:ext uri="{FF2B5EF4-FFF2-40B4-BE49-F238E27FC236}">
                    <a16:creationId xmlns:a16="http://schemas.microsoft.com/office/drawing/2014/main" id="{2CFB6C42-8395-437F-BEBC-33DB025B4784}"/>
                  </a:ext>
                </a:extLst>
              </p:cNvPr>
              <p:cNvSpPr>
                <a:spLocks noGrp="1" noRot="1" noChangeAspect="1" noMove="1" noResize="1" noEditPoints="1" noAdjustHandles="1" noChangeArrowheads="1" noChangeShapeType="1" noTextEdit="1"/>
              </p:cNvSpPr>
              <p:nvPr>
                <p:ph idx="1"/>
              </p:nvPr>
            </p:nvSpPr>
            <p:spPr>
              <a:blipFill>
                <a:blip r:embed="rId3"/>
                <a:stretch>
                  <a:fillRect l="-522" t="-1541" r="-580"/>
                </a:stretch>
              </a:blipFill>
            </p:spPr>
            <p:txBody>
              <a:bodyPr/>
              <a:lstStyle/>
              <a:p>
                <a:r>
                  <a:rPr lang="en-IN">
                    <a:noFill/>
                  </a:rPr>
                  <a:t> </a:t>
                </a:r>
              </a:p>
            </p:txBody>
          </p:sp>
        </mc:Fallback>
      </mc:AlternateContent>
    </p:spTree>
    <p:extLst>
      <p:ext uri="{BB962C8B-B14F-4D97-AF65-F5344CB8AC3E}">
        <p14:creationId xmlns:p14="http://schemas.microsoft.com/office/powerpoint/2010/main" val="2575830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929F-55C1-4FB6-8BDD-DE471B566377}"/>
              </a:ext>
            </a:extLst>
          </p:cNvPr>
          <p:cNvSpPr>
            <a:spLocks noGrp="1"/>
          </p:cNvSpPr>
          <p:nvPr>
            <p:ph type="title"/>
          </p:nvPr>
        </p:nvSpPr>
        <p:spPr>
          <a:xfrm>
            <a:off x="1179576" y="822960"/>
            <a:ext cx="9829800" cy="1325880"/>
          </a:xfrm>
        </p:spPr>
        <p:txBody>
          <a:bodyPr>
            <a:normAutofit/>
          </a:bodyPr>
          <a:lstStyle/>
          <a:p>
            <a:pPr algn="ctr"/>
            <a:r>
              <a:rPr lang="en-IN" sz="4000"/>
              <a:t>Confusion Matrix</a:t>
            </a:r>
          </a:p>
        </p:txBody>
      </p:sp>
      <p:sp>
        <p:nvSpPr>
          <p:cNvPr id="6" name="Content Placeholder 5">
            <a:extLst>
              <a:ext uri="{FF2B5EF4-FFF2-40B4-BE49-F238E27FC236}">
                <a16:creationId xmlns:a16="http://schemas.microsoft.com/office/drawing/2014/main" id="{B1411DD6-2647-4E45-900F-5BECCD1D4C97}"/>
              </a:ext>
            </a:extLst>
          </p:cNvPr>
          <p:cNvSpPr>
            <a:spLocks noGrp="1"/>
          </p:cNvSpPr>
          <p:nvPr>
            <p:ph idx="1"/>
          </p:nvPr>
        </p:nvSpPr>
        <p:spPr>
          <a:xfrm>
            <a:off x="804672" y="2827419"/>
            <a:ext cx="5126896" cy="3227626"/>
          </a:xfrm>
        </p:spPr>
        <p:txBody>
          <a:bodyPr anchor="ctr">
            <a:normAutofit/>
          </a:bodyPr>
          <a:lstStyle/>
          <a:p>
            <a:pPr algn="just"/>
            <a:r>
              <a:rPr lang="en-US" sz="1900" dirty="0">
                <a:solidFill>
                  <a:srgbClr val="000000"/>
                </a:solidFill>
              </a:rPr>
              <a:t>A confusion matrix gives a tabular representation of how well the model able to predict the test objects.</a:t>
            </a:r>
          </a:p>
          <a:p>
            <a:pPr algn="just"/>
            <a:r>
              <a:rPr lang="en-US" sz="1900" dirty="0">
                <a:solidFill>
                  <a:srgbClr val="000000"/>
                </a:solidFill>
              </a:rPr>
              <a:t>A confusion matrix for a multi-class classification model with N classes contains N rows and N columns, where rows correspond to predicted classes and columns correspond to true classes.</a:t>
            </a:r>
          </a:p>
          <a:p>
            <a:pPr algn="just"/>
            <a:r>
              <a:rPr lang="en-US" sz="1900" dirty="0">
                <a:solidFill>
                  <a:srgbClr val="000000"/>
                </a:solidFill>
              </a:rPr>
              <a:t>This confusion matrix would let us explore in detail what the algorithm is getting right and what the algorithm is getting wrong.</a:t>
            </a:r>
          </a:p>
        </p:txBody>
      </p:sp>
      <p:pic>
        <p:nvPicPr>
          <p:cNvPr id="7" name="Picture 6" descr="Diagram, table&#10;&#10;Description automatically generated with medium confidence">
            <a:extLst>
              <a:ext uri="{FF2B5EF4-FFF2-40B4-BE49-F238E27FC236}">
                <a16:creationId xmlns:a16="http://schemas.microsoft.com/office/drawing/2014/main" id="{9A37B91A-F4D2-4A7A-B1A1-0E766B3A6406}"/>
              </a:ext>
            </a:extLst>
          </p:cNvPr>
          <p:cNvPicPr/>
          <p:nvPr/>
        </p:nvPicPr>
        <p:blipFill>
          <a:blip r:embed="rId2"/>
          <a:stretch>
            <a:fillRect/>
          </a:stretch>
        </p:blipFill>
        <p:spPr>
          <a:xfrm>
            <a:off x="6429378" y="3569306"/>
            <a:ext cx="4954693" cy="1754145"/>
          </a:xfrm>
          <a:prstGeom prst="rect">
            <a:avLst/>
          </a:prstGeom>
        </p:spPr>
      </p:pic>
    </p:spTree>
    <p:extLst>
      <p:ext uri="{BB962C8B-B14F-4D97-AF65-F5344CB8AC3E}">
        <p14:creationId xmlns:p14="http://schemas.microsoft.com/office/powerpoint/2010/main" val="2598295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21B0-BB14-46D9-A8F7-1B2C159C52B0}"/>
              </a:ext>
            </a:extLst>
          </p:cNvPr>
          <p:cNvSpPr>
            <a:spLocks noGrp="1"/>
          </p:cNvSpPr>
          <p:nvPr>
            <p:ph type="title"/>
          </p:nvPr>
        </p:nvSpPr>
        <p:spPr/>
        <p:txBody>
          <a:bodyPr/>
          <a:lstStyle/>
          <a:p>
            <a:r>
              <a:rPr lang="en-IN" dirty="0"/>
              <a:t>Confusion Matrix</a:t>
            </a:r>
          </a:p>
        </p:txBody>
      </p:sp>
      <p:pic>
        <p:nvPicPr>
          <p:cNvPr id="4" name="Content Placeholder 3" descr="Confusion matrix for the NTU-UCF-10 classes. The numbers are in... |  Download Scientific Diagram">
            <a:extLst>
              <a:ext uri="{FF2B5EF4-FFF2-40B4-BE49-F238E27FC236}">
                <a16:creationId xmlns:a16="http://schemas.microsoft.com/office/drawing/2014/main" id="{C6190641-16F2-4EA8-8B5D-9B514ED38C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3737" y="1977231"/>
            <a:ext cx="5724525" cy="4048125"/>
          </a:xfrm>
          <a:prstGeom prst="rect">
            <a:avLst/>
          </a:prstGeom>
          <a:noFill/>
          <a:ln>
            <a:noFill/>
          </a:ln>
        </p:spPr>
      </p:pic>
    </p:spTree>
    <p:extLst>
      <p:ext uri="{BB962C8B-B14F-4D97-AF65-F5344CB8AC3E}">
        <p14:creationId xmlns:p14="http://schemas.microsoft.com/office/powerpoint/2010/main" val="2490694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9502-AFB6-4D3A-A9C1-5001A8D161E4}"/>
              </a:ext>
            </a:extLst>
          </p:cNvPr>
          <p:cNvSpPr>
            <a:spLocks noGrp="1"/>
          </p:cNvSpPr>
          <p:nvPr>
            <p:ph type="title"/>
          </p:nvPr>
        </p:nvSpPr>
        <p:spPr>
          <a:xfrm>
            <a:off x="808638" y="386930"/>
            <a:ext cx="9236700" cy="1188950"/>
          </a:xfrm>
        </p:spPr>
        <p:txBody>
          <a:bodyPr anchor="b">
            <a:normAutofit/>
          </a:bodyPr>
          <a:lstStyle/>
          <a:p>
            <a:r>
              <a:rPr lang="en-US" sz="3800"/>
              <a:t>Receiver Operating Characteristic (ROC) Curve</a:t>
            </a:r>
            <a:endParaRPr lang="en-IN" sz="3800"/>
          </a:p>
        </p:txBody>
      </p:sp>
      <p:sp>
        <p:nvSpPr>
          <p:cNvPr id="3" name="Content Placeholder 2">
            <a:extLst>
              <a:ext uri="{FF2B5EF4-FFF2-40B4-BE49-F238E27FC236}">
                <a16:creationId xmlns:a16="http://schemas.microsoft.com/office/drawing/2014/main" id="{6C2E5904-C161-4D81-8089-D99458011C08}"/>
              </a:ext>
            </a:extLst>
          </p:cNvPr>
          <p:cNvSpPr>
            <a:spLocks noGrp="1"/>
          </p:cNvSpPr>
          <p:nvPr>
            <p:ph idx="1"/>
          </p:nvPr>
        </p:nvSpPr>
        <p:spPr>
          <a:xfrm>
            <a:off x="793660" y="2599509"/>
            <a:ext cx="10143668" cy="3435531"/>
          </a:xfrm>
        </p:spPr>
        <p:txBody>
          <a:bodyPr anchor="ctr">
            <a:normAutofit/>
          </a:bodyPr>
          <a:lstStyle/>
          <a:p>
            <a:r>
              <a:rPr lang="en-US" sz="2400"/>
              <a:t>As discussed, some classification algorithms, instead of exactly telling which class the new object belongs to, provide real-valued output.</a:t>
            </a:r>
          </a:p>
          <a:p>
            <a:r>
              <a:rPr lang="en-US" sz="2400"/>
              <a:t>The real-valued output is compared with a threshold to get the class.</a:t>
            </a:r>
          </a:p>
          <a:p>
            <a:r>
              <a:rPr lang="en-IN" sz="2400"/>
              <a:t>In such cases, any threshold value can be used, and based on the threshold value, the new object will be classified.</a:t>
            </a:r>
          </a:p>
          <a:p>
            <a:r>
              <a:rPr lang="en-IN" sz="2400"/>
              <a:t>Now the question is which threshold value to choose to get the best for the model? </a:t>
            </a:r>
          </a:p>
          <a:p>
            <a:r>
              <a:rPr lang="en-IN" sz="2400"/>
              <a:t>The answer is the ROC curve. </a:t>
            </a:r>
          </a:p>
        </p:txBody>
      </p:sp>
    </p:spTree>
    <p:extLst>
      <p:ext uri="{BB962C8B-B14F-4D97-AF65-F5344CB8AC3E}">
        <p14:creationId xmlns:p14="http://schemas.microsoft.com/office/powerpoint/2010/main" val="2829278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9502-AFB6-4D3A-A9C1-5001A8D161E4}"/>
              </a:ext>
            </a:extLst>
          </p:cNvPr>
          <p:cNvSpPr>
            <a:spLocks noGrp="1"/>
          </p:cNvSpPr>
          <p:nvPr>
            <p:ph type="title"/>
          </p:nvPr>
        </p:nvSpPr>
        <p:spPr>
          <a:xfrm>
            <a:off x="589560" y="856180"/>
            <a:ext cx="5279408" cy="1128068"/>
          </a:xfrm>
        </p:spPr>
        <p:txBody>
          <a:bodyPr anchor="ctr">
            <a:normAutofit/>
          </a:bodyPr>
          <a:lstStyle/>
          <a:p>
            <a:r>
              <a:rPr lang="en-US" sz="3700"/>
              <a:t>Receiver Operating Characteristic (ROC) Curve</a:t>
            </a:r>
            <a:endParaRPr lang="en-IN" sz="37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2E5904-C161-4D81-8089-D99458011C08}"/>
                  </a:ext>
                </a:extLst>
              </p:cNvPr>
              <p:cNvSpPr>
                <a:spLocks noGrp="1"/>
              </p:cNvSpPr>
              <p:nvPr>
                <p:ph idx="1"/>
              </p:nvPr>
            </p:nvSpPr>
            <p:spPr>
              <a:xfrm>
                <a:off x="590719" y="2330505"/>
                <a:ext cx="5278066" cy="3979585"/>
              </a:xfrm>
            </p:spPr>
            <p:txBody>
              <a:bodyPr anchor="ctr">
                <a:normAutofit/>
              </a:bodyPr>
              <a:lstStyle/>
              <a:p>
                <a:pPr algn="just"/>
                <a:r>
                  <a:rPr lang="en-IN" sz="2400" dirty="0"/>
                  <a:t>ROC curve allows the users to examine how the performance of the classifier varies with the threshold value?</a:t>
                </a:r>
              </a:p>
              <a:p>
                <a:pPr algn="just"/>
                <a:r>
                  <a:rPr lang="en-IN" sz="2400" dirty="0"/>
                  <a:t>ROC curve is generated by plotting the sensitivity </a:t>
                </a:r>
                <a14:m>
                  <m:oMath xmlns:m="http://schemas.openxmlformats.org/officeDocument/2006/math">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𝑆</m:t>
                        </m:r>
                      </m:e>
                      <m:sub>
                        <m:r>
                          <a:rPr lang="en-IN" sz="2400">
                            <a:latin typeface="Cambria Math" panose="02040503050406030204" pitchFamily="18" charset="0"/>
                          </a:rPr>
                          <m:t>𝑒</m:t>
                        </m:r>
                      </m:sub>
                    </m:sSub>
                    <m:r>
                      <a:rPr lang="en-IN" sz="2400">
                        <a:latin typeface="Cambria Math" panose="02040503050406030204" pitchFamily="18" charset="0"/>
                      </a:rPr>
                      <m:t>)</m:t>
                    </m:r>
                  </m:oMath>
                </a14:m>
                <a:r>
                  <a:rPr lang="en-IN" sz="2400" dirty="0"/>
                  <a:t> against complementary specificity </a:t>
                </a:r>
                <a14:m>
                  <m:oMath xmlns:m="http://schemas.openxmlformats.org/officeDocument/2006/math">
                    <m:r>
                      <a:rPr lang="en-IN" sz="2400">
                        <a:latin typeface="Cambria Math" panose="02040503050406030204" pitchFamily="18" charset="0"/>
                      </a:rPr>
                      <m:t>(1−</m:t>
                    </m:r>
                    <m:sSub>
                      <m:sSubPr>
                        <m:ctrlPr>
                          <a:rPr lang="en-IN" sz="2400" i="1">
                            <a:latin typeface="Cambria Math" panose="02040503050406030204" pitchFamily="18" charset="0"/>
                          </a:rPr>
                        </m:ctrlPr>
                      </m:sSubPr>
                      <m:e>
                        <m:r>
                          <a:rPr lang="en-IN" sz="2400">
                            <a:latin typeface="Cambria Math" panose="02040503050406030204" pitchFamily="18" charset="0"/>
                          </a:rPr>
                          <m:t>𝑆</m:t>
                        </m:r>
                      </m:e>
                      <m:sub>
                        <m:r>
                          <a:rPr lang="en-IN" sz="2400">
                            <a:latin typeface="Cambria Math" panose="02040503050406030204" pitchFamily="18" charset="0"/>
                          </a:rPr>
                          <m:t>𝑝</m:t>
                        </m:r>
                      </m:sub>
                    </m:sSub>
                    <m:r>
                      <a:rPr lang="en-IN" sz="2400">
                        <a:latin typeface="Cambria Math" panose="02040503050406030204" pitchFamily="18" charset="0"/>
                      </a:rPr>
                      <m:t>)</m:t>
                    </m:r>
                  </m:oMath>
                </a14:m>
                <a:r>
                  <a:rPr lang="en-IN" sz="2400" dirty="0"/>
                  <a:t>. </a:t>
                </a:r>
                <a:endParaRPr lang="en-US" sz="2400" dirty="0"/>
              </a:p>
              <a:p>
                <a:pPr algn="just"/>
                <a:r>
                  <a:rPr lang="en-IN" sz="2400" dirty="0"/>
                  <a:t>An example SVM curve was shown in the following figure for the SVM classifier for two </a:t>
                </a:r>
                <a14:m>
                  <m:oMath xmlns:m="http://schemas.openxmlformats.org/officeDocument/2006/math">
                    <m:r>
                      <a:rPr lang="en-IN" sz="2400">
                        <a:latin typeface="Cambria Math" panose="02040503050406030204" pitchFamily="18" charset="0"/>
                      </a:rPr>
                      <m:t>𝛾</m:t>
                    </m:r>
                  </m:oMath>
                </a14:m>
                <a:r>
                  <a:rPr lang="en-IN" sz="2400" dirty="0"/>
                  <a:t> values of 0.01 and 50. </a:t>
                </a:r>
              </a:p>
            </p:txBody>
          </p:sp>
        </mc:Choice>
        <mc:Fallback>
          <p:sp>
            <p:nvSpPr>
              <p:cNvPr id="3" name="Content Placeholder 2">
                <a:extLst>
                  <a:ext uri="{FF2B5EF4-FFF2-40B4-BE49-F238E27FC236}">
                    <a16:creationId xmlns:a16="http://schemas.microsoft.com/office/drawing/2014/main" id="{6C2E5904-C161-4D81-8089-D99458011C08}"/>
                  </a:ext>
                </a:extLst>
              </p:cNvPr>
              <p:cNvSpPr>
                <a:spLocks noGrp="1" noRot="1" noChangeAspect="1" noMove="1" noResize="1" noEditPoints="1" noAdjustHandles="1" noChangeArrowheads="1" noChangeShapeType="1" noTextEdit="1"/>
              </p:cNvSpPr>
              <p:nvPr>
                <p:ph idx="1"/>
              </p:nvPr>
            </p:nvSpPr>
            <p:spPr>
              <a:xfrm>
                <a:off x="590719" y="2330505"/>
                <a:ext cx="5278066" cy="3979585"/>
              </a:xfrm>
              <a:blipFill>
                <a:blip r:embed="rId3"/>
                <a:stretch>
                  <a:fillRect l="-1617" r="-1732"/>
                </a:stretch>
              </a:blipFill>
            </p:spPr>
            <p:txBody>
              <a:bodyPr/>
              <a:lstStyle/>
              <a:p>
                <a:r>
                  <a:rPr lang="en-IN">
                    <a:noFill/>
                  </a:rPr>
                  <a:t> </a:t>
                </a:r>
              </a:p>
            </p:txBody>
          </p:sp>
        </mc:Fallback>
      </mc:AlternateContent>
      <p:pic>
        <p:nvPicPr>
          <p:cNvPr id="5" name="Picture 4" descr="Chart&#10;&#10;Description automatically generated">
            <a:extLst>
              <a:ext uri="{FF2B5EF4-FFF2-40B4-BE49-F238E27FC236}">
                <a16:creationId xmlns:a16="http://schemas.microsoft.com/office/drawing/2014/main" id="{3B50BCF4-658D-44C9-9C31-B1AB345A9FCE}"/>
              </a:ext>
            </a:extLst>
          </p:cNvPr>
          <p:cNvPicPr/>
          <p:nvPr/>
        </p:nvPicPr>
        <p:blipFill rotWithShape="1">
          <a:blip r:embed="rId4"/>
          <a:srcRect l="54203" t="8277" r="1640"/>
          <a:stretch/>
        </p:blipFill>
        <p:spPr>
          <a:xfrm>
            <a:off x="7949644" y="581892"/>
            <a:ext cx="2664991" cy="2518756"/>
          </a:xfrm>
          <a:prstGeom prst="rect">
            <a:avLst/>
          </a:prstGeom>
        </p:spPr>
      </p:pic>
      <p:pic>
        <p:nvPicPr>
          <p:cNvPr id="4" name="Picture 3" descr="Chart&#10;&#10;Description automatically generated">
            <a:extLst>
              <a:ext uri="{FF2B5EF4-FFF2-40B4-BE49-F238E27FC236}">
                <a16:creationId xmlns:a16="http://schemas.microsoft.com/office/drawing/2014/main" id="{663E182B-F002-48FC-B298-B518A347A155}"/>
              </a:ext>
            </a:extLst>
          </p:cNvPr>
          <p:cNvPicPr/>
          <p:nvPr/>
        </p:nvPicPr>
        <p:blipFill rotWithShape="1">
          <a:blip r:embed="rId4"/>
          <a:srcRect t="10808" r="55247"/>
          <a:stretch/>
        </p:blipFill>
        <p:spPr>
          <a:xfrm>
            <a:off x="7892404" y="3707894"/>
            <a:ext cx="2777607" cy="2518756"/>
          </a:xfrm>
          <a:prstGeom prst="rect">
            <a:avLst/>
          </a:prstGeom>
        </p:spPr>
      </p:pic>
    </p:spTree>
    <p:extLst>
      <p:ext uri="{BB962C8B-B14F-4D97-AF65-F5344CB8AC3E}">
        <p14:creationId xmlns:p14="http://schemas.microsoft.com/office/powerpoint/2010/main" val="4258142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8DAE-65EE-41CB-BCDC-84E552008F3C}"/>
              </a:ext>
            </a:extLst>
          </p:cNvPr>
          <p:cNvSpPr>
            <a:spLocks noGrp="1"/>
          </p:cNvSpPr>
          <p:nvPr>
            <p:ph type="title"/>
          </p:nvPr>
        </p:nvSpPr>
        <p:spPr>
          <a:xfrm>
            <a:off x="1043631" y="809898"/>
            <a:ext cx="9942716" cy="1554480"/>
          </a:xfrm>
        </p:spPr>
        <p:txBody>
          <a:bodyPr anchor="ctr">
            <a:normAutofit/>
          </a:bodyPr>
          <a:lstStyle/>
          <a:p>
            <a:r>
              <a:rPr lang="en-US" sz="4800"/>
              <a:t>Receiver Operating Characteristic (ROC) Curve</a:t>
            </a:r>
            <a:endParaRPr lang="en-IN" sz="48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E71471-F2A2-4BCC-B666-9035DF3068C7}"/>
                  </a:ext>
                </a:extLst>
              </p:cNvPr>
              <p:cNvSpPr>
                <a:spLocks noGrp="1"/>
              </p:cNvSpPr>
              <p:nvPr>
                <p:ph idx="1"/>
              </p:nvPr>
            </p:nvSpPr>
            <p:spPr>
              <a:xfrm>
                <a:off x="1045028" y="2628899"/>
                <a:ext cx="9941319" cy="3712721"/>
              </a:xfrm>
            </p:spPr>
            <p:txBody>
              <a:bodyPr anchor="ctr">
                <a:normAutofit fontScale="92500" lnSpcReduction="10000"/>
              </a:bodyPr>
              <a:lstStyle/>
              <a:p>
                <a:r>
                  <a:rPr lang="en-IN" sz="2400" dirty="0"/>
                  <a:t>We know that the sensitivity and specificity must be as high as possible, i.e., the sensitivity must be high, and the complementary specificity must be as low as possible.</a:t>
                </a:r>
              </a:p>
              <a:p>
                <a:r>
                  <a:rPr lang="en-IN" sz="2400" dirty="0"/>
                  <a:t>The closer the plot gets to the left top corner, the better the results will be. So based on the curves, </a:t>
                </a:r>
                <a14:m>
                  <m:oMath xmlns:m="http://schemas.openxmlformats.org/officeDocument/2006/math">
                    <m:r>
                      <a:rPr lang="en-IN" sz="2400">
                        <a:latin typeface="Cambria Math" panose="02040503050406030204" pitchFamily="18" charset="0"/>
                      </a:rPr>
                      <m:t>𝛾</m:t>
                    </m:r>
                    <m:r>
                      <a:rPr lang="en-IN" sz="2400">
                        <a:latin typeface="Cambria Math" panose="02040503050406030204" pitchFamily="18" charset="0"/>
                      </a:rPr>
                      <m:t>=50</m:t>
                    </m:r>
                  </m:oMath>
                </a14:m>
                <a:r>
                  <a:rPr lang="en-IN" sz="2400" dirty="0"/>
                  <a:t> gives better performance than the </a:t>
                </a:r>
                <a14:m>
                  <m:oMath xmlns:m="http://schemas.openxmlformats.org/officeDocument/2006/math">
                    <m:r>
                      <a:rPr lang="en-IN" sz="2400">
                        <a:latin typeface="Cambria Math" panose="02040503050406030204" pitchFamily="18" charset="0"/>
                      </a:rPr>
                      <m:t>𝛾</m:t>
                    </m:r>
                    <m:r>
                      <a:rPr lang="en-IN" sz="2400">
                        <a:latin typeface="Cambria Math" panose="02040503050406030204" pitchFamily="18" charset="0"/>
                      </a:rPr>
                      <m:t>=0.01</m:t>
                    </m:r>
                  </m:oMath>
                </a14:m>
                <a:r>
                  <a:rPr lang="en-IN" sz="2400" dirty="0"/>
                  <a:t>.</a:t>
                </a:r>
              </a:p>
              <a:p>
                <a:r>
                  <a:rPr lang="en-IN" sz="2400" dirty="0"/>
                  <a:t>We can quantify this performance by computing the area under the ROC curve (AUC). </a:t>
                </a:r>
              </a:p>
              <a:p>
                <a:r>
                  <a:rPr lang="en-IN" sz="2400" dirty="0"/>
                  <a:t>Higher the AUC better the performance of the classifier.</a:t>
                </a:r>
              </a:p>
              <a:p>
                <a:r>
                  <a:rPr lang="en-IN" sz="2400" dirty="0"/>
                  <a:t>A classifier with AUC=1 will be a perfect classifier.</a:t>
                </a:r>
              </a:p>
              <a:p>
                <a:r>
                  <a:rPr lang="en-IN" sz="2400" dirty="0"/>
                  <a:t>The main drawback of the ROC curve is, it does not generalize to the multi-class classification problem.</a:t>
                </a:r>
              </a:p>
            </p:txBody>
          </p:sp>
        </mc:Choice>
        <mc:Fallback>
          <p:sp>
            <p:nvSpPr>
              <p:cNvPr id="3" name="Content Placeholder 2">
                <a:extLst>
                  <a:ext uri="{FF2B5EF4-FFF2-40B4-BE49-F238E27FC236}">
                    <a16:creationId xmlns:a16="http://schemas.microsoft.com/office/drawing/2014/main" id="{EBE71471-F2A2-4BCC-B666-9035DF3068C7}"/>
                  </a:ext>
                </a:extLst>
              </p:cNvPr>
              <p:cNvSpPr>
                <a:spLocks noGrp="1" noRot="1" noChangeAspect="1" noMove="1" noResize="1" noEditPoints="1" noAdjustHandles="1" noChangeArrowheads="1" noChangeShapeType="1" noTextEdit="1"/>
              </p:cNvSpPr>
              <p:nvPr>
                <p:ph idx="1"/>
              </p:nvPr>
            </p:nvSpPr>
            <p:spPr>
              <a:xfrm>
                <a:off x="1045028" y="2628899"/>
                <a:ext cx="9941319" cy="3712721"/>
              </a:xfrm>
              <a:blipFill>
                <a:blip r:embed="rId2"/>
                <a:stretch>
                  <a:fillRect l="-674" t="-2299" b="-2956"/>
                </a:stretch>
              </a:blipFill>
            </p:spPr>
            <p:txBody>
              <a:bodyPr/>
              <a:lstStyle/>
              <a:p>
                <a:r>
                  <a:rPr lang="en-IN">
                    <a:noFill/>
                  </a:rPr>
                  <a:t> </a:t>
                </a:r>
              </a:p>
            </p:txBody>
          </p:sp>
        </mc:Fallback>
      </mc:AlternateContent>
    </p:spTree>
    <p:extLst>
      <p:ext uri="{BB962C8B-B14F-4D97-AF65-F5344CB8AC3E}">
        <p14:creationId xmlns:p14="http://schemas.microsoft.com/office/powerpoint/2010/main" val="467822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35E2-7D2B-415D-84CC-0C190D9072DE}"/>
              </a:ext>
            </a:extLst>
          </p:cNvPr>
          <p:cNvSpPr>
            <a:spLocks noGrp="1"/>
          </p:cNvSpPr>
          <p:nvPr>
            <p:ph type="title"/>
          </p:nvPr>
        </p:nvSpPr>
        <p:spPr/>
        <p:txBody>
          <a:bodyPr/>
          <a:lstStyle/>
          <a:p>
            <a:r>
              <a:rPr lang="en-US" dirty="0"/>
              <a:t>Precision, Recall</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E222D8-B60D-4D43-8E48-C372914E9737}"/>
                  </a:ext>
                </a:extLst>
              </p:cNvPr>
              <p:cNvSpPr>
                <a:spLocks noGrp="1"/>
              </p:cNvSpPr>
              <p:nvPr>
                <p:ph idx="1"/>
              </p:nvPr>
            </p:nvSpPr>
            <p:spPr/>
            <p:txBody>
              <a:bodyPr>
                <a:normAutofit fontScale="70000" lnSpcReduction="20000"/>
              </a:bodyPr>
              <a:lstStyle/>
              <a:p>
                <a:pPr algn="just"/>
                <a:r>
                  <a:rPr lang="en-US" dirty="0"/>
                  <a:t>The other measures used for accessing classifiers built using unbalanced datasets are:</a:t>
                </a:r>
              </a:p>
              <a:p>
                <a:pPr lvl="1" algn="just"/>
                <a:r>
                  <a:rPr lang="en-US" dirty="0"/>
                  <a:t>Precision</a:t>
                </a:r>
              </a:p>
              <a:p>
                <a:pPr lvl="1" algn="just"/>
                <a:r>
                  <a:rPr lang="en-US" dirty="0"/>
                  <a:t>Recall</a:t>
                </a:r>
              </a:p>
              <a:p>
                <a:pPr lvl="1" algn="just"/>
                <a:r>
                  <a:rPr lang="en-US" dirty="0"/>
                  <a:t>F1 Score</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m:t>𝑃𝑟𝑒𝑐𝑖𝑠𝑖𝑜𝑛</m:t>
                      </m:r>
                      <m:r>
                        <a:rPr lang="en-IN"/>
                        <m:t>=</m:t>
                      </m:r>
                      <m:f>
                        <m:fPr>
                          <m:ctrlPr>
                            <a:rPr lang="en-IN"/>
                          </m:ctrlPr>
                        </m:fPr>
                        <m:num>
                          <m:r>
                            <a:rPr lang="en-IN"/>
                            <m:t>𝑇𝑃</m:t>
                          </m:r>
                        </m:num>
                        <m:den>
                          <m:r>
                            <a:rPr lang="en-IN"/>
                            <m:t>𝑇𝑃</m:t>
                          </m:r>
                          <m:r>
                            <a:rPr lang="en-IN"/>
                            <m:t>+</m:t>
                          </m:r>
                          <m:r>
                            <a:rPr lang="en-IN"/>
                            <m:t>𝐹𝑃</m:t>
                          </m:r>
                        </m:den>
                      </m:f>
                    </m:oMath>
                  </m:oMathPara>
                </a14:m>
                <a:endParaRPr lang="en-IN"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m:t>𝑅𝑒𝑐𝑎𝑙𝑙</m:t>
                      </m:r>
                      <m:r>
                        <a:rPr lang="en-IN"/>
                        <m:t>=</m:t>
                      </m:r>
                      <m:f>
                        <m:fPr>
                          <m:ctrlPr>
                            <a:rPr lang="en-IN"/>
                          </m:ctrlPr>
                        </m:fPr>
                        <m:num>
                          <m:r>
                            <a:rPr lang="en-IN"/>
                            <m:t>𝑇𝑃</m:t>
                          </m:r>
                        </m:num>
                        <m:den>
                          <m:r>
                            <a:rPr lang="en-IN"/>
                            <m:t>𝑇𝑃</m:t>
                          </m:r>
                          <m:r>
                            <a:rPr lang="en-IN"/>
                            <m:t>+</m:t>
                          </m:r>
                          <m:r>
                            <a:rPr lang="en-IN"/>
                            <m:t>𝐹𝑁</m:t>
                          </m:r>
                        </m:den>
                      </m:f>
                    </m:oMath>
                  </m:oMathPara>
                </a14:m>
                <a:endParaRPr lang="en-IN" dirty="0"/>
              </a:p>
              <a:p>
                <a:pPr algn="just">
                  <a:lnSpc>
                    <a:spcPct val="107000"/>
                  </a:lnSpc>
                  <a:spcBef>
                    <a:spcPts val="1200"/>
                  </a:spcBef>
                  <a:spcAft>
                    <a:spcPts val="800"/>
                  </a:spcAft>
                </a:pPr>
                <a:r>
                  <a:rPr lang="en-IN" dirty="0"/>
                  <a:t>Precision is the ratio of correct positive examples to the number of actual positive examples</a:t>
                </a:r>
              </a:p>
              <a:p>
                <a:pPr algn="just">
                  <a:lnSpc>
                    <a:spcPct val="107000"/>
                  </a:lnSpc>
                  <a:spcBef>
                    <a:spcPts val="1200"/>
                  </a:spcBef>
                  <a:spcAft>
                    <a:spcPts val="800"/>
                  </a:spcAft>
                </a:pPr>
                <a:r>
                  <a:rPr lang="en-IN" dirty="0"/>
                  <a:t>Recall is the ratio of the number of correct positive examples to those that were classified as positive by the classifier, which is the same as sensitivity.</a:t>
                </a:r>
              </a:p>
              <a:p>
                <a:pPr algn="just"/>
                <a:endParaRPr lang="en-IN" dirty="0"/>
              </a:p>
            </p:txBody>
          </p:sp>
        </mc:Choice>
        <mc:Fallback>
          <p:sp>
            <p:nvSpPr>
              <p:cNvPr id="3" name="Content Placeholder 2">
                <a:extLst>
                  <a:ext uri="{FF2B5EF4-FFF2-40B4-BE49-F238E27FC236}">
                    <a16:creationId xmlns:a16="http://schemas.microsoft.com/office/drawing/2014/main" id="{89E222D8-B60D-4D43-8E48-C372914E9737}"/>
                  </a:ext>
                </a:extLst>
              </p:cNvPr>
              <p:cNvSpPr>
                <a:spLocks noGrp="1" noRot="1" noChangeAspect="1" noMove="1" noResize="1" noEditPoints="1" noAdjustHandles="1" noChangeArrowheads="1" noChangeShapeType="1" noTextEdit="1"/>
              </p:cNvSpPr>
              <p:nvPr>
                <p:ph idx="1"/>
              </p:nvPr>
            </p:nvSpPr>
            <p:spPr>
              <a:blipFill>
                <a:blip r:embed="rId2"/>
                <a:stretch>
                  <a:fillRect l="-522" t="-2521" r="-580"/>
                </a:stretch>
              </a:blipFill>
            </p:spPr>
            <p:txBody>
              <a:bodyPr/>
              <a:lstStyle/>
              <a:p>
                <a:r>
                  <a:rPr lang="en-IN">
                    <a:noFill/>
                  </a:rPr>
                  <a:t> </a:t>
                </a:r>
              </a:p>
            </p:txBody>
          </p:sp>
        </mc:Fallback>
      </mc:AlternateContent>
    </p:spTree>
    <p:extLst>
      <p:ext uri="{BB962C8B-B14F-4D97-AF65-F5344CB8AC3E}">
        <p14:creationId xmlns:p14="http://schemas.microsoft.com/office/powerpoint/2010/main" val="2230404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DBBE-F592-488E-9664-48DC52B8EFD8}"/>
              </a:ext>
            </a:extLst>
          </p:cNvPr>
          <p:cNvSpPr>
            <a:spLocks noGrp="1"/>
          </p:cNvSpPr>
          <p:nvPr>
            <p:ph type="title"/>
          </p:nvPr>
        </p:nvSpPr>
        <p:spPr/>
        <p:txBody>
          <a:bodyPr/>
          <a:lstStyle/>
          <a:p>
            <a:r>
              <a:rPr lang="en-US" dirty="0"/>
              <a:t>F1 Score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59683F-A877-4C82-9A70-DBBC3A3746F8}"/>
                  </a:ext>
                </a:extLst>
              </p:cNvPr>
              <p:cNvSpPr>
                <a:spLocks noGrp="1"/>
              </p:cNvSpPr>
              <p:nvPr>
                <p:ph idx="1"/>
              </p:nvPr>
            </p:nvSpPr>
            <p:spPr/>
            <p:txBody>
              <a:bodyPr>
                <a:normAutofit/>
              </a:bodyPr>
              <a:lstStyle/>
              <a:p>
                <a:pPr algn="just">
                  <a:lnSpc>
                    <a:spcPct val="107000"/>
                  </a:lnSpc>
                  <a:spcBef>
                    <a:spcPts val="1200"/>
                  </a:spcBef>
                  <a:spcAft>
                    <a:spcPts val="800"/>
                  </a:spcAft>
                </a:pPr>
                <a:r>
                  <a:rPr lang="en-IN" sz="2200" dirty="0"/>
                  <a:t>The precision and recall are, to some extent, inversely related, in that if the number of false positives increases, then the number of false negatives often decreases, and vice versa.</a:t>
                </a:r>
              </a:p>
              <a:p>
                <a:pPr algn="just">
                  <a:lnSpc>
                    <a:spcPct val="107000"/>
                  </a:lnSpc>
                  <a:spcBef>
                    <a:spcPts val="1200"/>
                  </a:spcBef>
                  <a:spcAft>
                    <a:spcPts val="800"/>
                  </a:spcAft>
                </a:pPr>
                <a:r>
                  <a:rPr lang="en-IN" sz="2200" dirty="0"/>
                  <a:t>They can be combined to give a single measure, the F1 score, which can be written in terms of precision and recall as:</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000"/>
                        <m:t>𝐹</m:t>
                      </m:r>
                      <m:r>
                        <a:rPr lang="en-IN" sz="2000"/>
                        <m:t>1=2</m:t>
                      </m:r>
                      <m:f>
                        <m:fPr>
                          <m:ctrlPr>
                            <a:rPr lang="en-IN" sz="2000"/>
                          </m:ctrlPr>
                        </m:fPr>
                        <m:num>
                          <m:r>
                            <a:rPr lang="en-IN" sz="2000"/>
                            <m:t>𝑝𝑟𝑒𝑐𝑖𝑠𝑖𝑜𝑛</m:t>
                          </m:r>
                          <m:r>
                            <a:rPr lang="en-IN" sz="2000"/>
                            <m:t>×</m:t>
                          </m:r>
                          <m:r>
                            <a:rPr lang="en-IN" sz="2000"/>
                            <m:t>𝑟𝑒𝑐𝑎𝑙𝑙</m:t>
                          </m:r>
                        </m:num>
                        <m:den>
                          <m:r>
                            <a:rPr lang="en-IN" sz="2000"/>
                            <m:t>𝑝𝑟𝑒𝑐𝑖𝑠𝑖𝑜𝑛</m:t>
                          </m:r>
                          <m:r>
                            <a:rPr lang="en-IN" sz="2000"/>
                            <m:t>+</m:t>
                          </m:r>
                          <m:r>
                            <a:rPr lang="en-IN" sz="2000"/>
                            <m:t>𝑟𝑒𝑐𝑎𝑙𝑙</m:t>
                          </m:r>
                        </m:den>
                      </m:f>
                    </m:oMath>
                  </m:oMathPara>
                </a14:m>
                <a:endParaRPr lang="en-IN" sz="20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000"/>
                        <m:t>𝐹</m:t>
                      </m:r>
                      <m:r>
                        <a:rPr lang="en-IN" sz="2000"/>
                        <m:t>1=</m:t>
                      </m:r>
                      <m:f>
                        <m:fPr>
                          <m:ctrlPr>
                            <a:rPr lang="en-IN" sz="2000"/>
                          </m:ctrlPr>
                        </m:fPr>
                        <m:num>
                          <m:r>
                            <a:rPr lang="en-IN" sz="2000"/>
                            <m:t>𝑇𝑃</m:t>
                          </m:r>
                        </m:num>
                        <m:den>
                          <m:r>
                            <a:rPr lang="en-IN" sz="2000"/>
                            <m:t>𝑇𝑃</m:t>
                          </m:r>
                          <m:r>
                            <a:rPr lang="en-IN" sz="2000"/>
                            <m:t>+</m:t>
                          </m:r>
                          <m:f>
                            <m:fPr>
                              <m:type m:val="lin"/>
                              <m:ctrlPr>
                                <a:rPr lang="en-IN" sz="2000"/>
                              </m:ctrlPr>
                            </m:fPr>
                            <m:num>
                              <m:r>
                                <a:rPr lang="en-IN" sz="2000"/>
                                <m:t>(</m:t>
                              </m:r>
                              <m:r>
                                <a:rPr lang="en-IN" sz="2000"/>
                                <m:t>𝐹𝑁</m:t>
                              </m:r>
                              <m:r>
                                <a:rPr lang="en-IN" sz="2000"/>
                                <m:t>+</m:t>
                              </m:r>
                              <m:r>
                                <a:rPr lang="en-IN" sz="2000"/>
                                <m:t>𝐹𝑃</m:t>
                              </m:r>
                              <m:r>
                                <a:rPr lang="en-IN" sz="2000"/>
                                <m:t>)</m:t>
                              </m:r>
                            </m:num>
                            <m:den>
                              <m:r>
                                <a:rPr lang="en-IN" sz="2000"/>
                                <m:t>2</m:t>
                              </m:r>
                            </m:den>
                          </m:f>
                        </m:den>
                      </m:f>
                    </m:oMath>
                  </m:oMathPara>
                </a14:m>
                <a:endParaRPr lang="en-IN" sz="2200" dirty="0"/>
              </a:p>
              <a:p>
                <a:endParaRPr lang="en-IN" dirty="0"/>
              </a:p>
            </p:txBody>
          </p:sp>
        </mc:Choice>
        <mc:Fallback>
          <p:sp>
            <p:nvSpPr>
              <p:cNvPr id="3" name="Content Placeholder 2">
                <a:extLst>
                  <a:ext uri="{FF2B5EF4-FFF2-40B4-BE49-F238E27FC236}">
                    <a16:creationId xmlns:a16="http://schemas.microsoft.com/office/drawing/2014/main" id="{6F59683F-A877-4C82-9A70-DBBC3A3746F8}"/>
                  </a:ext>
                </a:extLst>
              </p:cNvPr>
              <p:cNvSpPr>
                <a:spLocks noGrp="1" noRot="1" noChangeAspect="1" noMove="1" noResize="1" noEditPoints="1" noAdjustHandles="1" noChangeArrowheads="1" noChangeShapeType="1" noTextEdit="1"/>
              </p:cNvSpPr>
              <p:nvPr>
                <p:ph idx="1"/>
              </p:nvPr>
            </p:nvSpPr>
            <p:spPr>
              <a:blipFill>
                <a:blip r:embed="rId2"/>
                <a:stretch>
                  <a:fillRect l="-696" t="-700" r="-696"/>
                </a:stretch>
              </a:blipFill>
            </p:spPr>
            <p:txBody>
              <a:bodyPr/>
              <a:lstStyle/>
              <a:p>
                <a:r>
                  <a:rPr lang="en-IN">
                    <a:noFill/>
                  </a:rPr>
                  <a:t> </a:t>
                </a:r>
              </a:p>
            </p:txBody>
          </p:sp>
        </mc:Fallback>
      </mc:AlternateContent>
    </p:spTree>
    <p:extLst>
      <p:ext uri="{BB962C8B-B14F-4D97-AF65-F5344CB8AC3E}">
        <p14:creationId xmlns:p14="http://schemas.microsoft.com/office/powerpoint/2010/main" val="22649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B92E-985C-4A63-B2E2-8280DB584A0E}"/>
              </a:ext>
            </a:extLst>
          </p:cNvPr>
          <p:cNvSpPr>
            <a:spLocks noGrp="1"/>
          </p:cNvSpPr>
          <p:nvPr>
            <p:ph type="title"/>
          </p:nvPr>
        </p:nvSpPr>
        <p:spPr/>
        <p:txBody>
          <a:bodyPr/>
          <a:lstStyle/>
          <a:p>
            <a:r>
              <a:rPr lang="en-IN" dirty="0"/>
              <a:t>Probabilistic vs Non-Probabilistic Classifiers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E0E623-3C4A-45F1-A761-0C1D2043E730}"/>
                  </a:ext>
                </a:extLst>
              </p:cNvPr>
              <p:cNvSpPr>
                <a:spLocks noGrp="1"/>
              </p:cNvSpPr>
              <p:nvPr>
                <p:ph idx="1"/>
              </p:nvPr>
            </p:nvSpPr>
            <p:spPr/>
            <p:txBody>
              <a:bodyPr/>
              <a:lstStyle/>
              <a:p>
                <a:r>
                  <a:rPr lang="en-US" b="0" i="0" dirty="0">
                    <a:solidFill>
                      <a:srgbClr val="202122"/>
                    </a:solidFill>
                    <a:effectLst/>
                  </a:rPr>
                  <a:t>Non-Probabilistic:</a:t>
                </a:r>
              </a:p>
              <a:p>
                <a:pPr lvl="1" algn="just"/>
                <a:r>
                  <a:rPr lang="en-US" b="0" i="0" dirty="0">
                    <a:solidFill>
                      <a:srgbClr val="202122"/>
                    </a:solidFill>
                    <a:effectLst/>
                  </a:rPr>
                  <a:t>Formally, a non-probabilistic classifier, i.e., an "ordinary" classifier is some rule, or function, that assigns to a sample </a:t>
                </a:r>
                <a:r>
                  <a:rPr lang="en-IN" dirty="0">
                    <a:solidFill>
                      <a:srgbClr val="000000"/>
                    </a:solidFill>
                    <a:ea typeface="Calibri" panose="020F0502020204030204" pitchFamily="34" charset="0"/>
                    <a:cs typeface="Times New Roman" panose="02020603050405020304" pitchFamily="18" charset="0"/>
                  </a:rPr>
                  <a:t> </a:t>
                </a:r>
                <a14:m>
                  <m:oMath xmlns:m="http://schemas.openxmlformats.org/officeDocument/2006/math">
                    <m:sSub>
                      <m:sSubPr>
                        <m:ctrlP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𝑛𝑒𝑤</m:t>
                        </m:r>
                      </m:sub>
                    </m:sSub>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b="0" i="0" dirty="0">
                    <a:solidFill>
                      <a:srgbClr val="202122"/>
                    </a:solidFill>
                    <a:effectLst/>
                  </a:rPr>
                  <a:t> a class label </a:t>
                </a:r>
                <a:r>
                  <a:rPr lang="en-IN" dirty="0">
                    <a:solidFill>
                      <a:srgbClr val="000000"/>
                    </a:solidFill>
                    <a:ea typeface="Calibri" panose="020F0502020204030204" pitchFamily="34" charset="0"/>
                    <a:cs typeface="Times New Roman" panose="02020603050405020304" pitchFamily="18" charset="0"/>
                  </a:rPr>
                  <a:t> </a:t>
                </a:r>
                <a14:m>
                  <m:oMath xmlns:m="http://schemas.openxmlformats.org/officeDocument/2006/math">
                    <m:sSub>
                      <m:sSubPr>
                        <m:ctrlP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sub>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𝑛𝑒𝑤</m:t>
                        </m:r>
                      </m:sub>
                    </m:sSub>
                  </m:oMath>
                </a14:m>
                <a:r>
                  <a:rPr lang="en-US" b="0" i="1" dirty="0">
                    <a:solidFill>
                      <a:srgbClr val="202122"/>
                    </a:solidFill>
                    <a:effectLst/>
                  </a:rPr>
                  <a:t>.</a:t>
                </a:r>
              </a:p>
              <a:p>
                <a:pPr marL="0" indent="0">
                  <a:buNone/>
                </a:pPr>
                <a14:m>
                  <m:oMathPara xmlns:m="http://schemas.openxmlformats.org/officeDocument/2006/math">
                    <m:oMathParaPr>
                      <m:jc m:val="centerGroup"/>
                    </m:oMathParaPr>
                    <m:oMath xmlns:m="http://schemas.openxmlformats.org/officeDocument/2006/math">
                      <m:sSub>
                        <m:sSubPr>
                          <m:ctrlP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sub>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𝑛𝑒𝑤</m:t>
                          </m:r>
                        </m:sub>
                      </m:sSub>
                      <m:r>
                        <m:rPr>
                          <m:nor/>
                        </m:rPr>
                        <a:rPr lang="en-IN" b="0" i="1" dirty="0" smtClean="0">
                          <a:solidFill>
                            <a:srgbClr val="202122"/>
                          </a:solidFill>
                          <a:effectLst/>
                          <a:latin typeface="Nimbus Roman No9 L"/>
                        </a:rPr>
                        <m:t>=</m:t>
                      </m:r>
                      <m:r>
                        <m:rPr>
                          <m:nor/>
                        </m:rPr>
                        <a:rPr lang="en-IN" b="0" i="1" dirty="0" smtClean="0">
                          <a:solidFill>
                            <a:srgbClr val="202122"/>
                          </a:solidFill>
                          <a:effectLst/>
                          <a:latin typeface="Nimbus Roman No9 L"/>
                        </a:rPr>
                        <m:t>f</m:t>
                      </m:r>
                      <m:r>
                        <m:rPr>
                          <m:nor/>
                        </m:rPr>
                        <a:rPr lang="en-IN" b="0" i="1" dirty="0" smtClean="0">
                          <a:solidFill>
                            <a:srgbClr val="202122"/>
                          </a:solidFill>
                          <a:effectLst/>
                          <a:latin typeface="Nimbus Roman No9 L"/>
                        </a:rPr>
                        <m:t>(</m:t>
                      </m:r>
                      <m:sSub>
                        <m:sSubPr>
                          <m:ctrlP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𝑛𝑒𝑤</m:t>
                          </m:r>
                        </m:sub>
                      </m:sSub>
                      <m:r>
                        <m:rPr>
                          <m:nor/>
                        </m:rPr>
                        <a:rPr lang="en-IN" b="0" i="1" dirty="0" smtClean="0">
                          <a:solidFill>
                            <a:srgbClr val="202122"/>
                          </a:solidFill>
                          <a:effectLst/>
                          <a:latin typeface="Nimbus Roman No9 L"/>
                        </a:rPr>
                        <m:t>)</m:t>
                      </m:r>
                    </m:oMath>
                  </m:oMathPara>
                </a14:m>
                <a:endParaRPr lang="en-US" b="0" i="1" dirty="0">
                  <a:solidFill>
                    <a:srgbClr val="202122"/>
                  </a:solidFill>
                  <a:effectLst/>
                  <a:latin typeface="Nimbus Roman No9 L"/>
                </a:endParaRPr>
              </a:p>
              <a:p>
                <a:r>
                  <a:rPr lang="en-US" dirty="0"/>
                  <a:t>Probabilistic:</a:t>
                </a:r>
              </a:p>
              <a:p>
                <a:pPr lvl="1" algn="just"/>
                <a:r>
                  <a:rPr lang="en-US" dirty="0"/>
                  <a:t>Probabilistic classifiers generalize this notion of classifiers: instead of functions, they are conditional distributions </a:t>
                </a:r>
                <a14:m>
                  <m:oMath xmlns:m="http://schemas.openxmlformats.org/officeDocument/2006/math">
                    <m:r>
                      <a:rPr lang="en-IN">
                        <a:latin typeface="Cambria Math" panose="02040503050406030204" pitchFamily="18" charset="0"/>
                      </a:rPr>
                      <m:t>𝑃</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𝑇</m:t>
                        </m:r>
                      </m:e>
                      <m:sub>
                        <m:r>
                          <a:rPr lang="en-IN">
                            <a:latin typeface="Cambria Math" panose="02040503050406030204" pitchFamily="18" charset="0"/>
                          </a:rPr>
                          <m:t>𝑛𝑒𝑤</m:t>
                        </m:r>
                      </m:sub>
                    </m:sSub>
                    <m:r>
                      <a:rPr lang="en-IN">
                        <a:latin typeface="Cambria Math" panose="02040503050406030204" pitchFamily="18" charset="0"/>
                      </a:rPr>
                      <m:t>=</m:t>
                    </m:r>
                    <m:r>
                      <a:rPr lang="en-IN">
                        <a:latin typeface="Cambria Math" panose="02040503050406030204" pitchFamily="18" charset="0"/>
                      </a:rPr>
                      <m:t>𝑐</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𝑥</m:t>
                        </m:r>
                      </m:e>
                      <m:sub>
                        <m:r>
                          <a:rPr lang="en-IN">
                            <a:latin typeface="Cambria Math" panose="02040503050406030204" pitchFamily="18" charset="0"/>
                          </a:rPr>
                          <m:t>𝑛𝑒𝑤</m:t>
                        </m:r>
                      </m:sub>
                    </m:sSub>
                    <m:r>
                      <a:rPr lang="en-IN">
                        <a:latin typeface="Cambria Math" panose="02040503050406030204" pitchFamily="18" charset="0"/>
                      </a:rPr>
                      <m:t>,</m:t>
                    </m:r>
                    <m:r>
                      <a:rPr lang="en-IN">
                        <a:latin typeface="Cambria Math" panose="02040503050406030204" pitchFamily="18" charset="0"/>
                      </a:rPr>
                      <m:t>𝑋</m:t>
                    </m:r>
                    <m:r>
                      <a:rPr lang="en-IN">
                        <a:latin typeface="Cambria Math" panose="02040503050406030204" pitchFamily="18" charset="0"/>
                      </a:rPr>
                      <m:t>,</m:t>
                    </m:r>
                    <m:r>
                      <a:rPr lang="en-IN">
                        <a:latin typeface="Cambria Math" panose="02040503050406030204" pitchFamily="18" charset="0"/>
                      </a:rPr>
                      <m:t>𝑡</m:t>
                    </m:r>
                    <m:r>
                      <a:rPr lang="en-IN">
                        <a:latin typeface="Cambria Math" panose="02040503050406030204" pitchFamily="18" charset="0"/>
                      </a:rPr>
                      <m:t>)</m:t>
                    </m:r>
                  </m:oMath>
                </a14:m>
                <a:r>
                  <a:rPr lang="en-IN" dirty="0"/>
                  <a:t>.</a:t>
                </a:r>
              </a:p>
              <a:p>
                <a:pPr lvl="1"/>
                <a:r>
                  <a:rPr lang="en-US" b="0" i="0" dirty="0">
                    <a:solidFill>
                      <a:srgbClr val="202122"/>
                    </a:solidFill>
                    <a:effectLst/>
                    <a:latin typeface="Arial" panose="020B0604020202020204" pitchFamily="34" charset="0"/>
                  </a:rPr>
                  <a:t> </a:t>
                </a:r>
                <a:r>
                  <a:rPr lang="en-US" dirty="0"/>
                  <a:t>Meaning that for a given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𝑥</m:t>
                        </m:r>
                      </m:e>
                      <m:sub>
                        <m:r>
                          <a:rPr lang="en-IN">
                            <a:latin typeface="Cambria Math" panose="02040503050406030204" pitchFamily="18" charset="0"/>
                          </a:rPr>
                          <m:t>𝑛𝑒𝑤</m:t>
                        </m:r>
                      </m:sub>
                    </m:sSub>
                  </m:oMath>
                </a14:m>
                <a:r>
                  <a:rPr lang="en-IN" dirty="0"/>
                  <a:t>, </a:t>
                </a:r>
                <a:r>
                  <a:rPr lang="en-US" dirty="0"/>
                  <a:t>they assign probabilities to all </a:t>
                </a:r>
                <a14:m>
                  <m:oMath xmlns:m="http://schemas.openxmlformats.org/officeDocument/2006/math">
                    <m:r>
                      <a:rPr lang="en-IN">
                        <a:latin typeface="Cambria Math" panose="02040503050406030204" pitchFamily="18" charset="0"/>
                      </a:rPr>
                      <m:t>𝑇</m:t>
                    </m:r>
                    <m:r>
                      <a:rPr lang="en-IN">
                        <a:latin typeface="Cambria Math" panose="02040503050406030204" pitchFamily="18" charset="0"/>
                      </a:rPr>
                      <m:t>∈</m:t>
                    </m:r>
                    <m:r>
                      <a:rPr lang="en-IN">
                        <a:latin typeface="Cambria Math" panose="02040503050406030204" pitchFamily="18" charset="0"/>
                      </a:rPr>
                      <m:t>𝑡</m:t>
                    </m:r>
                  </m:oMath>
                </a14:m>
                <a:r>
                  <a:rPr lang="en-IN" dirty="0"/>
                  <a:t>.</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DCE0E623-3C4A-45F1-A761-0C1D2043E730}"/>
                  </a:ext>
                </a:extLst>
              </p:cNvPr>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IN">
                    <a:noFill/>
                  </a:rPr>
                  <a:t> </a:t>
                </a:r>
              </a:p>
            </p:txBody>
          </p:sp>
        </mc:Fallback>
      </mc:AlternateContent>
    </p:spTree>
    <p:extLst>
      <p:ext uri="{BB962C8B-B14F-4D97-AF65-F5344CB8AC3E}">
        <p14:creationId xmlns:p14="http://schemas.microsoft.com/office/powerpoint/2010/main" val="315836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8864-E319-4C0B-8668-4D37B4C48EE7}"/>
              </a:ext>
            </a:extLst>
          </p:cNvPr>
          <p:cNvSpPr>
            <a:spLocks noGrp="1"/>
          </p:cNvSpPr>
          <p:nvPr>
            <p:ph type="title"/>
          </p:nvPr>
        </p:nvSpPr>
        <p:spPr>
          <a:xfrm>
            <a:off x="643467" y="321734"/>
            <a:ext cx="10905066" cy="1135737"/>
          </a:xfrm>
        </p:spPr>
        <p:txBody>
          <a:bodyPr>
            <a:normAutofit/>
          </a:bodyPr>
          <a:lstStyle/>
          <a:p>
            <a:r>
              <a:rPr lang="en-IN"/>
              <a:t>Probabilistic vs Non-Probabilistic Classifiers</a:t>
            </a:r>
            <a:endParaRPr lang="en-IN" dirty="0"/>
          </a:p>
        </p:txBody>
      </p:sp>
      <p:sp>
        <p:nvSpPr>
          <p:cNvPr id="3" name="Content Placeholder 2">
            <a:extLst>
              <a:ext uri="{FF2B5EF4-FFF2-40B4-BE49-F238E27FC236}">
                <a16:creationId xmlns:a16="http://schemas.microsoft.com/office/drawing/2014/main" id="{A5971E5B-2578-4AD0-9D23-D89AAA8E1D3E}"/>
              </a:ext>
            </a:extLst>
          </p:cNvPr>
          <p:cNvSpPr>
            <a:spLocks noGrp="1"/>
          </p:cNvSpPr>
          <p:nvPr>
            <p:ph idx="1"/>
          </p:nvPr>
        </p:nvSpPr>
        <p:spPr>
          <a:xfrm>
            <a:off x="643469" y="1782981"/>
            <a:ext cx="5631496" cy="4393982"/>
          </a:xfrm>
        </p:spPr>
        <p:txBody>
          <a:bodyPr>
            <a:normAutofit/>
          </a:bodyPr>
          <a:lstStyle/>
          <a:p>
            <a:pPr algn="just"/>
            <a:r>
              <a:rPr lang="en-IN" sz="2400"/>
              <a:t>For example, a binary classification to classify cats and dogs.</a:t>
            </a:r>
          </a:p>
          <a:p>
            <a:pPr algn="just"/>
            <a:r>
              <a:rPr lang="en-IN" sz="2400"/>
              <a:t>Once a model was built using training images of dogs and cats, Given a new image</a:t>
            </a:r>
          </a:p>
          <a:p>
            <a:pPr lvl="1" algn="just"/>
            <a:r>
              <a:rPr lang="en-IN" sz="1800"/>
              <a:t>A non-probabilistic classifier assigns a label cat or dog to the new image with 100% certainty.</a:t>
            </a:r>
          </a:p>
          <a:p>
            <a:pPr lvl="1" algn="just"/>
            <a:r>
              <a:rPr lang="en-IN" sz="1800"/>
              <a:t>A probabilistic classifier, instead of assigning a label, will give probability like 0.7 chance that the image is a dog and 0.3 chance that the image is a cat.</a:t>
            </a:r>
            <a:endParaRPr lang="en-IN" sz="1800" dirty="0"/>
          </a:p>
        </p:txBody>
      </p:sp>
      <p:pic>
        <p:nvPicPr>
          <p:cNvPr id="2050" name="Picture 2" descr="Cats Vs Dogs: Which Makes a Better Pet? - YouTube">
            <a:extLst>
              <a:ext uri="{FF2B5EF4-FFF2-40B4-BE49-F238E27FC236}">
                <a16:creationId xmlns:a16="http://schemas.microsoft.com/office/drawing/2014/main" id="{553777B2-B07B-4B00-8F3D-1C648713A8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2326" y="2205212"/>
            <a:ext cx="4506205" cy="253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77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1071-FD6E-4F03-BEBC-DB9050068F36}"/>
              </a:ext>
            </a:extLst>
          </p:cNvPr>
          <p:cNvSpPr>
            <a:spLocks noGrp="1"/>
          </p:cNvSpPr>
          <p:nvPr>
            <p:ph type="title"/>
          </p:nvPr>
        </p:nvSpPr>
        <p:spPr/>
        <p:txBody>
          <a:bodyPr/>
          <a:lstStyle/>
          <a:p>
            <a:r>
              <a:rPr lang="en-IN" dirty="0"/>
              <a:t>Probabilistic Classifiers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8E296-4DF5-49F4-9351-7452C215EC37}"/>
                  </a:ext>
                </a:extLst>
              </p:cNvPr>
              <p:cNvSpPr>
                <a:spLocks noGrp="1"/>
              </p:cNvSpPr>
              <p:nvPr>
                <p:ph idx="1"/>
              </p:nvPr>
            </p:nvSpPr>
            <p:spPr>
              <a:xfrm>
                <a:off x="838200" y="1825624"/>
                <a:ext cx="10515600" cy="4491285"/>
              </a:xfrm>
            </p:spPr>
            <p:txBody>
              <a:bodyPr>
                <a:normAutofit/>
              </a:bodyPr>
              <a:lstStyle/>
              <a:p>
                <a:pPr algn="just">
                  <a:spcAft>
                    <a:spcPts val="800"/>
                  </a:spcAft>
                </a:pPr>
                <a:r>
                  <a:rPr lang="en-IN" sz="2400" dirty="0"/>
                  <a:t>In the probabilistic classifiers, the output is the probability of a new object belong to a particular class or not. </a:t>
                </a:r>
              </a:p>
              <a:p>
                <a:pPr algn="just">
                  <a:spcAft>
                    <a:spcPts val="800"/>
                  </a:spcAft>
                </a:pPr>
                <a:r>
                  <a:rPr lang="en-IN" sz="2400" dirty="0"/>
                  <a:t>For example, the probability of whether a player succeeds or fails in a game. </a:t>
                </a:r>
              </a:p>
              <a:p>
                <a:pPr algn="just">
                  <a:spcAft>
                    <a:spcPts val="800"/>
                  </a:spcAft>
                </a:pPr>
                <a:r>
                  <a:rPr lang="en-IN" sz="2400" dirty="0"/>
                  <a:t>Expressing the training data in the matrix and vector form (X, t), this probability for class c is:</a:t>
                </a:r>
              </a:p>
              <a:p>
                <a:pPr marL="0" indent="0">
                  <a:spcAft>
                    <a:spcPts val="800"/>
                  </a:spcAft>
                  <a:buNone/>
                </a:pPr>
                <a14:m>
                  <m:oMathPara xmlns:m="http://schemas.openxmlformats.org/officeDocument/2006/math">
                    <m:oMathParaPr>
                      <m:jc m:val="centerGroup"/>
                    </m:oMathParaPr>
                    <m:oMath xmlns:m="http://schemas.openxmlformats.org/officeDocument/2006/math">
                      <m:r>
                        <a:rPr lang="en-IN" sz="2000">
                          <a:latin typeface="Cambria Math" panose="02040503050406030204" pitchFamily="18" charset="0"/>
                        </a:rPr>
                        <m:t>𝑃</m:t>
                      </m:r>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𝑇</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𝑐</m:t>
                      </m:r>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𝑋</m:t>
                      </m:r>
                      <m:r>
                        <a:rPr lang="en-IN" sz="2000">
                          <a:latin typeface="Cambria Math" panose="02040503050406030204" pitchFamily="18" charset="0"/>
                        </a:rPr>
                        <m:t>,</m:t>
                      </m:r>
                      <m:r>
                        <a:rPr lang="en-IN" sz="2000">
                          <a:latin typeface="Cambria Math" panose="02040503050406030204" pitchFamily="18" charset="0"/>
                        </a:rPr>
                        <m:t>𝑡</m:t>
                      </m:r>
                      <m:r>
                        <a:rPr lang="en-IN" sz="2000">
                          <a:latin typeface="Cambria Math" panose="02040503050406030204" pitchFamily="18" charset="0"/>
                        </a:rPr>
                        <m:t>)</m:t>
                      </m:r>
                    </m:oMath>
                  </m:oMathPara>
                </a14:m>
                <a:endParaRPr lang="en-IN" sz="2600" dirty="0"/>
              </a:p>
            </p:txBody>
          </p:sp>
        </mc:Choice>
        <mc:Fallback xmlns="">
          <p:sp>
            <p:nvSpPr>
              <p:cNvPr id="3" name="Content Placeholder 2">
                <a:extLst>
                  <a:ext uri="{FF2B5EF4-FFF2-40B4-BE49-F238E27FC236}">
                    <a16:creationId xmlns:a16="http://schemas.microsoft.com/office/drawing/2014/main" id="{00A8E296-4DF5-49F4-9351-7452C215EC37}"/>
                  </a:ext>
                </a:extLst>
              </p:cNvPr>
              <p:cNvSpPr>
                <a:spLocks noGrp="1" noRot="1" noChangeAspect="1" noMove="1" noResize="1" noEditPoints="1" noAdjustHandles="1" noChangeArrowheads="1" noChangeShapeType="1" noTextEdit="1"/>
              </p:cNvSpPr>
              <p:nvPr>
                <p:ph idx="1"/>
              </p:nvPr>
            </p:nvSpPr>
            <p:spPr>
              <a:xfrm>
                <a:off x="838200" y="1825624"/>
                <a:ext cx="10515600" cy="4491285"/>
              </a:xfrm>
              <a:blipFill>
                <a:blip r:embed="rId2"/>
                <a:stretch>
                  <a:fillRect l="-812" t="-1900" r="-870"/>
                </a:stretch>
              </a:blipFill>
            </p:spPr>
            <p:txBody>
              <a:bodyPr/>
              <a:lstStyle/>
              <a:p>
                <a:r>
                  <a:rPr lang="en-IN">
                    <a:noFill/>
                  </a:rPr>
                  <a:t> </a:t>
                </a:r>
              </a:p>
            </p:txBody>
          </p:sp>
        </mc:Fallback>
      </mc:AlternateContent>
    </p:spTree>
    <p:extLst>
      <p:ext uri="{BB962C8B-B14F-4D97-AF65-F5344CB8AC3E}">
        <p14:creationId xmlns:p14="http://schemas.microsoft.com/office/powerpoint/2010/main" val="37464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1071-FD6E-4F03-BEBC-DB9050068F36}"/>
              </a:ext>
            </a:extLst>
          </p:cNvPr>
          <p:cNvSpPr>
            <a:spLocks noGrp="1"/>
          </p:cNvSpPr>
          <p:nvPr>
            <p:ph type="title"/>
          </p:nvPr>
        </p:nvSpPr>
        <p:spPr/>
        <p:txBody>
          <a:bodyPr/>
          <a:lstStyle/>
          <a:p>
            <a:r>
              <a:rPr lang="en-IN" dirty="0"/>
              <a:t>Probabilistic Classifiers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A8E296-4DF5-49F4-9351-7452C215EC37}"/>
                  </a:ext>
                </a:extLst>
              </p:cNvPr>
              <p:cNvSpPr>
                <a:spLocks noGrp="1"/>
              </p:cNvSpPr>
              <p:nvPr>
                <p:ph idx="1"/>
              </p:nvPr>
            </p:nvSpPr>
            <p:spPr>
              <a:xfrm>
                <a:off x="838200" y="1825624"/>
                <a:ext cx="10515600" cy="4491285"/>
              </a:xfrm>
            </p:spPr>
            <p:txBody>
              <a:bodyPr>
                <a:normAutofit lnSpcReduction="10000"/>
              </a:bodyPr>
              <a:lstStyle/>
              <a:p>
                <a:pPr algn="just">
                  <a:lnSpc>
                    <a:spcPct val="107000"/>
                  </a:lnSpc>
                  <a:spcBef>
                    <a:spcPts val="1200"/>
                  </a:spcBef>
                  <a:spcAft>
                    <a:spcPts val="800"/>
                  </a:spcAft>
                </a:pPr>
                <a:r>
                  <a:rPr lang="en-IN" sz="2400" dirty="0"/>
                  <a:t>As a probability, it must satisfy the following constraints:</a:t>
                </a:r>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2000">
                          <a:latin typeface="Cambria Math" panose="02040503050406030204" pitchFamily="18" charset="0"/>
                        </a:rPr>
                        <m:t>0≤</m:t>
                      </m:r>
                      <m:r>
                        <a:rPr lang="en-IN" sz="2000">
                          <a:latin typeface="Cambria Math" panose="02040503050406030204" pitchFamily="18" charset="0"/>
                        </a:rPr>
                        <m:t>𝑃</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a:latin typeface="Cambria Math" panose="02040503050406030204" pitchFamily="18" charset="0"/>
                                </a:rPr>
                                <m:t>𝑇</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𝑐</m:t>
                          </m:r>
                        </m:e>
                        <m:e>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𝑋</m:t>
                          </m:r>
                          <m:r>
                            <a:rPr lang="en-IN" sz="2000">
                              <a:latin typeface="Cambria Math" panose="02040503050406030204" pitchFamily="18" charset="0"/>
                            </a:rPr>
                            <m:t>,</m:t>
                          </m:r>
                          <m:r>
                            <a:rPr lang="en-IN" sz="2000">
                              <a:latin typeface="Cambria Math" panose="02040503050406030204" pitchFamily="18" charset="0"/>
                            </a:rPr>
                            <m:t>𝑡</m:t>
                          </m:r>
                        </m:e>
                      </m:d>
                      <m:r>
                        <a:rPr lang="en-IN" sz="2000">
                          <a:latin typeface="Cambria Math" panose="02040503050406030204" pitchFamily="18" charset="0"/>
                        </a:rPr>
                        <m:t>≤1</m:t>
                      </m:r>
                    </m:oMath>
                  </m:oMathPara>
                </a14:m>
                <a:endParaRPr lang="en-IN" sz="2000" dirty="0"/>
              </a:p>
              <a:p>
                <a:pPr marL="0" indent="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nary>
                        <m:naryPr>
                          <m:chr m:val="∑"/>
                          <m:limLoc m:val="undOvr"/>
                          <m:ctrlPr>
                            <a:rPr lang="en-IN" sz="2000" i="1">
                              <a:latin typeface="Cambria Math" panose="02040503050406030204" pitchFamily="18" charset="0"/>
                            </a:rPr>
                          </m:ctrlPr>
                        </m:naryPr>
                        <m:sub>
                          <m:r>
                            <a:rPr lang="en-IN" sz="2000">
                              <a:latin typeface="Cambria Math" panose="02040503050406030204" pitchFamily="18" charset="0"/>
                            </a:rPr>
                            <m:t>𝑐</m:t>
                          </m:r>
                          <m:r>
                            <a:rPr lang="en-IN" sz="2000">
                              <a:latin typeface="Cambria Math" panose="02040503050406030204" pitchFamily="18" charset="0"/>
                            </a:rPr>
                            <m:t>=1</m:t>
                          </m:r>
                        </m:sub>
                        <m:sup>
                          <m:r>
                            <a:rPr lang="en-IN" sz="2000">
                              <a:latin typeface="Cambria Math" panose="02040503050406030204" pitchFamily="18" charset="0"/>
                            </a:rPr>
                            <m:t>𝐶</m:t>
                          </m:r>
                        </m:sup>
                        <m:e>
                          <m:r>
                            <a:rPr lang="en-IN" sz="2000">
                              <a:latin typeface="Cambria Math" panose="02040503050406030204" pitchFamily="18" charset="0"/>
                            </a:rPr>
                            <m:t>𝑃</m:t>
                          </m:r>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𝑇</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𝑐</m:t>
                          </m:r>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𝑛𝑒𝑤</m:t>
                              </m:r>
                            </m:sub>
                          </m:sSub>
                          <m:r>
                            <a:rPr lang="en-IN" sz="2000">
                              <a:latin typeface="Cambria Math" panose="02040503050406030204" pitchFamily="18" charset="0"/>
                            </a:rPr>
                            <m:t>,</m:t>
                          </m:r>
                          <m:r>
                            <a:rPr lang="en-IN" sz="2000">
                              <a:latin typeface="Cambria Math" panose="02040503050406030204" pitchFamily="18" charset="0"/>
                            </a:rPr>
                            <m:t>𝑋</m:t>
                          </m:r>
                          <m:r>
                            <a:rPr lang="en-IN" sz="2000">
                              <a:latin typeface="Cambria Math" panose="02040503050406030204" pitchFamily="18" charset="0"/>
                            </a:rPr>
                            <m:t>,</m:t>
                          </m:r>
                          <m:r>
                            <a:rPr lang="en-IN" sz="2000">
                              <a:latin typeface="Cambria Math" panose="02040503050406030204" pitchFamily="18" charset="0"/>
                            </a:rPr>
                            <m:t>𝑡</m:t>
                          </m:r>
                          <m:r>
                            <a:rPr lang="en-IN" sz="2000">
                              <a:latin typeface="Cambria Math" panose="02040503050406030204" pitchFamily="18" charset="0"/>
                            </a:rPr>
                            <m:t>)</m:t>
                          </m:r>
                        </m:e>
                      </m:nary>
                      <m:r>
                        <a:rPr lang="en-IN" sz="2000">
                          <a:latin typeface="Cambria Math" panose="02040503050406030204" pitchFamily="18" charset="0"/>
                        </a:rPr>
                        <m:t>=1</m:t>
                      </m:r>
                    </m:oMath>
                  </m:oMathPara>
                </a14:m>
                <a:endParaRPr lang="en-IN" sz="2000" dirty="0"/>
              </a:p>
              <a:p>
                <a:pPr algn="just">
                  <a:lnSpc>
                    <a:spcPct val="107000"/>
                  </a:lnSpc>
                  <a:spcBef>
                    <a:spcPts val="1200"/>
                  </a:spcBef>
                  <a:spcAft>
                    <a:spcPts val="800"/>
                  </a:spcAft>
                </a:pPr>
                <a:r>
                  <a:rPr lang="en-US" sz="2000" dirty="0"/>
                  <a:t>It provides a level of confidence in the output.</a:t>
                </a:r>
              </a:p>
              <a:p>
                <a:pPr algn="just">
                  <a:lnSpc>
                    <a:spcPct val="107000"/>
                  </a:lnSpc>
                  <a:spcBef>
                    <a:spcPts val="1200"/>
                  </a:spcBef>
                  <a:spcAft>
                    <a:spcPts val="800"/>
                  </a:spcAft>
                </a:pPr>
                <a:r>
                  <a:rPr lang="en-US" sz="2000" dirty="0"/>
                  <a:t>Providing a probability like a patient has a 0.6 or 0.9 chance that having a disease. In both cases, it suggests that the patient has a disease, but in the case of 0.9, it is more certain than 0.6.</a:t>
                </a:r>
              </a:p>
              <a:p>
                <a:pPr algn="just">
                  <a:lnSpc>
                    <a:spcPct val="107000"/>
                  </a:lnSpc>
                  <a:spcBef>
                    <a:spcPts val="1200"/>
                  </a:spcBef>
                  <a:spcAft>
                    <a:spcPts val="800"/>
                  </a:spcAft>
                </a:pPr>
                <a:r>
                  <a:rPr lang="en-US" sz="2000" dirty="0"/>
                  <a:t>What probabilistic classifiers we are going to learn?</a:t>
                </a:r>
              </a:p>
              <a:p>
                <a:pPr lvl="1"/>
                <a:r>
                  <a:rPr lang="en-US" sz="1400" dirty="0"/>
                  <a:t>Naive Bayes</a:t>
                </a:r>
              </a:p>
              <a:p>
                <a:pPr lvl="1"/>
                <a:r>
                  <a:rPr lang="en-US" sz="1400" dirty="0"/>
                  <a:t>Logistic Regression</a:t>
                </a:r>
              </a:p>
              <a:p>
                <a:pPr lvl="1" algn="just">
                  <a:lnSpc>
                    <a:spcPct val="107000"/>
                  </a:lnSpc>
                  <a:spcBef>
                    <a:spcPts val="1200"/>
                  </a:spcBef>
                  <a:spcAft>
                    <a:spcPts val="800"/>
                  </a:spcAft>
                </a:pPr>
                <a:endParaRPr lang="en-IN" sz="1600" dirty="0"/>
              </a:p>
            </p:txBody>
          </p:sp>
        </mc:Choice>
        <mc:Fallback>
          <p:sp>
            <p:nvSpPr>
              <p:cNvPr id="3" name="Content Placeholder 2">
                <a:extLst>
                  <a:ext uri="{FF2B5EF4-FFF2-40B4-BE49-F238E27FC236}">
                    <a16:creationId xmlns:a16="http://schemas.microsoft.com/office/drawing/2014/main" id="{00A8E296-4DF5-49F4-9351-7452C215EC37}"/>
                  </a:ext>
                </a:extLst>
              </p:cNvPr>
              <p:cNvSpPr>
                <a:spLocks noGrp="1" noRot="1" noChangeAspect="1" noMove="1" noResize="1" noEditPoints="1" noAdjustHandles="1" noChangeArrowheads="1" noChangeShapeType="1" noTextEdit="1"/>
              </p:cNvSpPr>
              <p:nvPr>
                <p:ph idx="1"/>
              </p:nvPr>
            </p:nvSpPr>
            <p:spPr>
              <a:xfrm>
                <a:off x="838200" y="1825624"/>
                <a:ext cx="10515600" cy="4491285"/>
              </a:xfrm>
              <a:blipFill>
                <a:blip r:embed="rId2"/>
                <a:stretch>
                  <a:fillRect l="-812" t="-1357" r="-580"/>
                </a:stretch>
              </a:blipFill>
            </p:spPr>
            <p:txBody>
              <a:bodyPr/>
              <a:lstStyle/>
              <a:p>
                <a:r>
                  <a:rPr lang="en-IN">
                    <a:noFill/>
                  </a:rPr>
                  <a:t> </a:t>
                </a:r>
              </a:p>
            </p:txBody>
          </p:sp>
        </mc:Fallback>
      </mc:AlternateContent>
    </p:spTree>
    <p:extLst>
      <p:ext uri="{BB962C8B-B14F-4D97-AF65-F5344CB8AC3E}">
        <p14:creationId xmlns:p14="http://schemas.microsoft.com/office/powerpoint/2010/main" val="116022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D775-259F-4AAD-890C-3DCD15F0CD63}"/>
              </a:ext>
            </a:extLst>
          </p:cNvPr>
          <p:cNvSpPr>
            <a:spLocks noGrp="1"/>
          </p:cNvSpPr>
          <p:nvPr>
            <p:ph type="title"/>
          </p:nvPr>
        </p:nvSpPr>
        <p:spPr/>
        <p:txBody>
          <a:bodyPr/>
          <a:lstStyle/>
          <a:p>
            <a:r>
              <a:rPr lang="en-IN"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BBFBA7-0BDA-462E-8DF3-6204C4824628}"/>
                  </a:ext>
                </a:extLst>
              </p:cNvPr>
              <p:cNvSpPr>
                <a:spLocks noGrp="1"/>
              </p:cNvSpPr>
              <p:nvPr>
                <p:ph idx="1"/>
              </p:nvPr>
            </p:nvSpPr>
            <p:spPr/>
            <p:txBody>
              <a:bodyPr/>
              <a:lstStyle/>
              <a:p>
                <a:r>
                  <a:rPr lang="en-US" dirty="0"/>
                  <a:t>Bayes classifiers are designed based on Bayes theorem. </a:t>
                </a:r>
              </a:p>
              <a:p>
                <a:r>
                  <a:rPr lang="en-US" dirty="0"/>
                  <a:t>Bayes Theorem:</a:t>
                </a:r>
              </a:p>
              <a:p>
                <a:pPr lvl="1"/>
                <a:r>
                  <a:rPr lang="en-IN" sz="2000" dirty="0"/>
                  <a:t>It states that Let </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𝐸</m:t>
                        </m:r>
                      </m:e>
                      <m:sub>
                        <m:r>
                          <a:rPr lang="en-IN" sz="2000">
                            <a:latin typeface="Cambria Math" panose="02040503050406030204" pitchFamily="18" charset="0"/>
                          </a:rPr>
                          <m:t>1</m:t>
                        </m:r>
                      </m:sub>
                    </m:sSub>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𝐸</m:t>
                        </m:r>
                      </m:e>
                      <m:sub>
                        <m:r>
                          <a:rPr lang="en-IN" sz="2000">
                            <a:latin typeface="Cambria Math" panose="02040503050406030204" pitchFamily="18" charset="0"/>
                          </a:rPr>
                          <m:t>2</m:t>
                        </m:r>
                      </m:sub>
                    </m:sSub>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𝐸</m:t>
                        </m:r>
                      </m:e>
                      <m:sub>
                        <m:r>
                          <a:rPr lang="en-IN" sz="2000">
                            <a:latin typeface="Cambria Math" panose="02040503050406030204" pitchFamily="18" charset="0"/>
                          </a:rPr>
                          <m:t>𝑛</m:t>
                        </m:r>
                      </m:sub>
                    </m:sSub>
                  </m:oMath>
                </a14:m>
                <a:r>
                  <a:rPr lang="en-IN" sz="2000" dirty="0"/>
                  <a:t> be a set of events associated with a sample space S, where all the events </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𝐸</m:t>
                        </m:r>
                      </m:e>
                      <m:sub>
                        <m:r>
                          <a:rPr lang="en-IN" sz="2000">
                            <a:latin typeface="Cambria Math" panose="02040503050406030204" pitchFamily="18" charset="0"/>
                          </a:rPr>
                          <m:t>1</m:t>
                        </m:r>
                      </m:sub>
                    </m:sSub>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𝐸</m:t>
                        </m:r>
                      </m:e>
                      <m:sub>
                        <m:r>
                          <a:rPr lang="en-IN" sz="2000">
                            <a:latin typeface="Cambria Math" panose="02040503050406030204" pitchFamily="18" charset="0"/>
                          </a:rPr>
                          <m:t>2</m:t>
                        </m:r>
                      </m:sub>
                    </m:sSub>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𝐸</m:t>
                        </m:r>
                      </m:e>
                      <m:sub>
                        <m:r>
                          <a:rPr lang="en-IN" sz="2000">
                            <a:latin typeface="Cambria Math" panose="02040503050406030204" pitchFamily="18" charset="0"/>
                          </a:rPr>
                          <m:t>𝑛</m:t>
                        </m:r>
                      </m:sub>
                    </m:sSub>
                  </m:oMath>
                </a14:m>
                <a:r>
                  <a:rPr lang="en-IN" sz="2000" dirty="0"/>
                  <a:t> have a nonzero probability of occurrence, and they form a partition of S. Let A be an event associated with S, then according to Bayes theorem,</a:t>
                </a:r>
              </a:p>
              <a:p>
                <a:pPr marL="457200" lvl="1" indent="0">
                  <a:buNone/>
                </a:pPr>
                <a14:m>
                  <m:oMathPara xmlns:m="http://schemas.openxmlformats.org/officeDocument/2006/math">
                    <m:oMathParaPr>
                      <m:jc m:val="centerGroup"/>
                    </m:oMathParaPr>
                    <m:oMath xmlns:m="http://schemas.openxmlformats.org/officeDocument/2006/math">
                      <m:r>
                        <a:rPr lang="en-IN"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nary>
                            <m:naryPr>
                              <m:chr m:val="∑"/>
                              <m:limLoc m:val="undOv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nary>
                        </m:den>
                      </m:f>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𝑓𝑜𝑟</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𝑎𝑛𝑦</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1, 2, 3, ….,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2000" dirty="0"/>
              </a:p>
            </p:txBody>
          </p:sp>
        </mc:Choice>
        <mc:Fallback xmlns="">
          <p:sp>
            <p:nvSpPr>
              <p:cNvPr id="3" name="Content Placeholder 2">
                <a:extLst>
                  <a:ext uri="{FF2B5EF4-FFF2-40B4-BE49-F238E27FC236}">
                    <a16:creationId xmlns:a16="http://schemas.microsoft.com/office/drawing/2014/main" id="{99BBFBA7-0BDA-462E-8DF3-6204C482462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25946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1753</TotalTime>
  <Words>4508</Words>
  <Application>Microsoft Office PowerPoint</Application>
  <PresentationFormat>Widescreen</PresentationFormat>
  <Paragraphs>311</Paragraphs>
  <Slides>47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Nimbus Roman No9 L</vt:lpstr>
      <vt:lpstr>Times New Roman</vt:lpstr>
      <vt:lpstr>Office Theme</vt:lpstr>
      <vt:lpstr>Machine Learning</vt:lpstr>
      <vt:lpstr>PowerPoint Presentation</vt:lpstr>
      <vt:lpstr>Classification</vt:lpstr>
      <vt:lpstr>Classification: The General Problem</vt:lpstr>
      <vt:lpstr>Probabilistic vs Non-Probabilistic Classifiers</vt:lpstr>
      <vt:lpstr>Probabilistic vs Non-Probabilistic Classifiers</vt:lpstr>
      <vt:lpstr>Probabilistic Classifiers</vt:lpstr>
      <vt:lpstr>Probabilistic Classifiers</vt:lpstr>
      <vt:lpstr>The Bayes Classifier</vt:lpstr>
      <vt:lpstr>The Bayes Classifier</vt:lpstr>
      <vt:lpstr>The Bayes Classifier</vt:lpstr>
      <vt:lpstr>The Bayes Classifier</vt:lpstr>
      <vt:lpstr>Example</vt:lpstr>
      <vt:lpstr>Example</vt:lpstr>
      <vt:lpstr>The Bayes Classifier</vt:lpstr>
      <vt:lpstr>Example</vt:lpstr>
      <vt:lpstr>Example</vt:lpstr>
      <vt:lpstr>Naïve Bayes Assumption: </vt:lpstr>
      <vt:lpstr>Logistic Regression</vt:lpstr>
      <vt:lpstr>Logistic Regression</vt:lpstr>
      <vt:lpstr>Logistic Regression</vt:lpstr>
      <vt:lpstr>Logistic Regression</vt:lpstr>
      <vt:lpstr>Logistic Regression</vt:lpstr>
      <vt:lpstr>Logistic Regression</vt:lpstr>
      <vt:lpstr>Non-probabilistic Classifiers</vt:lpstr>
      <vt:lpstr>K-Nearest Neighbours (KNN)</vt:lpstr>
      <vt:lpstr>K-Nearest Neighbours (KNN)</vt:lpstr>
      <vt:lpstr>K-Nearest Neighbours (KNN)</vt:lpstr>
      <vt:lpstr>Support Vector Machine(SVM)</vt:lpstr>
      <vt:lpstr>Support Vector Machine(SVM)</vt:lpstr>
      <vt:lpstr>Support Vector Machine(SVM)</vt:lpstr>
      <vt:lpstr>Support Vector Machine(SVM)</vt:lpstr>
      <vt:lpstr>Support Vector Machine(SVM)</vt:lpstr>
      <vt:lpstr>Support Vector Machine(SVM)</vt:lpstr>
      <vt:lpstr>Support Vector Machine(SVM)</vt:lpstr>
      <vt:lpstr>Support Vector Machine(SVM)</vt:lpstr>
      <vt:lpstr>Assessing Classification Performance</vt:lpstr>
      <vt:lpstr>Accuracy (0/1 Loss)</vt:lpstr>
      <vt:lpstr>Sensitivity and Specificity</vt:lpstr>
      <vt:lpstr>Sensitivity and Specificity</vt:lpstr>
      <vt:lpstr>Confusion Matrix</vt:lpstr>
      <vt:lpstr>Confusion Matrix</vt:lpstr>
      <vt:lpstr>Receiver Operating Characteristic (ROC) Curve</vt:lpstr>
      <vt:lpstr>Receiver Operating Characteristic (ROC) Curve</vt:lpstr>
      <vt:lpstr>Receiver Operating Characteristic (ROC) Curve</vt:lpstr>
      <vt:lpstr>Precision, Recall</vt:lpstr>
      <vt:lpstr>F1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S KUMAR REDDY MALLIDI</cp:lastModifiedBy>
  <cp:revision>27</cp:revision>
  <dcterms:created xsi:type="dcterms:W3CDTF">2021-05-13T05:12:46Z</dcterms:created>
  <dcterms:modified xsi:type="dcterms:W3CDTF">2021-05-16T07:55:16Z</dcterms:modified>
</cp:coreProperties>
</file>