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16" r:id="rId3"/>
    <p:sldId id="257" r:id="rId4"/>
    <p:sldId id="270" r:id="rId5"/>
    <p:sldId id="271" r:id="rId6"/>
    <p:sldId id="267" r:id="rId7"/>
    <p:sldId id="268" r:id="rId9"/>
    <p:sldId id="269" r:id="rId10"/>
    <p:sldId id="273" r:id="rId11"/>
    <p:sldId id="272" r:id="rId12"/>
    <p:sldId id="275" r:id="rId13"/>
    <p:sldId id="276" r:id="rId14"/>
    <p:sldId id="274" r:id="rId15"/>
    <p:sldId id="277" r:id="rId16"/>
    <p:sldId id="281" r:id="rId17"/>
    <p:sldId id="278" r:id="rId18"/>
    <p:sldId id="286" r:id="rId19"/>
    <p:sldId id="282" r:id="rId20"/>
    <p:sldId id="283" r:id="rId21"/>
    <p:sldId id="284" r:id="rId22"/>
    <p:sldId id="287" r:id="rId23"/>
    <p:sldId id="288" r:id="rId24"/>
    <p:sldId id="289"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3" r:id="rId38"/>
    <p:sldId id="306" r:id="rId39"/>
    <p:sldId id="307" r:id="rId40"/>
    <p:sldId id="308" r:id="rId41"/>
    <p:sldId id="309" r:id="rId42"/>
    <p:sldId id="310" r:id="rId43"/>
    <p:sldId id="311" r:id="rId44"/>
    <p:sldId id="312" r:id="rId45"/>
    <p:sldId id="313" r:id="rId46"/>
    <p:sldId id="314" r:id="rId47"/>
    <p:sldId id="31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1" d="100"/>
          <a:sy n="101" d="100"/>
        </p:scale>
        <p:origin x="138" y="2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37.png"/><Relationship Id="rId4" Type="http://schemas.openxmlformats.org/officeDocument/2006/relationships/image" Target="../media/image3.svg"/><Relationship Id="rId3" Type="http://schemas.openxmlformats.org/officeDocument/2006/relationships/image" Target="../media/image36.png"/><Relationship Id="rId2" Type="http://schemas.openxmlformats.org/officeDocument/2006/relationships/image" Target="../media/image2.svg"/><Relationship Id="rId1"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37.png"/><Relationship Id="rId4" Type="http://schemas.openxmlformats.org/officeDocument/2006/relationships/image" Target="../media/image3.svg"/><Relationship Id="rId3" Type="http://schemas.openxmlformats.org/officeDocument/2006/relationships/image" Target="../media/image36.png"/><Relationship Id="rId2" Type="http://schemas.openxmlformats.org/officeDocument/2006/relationships/image" Target="../media/image2.svg"/><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9B7F14-515C-404F-AD89-BF853CABFDF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55E5E7-0DDE-427B-81C3-782B138E160C}">
      <dgm:prSet/>
      <dgm:spPr/>
      <dgm:t>
        <a:bodyPr/>
        <a:lstStyle/>
        <a:p>
          <a:pPr>
            <a:lnSpc>
              <a:spcPct val="100000"/>
            </a:lnSpc>
          </a:pPr>
          <a:r>
            <a:rPr lang="en-US"/>
            <a:t>Based on one of the most common and powerful data structures in the whole of computer science: the binary tree. </a:t>
          </a:r>
        </a:p>
      </dgm:t>
    </dgm:pt>
    <dgm:pt modelId="{B9C0451C-72D5-4900-8435-2D1EEF2C4A93}" cxnId="{91C0CCF5-710F-44BC-8B43-41B14086248A}" type="parTrans">
      <dgm:prSet/>
      <dgm:spPr/>
      <dgm:t>
        <a:bodyPr/>
        <a:lstStyle/>
        <a:p>
          <a:endParaRPr lang="en-US"/>
        </a:p>
      </dgm:t>
    </dgm:pt>
    <dgm:pt modelId="{5C12C9B6-78FD-494B-BEE9-90D383177DBC}" cxnId="{91C0CCF5-710F-44BC-8B43-41B14086248A}" type="sibTrans">
      <dgm:prSet/>
      <dgm:spPr/>
      <dgm:t>
        <a:bodyPr/>
        <a:lstStyle/>
        <a:p>
          <a:endParaRPr lang="en-US"/>
        </a:p>
      </dgm:t>
    </dgm:pt>
    <dgm:pt modelId="{EC1AAE05-33EE-499A-AD39-541AC8FD00CB}">
      <dgm:prSet/>
      <dgm:spPr/>
      <dgm:t>
        <a:bodyPr/>
        <a:lstStyle/>
        <a:p>
          <a:pPr>
            <a:lnSpc>
              <a:spcPct val="100000"/>
            </a:lnSpc>
          </a:pPr>
          <a:r>
            <a:rPr lang="en-US" dirty="0"/>
            <a:t>Why decision trees?</a:t>
          </a:r>
        </a:p>
      </dgm:t>
    </dgm:pt>
    <dgm:pt modelId="{8613F4FD-350D-419E-A96B-0FDFCA126ACB}" cxnId="{E41474A5-3810-484F-9000-EC76069D30F0}" type="parTrans">
      <dgm:prSet/>
      <dgm:spPr/>
      <dgm:t>
        <a:bodyPr/>
        <a:lstStyle/>
        <a:p>
          <a:endParaRPr lang="en-US"/>
        </a:p>
      </dgm:t>
    </dgm:pt>
    <dgm:pt modelId="{6977C9A7-A92E-4A6F-A29A-212E0A7D4B2C}" cxnId="{E41474A5-3810-484F-9000-EC76069D30F0}" type="sibTrans">
      <dgm:prSet/>
      <dgm:spPr/>
      <dgm:t>
        <a:bodyPr/>
        <a:lstStyle/>
        <a:p>
          <a:endParaRPr lang="en-US"/>
        </a:p>
      </dgm:t>
    </dgm:pt>
    <dgm:pt modelId="{9A5AF39B-4A62-40AF-B429-895A17F4322B}">
      <dgm:prSet custT="1"/>
      <dgm:spPr/>
      <dgm:t>
        <a:bodyPr/>
        <a:lstStyle/>
        <a:p>
          <a:pPr>
            <a:lnSpc>
              <a:spcPct val="100000"/>
            </a:lnSpc>
          </a:pPr>
          <a:r>
            <a:rPr lang="en-IN" sz="1400"/>
            <a:t>Less computational cost.</a:t>
          </a:r>
          <a:endParaRPr lang="en-US" sz="1400"/>
        </a:p>
      </dgm:t>
    </dgm:pt>
    <dgm:pt modelId="{3BBCA552-D978-4AD4-9B0E-28ED9EF3A816}" cxnId="{B2454427-33EC-4352-B0DC-75C0DDCC3CE7}" type="parTrans">
      <dgm:prSet/>
      <dgm:spPr/>
      <dgm:t>
        <a:bodyPr/>
        <a:lstStyle/>
        <a:p>
          <a:endParaRPr lang="en-US"/>
        </a:p>
      </dgm:t>
    </dgm:pt>
    <dgm:pt modelId="{838C1764-0C9A-4503-88A6-3C9129114465}" cxnId="{B2454427-33EC-4352-B0DC-75C0DDCC3CE7}" type="sibTrans">
      <dgm:prSet/>
      <dgm:spPr/>
      <dgm:t>
        <a:bodyPr/>
        <a:lstStyle/>
        <a:p>
          <a:endParaRPr lang="en-US"/>
        </a:p>
      </dgm:t>
    </dgm:pt>
    <dgm:pt modelId="{820776D2-9E9D-49C3-98C7-C847D340393B}">
      <dgm:prSet custT="1"/>
      <dgm:spPr/>
      <dgm:t>
        <a:bodyPr/>
        <a:lstStyle/>
        <a:p>
          <a:pPr>
            <a:lnSpc>
              <a:spcPct val="100000"/>
            </a:lnSpc>
          </a:pPr>
          <a:r>
            <a:rPr lang="en-IN" sz="1400" dirty="0"/>
            <a:t>Easy to understand</a:t>
          </a:r>
          <a:endParaRPr lang="en-US" sz="1400" dirty="0"/>
        </a:p>
      </dgm:t>
    </dgm:pt>
    <dgm:pt modelId="{29CBB70B-86CE-417C-B6FC-21EE586A1E5D}" cxnId="{176DAD7E-97D1-4B8A-B73C-92A6089BAA77}" type="parTrans">
      <dgm:prSet/>
      <dgm:spPr/>
      <dgm:t>
        <a:bodyPr/>
        <a:lstStyle/>
        <a:p>
          <a:endParaRPr lang="en-US"/>
        </a:p>
      </dgm:t>
    </dgm:pt>
    <dgm:pt modelId="{98F6B436-8E06-40B6-B24E-DA7E95DF4A82}" cxnId="{176DAD7E-97D1-4B8A-B73C-92A6089BAA77}" type="sibTrans">
      <dgm:prSet/>
      <dgm:spPr/>
      <dgm:t>
        <a:bodyPr/>
        <a:lstStyle/>
        <a:p>
          <a:endParaRPr lang="en-US"/>
        </a:p>
      </dgm:t>
    </dgm:pt>
    <dgm:pt modelId="{EA8F3CF4-E9C1-4DA2-8B0B-EAB0A12193A3}">
      <dgm:prSet custT="1"/>
      <dgm:spPr/>
      <dgm:t>
        <a:bodyPr/>
        <a:lstStyle/>
        <a:p>
          <a:pPr>
            <a:lnSpc>
              <a:spcPct val="100000"/>
            </a:lnSpc>
          </a:pPr>
          <a:r>
            <a:rPr lang="en-IN" sz="1400" dirty="0"/>
            <a:t>Transparent</a:t>
          </a:r>
          <a:endParaRPr lang="en-US" sz="1400" dirty="0"/>
        </a:p>
      </dgm:t>
    </dgm:pt>
    <dgm:pt modelId="{AFE20F5A-20AC-4DE7-9D8D-E25A47B6958E}" cxnId="{D1BB7557-0104-4E69-9A1C-77A791023FCC}" type="parTrans">
      <dgm:prSet/>
      <dgm:spPr/>
      <dgm:t>
        <a:bodyPr/>
        <a:lstStyle/>
        <a:p>
          <a:endParaRPr lang="en-US"/>
        </a:p>
      </dgm:t>
    </dgm:pt>
    <dgm:pt modelId="{3DD5EDE4-A0C2-4933-9441-FF1C47C2D6B8}" cxnId="{D1BB7557-0104-4E69-9A1C-77A791023FCC}" type="sibTrans">
      <dgm:prSet/>
      <dgm:spPr/>
      <dgm:t>
        <a:bodyPr/>
        <a:lstStyle/>
        <a:p>
          <a:endParaRPr lang="en-US"/>
        </a:p>
      </dgm:t>
    </dgm:pt>
    <dgm:pt modelId="{606EF6BF-4488-4F6A-8036-63512C4216F2}">
      <dgm:prSet/>
      <dgm:spPr/>
      <dgm:t>
        <a:bodyPr/>
        <a:lstStyle/>
        <a:p>
          <a:pPr>
            <a:lnSpc>
              <a:spcPct val="100000"/>
            </a:lnSpc>
          </a:pPr>
          <a:r>
            <a:rPr lang="en-US" dirty="0"/>
            <a:t>Very simple working:</a:t>
          </a:r>
        </a:p>
      </dgm:t>
    </dgm:pt>
    <dgm:pt modelId="{4AFD3040-3EDB-421F-9476-0D4F4E9E495E}" cxnId="{B5380C43-9442-432D-A0F3-4F609274BFBF}" type="parTrans">
      <dgm:prSet/>
      <dgm:spPr/>
      <dgm:t>
        <a:bodyPr/>
        <a:lstStyle/>
        <a:p>
          <a:endParaRPr lang="en-US"/>
        </a:p>
      </dgm:t>
    </dgm:pt>
    <dgm:pt modelId="{6463FED7-FA6E-4936-9A5A-DB31CE089E02}" cxnId="{B5380C43-9442-432D-A0F3-4F609274BFBF}" type="sibTrans">
      <dgm:prSet/>
      <dgm:spPr/>
      <dgm:t>
        <a:bodyPr/>
        <a:lstStyle/>
        <a:p>
          <a:endParaRPr lang="en-US"/>
        </a:p>
      </dgm:t>
    </dgm:pt>
    <dgm:pt modelId="{B54F40E1-7394-4E0B-8AE5-D4322F8F09CD}">
      <dgm:prSet custT="1"/>
      <dgm:spPr/>
      <dgm:t>
        <a:bodyPr/>
        <a:lstStyle/>
        <a:p>
          <a:pPr>
            <a:lnSpc>
              <a:spcPct val="100000"/>
            </a:lnSpc>
          </a:pPr>
          <a:r>
            <a:rPr lang="en-US" sz="1400" dirty="0"/>
            <a:t>DT breaks classification down into a set of choices about each feature.</a:t>
          </a:r>
        </a:p>
      </dgm:t>
    </dgm:pt>
    <dgm:pt modelId="{411C6CE3-31EE-44B3-9D39-F3442D87AF40}" cxnId="{35A50CAC-FE99-4353-BA50-B13CB4DFFB61}" type="parTrans">
      <dgm:prSet/>
      <dgm:spPr/>
      <dgm:t>
        <a:bodyPr/>
        <a:lstStyle/>
        <a:p>
          <a:endParaRPr lang="en-US"/>
        </a:p>
      </dgm:t>
    </dgm:pt>
    <dgm:pt modelId="{B10F29DD-2FAF-4316-B367-EBD8BA404E15}" cxnId="{35A50CAC-FE99-4353-BA50-B13CB4DFFB61}" type="sibTrans">
      <dgm:prSet/>
      <dgm:spPr/>
      <dgm:t>
        <a:bodyPr/>
        <a:lstStyle/>
        <a:p>
          <a:endParaRPr lang="en-US"/>
        </a:p>
      </dgm:t>
    </dgm:pt>
    <dgm:pt modelId="{72C37187-3ABE-4D93-A4EC-D0E12347ADB9}">
      <dgm:prSet custT="1"/>
      <dgm:spPr/>
      <dgm:t>
        <a:bodyPr/>
        <a:lstStyle/>
        <a:p>
          <a:pPr>
            <a:lnSpc>
              <a:spcPct val="100000"/>
            </a:lnSpc>
          </a:pPr>
          <a:r>
            <a:rPr lang="en-US" sz="1400" dirty="0"/>
            <a:t>For classification, process starts at the root (base) of the tree and progressing down to the leaves. where we receive the classification decision.</a:t>
          </a:r>
        </a:p>
      </dgm:t>
    </dgm:pt>
    <dgm:pt modelId="{74CD27AF-B785-404E-8DDC-10F2F9200B19}" cxnId="{DCF67BFB-F144-4F0E-89CD-B47051C6CCC6}" type="parTrans">
      <dgm:prSet/>
      <dgm:spPr/>
      <dgm:t>
        <a:bodyPr/>
        <a:lstStyle/>
        <a:p>
          <a:endParaRPr lang="en-US"/>
        </a:p>
      </dgm:t>
    </dgm:pt>
    <dgm:pt modelId="{9CB0B5F3-3279-4041-926E-C3F01E849DEA}" cxnId="{DCF67BFB-F144-4F0E-89CD-B47051C6CCC6}" type="sibTrans">
      <dgm:prSet/>
      <dgm:spPr/>
      <dgm:t>
        <a:bodyPr/>
        <a:lstStyle/>
        <a:p>
          <a:endParaRPr lang="en-US"/>
        </a:p>
      </dgm:t>
    </dgm:pt>
    <dgm:pt modelId="{E5BB7B7B-B9DC-4D4D-A892-FDAF481E0EDA}" type="pres">
      <dgm:prSet presAssocID="{029B7F14-515C-404F-AD89-BF853CABFDF6}" presName="root" presStyleCnt="0">
        <dgm:presLayoutVars>
          <dgm:dir/>
          <dgm:resizeHandles val="exact"/>
        </dgm:presLayoutVars>
      </dgm:prSet>
      <dgm:spPr/>
    </dgm:pt>
    <dgm:pt modelId="{5D94FB69-F6E2-4499-8CCE-E96148683484}" type="pres">
      <dgm:prSet presAssocID="{9B55E5E7-0DDE-427B-81C3-782B138E160C}" presName="compNode" presStyleCnt="0"/>
      <dgm:spPr/>
    </dgm:pt>
    <dgm:pt modelId="{B705377E-1A98-4896-A597-85BB588F81D6}" type="pres">
      <dgm:prSet presAssocID="{9B55E5E7-0DDE-427B-81C3-782B138E16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79E9882-3860-4ABC-AC15-C1293E483A25}" type="pres">
      <dgm:prSet presAssocID="{9B55E5E7-0DDE-427B-81C3-782B138E160C}" presName="iconSpace" presStyleCnt="0"/>
      <dgm:spPr/>
    </dgm:pt>
    <dgm:pt modelId="{AA58C52E-8454-482E-ACF1-55F627E0E78B}" type="pres">
      <dgm:prSet presAssocID="{9B55E5E7-0DDE-427B-81C3-782B138E160C}" presName="parTx" presStyleLbl="revTx" presStyleIdx="0" presStyleCnt="6">
        <dgm:presLayoutVars>
          <dgm:chMax val="0"/>
          <dgm:chPref val="0"/>
        </dgm:presLayoutVars>
      </dgm:prSet>
      <dgm:spPr/>
    </dgm:pt>
    <dgm:pt modelId="{677DA5AA-E46E-486A-9DB3-1797C57AAD2C}" type="pres">
      <dgm:prSet presAssocID="{9B55E5E7-0DDE-427B-81C3-782B138E160C}" presName="txSpace" presStyleCnt="0"/>
      <dgm:spPr/>
    </dgm:pt>
    <dgm:pt modelId="{CC28609E-8FA0-481C-804E-E13836C9274F}" type="pres">
      <dgm:prSet presAssocID="{9B55E5E7-0DDE-427B-81C3-782B138E160C}" presName="desTx" presStyleLbl="revTx" presStyleIdx="1" presStyleCnt="6">
        <dgm:presLayoutVars/>
      </dgm:prSet>
      <dgm:spPr/>
    </dgm:pt>
    <dgm:pt modelId="{B38DB0A3-7348-4C16-BD61-4C38B42D8D2D}" type="pres">
      <dgm:prSet presAssocID="{5C12C9B6-78FD-494B-BEE9-90D383177DBC}" presName="sibTrans" presStyleCnt="0"/>
      <dgm:spPr/>
    </dgm:pt>
    <dgm:pt modelId="{38FF25A5-F9DA-4ADC-AFC3-E8E5D1B62202}" type="pres">
      <dgm:prSet presAssocID="{EC1AAE05-33EE-499A-AD39-541AC8FD00CB}" presName="compNode" presStyleCnt="0"/>
      <dgm:spPr/>
    </dgm:pt>
    <dgm:pt modelId="{2ECF96D9-2DAA-47BC-8160-F3FA2D83D50D}" type="pres">
      <dgm:prSet presAssocID="{EC1AAE05-33EE-499A-AD39-541AC8FD00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197DC87C-DAD0-4C40-8F5D-6BA4EAB1D076}" type="pres">
      <dgm:prSet presAssocID="{EC1AAE05-33EE-499A-AD39-541AC8FD00CB}" presName="iconSpace" presStyleCnt="0"/>
      <dgm:spPr/>
    </dgm:pt>
    <dgm:pt modelId="{C427635C-4B14-4887-B47F-98D32C9DB303}" type="pres">
      <dgm:prSet presAssocID="{EC1AAE05-33EE-499A-AD39-541AC8FD00CB}" presName="parTx" presStyleLbl="revTx" presStyleIdx="2" presStyleCnt="6" custScaleY="44591">
        <dgm:presLayoutVars>
          <dgm:chMax val="0"/>
          <dgm:chPref val="0"/>
        </dgm:presLayoutVars>
      </dgm:prSet>
      <dgm:spPr/>
    </dgm:pt>
    <dgm:pt modelId="{CC4CF5C2-3DB4-4CCC-90AB-BED022EDE310}" type="pres">
      <dgm:prSet presAssocID="{EC1AAE05-33EE-499A-AD39-541AC8FD00CB}" presName="txSpace" presStyleCnt="0"/>
      <dgm:spPr/>
    </dgm:pt>
    <dgm:pt modelId="{F3455D35-37AC-4D5B-BB33-E9C27E48EB13}" type="pres">
      <dgm:prSet presAssocID="{EC1AAE05-33EE-499A-AD39-541AC8FD00CB}" presName="desTx" presStyleLbl="revTx" presStyleIdx="3" presStyleCnt="6">
        <dgm:presLayoutVars/>
      </dgm:prSet>
      <dgm:spPr/>
    </dgm:pt>
    <dgm:pt modelId="{2B678811-0D59-4186-908B-0633E9239675}" type="pres">
      <dgm:prSet presAssocID="{6977C9A7-A92E-4A6F-A29A-212E0A7D4B2C}" presName="sibTrans" presStyleCnt="0"/>
      <dgm:spPr/>
    </dgm:pt>
    <dgm:pt modelId="{DAA958D4-B61A-4547-9E73-7F77CEDF0B92}" type="pres">
      <dgm:prSet presAssocID="{606EF6BF-4488-4F6A-8036-63512C4216F2}" presName="compNode" presStyleCnt="0"/>
      <dgm:spPr/>
    </dgm:pt>
    <dgm:pt modelId="{C5B3DF07-F31A-46CE-B0EE-4305879E2DE5}" type="pres">
      <dgm:prSet presAssocID="{606EF6BF-4488-4F6A-8036-63512C4216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E4A99CBB-28B8-45C7-8DE0-8DE24C592A26}" type="pres">
      <dgm:prSet presAssocID="{606EF6BF-4488-4F6A-8036-63512C4216F2}" presName="iconSpace" presStyleCnt="0"/>
      <dgm:spPr/>
    </dgm:pt>
    <dgm:pt modelId="{F1B5E125-272B-464D-92E4-5FF42EFD1CD7}" type="pres">
      <dgm:prSet presAssocID="{606EF6BF-4488-4F6A-8036-63512C4216F2}" presName="parTx" presStyleLbl="revTx" presStyleIdx="4" presStyleCnt="6" custScaleY="55042">
        <dgm:presLayoutVars>
          <dgm:chMax val="0"/>
          <dgm:chPref val="0"/>
        </dgm:presLayoutVars>
      </dgm:prSet>
      <dgm:spPr/>
    </dgm:pt>
    <dgm:pt modelId="{B239C964-59CA-45E7-82E5-92EC08FBF5A4}" type="pres">
      <dgm:prSet presAssocID="{606EF6BF-4488-4F6A-8036-63512C4216F2}" presName="txSpace" presStyleCnt="0"/>
      <dgm:spPr/>
    </dgm:pt>
    <dgm:pt modelId="{A14AFBD5-D866-457E-A847-590062A6092C}" type="pres">
      <dgm:prSet presAssocID="{606EF6BF-4488-4F6A-8036-63512C4216F2}" presName="desTx" presStyleLbl="revTx" presStyleIdx="5" presStyleCnt="6">
        <dgm:presLayoutVars/>
      </dgm:prSet>
      <dgm:spPr/>
    </dgm:pt>
  </dgm:ptLst>
  <dgm:cxnLst>
    <dgm:cxn modelId="{B31A0701-AEFB-442A-8D39-E57649A4F745}" type="presOf" srcId="{B54F40E1-7394-4E0B-8AE5-D4322F8F09CD}" destId="{A14AFBD5-D866-457E-A847-590062A6092C}" srcOrd="0" destOrd="0" presId="urn:microsoft.com/office/officeart/2018/5/layout/CenteredIconLabelDescriptionList"/>
    <dgm:cxn modelId="{A7C4E00A-FE46-4493-BF1D-3C0E96B9E0B3}" type="presOf" srcId="{029B7F14-515C-404F-AD89-BF853CABFDF6}" destId="{E5BB7B7B-B9DC-4D4D-A892-FDAF481E0EDA}" srcOrd="0" destOrd="0" presId="urn:microsoft.com/office/officeart/2018/5/layout/CenteredIconLabelDescriptionList"/>
    <dgm:cxn modelId="{F299AC15-4CBC-4DF6-87D9-A53077030070}" type="presOf" srcId="{9A5AF39B-4A62-40AF-B429-895A17F4322B}" destId="{F3455D35-37AC-4D5B-BB33-E9C27E48EB13}" srcOrd="0" destOrd="0" presId="urn:microsoft.com/office/officeart/2018/5/layout/CenteredIconLabelDescriptionList"/>
    <dgm:cxn modelId="{49643A21-6DA6-4678-842C-BE73363B7B12}" type="presOf" srcId="{9B55E5E7-0DDE-427B-81C3-782B138E160C}" destId="{AA58C52E-8454-482E-ACF1-55F627E0E78B}" srcOrd="0" destOrd="0" presId="urn:microsoft.com/office/officeart/2018/5/layout/CenteredIconLabelDescriptionList"/>
    <dgm:cxn modelId="{B2454427-33EC-4352-B0DC-75C0DDCC3CE7}" srcId="{EC1AAE05-33EE-499A-AD39-541AC8FD00CB}" destId="{9A5AF39B-4A62-40AF-B429-895A17F4322B}" srcOrd="0" destOrd="0" parTransId="{3BBCA552-D978-4AD4-9B0E-28ED9EF3A816}" sibTransId="{838C1764-0C9A-4503-88A6-3C9129114465}"/>
    <dgm:cxn modelId="{B5380C43-9442-432D-A0F3-4F609274BFBF}" srcId="{029B7F14-515C-404F-AD89-BF853CABFDF6}" destId="{606EF6BF-4488-4F6A-8036-63512C4216F2}" srcOrd="2" destOrd="0" parTransId="{4AFD3040-3EDB-421F-9476-0D4F4E9E495E}" sibTransId="{6463FED7-FA6E-4936-9A5A-DB31CE089E02}"/>
    <dgm:cxn modelId="{408C4749-DDA8-4E84-83FC-DAB363EDFD63}" type="presOf" srcId="{72C37187-3ABE-4D93-A4EC-D0E12347ADB9}" destId="{A14AFBD5-D866-457E-A847-590062A6092C}" srcOrd="0" destOrd="1" presId="urn:microsoft.com/office/officeart/2018/5/layout/CenteredIconLabelDescriptionList"/>
    <dgm:cxn modelId="{91983357-1C81-4F93-A811-A0CDAC69D62D}" type="presOf" srcId="{606EF6BF-4488-4F6A-8036-63512C4216F2}" destId="{F1B5E125-272B-464D-92E4-5FF42EFD1CD7}" srcOrd="0" destOrd="0" presId="urn:microsoft.com/office/officeart/2018/5/layout/CenteredIconLabelDescriptionList"/>
    <dgm:cxn modelId="{D1BB7557-0104-4E69-9A1C-77A791023FCC}" srcId="{EC1AAE05-33EE-499A-AD39-541AC8FD00CB}" destId="{EA8F3CF4-E9C1-4DA2-8B0B-EAB0A12193A3}" srcOrd="2" destOrd="0" parTransId="{AFE20F5A-20AC-4DE7-9D8D-E25A47B6958E}" sibTransId="{3DD5EDE4-A0C2-4933-9441-FF1C47C2D6B8}"/>
    <dgm:cxn modelId="{8A620A5A-21EC-4F68-AB72-2AA4366D63F3}" type="presOf" srcId="{EA8F3CF4-E9C1-4DA2-8B0B-EAB0A12193A3}" destId="{F3455D35-37AC-4D5B-BB33-E9C27E48EB13}" srcOrd="0" destOrd="2" presId="urn:microsoft.com/office/officeart/2018/5/layout/CenteredIconLabelDescriptionList"/>
    <dgm:cxn modelId="{176DAD7E-97D1-4B8A-B73C-92A6089BAA77}" srcId="{EC1AAE05-33EE-499A-AD39-541AC8FD00CB}" destId="{820776D2-9E9D-49C3-98C7-C847D340393B}" srcOrd="1" destOrd="0" parTransId="{29CBB70B-86CE-417C-B6FC-21EE586A1E5D}" sibTransId="{98F6B436-8E06-40B6-B24E-DA7E95DF4A82}"/>
    <dgm:cxn modelId="{B60A919F-585E-47E9-B9C8-35E2522FE955}" type="presOf" srcId="{EC1AAE05-33EE-499A-AD39-541AC8FD00CB}" destId="{C427635C-4B14-4887-B47F-98D32C9DB303}" srcOrd="0" destOrd="0" presId="urn:microsoft.com/office/officeart/2018/5/layout/CenteredIconLabelDescriptionList"/>
    <dgm:cxn modelId="{E41474A5-3810-484F-9000-EC76069D30F0}" srcId="{029B7F14-515C-404F-AD89-BF853CABFDF6}" destId="{EC1AAE05-33EE-499A-AD39-541AC8FD00CB}" srcOrd="1" destOrd="0" parTransId="{8613F4FD-350D-419E-A96B-0FDFCA126ACB}" sibTransId="{6977C9A7-A92E-4A6F-A29A-212E0A7D4B2C}"/>
    <dgm:cxn modelId="{35A50CAC-FE99-4353-BA50-B13CB4DFFB61}" srcId="{606EF6BF-4488-4F6A-8036-63512C4216F2}" destId="{B54F40E1-7394-4E0B-8AE5-D4322F8F09CD}" srcOrd="0" destOrd="0" parTransId="{411C6CE3-31EE-44B3-9D39-F3442D87AF40}" sibTransId="{B10F29DD-2FAF-4316-B367-EBD8BA404E15}"/>
    <dgm:cxn modelId="{38E61BE4-D7F1-4FB6-B8CD-52DA766580A1}" type="presOf" srcId="{820776D2-9E9D-49C3-98C7-C847D340393B}" destId="{F3455D35-37AC-4D5B-BB33-E9C27E48EB13}" srcOrd="0" destOrd="1" presId="urn:microsoft.com/office/officeart/2018/5/layout/CenteredIconLabelDescriptionList"/>
    <dgm:cxn modelId="{91C0CCF5-710F-44BC-8B43-41B14086248A}" srcId="{029B7F14-515C-404F-AD89-BF853CABFDF6}" destId="{9B55E5E7-0DDE-427B-81C3-782B138E160C}" srcOrd="0" destOrd="0" parTransId="{B9C0451C-72D5-4900-8435-2D1EEF2C4A93}" sibTransId="{5C12C9B6-78FD-494B-BEE9-90D383177DBC}"/>
    <dgm:cxn modelId="{DCF67BFB-F144-4F0E-89CD-B47051C6CCC6}" srcId="{606EF6BF-4488-4F6A-8036-63512C4216F2}" destId="{72C37187-3ABE-4D93-A4EC-D0E12347ADB9}" srcOrd="1" destOrd="0" parTransId="{74CD27AF-B785-404E-8DDC-10F2F9200B19}" sibTransId="{9CB0B5F3-3279-4041-926E-C3F01E849DEA}"/>
    <dgm:cxn modelId="{3B4E9E4C-D956-4327-98D8-5D44CC9ED5AF}" type="presParOf" srcId="{E5BB7B7B-B9DC-4D4D-A892-FDAF481E0EDA}" destId="{5D94FB69-F6E2-4499-8CCE-E96148683484}" srcOrd="0" destOrd="0" presId="urn:microsoft.com/office/officeart/2018/5/layout/CenteredIconLabelDescriptionList"/>
    <dgm:cxn modelId="{CD32CDF4-A4A0-43AE-9421-32A3D428C3B2}" type="presParOf" srcId="{5D94FB69-F6E2-4499-8CCE-E96148683484}" destId="{B705377E-1A98-4896-A597-85BB588F81D6}" srcOrd="0" destOrd="0" presId="urn:microsoft.com/office/officeart/2018/5/layout/CenteredIconLabelDescriptionList"/>
    <dgm:cxn modelId="{92835019-EA45-442D-BA7E-71797D3FC677}" type="presParOf" srcId="{5D94FB69-F6E2-4499-8CCE-E96148683484}" destId="{F79E9882-3860-4ABC-AC15-C1293E483A25}" srcOrd="1" destOrd="0" presId="urn:microsoft.com/office/officeart/2018/5/layout/CenteredIconLabelDescriptionList"/>
    <dgm:cxn modelId="{A52736F4-A7D4-4ED4-AA23-D2B6E7840D58}" type="presParOf" srcId="{5D94FB69-F6E2-4499-8CCE-E96148683484}" destId="{AA58C52E-8454-482E-ACF1-55F627E0E78B}" srcOrd="2" destOrd="0" presId="urn:microsoft.com/office/officeart/2018/5/layout/CenteredIconLabelDescriptionList"/>
    <dgm:cxn modelId="{A6C70AE8-6F93-49E8-99E4-9D6B51018735}" type="presParOf" srcId="{5D94FB69-F6E2-4499-8CCE-E96148683484}" destId="{677DA5AA-E46E-486A-9DB3-1797C57AAD2C}" srcOrd="3" destOrd="0" presId="urn:microsoft.com/office/officeart/2018/5/layout/CenteredIconLabelDescriptionList"/>
    <dgm:cxn modelId="{3F16E856-157C-42E7-8856-239926010399}" type="presParOf" srcId="{5D94FB69-F6E2-4499-8CCE-E96148683484}" destId="{CC28609E-8FA0-481C-804E-E13836C9274F}" srcOrd="4" destOrd="0" presId="urn:microsoft.com/office/officeart/2018/5/layout/CenteredIconLabelDescriptionList"/>
    <dgm:cxn modelId="{B4BB23D8-9DEB-49EB-AFB0-3154224C7D91}" type="presParOf" srcId="{E5BB7B7B-B9DC-4D4D-A892-FDAF481E0EDA}" destId="{B38DB0A3-7348-4C16-BD61-4C38B42D8D2D}" srcOrd="1" destOrd="0" presId="urn:microsoft.com/office/officeart/2018/5/layout/CenteredIconLabelDescriptionList"/>
    <dgm:cxn modelId="{88A5E2AA-3777-4B41-B3C3-7CB8AEF7D76C}" type="presParOf" srcId="{E5BB7B7B-B9DC-4D4D-A892-FDAF481E0EDA}" destId="{38FF25A5-F9DA-4ADC-AFC3-E8E5D1B62202}" srcOrd="2" destOrd="0" presId="urn:microsoft.com/office/officeart/2018/5/layout/CenteredIconLabelDescriptionList"/>
    <dgm:cxn modelId="{83AB0CD4-19C4-4921-A826-D37C66894318}" type="presParOf" srcId="{38FF25A5-F9DA-4ADC-AFC3-E8E5D1B62202}" destId="{2ECF96D9-2DAA-47BC-8160-F3FA2D83D50D}" srcOrd="0" destOrd="0" presId="urn:microsoft.com/office/officeart/2018/5/layout/CenteredIconLabelDescriptionList"/>
    <dgm:cxn modelId="{58243150-DAC5-4F6A-9DC1-B1E2273D1E5A}" type="presParOf" srcId="{38FF25A5-F9DA-4ADC-AFC3-E8E5D1B62202}" destId="{197DC87C-DAD0-4C40-8F5D-6BA4EAB1D076}" srcOrd="1" destOrd="0" presId="urn:microsoft.com/office/officeart/2018/5/layout/CenteredIconLabelDescriptionList"/>
    <dgm:cxn modelId="{497B0DFC-00F9-454B-AAA0-775D58C168E2}" type="presParOf" srcId="{38FF25A5-F9DA-4ADC-AFC3-E8E5D1B62202}" destId="{C427635C-4B14-4887-B47F-98D32C9DB303}" srcOrd="2" destOrd="0" presId="urn:microsoft.com/office/officeart/2018/5/layout/CenteredIconLabelDescriptionList"/>
    <dgm:cxn modelId="{F0AAF183-CA37-4C25-9F2D-320A6B0148BA}" type="presParOf" srcId="{38FF25A5-F9DA-4ADC-AFC3-E8E5D1B62202}" destId="{CC4CF5C2-3DB4-4CCC-90AB-BED022EDE310}" srcOrd="3" destOrd="0" presId="urn:microsoft.com/office/officeart/2018/5/layout/CenteredIconLabelDescriptionList"/>
    <dgm:cxn modelId="{0DAB7E0D-6A8C-44A8-BD48-EB4F5103BCEA}" type="presParOf" srcId="{38FF25A5-F9DA-4ADC-AFC3-E8E5D1B62202}" destId="{F3455D35-37AC-4D5B-BB33-E9C27E48EB13}" srcOrd="4" destOrd="0" presId="urn:microsoft.com/office/officeart/2018/5/layout/CenteredIconLabelDescriptionList"/>
    <dgm:cxn modelId="{7A57A500-7D01-404A-B087-F416DAC599E6}" type="presParOf" srcId="{E5BB7B7B-B9DC-4D4D-A892-FDAF481E0EDA}" destId="{2B678811-0D59-4186-908B-0633E9239675}" srcOrd="3" destOrd="0" presId="urn:microsoft.com/office/officeart/2018/5/layout/CenteredIconLabelDescriptionList"/>
    <dgm:cxn modelId="{8286DA53-308B-4D4A-9542-4E657FA17B46}" type="presParOf" srcId="{E5BB7B7B-B9DC-4D4D-A892-FDAF481E0EDA}" destId="{DAA958D4-B61A-4547-9E73-7F77CEDF0B92}" srcOrd="4" destOrd="0" presId="urn:microsoft.com/office/officeart/2018/5/layout/CenteredIconLabelDescriptionList"/>
    <dgm:cxn modelId="{C47440CC-E463-44B4-A3C6-A0FC4423C65B}" type="presParOf" srcId="{DAA958D4-B61A-4547-9E73-7F77CEDF0B92}" destId="{C5B3DF07-F31A-46CE-B0EE-4305879E2DE5}" srcOrd="0" destOrd="0" presId="urn:microsoft.com/office/officeart/2018/5/layout/CenteredIconLabelDescriptionList"/>
    <dgm:cxn modelId="{43EE3F18-0105-4AD8-A778-E9D3C1F36F0A}" type="presParOf" srcId="{DAA958D4-B61A-4547-9E73-7F77CEDF0B92}" destId="{E4A99CBB-28B8-45C7-8DE0-8DE24C592A26}" srcOrd="1" destOrd="0" presId="urn:microsoft.com/office/officeart/2018/5/layout/CenteredIconLabelDescriptionList"/>
    <dgm:cxn modelId="{9E853ABC-6BF8-4F8F-9FEC-291A993E03E2}" type="presParOf" srcId="{DAA958D4-B61A-4547-9E73-7F77CEDF0B92}" destId="{F1B5E125-272B-464D-92E4-5FF42EFD1CD7}" srcOrd="2" destOrd="0" presId="urn:microsoft.com/office/officeart/2018/5/layout/CenteredIconLabelDescriptionList"/>
    <dgm:cxn modelId="{F5E19CA6-FD65-4131-BABE-269D37519B3B}" type="presParOf" srcId="{DAA958D4-B61A-4547-9E73-7F77CEDF0B92}" destId="{B239C964-59CA-45E7-82E5-92EC08FBF5A4}" srcOrd="3" destOrd="0" presId="urn:microsoft.com/office/officeart/2018/5/layout/CenteredIconLabelDescriptionList"/>
    <dgm:cxn modelId="{F9089779-63D3-42DE-9EE4-1A732248B650}" type="presParOf" srcId="{DAA958D4-B61A-4547-9E73-7F77CEDF0B92}" destId="{A14AFBD5-D866-457E-A847-590062A6092C}" srcOrd="4" destOrd="0" presId="urn:microsoft.com/office/officeart/2018/5/layout/Centered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5377E-1A98-4896-A597-85BB588F81D6}">
      <dsp:nvSpPr>
        <dsp:cNvPr id="0" name=""/>
        <dsp:cNvSpPr/>
      </dsp:nvSpPr>
      <dsp:spPr>
        <a:xfrm>
          <a:off x="982566" y="1185098"/>
          <a:ext cx="1045860" cy="10458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58C52E-8454-482E-ACF1-55F627E0E78B}">
      <dsp:nvSpPr>
        <dsp:cNvPr id="0" name=""/>
        <dsp:cNvSpPr/>
      </dsp:nvSpPr>
      <dsp:spPr>
        <a:xfrm>
          <a:off x="11410" y="2314346"/>
          <a:ext cx="2988172" cy="297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Based on one of the most common and powerful data structures in the whole of computer science: the binary tree. </a:t>
          </a:r>
        </a:p>
      </dsp:txBody>
      <dsp:txXfrm>
        <a:off x="11410" y="2314346"/>
        <a:ext cx="2988172" cy="297979"/>
      </dsp:txXfrm>
    </dsp:sp>
    <dsp:sp modelId="{CC28609E-8FA0-481C-804E-E13836C9274F}">
      <dsp:nvSpPr>
        <dsp:cNvPr id="0" name=""/>
        <dsp:cNvSpPr/>
      </dsp:nvSpPr>
      <dsp:spPr>
        <a:xfrm>
          <a:off x="11410" y="2651110"/>
          <a:ext cx="2988172" cy="473238"/>
        </a:xfrm>
        <a:prstGeom prst="rect">
          <a:avLst/>
        </a:prstGeom>
        <a:noFill/>
        <a:ln>
          <a:noFill/>
        </a:ln>
        <a:effectLst/>
      </dsp:spPr>
      <dsp:style>
        <a:lnRef idx="0">
          <a:scrgbClr r="0" g="0" b="0"/>
        </a:lnRef>
        <a:fillRef idx="0">
          <a:scrgbClr r="0" g="0" b="0"/>
        </a:fillRef>
        <a:effectRef idx="0">
          <a:scrgbClr r="0" g="0" b="0"/>
        </a:effectRef>
        <a:fontRef idx="minor"/>
      </dsp:style>
    </dsp:sp>
    <dsp:sp modelId="{2ECF96D9-2DAA-47BC-8160-F3FA2D83D50D}">
      <dsp:nvSpPr>
        <dsp:cNvPr id="0" name=""/>
        <dsp:cNvSpPr/>
      </dsp:nvSpPr>
      <dsp:spPr>
        <a:xfrm>
          <a:off x="4493669" y="1018106"/>
          <a:ext cx="1045860" cy="10458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27635C-4B14-4887-B47F-98D32C9DB303}">
      <dsp:nvSpPr>
        <dsp:cNvPr id="0" name=""/>
        <dsp:cNvSpPr/>
      </dsp:nvSpPr>
      <dsp:spPr>
        <a:xfrm>
          <a:off x="3522513" y="2229908"/>
          <a:ext cx="2988172" cy="132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Why decision trees?</a:t>
          </a:r>
        </a:p>
      </dsp:txBody>
      <dsp:txXfrm>
        <a:off x="3522513" y="2229908"/>
        <a:ext cx="2988172" cy="132871"/>
      </dsp:txXfrm>
    </dsp:sp>
    <dsp:sp modelId="{F3455D35-37AC-4D5B-BB33-E9C27E48EB13}">
      <dsp:nvSpPr>
        <dsp:cNvPr id="0" name=""/>
        <dsp:cNvSpPr/>
      </dsp:nvSpPr>
      <dsp:spPr>
        <a:xfrm>
          <a:off x="3522513" y="2484119"/>
          <a:ext cx="2988172" cy="807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Less computational cost.</a:t>
          </a:r>
          <a:endParaRPr lang="en-US" sz="1400" kern="1200"/>
        </a:p>
        <a:p>
          <a:pPr marL="0" lvl="0" indent="0" algn="ctr" defTabSz="622300">
            <a:lnSpc>
              <a:spcPct val="100000"/>
            </a:lnSpc>
            <a:spcBef>
              <a:spcPct val="0"/>
            </a:spcBef>
            <a:spcAft>
              <a:spcPct val="35000"/>
            </a:spcAft>
            <a:buNone/>
          </a:pPr>
          <a:r>
            <a:rPr lang="en-IN" sz="1400" kern="1200" dirty="0"/>
            <a:t>Easy to understand</a:t>
          </a:r>
          <a:endParaRPr lang="en-US" sz="1400" kern="1200" dirty="0"/>
        </a:p>
        <a:p>
          <a:pPr marL="0" lvl="0" indent="0" algn="ctr" defTabSz="622300">
            <a:lnSpc>
              <a:spcPct val="100000"/>
            </a:lnSpc>
            <a:spcBef>
              <a:spcPct val="0"/>
            </a:spcBef>
            <a:spcAft>
              <a:spcPct val="35000"/>
            </a:spcAft>
            <a:buNone/>
          </a:pPr>
          <a:r>
            <a:rPr lang="en-IN" sz="1400" kern="1200" dirty="0"/>
            <a:t>Transparent</a:t>
          </a:r>
          <a:endParaRPr lang="en-US" sz="1400" kern="1200" dirty="0"/>
        </a:p>
      </dsp:txBody>
      <dsp:txXfrm>
        <a:off x="3522513" y="2484119"/>
        <a:ext cx="2988172" cy="807221"/>
      </dsp:txXfrm>
    </dsp:sp>
    <dsp:sp modelId="{C5B3DF07-F31A-46CE-B0EE-4305879E2DE5}">
      <dsp:nvSpPr>
        <dsp:cNvPr id="0" name=""/>
        <dsp:cNvSpPr/>
      </dsp:nvSpPr>
      <dsp:spPr>
        <a:xfrm>
          <a:off x="8004772" y="1006974"/>
          <a:ext cx="1045860" cy="10458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5E125-272B-464D-92E4-5FF42EFD1CD7}">
      <dsp:nvSpPr>
        <dsp:cNvPr id="0" name=""/>
        <dsp:cNvSpPr/>
      </dsp:nvSpPr>
      <dsp:spPr>
        <a:xfrm>
          <a:off x="7033616" y="2203205"/>
          <a:ext cx="2988172" cy="16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Very simple working:</a:t>
          </a:r>
        </a:p>
      </dsp:txBody>
      <dsp:txXfrm>
        <a:off x="7033616" y="2203205"/>
        <a:ext cx="2988172" cy="164013"/>
      </dsp:txXfrm>
    </dsp:sp>
    <dsp:sp modelId="{A14AFBD5-D866-457E-A847-590062A6092C}">
      <dsp:nvSpPr>
        <dsp:cNvPr id="0" name=""/>
        <dsp:cNvSpPr/>
      </dsp:nvSpPr>
      <dsp:spPr>
        <a:xfrm>
          <a:off x="7033616" y="2472986"/>
          <a:ext cx="2988172" cy="829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DT breaks classification down into a set of choices about each feature.</a:t>
          </a:r>
        </a:p>
        <a:p>
          <a:pPr marL="0" lvl="0" indent="0" algn="ctr" defTabSz="622300">
            <a:lnSpc>
              <a:spcPct val="100000"/>
            </a:lnSpc>
            <a:spcBef>
              <a:spcPct val="0"/>
            </a:spcBef>
            <a:spcAft>
              <a:spcPct val="35000"/>
            </a:spcAft>
            <a:buNone/>
          </a:pPr>
          <a:r>
            <a:rPr lang="en-US" sz="1400" kern="1200" dirty="0"/>
            <a:t>For classification, process starts at the root (base) of the tree and progressing down to the leaves. where we receive the classification decision.</a:t>
          </a:r>
        </a:p>
      </dsp:txBody>
      <dsp:txXfrm>
        <a:off x="7033616" y="2472986"/>
        <a:ext cx="2988172" cy="8294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726B8-17BD-4C73-B204-508596E2E19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911C1-ECB7-4023-AF77-4791B9D0914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The computational cost of making the tree is fairly low, but the cost of using it is even lower: </a:t>
            </a:r>
            <a:r>
              <a:rPr lang="en-US" sz="1800" b="0" i="1" dirty="0">
                <a:solidFill>
                  <a:srgbClr val="000000"/>
                </a:solidFill>
                <a:effectLst/>
                <a:latin typeface="LMMathSymbols10-Regular"/>
              </a:rPr>
              <a:t>O</a:t>
            </a:r>
            <a:r>
              <a:rPr lang="en-US" sz="1800" b="0" i="0" dirty="0">
                <a:solidFill>
                  <a:srgbClr val="000000"/>
                </a:solidFill>
                <a:effectLst/>
                <a:latin typeface="LMRoman10-Regular"/>
              </a:rPr>
              <a:t>(log </a:t>
            </a:r>
            <a:r>
              <a:rPr lang="en-US" sz="1800" b="0" i="1" dirty="0">
                <a:solidFill>
                  <a:srgbClr val="000000"/>
                </a:solidFill>
                <a:effectLst/>
                <a:latin typeface="LMMathItalic10-Regular"/>
              </a:rPr>
              <a:t>N</a:t>
            </a:r>
            <a:r>
              <a:rPr lang="en-US" sz="1800" b="0" i="0" dirty="0">
                <a:solidFill>
                  <a:srgbClr val="000000"/>
                </a:solidFill>
                <a:effectLst/>
                <a:latin typeface="LMRoman10-Regular"/>
              </a:rPr>
              <a:t>), where </a:t>
            </a:r>
            <a:r>
              <a:rPr lang="en-US" sz="1800" b="0" i="1" dirty="0">
                <a:solidFill>
                  <a:srgbClr val="000000"/>
                </a:solidFill>
                <a:effectLst/>
                <a:latin typeface="LMMathItalic10-Regular"/>
              </a:rPr>
              <a:t>N </a:t>
            </a:r>
            <a:r>
              <a:rPr lang="en-US" sz="1800" b="0" i="0" dirty="0">
                <a:solidFill>
                  <a:srgbClr val="000000"/>
                </a:solidFill>
                <a:effectLst/>
                <a:latin typeface="LMRoman10-Regular"/>
              </a:rPr>
              <a:t>is the number of datapoints.</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a </a:t>
            </a:r>
            <a:r>
              <a:rPr lang="en-US" sz="1800" b="0" i="0" dirty="0">
                <a:solidFill>
                  <a:srgbClr val="000000"/>
                </a:solidFill>
                <a:effectLst/>
                <a:latin typeface="LMSans10-Regular"/>
              </a:rPr>
              <a:t>greedy </a:t>
            </a:r>
            <a:r>
              <a:rPr lang="en-US" sz="1800" b="0" i="0" dirty="0">
                <a:solidFill>
                  <a:srgbClr val="000000"/>
                </a:solidFill>
                <a:effectLst/>
                <a:latin typeface="LMRoman10-Regular"/>
              </a:rPr>
              <a:t>manner starting at the root, choosing the most informative feature at each step.</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a </a:t>
            </a:r>
            <a:r>
              <a:rPr lang="en-US" sz="1800" b="0" i="0" dirty="0">
                <a:solidFill>
                  <a:srgbClr val="000000"/>
                </a:solidFill>
                <a:effectLst/>
                <a:latin typeface="LMSans10-Regular"/>
              </a:rPr>
              <a:t>greedy </a:t>
            </a:r>
            <a:r>
              <a:rPr lang="en-US" sz="1800" b="0" i="0" dirty="0">
                <a:solidFill>
                  <a:srgbClr val="000000"/>
                </a:solidFill>
                <a:effectLst/>
                <a:latin typeface="LMRoman10-Regular"/>
              </a:rPr>
              <a:t>manner starting at the root, choosing the most informative feature at each step.</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a </a:t>
            </a:r>
            <a:r>
              <a:rPr lang="en-US" sz="1800" b="0" i="0" dirty="0">
                <a:solidFill>
                  <a:srgbClr val="000000"/>
                </a:solidFill>
                <a:effectLst/>
                <a:latin typeface="LMSans10-Regular"/>
              </a:rPr>
              <a:t>greedy </a:t>
            </a:r>
            <a:r>
              <a:rPr lang="en-US" sz="1800" b="0" i="0" dirty="0">
                <a:solidFill>
                  <a:srgbClr val="000000"/>
                </a:solidFill>
                <a:effectLst/>
                <a:latin typeface="LMRoman10-Regular"/>
              </a:rPr>
              <a:t>manner starting at the root, choosing the most informative feature at each step.</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say the question about when your nearest assignment deadline is, which is either ‘urgent’, ‘near’, or ‘none’</a:t>
            </a:r>
            <a:r>
              <a:rPr lang="en-US" dirty="0"/>
              <a:t> </a:t>
            </a:r>
            <a:endParaRPr lang="en-US" dirty="0"/>
          </a:p>
          <a:p>
            <a:r>
              <a:rPr lang="en-US" sz="1800" b="0" i="0" dirty="0">
                <a:solidFill>
                  <a:srgbClr val="000000"/>
                </a:solidFill>
                <a:effectLst/>
                <a:latin typeface="LMRoman10-Regular"/>
              </a:rPr>
              <a:t>can be split into two questions: first, ‘is the deadline urgent?’, and then if the answer to that is ‘no’, second ‘is the deadline near?’</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The old saying has it that two heads are better than one. Which naturally leads to the idea</a:t>
            </a:r>
            <a:br>
              <a:rPr lang="en-US" sz="1800" b="0" i="0" dirty="0">
                <a:solidFill>
                  <a:srgbClr val="000000"/>
                </a:solidFill>
                <a:effectLst/>
                <a:latin typeface="LMRoman10-Regular"/>
              </a:rPr>
            </a:br>
            <a:r>
              <a:rPr lang="en-US" sz="1800" b="0" i="0" dirty="0">
                <a:solidFill>
                  <a:srgbClr val="000000"/>
                </a:solidFill>
                <a:effectLst/>
                <a:latin typeface="LMRoman10-Regular"/>
              </a:rPr>
              <a:t>that even more heads are better than that, and ends up with decision by committee, which</a:t>
            </a:r>
            <a:br>
              <a:rPr lang="en-US" sz="1800" b="0" i="0" dirty="0">
                <a:solidFill>
                  <a:srgbClr val="000000"/>
                </a:solidFill>
                <a:effectLst/>
                <a:latin typeface="LMRoman10-Regular"/>
              </a:rPr>
            </a:br>
            <a:r>
              <a:rPr lang="en-US" sz="1800" b="0" i="0" dirty="0">
                <a:solidFill>
                  <a:srgbClr val="000000"/>
                </a:solidFill>
                <a:effectLst/>
                <a:latin typeface="LMRoman10-Regular"/>
              </a:rPr>
              <a:t>is famously useless for human activities (as in the old joke that a camel is a horse designed</a:t>
            </a:r>
            <a:br>
              <a:rPr lang="en-US" sz="1800" b="0" i="0" dirty="0">
                <a:solidFill>
                  <a:srgbClr val="000000"/>
                </a:solidFill>
                <a:effectLst/>
                <a:latin typeface="LMRoman10-Regular"/>
              </a:rPr>
            </a:br>
            <a:r>
              <a:rPr lang="en-US" sz="1800" b="0" i="0" dirty="0">
                <a:solidFill>
                  <a:srgbClr val="000000"/>
                </a:solidFill>
                <a:effectLst/>
                <a:latin typeface="LMRoman10-Regular"/>
              </a:rPr>
              <a:t>by a committee). For machine learning methods the results are rather more impressive, as</a:t>
            </a:r>
            <a:br>
              <a:rPr lang="en-US" sz="1800" b="0" i="0" dirty="0">
                <a:solidFill>
                  <a:srgbClr val="000000"/>
                </a:solidFill>
                <a:effectLst/>
                <a:latin typeface="LMRoman10-Regular"/>
              </a:rPr>
            </a:br>
            <a:r>
              <a:rPr lang="en-US" sz="1800" b="0" i="0" dirty="0">
                <a:solidFill>
                  <a:srgbClr val="000000"/>
                </a:solidFill>
                <a:effectLst/>
                <a:latin typeface="LMRoman10-Regular"/>
              </a:rPr>
              <a:t>we’ll see in this chapter.</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4F0E216-BA48-4F04-AC4F-645AA0DD6AC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F0E216-BA48-4F04-AC4F-645AA0DD6AC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1" y="643468"/>
            <a:ext cx="5292727" cy="4242858"/>
          </a:xfrm>
        </p:spPr>
        <p:txBody>
          <a:bodyPr anchor="b">
            <a:normAutofit/>
          </a:bodyPr>
          <a:lstStyle/>
          <a:p>
            <a:pPr algn="l"/>
            <a:r>
              <a:rPr lang="en-IN" sz="8800" b="1"/>
              <a:t>Machine Learning</a:t>
            </a:r>
            <a:endParaRPr lang="en-IN" sz="8800" b="1" dirty="0"/>
          </a:p>
        </p:txBody>
      </p:sp>
      <p:sp>
        <p:nvSpPr>
          <p:cNvPr id="3" name="Subtitle 2"/>
          <p:cNvSpPr>
            <a:spLocks noGrp="1"/>
          </p:cNvSpPr>
          <p:nvPr>
            <p:ph type="subTitle" idx="1"/>
          </p:nvPr>
        </p:nvSpPr>
        <p:spPr>
          <a:xfrm>
            <a:off x="766445" y="5019675"/>
            <a:ext cx="9713595" cy="1252855"/>
          </a:xfrm>
        </p:spPr>
        <p:txBody>
          <a:bodyPr>
            <a:noAutofit/>
          </a:bodyPr>
          <a:lstStyle/>
          <a:p>
            <a:pPr algn="l"/>
            <a:r>
              <a:rPr lang="en-US" altLang="en-IN" sz="4000">
                <a:solidFill>
                  <a:schemeClr val="tx1">
                    <a:alpha val="60000"/>
                  </a:schemeClr>
                </a:solidFill>
              </a:rPr>
              <a:t>CO-3</a:t>
            </a:r>
            <a:r>
              <a:rPr lang="en-IN" sz="4000">
                <a:solidFill>
                  <a:schemeClr val="tx1">
                    <a:alpha val="60000"/>
                  </a:schemeClr>
                </a:solidFill>
              </a:rPr>
              <a:t>: </a:t>
            </a:r>
            <a:r>
              <a:rPr lang="en-US" altLang="en-IN" sz="4000">
                <a:solidFill>
                  <a:schemeClr val="tx1">
                    <a:alpha val="60000"/>
                  </a:schemeClr>
                </a:solidFill>
              </a:rPr>
              <a:t>Tree Based Learning</a:t>
            </a:r>
            <a:endParaRPr lang="en-US" altLang="en-IN" sz="4000">
              <a:solidFill>
                <a:schemeClr val="tx1">
                  <a:alpha val="60000"/>
                </a:schemeClr>
              </a:solidFill>
            </a:endParaRPr>
          </a:p>
        </p:txBody>
      </p:sp>
      <p:pic>
        <p:nvPicPr>
          <p:cNvPr id="7" name="Graphic 6"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99994" y="1608058"/>
            <a:ext cx="3240000" cy="32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 in Information Theory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Claude Shannon proposed the measure of information entropy, which describes the amount of impurity in a set of features in 1948.</a:t>
                </a:r>
                <a:endParaRPr lang="en-US" dirty="0"/>
              </a:p>
              <a:p>
                <a:r>
                  <a:rPr lang="en-US" dirty="0"/>
                  <a:t>The entropy H of a set of probabilities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IN" b="0" i="1" dirty="0" smtClean="0">
                            <a:latin typeface="Cambria Math" panose="02040503050406030204" pitchFamily="18" charset="0"/>
                          </a:rPr>
                          <m:t>𝑖</m:t>
                        </m:r>
                      </m:sub>
                    </m:sSub>
                  </m:oMath>
                </a14:m>
                <a:r>
                  <a:rPr lang="en-US" dirty="0"/>
                  <a:t> is</a:t>
                </a:r>
                <a:endParaRPr lang="en-US" dirty="0"/>
              </a:p>
              <a:p>
                <a:pPr marL="0" indent="0">
                  <a:buNone/>
                </a:pPr>
                <a14:m>
                  <m:oMath xmlns:m="http://schemas.openxmlformats.org/officeDocument/2006/math">
                    <m:r>
                      <a:rPr lang="pl-PL" i="1" dirty="0" smtClean="0">
                        <a:latin typeface="Cambria Math" panose="02040503050406030204" pitchFamily="18" charset="0"/>
                      </a:rPr>
                      <m:t>𝐸𝑛𝑡𝑟𝑜𝑝𝑦</m:t>
                    </m:r>
                    <m:r>
                      <a:rPr lang="pl-PL" i="1" dirty="0" smtClean="0">
                        <a:latin typeface="Cambria Math" panose="02040503050406030204" pitchFamily="18" charset="0"/>
                      </a:rPr>
                      <m:t>(</m:t>
                    </m:r>
                    <m:r>
                      <a:rPr lang="pl-PL" i="1" dirty="0" smtClean="0">
                        <a:latin typeface="Cambria Math" panose="02040503050406030204" pitchFamily="18" charset="0"/>
                      </a:rPr>
                      <m:t>𝑝</m:t>
                    </m:r>
                    <m:r>
                      <a:rPr lang="pl-PL" i="1" dirty="0" smtClean="0">
                        <a:latin typeface="Cambria Math" panose="02040503050406030204" pitchFamily="18" charset="0"/>
                      </a:rPr>
                      <m:t>) = −</m:t>
                    </m:r>
                    <m:nary>
                      <m:naryPr>
                        <m:chr m:val="∑"/>
                        <m:supHide m:val="on"/>
                        <m:ctrlPr>
                          <a:rPr lang="pl-PL" i="1" dirty="0" smtClean="0">
                            <a:latin typeface="Cambria Math" panose="02040503050406030204" pitchFamily="18" charset="0"/>
                          </a:rPr>
                        </m:ctrlPr>
                      </m:naryPr>
                      <m:sub>
                        <m:r>
                          <m:rPr>
                            <m:brk m:alnAt="7"/>
                          </m:rPr>
                          <a:rPr lang="en-IN" b="0" i="1" dirty="0" smtClean="0">
                            <a:latin typeface="Cambria Math" panose="02040503050406030204" pitchFamily="18" charset="0"/>
                          </a:rPr>
                          <m:t>𝑖</m:t>
                        </m:r>
                      </m:sub>
                      <m:sup/>
                      <m:e>
                        <m:sSub>
                          <m:sSubPr>
                            <m:ctrlPr>
                              <a:rPr lang="pl-PL"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𝑖</m:t>
                            </m:r>
                          </m:sub>
                        </m:sSub>
                        <m:r>
                          <a:rPr lang="en-IN" b="0" i="1" dirty="0" smtClean="0">
                            <a:latin typeface="Cambria Math" panose="02040503050406030204" pitchFamily="18" charset="0"/>
                          </a:rPr>
                          <m:t>  </m:t>
                        </m:r>
                        <m:sSubSup>
                          <m:sSubSupPr>
                            <m:ctrlPr>
                              <a:rPr lang="en-IN" i="1" dirty="0">
                                <a:latin typeface="Cambria Math" panose="02040503050406030204" pitchFamily="18" charset="0"/>
                              </a:rPr>
                            </m:ctrlPr>
                          </m:sSubSupPr>
                          <m:e>
                            <m:r>
                              <m:rPr>
                                <m:sty m:val="p"/>
                              </m:rPr>
                              <a:rPr lang="pl-PL" i="1" dirty="0">
                                <a:latin typeface="Cambria Math" panose="02040503050406030204" pitchFamily="18" charset="0"/>
                              </a:rPr>
                              <m:t>log</m:t>
                            </m:r>
                          </m:e>
                          <m:sub>
                            <m:r>
                              <a:rPr lang="en-IN" i="1" dirty="0">
                                <a:latin typeface="Cambria Math" panose="02040503050406030204" pitchFamily="18" charset="0"/>
                              </a:rPr>
                              <m:t>2</m:t>
                            </m:r>
                          </m:sub>
                          <m:sup>
                            <m:sSub>
                              <m:sSubPr>
                                <m:ctrlPr>
                                  <a:rPr lang="pl-PL"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𝑖</m:t>
                                </m:r>
                              </m:sub>
                            </m:sSub>
                          </m:sup>
                        </m:sSubSup>
                      </m:e>
                    </m:nary>
                  </m:oMath>
                </a14:m>
                <a:endParaRPr lang="en-IN" dirty="0"/>
              </a:p>
              <a:p>
                <a:r>
                  <a:rPr lang="en-US" dirty="0"/>
                  <a:t>Suppose that we have a set of positive and negative examples of some feature.</a:t>
                </a:r>
                <a:endParaRPr lang="en-US" dirty="0"/>
              </a:p>
              <a:p>
                <a:pPr marL="702945" lvl="1" indent="-342900">
                  <a:buFont typeface="Arial" panose="020B0604020202020204" pitchFamily="34" charset="0"/>
                  <a:buChar char="•"/>
                </a:pPr>
                <a:r>
                  <a:rPr lang="en-US" dirty="0"/>
                  <a:t>If all the examples are positive, then we don’t get any extra information from knowing the value of the feature for any particular example.</a:t>
                </a:r>
                <a:endParaRPr lang="en-US" dirty="0"/>
              </a:p>
              <a:p>
                <a:pPr marL="702945" lvl="1" indent="-342900">
                  <a:buFont typeface="Arial" panose="020B0604020202020204" pitchFamily="34" charset="0"/>
                  <a:buChar char="•"/>
                </a:pPr>
                <a:r>
                  <a:rPr lang="en-US" dirty="0"/>
                  <a:t>if the feature separates the examples into 50% positive and 50% negative, then the amount of entropy is at a maximum, and knowing about that feature is very useful to us.</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540" b="7"/>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 in Information Theory</a:t>
            </a:r>
            <a:endParaRPr lang="en-IN" dirty="0"/>
          </a:p>
        </p:txBody>
      </p:sp>
      <p:sp>
        <p:nvSpPr>
          <p:cNvPr id="3" name="Content Placeholder 2"/>
          <p:cNvSpPr>
            <a:spLocks noGrp="1"/>
          </p:cNvSpPr>
          <p:nvPr>
            <p:ph idx="1"/>
          </p:nvPr>
        </p:nvSpPr>
        <p:spPr/>
        <p:txBody>
          <a:bodyPr>
            <a:normAutofit/>
          </a:bodyPr>
          <a:lstStyle/>
          <a:p>
            <a:r>
              <a:rPr lang="en-US" dirty="0"/>
              <a:t>So how to use entropy in DT?</a:t>
            </a:r>
            <a:endParaRPr lang="en-US" dirty="0"/>
          </a:p>
          <a:p>
            <a:pPr lvl="2"/>
            <a:r>
              <a:rPr lang="en-US" dirty="0"/>
              <a:t>For our decision tree, the best feature to pick as the one to classify on now is the one that gives you the most information, i.e., the one with the highest entropy.</a:t>
            </a:r>
            <a:endParaRPr lang="en-US" dirty="0"/>
          </a:p>
          <a:p>
            <a:pPr lvl="2"/>
            <a:r>
              <a:rPr lang="en-US" dirty="0"/>
              <a:t>After using that feature, we re-evaluate the entropy of each feature and again pick the one with the highest entropy.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ID3</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a:t>ID3 is built based on information gain measured using entropy.</a:t>
                </a:r>
                <a:endParaRPr lang="en-IN" dirty="0"/>
              </a:p>
              <a:p>
                <a:r>
                  <a:rPr lang="en-IN" dirty="0"/>
                  <a:t>Information gain is defined as “</a:t>
                </a:r>
                <a:r>
                  <a:rPr lang="en-US" dirty="0"/>
                  <a:t>the entropy of the whole set minus the entropy when a particular feature is chosen.”</a:t>
                </a:r>
                <a:endParaRPr lang="en-US" dirty="0"/>
              </a:p>
              <a:p>
                <a:pPr marL="0" indent="0">
                  <a:buNone/>
                </a:pPr>
                <a14:m>
                  <m:oMath xmlns:m="http://schemas.openxmlformats.org/officeDocument/2006/math">
                    <m:r>
                      <a:rPr lang="en-IN" b="0" i="1" smtClean="0">
                        <a:latin typeface="Cambria Math" panose="02040503050406030204" pitchFamily="18" charset="0"/>
                      </a:rPr>
                      <m:t>𝐺𝑎𝑖𝑛</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𝐹</m:t>
                        </m:r>
                      </m:e>
                    </m:d>
                    <m:r>
                      <a:rPr lang="en-IN" b="0" i="1" smtClean="0">
                        <a:latin typeface="Cambria Math" panose="02040503050406030204" pitchFamily="18" charset="0"/>
                      </a:rPr>
                      <m:t>=</m:t>
                    </m:r>
                    <m:r>
                      <a:rPr lang="en-IN" b="0" i="1" smtClean="0">
                        <a:latin typeface="Cambria Math" panose="02040503050406030204" pitchFamily="18" charset="0"/>
                      </a:rPr>
                      <m:t>𝐸𝑛𝑡𝑟𝑜𝑝𝑦</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𝐹</m:t>
                        </m:r>
                      </m:sub>
                      <m:sup/>
                      <m:e>
                        <m:f>
                          <m:fPr>
                            <m:ctrlPr>
                              <a:rPr lang="en-IN" b="0" i="1" smtClean="0">
                                <a:latin typeface="Cambria Math" panose="02040503050406030204" pitchFamily="18" charset="0"/>
                              </a:rPr>
                            </m:ctrlPr>
                          </m:fPr>
                          <m:num>
                            <m:d>
                              <m:dPr>
                                <m:begChr m:val="|"/>
                                <m:endChr m:val="|"/>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𝑓</m:t>
                                    </m:r>
                                  </m:sub>
                                </m:sSub>
                              </m:e>
                            </m:d>
                          </m:num>
                          <m:den>
                            <m:r>
                              <a:rPr lang="en-IN" b="0" i="1" smtClean="0">
                                <a:latin typeface="Cambria Math" panose="02040503050406030204" pitchFamily="18" charset="0"/>
                              </a:rPr>
                              <m:t>𝑆</m:t>
                            </m:r>
                          </m:den>
                        </m:f>
                        <m:r>
                          <a:rPr lang="en-IN" b="0" i="1" smtClean="0">
                            <a:latin typeface="Cambria Math" panose="02040503050406030204" pitchFamily="18" charset="0"/>
                          </a:rPr>
                          <m:t>𝐸𝑛𝑡𝑟𝑜𝑝𝑦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i="1">
                                <a:latin typeface="Cambria Math" panose="02040503050406030204" pitchFamily="18" charset="0"/>
                              </a:rPr>
                              <m:t>𝑆</m:t>
                            </m:r>
                          </m:e>
                          <m:sub>
                            <m:r>
                              <a:rPr lang="en-IN" b="0" i="1" smtClean="0">
                                <a:latin typeface="Cambria Math" panose="02040503050406030204" pitchFamily="18" charset="0"/>
                              </a:rPr>
                              <m:t>𝑓</m:t>
                            </m:r>
                          </m:sub>
                        </m:sSub>
                        <m:r>
                          <a:rPr lang="en-IN" b="0" i="1" smtClean="0">
                            <a:latin typeface="Cambria Math" panose="02040503050406030204" pitchFamily="18" charset="0"/>
                          </a:rPr>
                          <m:t>)</m:t>
                        </m:r>
                      </m:e>
                    </m:nary>
                  </m:oMath>
                </a14:m>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gain example</a:t>
            </a:r>
            <a:endParaRPr lang="en-IN" dirty="0"/>
          </a:p>
        </p:txBody>
      </p:sp>
      <p:graphicFrame>
        <p:nvGraphicFramePr>
          <p:cNvPr id="4" name="Table 4"/>
          <p:cNvGraphicFramePr>
            <a:graphicFrameLocks noGrp="1"/>
          </p:cNvGraphicFramePr>
          <p:nvPr>
            <p:ph sz="half" idx="1"/>
          </p:nvPr>
        </p:nvGraphicFramePr>
        <p:xfrm>
          <a:off x="1085850" y="2781300"/>
          <a:ext cx="4740274" cy="1854200"/>
        </p:xfrm>
        <a:graphic>
          <a:graphicData uri="http://schemas.openxmlformats.org/drawingml/2006/table">
            <a:tbl>
              <a:tblPr firstRow="1" bandRow="1">
                <a:tableStyleId>{5C22544A-7EE6-4342-B048-85BDC9FD1C3A}</a:tableStyleId>
              </a:tblPr>
              <a:tblGrid>
                <a:gridCol w="2370137"/>
                <a:gridCol w="2370137"/>
              </a:tblGrid>
              <a:tr h="370840">
                <a:tc>
                  <a:txBody>
                    <a:bodyPr/>
                    <a:lstStyle/>
                    <a:p>
                      <a:pPr algn="ctr"/>
                      <a:r>
                        <a:rPr lang="en-IN" dirty="0"/>
                        <a:t>F</a:t>
                      </a:r>
                      <a:endParaRPr lang="en-IN" dirty="0"/>
                    </a:p>
                  </a:txBody>
                  <a:tcPr/>
                </a:tc>
                <a:tc>
                  <a:txBody>
                    <a:bodyPr/>
                    <a:lstStyle/>
                    <a:p>
                      <a:pPr algn="ctr"/>
                      <a:r>
                        <a:rPr lang="en-IN" dirty="0"/>
                        <a:t>S</a:t>
                      </a:r>
                      <a:endParaRPr lang="en-IN" dirty="0"/>
                    </a:p>
                  </a:txBody>
                  <a:tcPr/>
                </a:tc>
              </a:tr>
              <a:tr h="370840">
                <a:tc>
                  <a:txBody>
                    <a:bodyPr/>
                    <a:lstStyle/>
                    <a:p>
                      <a:pPr algn="ctr"/>
                      <a:r>
                        <a:rPr lang="en-IN" dirty="0"/>
                        <a:t>F2</a:t>
                      </a:r>
                      <a:endParaRPr lang="en-IN" dirty="0"/>
                    </a:p>
                  </a:txBody>
                  <a:tcPr/>
                </a:tc>
                <a:tc>
                  <a:txBody>
                    <a:bodyPr/>
                    <a:lstStyle/>
                    <a:p>
                      <a:pPr algn="ctr"/>
                      <a:r>
                        <a:rPr lang="en-IN" dirty="0"/>
                        <a:t>Ture</a:t>
                      </a:r>
                      <a:endParaRPr lang="en-IN" dirty="0"/>
                    </a:p>
                  </a:txBody>
                  <a:tcPr/>
                </a:tc>
              </a:tr>
              <a:tr h="370840">
                <a:tc>
                  <a:txBody>
                    <a:bodyPr/>
                    <a:lstStyle/>
                    <a:p>
                      <a:pPr algn="ctr"/>
                      <a:r>
                        <a:rPr lang="en-IN" dirty="0"/>
                        <a:t>F2</a:t>
                      </a:r>
                      <a:endParaRPr lang="en-IN" dirty="0"/>
                    </a:p>
                  </a:txBody>
                  <a:tcPr/>
                </a:tc>
                <a:tc>
                  <a:txBody>
                    <a:bodyPr/>
                    <a:lstStyle/>
                    <a:p>
                      <a:pPr algn="ctr"/>
                      <a:r>
                        <a:rPr lang="en-IN" dirty="0"/>
                        <a:t>False</a:t>
                      </a:r>
                      <a:endParaRPr lang="en-IN" dirty="0"/>
                    </a:p>
                  </a:txBody>
                  <a:tcPr/>
                </a:tc>
              </a:tr>
              <a:tr h="370840">
                <a:tc>
                  <a:txBody>
                    <a:bodyPr/>
                    <a:lstStyle/>
                    <a:p>
                      <a:pPr algn="ctr"/>
                      <a:r>
                        <a:rPr lang="en-IN" dirty="0"/>
                        <a:t>F3</a:t>
                      </a:r>
                      <a:endParaRPr lang="en-IN" dirty="0"/>
                    </a:p>
                  </a:txBody>
                  <a:tcPr/>
                </a:tc>
                <a:tc>
                  <a:txBody>
                    <a:bodyPr/>
                    <a:lstStyle/>
                    <a:p>
                      <a:pPr algn="ctr"/>
                      <a:r>
                        <a:rPr lang="en-IN" dirty="0"/>
                        <a:t>False</a:t>
                      </a:r>
                      <a:endParaRPr lang="en-IN" dirty="0"/>
                    </a:p>
                  </a:txBody>
                  <a:tcPr/>
                </a:tc>
              </a:tr>
              <a:tr h="370840">
                <a:tc>
                  <a:txBody>
                    <a:bodyPr/>
                    <a:lstStyle/>
                    <a:p>
                      <a:pPr algn="ctr"/>
                      <a:r>
                        <a:rPr lang="en-IN" dirty="0"/>
                        <a:t>F1</a:t>
                      </a:r>
                      <a:endParaRPr lang="en-IN" dirty="0"/>
                    </a:p>
                  </a:txBody>
                  <a:tcPr/>
                </a:tc>
                <a:tc>
                  <a:txBody>
                    <a:bodyPr/>
                    <a:lstStyle/>
                    <a:p>
                      <a:pPr algn="ctr"/>
                      <a:r>
                        <a:rPr lang="en-IN" dirty="0"/>
                        <a:t>False</a:t>
                      </a:r>
                      <a:endParaRPr lang="en-IN" dirty="0"/>
                    </a:p>
                  </a:txBody>
                  <a:tcPr/>
                </a:tc>
              </a:tr>
            </a:tbl>
          </a:graphicData>
        </a:graphic>
      </p:graphicFrame>
      <p:pic>
        <p:nvPicPr>
          <p:cNvPr id="6" name="Content Placeholder 5"/>
          <p:cNvPicPr>
            <a:picLocks noGrp="1" noChangeAspect="1"/>
          </p:cNvPicPr>
          <p:nvPr>
            <p:ph sz="half" idx="2"/>
          </p:nvPr>
        </p:nvPicPr>
        <p:blipFill>
          <a:blip r:embed="rId1"/>
          <a:stretch>
            <a:fillRect/>
          </a:stretch>
        </p:blipFill>
        <p:spPr>
          <a:xfrm>
            <a:off x="6365875" y="2918354"/>
            <a:ext cx="4740275" cy="158009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gain example</a:t>
            </a:r>
            <a:endParaRPr lang="en-IN" dirty="0"/>
          </a:p>
        </p:txBody>
      </p:sp>
      <p:pic>
        <p:nvPicPr>
          <p:cNvPr id="8" name="Content Placeholder 7"/>
          <p:cNvPicPr>
            <a:picLocks noGrp="1" noChangeAspect="1"/>
          </p:cNvPicPr>
          <p:nvPr>
            <p:ph sz="half" idx="1"/>
          </p:nvPr>
        </p:nvPicPr>
        <p:blipFill>
          <a:blip r:embed="rId1"/>
          <a:stretch>
            <a:fillRect/>
          </a:stretch>
        </p:blipFill>
        <p:spPr>
          <a:xfrm>
            <a:off x="5963796" y="2069394"/>
            <a:ext cx="4740275" cy="2772214"/>
          </a:xfrm>
        </p:spPr>
      </p:pic>
      <p:pic>
        <p:nvPicPr>
          <p:cNvPr id="12" name="Content Placeholder 11"/>
          <p:cNvPicPr>
            <a:picLocks noGrp="1" noChangeAspect="1"/>
          </p:cNvPicPr>
          <p:nvPr>
            <p:ph sz="half" idx="2"/>
          </p:nvPr>
        </p:nvPicPr>
        <p:blipFill>
          <a:blip r:embed="rId2"/>
          <a:stretch>
            <a:fillRect/>
          </a:stretch>
        </p:blipFill>
        <p:spPr>
          <a:xfrm>
            <a:off x="3593658" y="5023221"/>
            <a:ext cx="4740275" cy="441812"/>
          </a:xfrm>
        </p:spPr>
      </p:pic>
      <p:graphicFrame>
        <p:nvGraphicFramePr>
          <p:cNvPr id="7" name="Table 4"/>
          <p:cNvGraphicFramePr/>
          <p:nvPr/>
        </p:nvGraphicFramePr>
        <p:xfrm>
          <a:off x="1158278" y="2736033"/>
          <a:ext cx="4740274" cy="1854200"/>
        </p:xfrm>
        <a:graphic>
          <a:graphicData uri="http://schemas.openxmlformats.org/drawingml/2006/table">
            <a:tbl>
              <a:tblPr firstRow="1" bandRow="1">
                <a:tableStyleId>{5C22544A-7EE6-4342-B048-85BDC9FD1C3A}</a:tableStyleId>
              </a:tblPr>
              <a:tblGrid>
                <a:gridCol w="2370137"/>
                <a:gridCol w="2370137"/>
              </a:tblGrid>
              <a:tr h="370840">
                <a:tc>
                  <a:txBody>
                    <a:bodyPr/>
                    <a:lstStyle/>
                    <a:p>
                      <a:pPr algn="ctr"/>
                      <a:r>
                        <a:rPr lang="en-IN" dirty="0"/>
                        <a:t>F</a:t>
                      </a:r>
                      <a:endParaRPr lang="en-IN" dirty="0"/>
                    </a:p>
                  </a:txBody>
                  <a:tcPr/>
                </a:tc>
                <a:tc>
                  <a:txBody>
                    <a:bodyPr/>
                    <a:lstStyle/>
                    <a:p>
                      <a:pPr algn="ctr"/>
                      <a:r>
                        <a:rPr lang="en-IN" dirty="0"/>
                        <a:t>S</a:t>
                      </a:r>
                      <a:endParaRPr lang="en-IN" dirty="0"/>
                    </a:p>
                  </a:txBody>
                  <a:tcPr/>
                </a:tc>
              </a:tr>
              <a:tr h="370840">
                <a:tc>
                  <a:txBody>
                    <a:bodyPr/>
                    <a:lstStyle/>
                    <a:p>
                      <a:pPr algn="ctr"/>
                      <a:r>
                        <a:rPr lang="en-IN" dirty="0"/>
                        <a:t>F2</a:t>
                      </a:r>
                      <a:endParaRPr lang="en-IN" dirty="0"/>
                    </a:p>
                  </a:txBody>
                  <a:tcPr/>
                </a:tc>
                <a:tc>
                  <a:txBody>
                    <a:bodyPr/>
                    <a:lstStyle/>
                    <a:p>
                      <a:pPr algn="ctr"/>
                      <a:r>
                        <a:rPr lang="en-IN" dirty="0"/>
                        <a:t>Ture</a:t>
                      </a:r>
                      <a:endParaRPr lang="en-IN" dirty="0"/>
                    </a:p>
                  </a:txBody>
                  <a:tcPr/>
                </a:tc>
              </a:tr>
              <a:tr h="370840">
                <a:tc>
                  <a:txBody>
                    <a:bodyPr/>
                    <a:lstStyle/>
                    <a:p>
                      <a:pPr algn="ctr"/>
                      <a:r>
                        <a:rPr lang="en-IN" dirty="0"/>
                        <a:t>F2</a:t>
                      </a:r>
                      <a:endParaRPr lang="en-IN" dirty="0"/>
                    </a:p>
                  </a:txBody>
                  <a:tcPr/>
                </a:tc>
                <a:tc>
                  <a:txBody>
                    <a:bodyPr/>
                    <a:lstStyle/>
                    <a:p>
                      <a:pPr algn="ctr"/>
                      <a:r>
                        <a:rPr lang="en-IN" dirty="0"/>
                        <a:t>False</a:t>
                      </a:r>
                      <a:endParaRPr lang="en-IN" dirty="0"/>
                    </a:p>
                  </a:txBody>
                  <a:tcPr/>
                </a:tc>
              </a:tr>
              <a:tr h="370840">
                <a:tc>
                  <a:txBody>
                    <a:bodyPr/>
                    <a:lstStyle/>
                    <a:p>
                      <a:pPr algn="ctr"/>
                      <a:r>
                        <a:rPr lang="en-IN" dirty="0"/>
                        <a:t>F3</a:t>
                      </a:r>
                      <a:endParaRPr lang="en-IN" dirty="0"/>
                    </a:p>
                  </a:txBody>
                  <a:tcPr/>
                </a:tc>
                <a:tc>
                  <a:txBody>
                    <a:bodyPr/>
                    <a:lstStyle/>
                    <a:p>
                      <a:pPr algn="ctr"/>
                      <a:r>
                        <a:rPr lang="en-IN" dirty="0"/>
                        <a:t>False</a:t>
                      </a:r>
                      <a:endParaRPr lang="en-IN" dirty="0"/>
                    </a:p>
                  </a:txBody>
                  <a:tcPr/>
                </a:tc>
              </a:tr>
              <a:tr h="370840">
                <a:tc>
                  <a:txBody>
                    <a:bodyPr/>
                    <a:lstStyle/>
                    <a:p>
                      <a:pPr algn="ctr"/>
                      <a:r>
                        <a:rPr lang="en-IN" dirty="0"/>
                        <a:t>F1</a:t>
                      </a:r>
                      <a:endParaRPr lang="en-IN" dirty="0"/>
                    </a:p>
                  </a:txBody>
                  <a:tcPr/>
                </a:tc>
                <a:tc>
                  <a:txBody>
                    <a:bodyPr/>
                    <a:lstStyle/>
                    <a:p>
                      <a:pPr algn="ctr"/>
                      <a:r>
                        <a:rPr lang="en-IN" dirty="0"/>
                        <a:t>False</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ID3</a:t>
            </a:r>
            <a:endParaRPr lang="en-IN" dirty="0"/>
          </a:p>
        </p:txBody>
      </p:sp>
      <p:pic>
        <p:nvPicPr>
          <p:cNvPr id="11" name="Content Placeholder 10"/>
          <p:cNvPicPr>
            <a:picLocks noGrp="1" noChangeAspect="1"/>
          </p:cNvPicPr>
          <p:nvPr>
            <p:ph idx="1"/>
          </p:nvPr>
        </p:nvPicPr>
        <p:blipFill>
          <a:blip r:embed="rId1"/>
          <a:stretch>
            <a:fillRect/>
          </a:stretch>
        </p:blipFill>
        <p:spPr>
          <a:xfrm>
            <a:off x="2262187" y="1991519"/>
            <a:ext cx="7667625" cy="40195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p:cNvGraphicFramePr>
            <a:graphicFrameLocks noGrp="1"/>
          </p:cNvGraphicFramePr>
          <p:nvPr>
            <p:ph idx="1"/>
          </p:nvPr>
        </p:nvGraphicFramePr>
        <p:xfrm>
          <a:off x="1081606" y="282826"/>
          <a:ext cx="10028788" cy="5960745"/>
        </p:xfrm>
        <a:graphic>
          <a:graphicData uri="http://schemas.openxmlformats.org/drawingml/2006/table">
            <a:tbl>
              <a:tblPr firstRow="1" bandRow="1">
                <a:tableStyleId>{7E9639D4-E3E2-4D34-9284-5A2195B3D0D7}</a:tableStyleId>
              </a:tblPr>
              <a:tblGrid>
                <a:gridCol w="2007468"/>
                <a:gridCol w="2005330"/>
                <a:gridCol w="2005330"/>
                <a:gridCol w="2005330"/>
                <a:gridCol w="2005330"/>
              </a:tblGrid>
              <a:tr h="196095">
                <a:tc>
                  <a:txBody>
                    <a:bodyPr/>
                    <a:lstStyle/>
                    <a:p>
                      <a:pPr marL="0" algn="ctr" defTabSz="914400" rtl="0" eaLnBrk="1" fontAlgn="b" latinLnBrk="0" hangingPunct="1"/>
                      <a:r>
                        <a:rPr lang="en-IN" sz="1800" b="1" kern="1200" dirty="0" err="1">
                          <a:solidFill>
                            <a:schemeClr val="bg1"/>
                          </a:solidFill>
                        </a:rPr>
                        <a:t>Color</a:t>
                      </a:r>
                      <a:endParaRPr lang="en-IN" sz="1800" b="1" kern="1200" dirty="0">
                        <a:solidFill>
                          <a:schemeClr val="bg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bg1"/>
                          </a:solidFill>
                        </a:rPr>
                        <a:t>Size</a:t>
                      </a:r>
                      <a:endParaRPr lang="en-IN" sz="1800" b="1" kern="1200" dirty="0">
                        <a:solidFill>
                          <a:schemeClr val="bg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bg1"/>
                          </a:solidFill>
                        </a:rPr>
                        <a:t>Act</a:t>
                      </a:r>
                      <a:endParaRPr lang="en-IN" sz="1800" b="1" kern="1200" dirty="0">
                        <a:solidFill>
                          <a:schemeClr val="bg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bg1"/>
                          </a:solidFill>
                        </a:rPr>
                        <a:t>Age</a:t>
                      </a:r>
                      <a:endParaRPr lang="en-IN" sz="1800" b="1" kern="1200" dirty="0">
                        <a:solidFill>
                          <a:schemeClr val="bg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bg1"/>
                          </a:solidFill>
                        </a:rPr>
                        <a:t>Inflated</a:t>
                      </a:r>
                      <a:endParaRPr lang="en-IN" sz="1800" b="1" kern="1200" dirty="0">
                        <a:solidFill>
                          <a:schemeClr val="bg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dirty="0">
                          <a:solidFill>
                            <a:schemeClr val="tx1"/>
                          </a:solidFill>
                        </a:rPr>
                        <a:t>YELLOW</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SMALL</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dirty="0">
                          <a:solidFill>
                            <a:schemeClr val="tx1"/>
                          </a:solidFill>
                        </a:rPr>
                        <a:t>YELLOW</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SMALL</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dirty="0">
                          <a:solidFill>
                            <a:schemeClr val="tx1"/>
                          </a:solidFill>
                        </a:rPr>
                        <a:t>YELLOW</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SMALL</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CHILD</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F</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dirty="0">
                          <a:solidFill>
                            <a:schemeClr val="tx1"/>
                          </a:solidFill>
                        </a:rPr>
                        <a:t>YELLOW</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SMALL</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DIP</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F</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dirty="0">
                          <a:solidFill>
                            <a:schemeClr val="tx1"/>
                          </a:solidFill>
                        </a:rPr>
                        <a:t>YELLOW</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DIP</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CHILD</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F</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YELLOW</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LARGE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STRETCH</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YELLOW</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LARGE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T</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YELLOW</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LARGE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STRETCH</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CHILD</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YELLOW</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LARGE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DIP</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YELLOW</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LARGE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DIP</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CHILD</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ADULT</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CHILD</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DIP</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ADULT</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SMALL</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DIP</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CHILD</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r h="196095">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LARGE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ADULT</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T</a:t>
                      </a:r>
                      <a:endParaRPr lang="en-IN" sz="1800" b="1" kern="1200" dirty="0">
                        <a:solidFill>
                          <a:schemeClr val="tx1"/>
                        </a:solidFill>
                        <a:latin typeface="+mn-lt"/>
                        <a:ea typeface="+mn-ea"/>
                        <a:cs typeface="+mn-cs"/>
                      </a:endParaRPr>
                    </a:p>
                  </a:txBody>
                  <a:tcPr marL="9525" marR="9525" marT="9525" marB="0" anchor="b"/>
                </a:tc>
              </a:tr>
              <a:tr h="142990">
                <a:tc>
                  <a:txBody>
                    <a:bodyPr/>
                    <a:lstStyle/>
                    <a:p>
                      <a:pPr marL="0" algn="ctr" defTabSz="914400" rtl="0" eaLnBrk="1" fontAlgn="b" latinLnBrk="0" hangingPunct="1"/>
                      <a:r>
                        <a:rPr lang="en-IN" sz="1800" b="1" kern="1200" dirty="0">
                          <a:solidFill>
                            <a:schemeClr val="tx1"/>
                          </a:solidFill>
                        </a:rPr>
                        <a:t>PURPLE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LARGE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ADULT</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T</a:t>
                      </a:r>
                      <a:endParaRPr lang="en-IN" sz="1800" b="1" kern="1200">
                        <a:solidFill>
                          <a:schemeClr val="tx1"/>
                        </a:solidFill>
                        <a:latin typeface="+mn-lt"/>
                        <a:ea typeface="+mn-ea"/>
                        <a:cs typeface="+mn-cs"/>
                      </a:endParaRPr>
                    </a:p>
                  </a:txBody>
                  <a:tcPr marL="9525" marR="9525" marT="9525" marB="0" anchor="b"/>
                </a:tc>
              </a:tr>
              <a:tr h="142990">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LARGE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STRETCH</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CHILD</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F</a:t>
                      </a:r>
                      <a:endParaRPr lang="en-IN" sz="1800" b="1" kern="1200">
                        <a:solidFill>
                          <a:schemeClr val="tx1"/>
                        </a:solidFill>
                        <a:latin typeface="+mn-lt"/>
                        <a:ea typeface="+mn-ea"/>
                        <a:cs typeface="+mn-cs"/>
                      </a:endParaRPr>
                    </a:p>
                  </a:txBody>
                  <a:tcPr marL="9525" marR="9525" marT="9525" marB="0" anchor="b"/>
                </a:tc>
              </a:tr>
              <a:tr h="142990">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LARGE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DIP</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ADULT</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a:solidFill>
                            <a:schemeClr val="tx1"/>
                          </a:solidFill>
                        </a:rPr>
                        <a:t>F</a:t>
                      </a:r>
                      <a:endParaRPr lang="en-IN" sz="1800" b="1" kern="1200">
                        <a:solidFill>
                          <a:schemeClr val="tx1"/>
                        </a:solidFill>
                        <a:latin typeface="+mn-lt"/>
                        <a:ea typeface="+mn-ea"/>
                        <a:cs typeface="+mn-cs"/>
                      </a:endParaRPr>
                    </a:p>
                  </a:txBody>
                  <a:tcPr marL="9525" marR="9525" marT="9525" marB="0" anchor="b"/>
                </a:tc>
              </a:tr>
              <a:tr h="142990">
                <a:tc>
                  <a:txBody>
                    <a:bodyPr/>
                    <a:lstStyle/>
                    <a:p>
                      <a:pPr marL="0" algn="ctr" defTabSz="914400" rtl="0" eaLnBrk="1" fontAlgn="b" latinLnBrk="0" hangingPunct="1"/>
                      <a:r>
                        <a:rPr lang="en-IN" sz="1800" b="1" kern="1200">
                          <a:solidFill>
                            <a:schemeClr val="tx1"/>
                          </a:solidFill>
                        </a:rPr>
                        <a:t>PURPLE</a:t>
                      </a:r>
                      <a:endParaRPr lang="en-IN" sz="1800" b="1" kern="120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LARGE</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DIP</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CHILD</a:t>
                      </a:r>
                      <a:endParaRPr lang="en-IN" sz="1800" b="1" kern="1200" dirty="0">
                        <a:solidFill>
                          <a:schemeClr val="tx1"/>
                        </a:solidFill>
                        <a:latin typeface="+mn-lt"/>
                        <a:ea typeface="+mn-ea"/>
                        <a:cs typeface="+mn-cs"/>
                      </a:endParaRPr>
                    </a:p>
                  </a:txBody>
                  <a:tcPr marL="9525" marR="9525" marT="9525" marB="0" anchor="b"/>
                </a:tc>
                <a:tc>
                  <a:txBody>
                    <a:bodyPr/>
                    <a:lstStyle/>
                    <a:p>
                      <a:pPr marL="0" algn="ctr" defTabSz="914400" rtl="0" eaLnBrk="1" fontAlgn="b" latinLnBrk="0" hangingPunct="1"/>
                      <a:r>
                        <a:rPr lang="en-IN" sz="1800" b="1" kern="1200" dirty="0">
                          <a:solidFill>
                            <a:schemeClr val="tx1"/>
                          </a:solidFill>
                        </a:rPr>
                        <a:t>F</a:t>
                      </a:r>
                      <a:endParaRPr lang="en-IN" sz="1800" b="1" kern="1200" dirty="0">
                        <a:solidFill>
                          <a:schemeClr val="tx1"/>
                        </a:solidFill>
                        <a:latin typeface="+mn-lt"/>
                        <a:ea typeface="+mn-ea"/>
                        <a:cs typeface="+mn-cs"/>
                      </a:endParaRPr>
                    </a:p>
                  </a:txBody>
                  <a:tcPr marL="9525" marR="9525" marT="9525" marB="0" anchor="b"/>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Dealing with Continuous Variables</a:t>
            </a:r>
            <a:endParaRPr lang="en-IN" dirty="0"/>
          </a:p>
        </p:txBody>
      </p:sp>
      <p:sp>
        <p:nvSpPr>
          <p:cNvPr id="3" name="Content Placeholder 2"/>
          <p:cNvSpPr>
            <a:spLocks noGrp="1"/>
          </p:cNvSpPr>
          <p:nvPr>
            <p:ph idx="1"/>
          </p:nvPr>
        </p:nvSpPr>
        <p:spPr/>
        <p:txBody>
          <a:bodyPr/>
          <a:lstStyle/>
          <a:p>
            <a:r>
              <a:rPr lang="en-IN" dirty="0"/>
              <a:t>Entropy and information gain is for discrete variables.</a:t>
            </a:r>
            <a:endParaRPr lang="en-IN" dirty="0"/>
          </a:p>
          <a:p>
            <a:r>
              <a:rPr lang="en-IN" dirty="0"/>
              <a:t>So, what about continuous variables?</a:t>
            </a:r>
            <a:endParaRPr lang="en-IN" dirty="0"/>
          </a:p>
          <a:p>
            <a:pPr lvl="2"/>
            <a:r>
              <a:rPr lang="en-US" dirty="0"/>
              <a:t>The simplest solution is to discretize the continuous variable.</a:t>
            </a:r>
            <a:endParaRPr lang="en-US" dirty="0"/>
          </a:p>
          <a:p>
            <a:pPr lvl="4"/>
            <a:r>
              <a:rPr lang="en-US" dirty="0"/>
              <a:t>In general, only one split is made to a continuous variable, rather than allowing for three-way or higher splits.</a:t>
            </a:r>
            <a:endParaRPr lang="en-US" dirty="0"/>
          </a:p>
          <a:p>
            <a:pPr lvl="4"/>
            <a:r>
              <a:rPr lang="en-US" dirty="0"/>
              <a:t>Choosing the best place to split a continuous variable is another challenge.</a:t>
            </a:r>
            <a:endParaRPr lang="en-US" dirty="0"/>
          </a:p>
          <a:p>
            <a:pPr lvl="4"/>
            <a:endParaRPr lang="en-US" dirty="0"/>
          </a:p>
          <a:p>
            <a:pPr lvl="4"/>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Univariate and multivariate Trees </a:t>
            </a:r>
            <a:endParaRPr lang="en-IN" dirty="0"/>
          </a:p>
        </p:txBody>
      </p:sp>
      <p:sp>
        <p:nvSpPr>
          <p:cNvPr id="3" name="Content Placeholder 2"/>
          <p:cNvSpPr>
            <a:spLocks noGrp="1"/>
          </p:cNvSpPr>
          <p:nvPr>
            <p:ph idx="1"/>
          </p:nvPr>
        </p:nvSpPr>
        <p:spPr/>
        <p:txBody>
          <a:bodyPr/>
          <a:lstStyle/>
          <a:p>
            <a:r>
              <a:rPr lang="en-IN" dirty="0"/>
              <a:t>Univariate Trees:</a:t>
            </a:r>
            <a:endParaRPr lang="en-IN" dirty="0"/>
          </a:p>
          <a:p>
            <a:pPr lvl="2"/>
            <a:r>
              <a:rPr lang="en-US" dirty="0"/>
              <a:t>They pick one feature (dimension) at a time and split according to that one.</a:t>
            </a:r>
            <a:endParaRPr lang="en-US" dirty="0"/>
          </a:p>
          <a:p>
            <a:pPr lvl="2"/>
            <a:r>
              <a:rPr lang="en-US" dirty="0"/>
              <a:t>Simpler and tend to get good results.</a:t>
            </a:r>
            <a:endParaRPr lang="en-US" dirty="0"/>
          </a:p>
          <a:p>
            <a:pPr lvl="2"/>
            <a:r>
              <a:rPr lang="en-US" dirty="0"/>
              <a:t>Provides useful way to visualize what the decision tree is doing</a:t>
            </a:r>
            <a:endParaRPr lang="en-US" dirty="0"/>
          </a:p>
          <a:p>
            <a:r>
              <a:rPr lang="en-IN" dirty="0"/>
              <a:t>Multivariate Trees:</a:t>
            </a:r>
            <a:endParaRPr lang="en-IN" dirty="0"/>
          </a:p>
          <a:p>
            <a:pPr lvl="2"/>
            <a:r>
              <a:rPr lang="en-US" dirty="0"/>
              <a:t>They pick a combination of features (dimensions) at a time and split according to them.</a:t>
            </a:r>
            <a:endParaRPr lang="en-US" dirty="0"/>
          </a:p>
          <a:p>
            <a:pPr lvl="2"/>
            <a:r>
              <a:rPr lang="en-US" dirty="0"/>
              <a:t>They can make considerably smaller trees if the combinations are chosen properly.</a:t>
            </a:r>
            <a:endParaRPr lang="en-US" dirty="0"/>
          </a:p>
          <a:p>
            <a:pPr lvl="2"/>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Computational Complexity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IN" dirty="0"/>
                  <a:t>For a balanced binary tree of N nodes, the time complexity is</a:t>
                </a:r>
                <a:endParaRPr lang="en-IN" dirty="0"/>
              </a:p>
              <a:p>
                <a:pPr lvl="2"/>
                <a:r>
                  <a:rPr lang="en-US" dirty="0"/>
                  <a:t>O(N log N) for construction.</a:t>
                </a:r>
                <a:endParaRPr lang="en-US" dirty="0"/>
              </a:p>
              <a:p>
                <a:pPr lvl="2"/>
                <a:r>
                  <a:rPr lang="en-US" dirty="0"/>
                  <a:t>O(log N) for returning a particular leaf.</a:t>
                </a:r>
                <a:endParaRPr lang="en-US" dirty="0"/>
              </a:p>
              <a:p>
                <a:pPr algn="just"/>
                <a:r>
                  <a:rPr lang="en-US" dirty="0"/>
                  <a:t>If we assume that the tree is approximately balanced, then the cost at each node consists of </a:t>
                </a:r>
                <a:endParaRPr lang="en-US" dirty="0"/>
              </a:p>
              <a:p>
                <a:pPr lvl="2" algn="just"/>
                <a:r>
                  <a:rPr lang="en-US" dirty="0"/>
                  <a:t>searching through the d possible features</a:t>
                </a:r>
                <a:endParaRPr lang="en-US" dirty="0"/>
              </a:p>
              <a:p>
                <a:pPr lvl="2" algn="just"/>
                <a:r>
                  <a:rPr lang="en-US" dirty="0"/>
                  <a:t>computing the information gain for the dataset for each split with respect to each feature.</a:t>
                </a:r>
                <a:endParaRPr lang="en-US" dirty="0"/>
              </a:p>
              <a:p>
                <a:pPr lvl="2" algn="just"/>
                <a:r>
                  <a:rPr lang="en-US" dirty="0"/>
                  <a:t>If the tree is balanced, then N is divided by 2 at each stage</a:t>
                </a:r>
                <a:endParaRPr lang="en-US" dirty="0"/>
              </a:p>
              <a:p>
                <a:pPr lvl="2" algn="just"/>
                <a:r>
                  <a:rPr lang="en-US" dirty="0"/>
                  <a:t>The length of the tree will be approximately log N </a:t>
                </a:r>
                <a:endParaRPr lang="en-US" dirty="0"/>
              </a:p>
              <a:p>
                <a:pPr algn="just"/>
                <a:r>
                  <a:rPr lang="en-US" dirty="0"/>
                  <a:t>This gives the computational cost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𝑑</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𝑁</m:t>
                        </m:r>
                      </m:e>
                      <m:sup>
                        <m:r>
                          <a:rPr lang="en-IN" b="0" i="1" dirty="0" smtClean="0">
                            <a:latin typeface="Cambria Math" panose="02040503050406030204" pitchFamily="18" charset="0"/>
                          </a:rPr>
                          <m:t>2</m:t>
                        </m:r>
                      </m:sup>
                    </m:sSup>
                    <m:r>
                      <a:rPr lang="en-US" i="1" dirty="0" smtClean="0">
                        <a:latin typeface="Cambria Math" panose="02040503050406030204" pitchFamily="18" charset="0"/>
                      </a:rPr>
                      <m:t>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𝑁</m:t>
                    </m:r>
                    <m:r>
                      <a:rPr lang="en-US" i="1" dirty="0" smtClean="0">
                        <a:latin typeface="Cambria Math" panose="02040503050406030204" pitchFamily="18" charset="0"/>
                      </a:rPr>
                      <m:t>)</m:t>
                    </m:r>
                  </m:oMath>
                </a14:m>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69965" y="409303"/>
          <a:ext cx="11477897" cy="6036202"/>
        </p:xfrm>
        <a:graphic>
          <a:graphicData uri="http://schemas.openxmlformats.org/drawingml/2006/table">
            <a:tbl>
              <a:tblPr firstRow="1" firstCol="1" bandRow="1">
                <a:tableStyleId>{5C22544A-7EE6-4342-B048-85BDC9FD1C3A}</a:tableStyleId>
              </a:tblPr>
              <a:tblGrid>
                <a:gridCol w="1009503"/>
                <a:gridCol w="1746169"/>
                <a:gridCol w="4840735"/>
                <a:gridCol w="2244458"/>
                <a:gridCol w="1637032"/>
              </a:tblGrid>
              <a:tr h="940943">
                <a:tc>
                  <a:txBody>
                    <a:bodyPr/>
                    <a:lstStyle/>
                    <a:p>
                      <a:pPr algn="ctr">
                        <a:lnSpc>
                          <a:spcPct val="115000"/>
                        </a:lnSpc>
                        <a:spcAft>
                          <a:spcPts val="1000"/>
                        </a:spcAft>
                      </a:pPr>
                      <a:r>
                        <a:rPr lang="en-US" sz="1800" b="1">
                          <a:effectLst/>
                        </a:rPr>
                        <a:t>S.No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Course Outcome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Intended Learning Outcomes</a:t>
                      </a:r>
                      <a:endParaRPr lang="en-IN" sz="1600" b="1">
                        <a:effectLst/>
                      </a:endParaRPr>
                    </a:p>
                    <a:p>
                      <a:pPr>
                        <a:lnSpc>
                          <a:spcPct val="115000"/>
                        </a:lnSpc>
                        <a:spcAft>
                          <a:spcPts val="1000"/>
                        </a:spcAft>
                      </a:pPr>
                      <a:r>
                        <a:rPr lang="en-US" sz="1800" b="1">
                          <a:effectLst/>
                        </a:rPr>
                        <a:t>(ILO)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Knowledge Level of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No. of Hours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780551">
                <a:tc>
                  <a:txBody>
                    <a:bodyPr/>
                    <a:lstStyle/>
                    <a:p>
                      <a:pPr algn="ctr">
                        <a:lnSpc>
                          <a:spcPct val="115000"/>
                        </a:lnSpc>
                        <a:spcAft>
                          <a:spcPts val="1000"/>
                        </a:spcAft>
                      </a:pPr>
                      <a:r>
                        <a:rPr lang="en-US" sz="1800" b="1">
                          <a:effectLst/>
                        </a:rPr>
                        <a:t>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rowSpan="6">
                  <a:txBody>
                    <a:bodyPr/>
                    <a:lstStyle/>
                    <a:p>
                      <a:pPr algn="ctr">
                        <a:lnSpc>
                          <a:spcPct val="115000"/>
                        </a:lnSpc>
                        <a:spcAft>
                          <a:spcPts val="1000"/>
                        </a:spcAft>
                      </a:pPr>
                      <a:r>
                        <a:rPr lang="en-US" sz="2400" b="1" dirty="0">
                          <a:effectLst/>
                        </a:rPr>
                        <a:t>CO 3</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nSpc>
                          <a:spcPct val="115000"/>
                        </a:lnSpc>
                        <a:spcAft>
                          <a:spcPts val="1000"/>
                        </a:spcAft>
                      </a:pPr>
                      <a:r>
                        <a:rPr lang="en-US" sz="2400" b="1" dirty="0">
                          <a:effectLst/>
                        </a:rPr>
                        <a:t>Decision Trees: Construction of Decision Trees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a:effectLst/>
                        </a:rPr>
                        <a:t>K2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a:effectLst/>
                        </a:rPr>
                        <a:t>3</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940943">
                <a:tc>
                  <a:txBody>
                    <a:bodyPr/>
                    <a:lstStyle/>
                    <a:p>
                      <a:pPr algn="ctr">
                        <a:lnSpc>
                          <a:spcPct val="115000"/>
                        </a:lnSpc>
                        <a:spcAft>
                          <a:spcPts val="1000"/>
                        </a:spcAft>
                      </a:pPr>
                      <a:r>
                        <a:rPr lang="en-US" sz="1800" b="1">
                          <a:effectLst/>
                        </a:rPr>
                        <a:t>2</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vMerge="1">
                  <a:tcPr/>
                </a:tc>
                <a:tc>
                  <a:txBody>
                    <a:bodyPr/>
                    <a:lstStyle/>
                    <a:p>
                      <a:pPr>
                        <a:lnSpc>
                          <a:spcPct val="115000"/>
                        </a:lnSpc>
                        <a:spcAft>
                          <a:spcPts val="1000"/>
                        </a:spcAft>
                      </a:pPr>
                      <a:r>
                        <a:rPr lang="en-US" sz="2400" b="1" dirty="0">
                          <a:effectLst/>
                        </a:rPr>
                        <a:t>Classification And Regression Trees (CART)</a:t>
                      </a:r>
                      <a:endParaRPr lang="en-IN" sz="2000" b="1" dirty="0">
                        <a:effectLst/>
                      </a:endParaRPr>
                    </a:p>
                  </a:txBody>
                  <a:tcPr marL="65924" marR="65924" marT="0" marB="0" anchor="ctr"/>
                </a:tc>
                <a:tc>
                  <a:txBody>
                    <a:bodyPr/>
                    <a:lstStyle/>
                    <a:p>
                      <a:pPr algn="ctr">
                        <a:lnSpc>
                          <a:spcPct val="115000"/>
                        </a:lnSpc>
                        <a:spcAft>
                          <a:spcPts val="1000"/>
                        </a:spcAft>
                      </a:pPr>
                      <a:r>
                        <a:rPr lang="en-US" sz="2400" b="1">
                          <a:effectLst/>
                        </a:rPr>
                        <a:t>K2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780551">
                <a:tc>
                  <a:txBody>
                    <a:bodyPr/>
                    <a:lstStyle/>
                    <a:p>
                      <a:pPr algn="ctr">
                        <a:lnSpc>
                          <a:spcPct val="115000"/>
                        </a:lnSpc>
                        <a:spcAft>
                          <a:spcPts val="1000"/>
                        </a:spcAft>
                      </a:pPr>
                      <a:r>
                        <a:rPr lang="en-US" sz="1800" b="1">
                          <a:effectLst/>
                        </a:rPr>
                        <a:t>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vMerge="1">
                  <a:tcPr/>
                </a:tc>
                <a:tc>
                  <a:txBody>
                    <a:bodyPr/>
                    <a:lstStyle/>
                    <a:p>
                      <a:pPr>
                        <a:lnSpc>
                          <a:spcPct val="115000"/>
                        </a:lnSpc>
                        <a:spcAft>
                          <a:spcPts val="1000"/>
                        </a:spcAft>
                      </a:pPr>
                      <a:r>
                        <a:rPr lang="en-US" sz="2400" b="1" dirty="0">
                          <a:effectLst/>
                        </a:rPr>
                        <a:t>Classification Example</a:t>
                      </a:r>
                      <a:endParaRPr lang="en-IN" sz="2000" b="1" dirty="0">
                        <a:effectLst/>
                      </a:endParaRPr>
                    </a:p>
                  </a:txBody>
                  <a:tcPr marL="65924" marR="65924" marT="0" marB="0" anchor="ctr"/>
                </a:tc>
                <a:tc>
                  <a:txBody>
                    <a:bodyPr/>
                    <a:lstStyle/>
                    <a:p>
                      <a:pPr algn="ctr">
                        <a:lnSpc>
                          <a:spcPct val="115000"/>
                        </a:lnSpc>
                        <a:spcAft>
                          <a:spcPts val="1000"/>
                        </a:spcAft>
                      </a:pPr>
                      <a:r>
                        <a:rPr lang="en-US" sz="2400" b="1">
                          <a:effectLst/>
                        </a:rPr>
                        <a:t>K2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a:effectLst/>
                        </a:rPr>
                        <a:t>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1206552">
                <a:tc>
                  <a:txBody>
                    <a:bodyPr/>
                    <a:lstStyle/>
                    <a:p>
                      <a:pPr algn="ctr">
                        <a:lnSpc>
                          <a:spcPct val="115000"/>
                        </a:lnSpc>
                        <a:spcAft>
                          <a:spcPts val="1000"/>
                        </a:spcAft>
                      </a:pPr>
                      <a:r>
                        <a:rPr lang="en-US" sz="1800" b="1">
                          <a:effectLst/>
                        </a:rPr>
                        <a:t>4</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vMerge="1">
                  <a:tcPr/>
                </a:tc>
                <a:tc>
                  <a:txBody>
                    <a:bodyPr/>
                    <a:lstStyle/>
                    <a:p>
                      <a:pPr>
                        <a:lnSpc>
                          <a:spcPct val="115000"/>
                        </a:lnSpc>
                        <a:spcAft>
                          <a:spcPts val="1000"/>
                        </a:spcAft>
                      </a:pPr>
                      <a:r>
                        <a:rPr lang="en-US" sz="2400" b="1" dirty="0">
                          <a:effectLst/>
                        </a:rPr>
                        <a:t>Ensemble Learning: Boosting, </a:t>
                      </a:r>
                      <a:r>
                        <a:rPr lang="en-US" sz="2400" b="1" dirty="0" err="1">
                          <a:effectLst/>
                        </a:rPr>
                        <a:t>Adaboost</a:t>
                      </a:r>
                      <a:r>
                        <a:rPr lang="en-US" sz="2400" b="1" dirty="0">
                          <a:effectLst/>
                        </a:rPr>
                        <a:t>, Stumping</a:t>
                      </a:r>
                      <a:endParaRPr lang="en-IN" sz="2000" b="1" dirty="0">
                        <a:effectLst/>
                      </a:endParaRPr>
                    </a:p>
                  </a:txBody>
                  <a:tcPr marL="65924" marR="65924" marT="0" marB="0" anchor="ctr"/>
                </a:tc>
                <a:tc>
                  <a:txBody>
                    <a:bodyPr/>
                    <a:lstStyle/>
                    <a:p>
                      <a:pPr algn="ctr">
                        <a:lnSpc>
                          <a:spcPct val="115000"/>
                        </a:lnSpc>
                        <a:spcAft>
                          <a:spcPts val="1000"/>
                        </a:spcAft>
                      </a:pPr>
                      <a:r>
                        <a:rPr lang="en-US" sz="2400" b="1" dirty="0">
                          <a:effectLst/>
                        </a:rPr>
                        <a:t>K2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675333">
                <a:tc>
                  <a:txBody>
                    <a:bodyPr/>
                    <a:lstStyle/>
                    <a:p>
                      <a:pPr algn="ctr">
                        <a:lnSpc>
                          <a:spcPct val="115000"/>
                        </a:lnSpc>
                        <a:spcAft>
                          <a:spcPts val="1000"/>
                        </a:spcAft>
                      </a:pPr>
                      <a:r>
                        <a:rPr lang="en-US" sz="1800" b="1">
                          <a:effectLst/>
                        </a:rPr>
                        <a:t>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vMerge="1">
                  <a:tcPr/>
                </a:tc>
                <a:tc>
                  <a:txBody>
                    <a:bodyPr/>
                    <a:lstStyle/>
                    <a:p>
                      <a:pPr>
                        <a:lnSpc>
                          <a:spcPct val="115000"/>
                        </a:lnSpc>
                        <a:spcAft>
                          <a:spcPts val="1000"/>
                        </a:spcAft>
                      </a:pPr>
                      <a:r>
                        <a:rPr lang="en-US" sz="2400" b="1" dirty="0">
                          <a:effectLst/>
                        </a:rPr>
                        <a:t>Bagging and </a:t>
                      </a:r>
                      <a:r>
                        <a:rPr lang="en-US" sz="2400" b="1" dirty="0" err="1">
                          <a:effectLst/>
                        </a:rPr>
                        <a:t>Subagging</a:t>
                      </a:r>
                      <a:endParaRPr lang="en-IN" sz="2000" b="1" dirty="0">
                        <a:effectLst/>
                      </a:endParaRPr>
                    </a:p>
                  </a:txBody>
                  <a:tcPr marL="65924" marR="65924" marT="0" marB="0" anchor="ctr"/>
                </a:tc>
                <a:tc>
                  <a:txBody>
                    <a:bodyPr/>
                    <a:lstStyle/>
                    <a:p>
                      <a:pPr algn="ctr">
                        <a:lnSpc>
                          <a:spcPct val="115000"/>
                        </a:lnSpc>
                        <a:spcAft>
                          <a:spcPts val="1000"/>
                        </a:spcAft>
                      </a:pPr>
                      <a:r>
                        <a:rPr lang="en-US" sz="2400" b="1" dirty="0">
                          <a:effectLst/>
                        </a:rPr>
                        <a:t>K2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dirty="0">
                          <a:effectLst/>
                        </a:rPr>
                        <a:t>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675333">
                <a:tc>
                  <a:txBody>
                    <a:bodyPr/>
                    <a:lstStyle/>
                    <a:p>
                      <a:pPr algn="ctr">
                        <a:lnSpc>
                          <a:spcPct val="115000"/>
                        </a:lnSpc>
                        <a:spcAft>
                          <a:spcPts val="1000"/>
                        </a:spcAft>
                      </a:pPr>
                      <a:r>
                        <a:rPr lang="en-US" sz="1800" b="1">
                          <a:effectLst/>
                        </a:rPr>
                        <a:t>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vMerge="1">
                  <a:tcPr/>
                </a:tc>
                <a:tc>
                  <a:txBody>
                    <a:bodyPr/>
                    <a:lstStyle/>
                    <a:p>
                      <a:pPr>
                        <a:lnSpc>
                          <a:spcPct val="115000"/>
                        </a:lnSpc>
                        <a:spcAft>
                          <a:spcPts val="1000"/>
                        </a:spcAft>
                      </a:pPr>
                      <a:r>
                        <a:rPr lang="en-US" sz="2400" b="1" dirty="0">
                          <a:effectLst/>
                        </a:rPr>
                        <a:t>Random Forests</a:t>
                      </a:r>
                      <a:endParaRPr lang="en-IN" sz="2000" b="1" dirty="0">
                        <a:effectLst/>
                      </a:endParaRPr>
                    </a:p>
                  </a:txBody>
                  <a:tcPr marL="65924" marR="65924" marT="0" marB="0" anchor="ctr"/>
                </a:tc>
                <a:tc>
                  <a:txBody>
                    <a:bodyPr/>
                    <a:lstStyle/>
                    <a:p>
                      <a:pPr algn="ctr">
                        <a:lnSpc>
                          <a:spcPct val="115000"/>
                        </a:lnSpc>
                        <a:spcAft>
                          <a:spcPts val="1000"/>
                        </a:spcAft>
                      </a:pPr>
                      <a:r>
                        <a:rPr lang="en-US" sz="2400" b="1">
                          <a:effectLst/>
                        </a:rPr>
                        <a:t>K2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2400" b="1" dirty="0">
                          <a:effectLst/>
                        </a:rPr>
                        <a:t>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AND REGRESSION TREES (CART)</a:t>
            </a:r>
            <a:endParaRPr lang="en-IN" dirty="0"/>
          </a:p>
        </p:txBody>
      </p:sp>
      <p:sp>
        <p:nvSpPr>
          <p:cNvPr id="3" name="Content Placeholder 2"/>
          <p:cNvSpPr>
            <a:spLocks noGrp="1"/>
          </p:cNvSpPr>
          <p:nvPr>
            <p:ph idx="1"/>
          </p:nvPr>
        </p:nvSpPr>
        <p:spPr/>
        <p:txBody>
          <a:bodyPr/>
          <a:lstStyle/>
          <a:p>
            <a:r>
              <a:rPr lang="en-IN" dirty="0"/>
              <a:t>Another well-known tree-based algorithm.</a:t>
            </a:r>
            <a:endParaRPr lang="en-IN" dirty="0"/>
          </a:p>
          <a:p>
            <a:r>
              <a:rPr lang="en-IN" dirty="0"/>
              <a:t>Used for both classification and regression.</a:t>
            </a:r>
            <a:endParaRPr lang="en-IN" dirty="0"/>
          </a:p>
          <a:p>
            <a:r>
              <a:rPr lang="en-US" dirty="0"/>
              <a:t>It is usually constrained to construct binary trees.</a:t>
            </a:r>
            <a:endParaRPr lang="en-US" dirty="0"/>
          </a:p>
          <a:p>
            <a:r>
              <a:rPr lang="en-US" dirty="0"/>
              <a:t>A different information measure is commonly used.</a:t>
            </a:r>
            <a:endParaRPr lang="en-US" dirty="0"/>
          </a:p>
          <a:p>
            <a:pPr lvl="2"/>
            <a:r>
              <a:rPr lang="en-US" dirty="0"/>
              <a:t>Gini Impurity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CART- Gini Impurity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IN" dirty="0"/>
                  <a:t>If all the data points of a node belongs to same class then such node is called pure.</a:t>
                </a:r>
                <a:endParaRPr lang="en-IN" dirty="0"/>
              </a:p>
              <a:p>
                <a:r>
                  <a:rPr lang="en-IN" dirty="0"/>
                  <a:t>Gini Impurity is a measure which tells how impure the node will be if a particular feature was chosen at that node for decision making.</a:t>
                </a:r>
                <a:endParaRPr lang="en-IN" dirty="0"/>
              </a:p>
              <a:p>
                <a:r>
                  <a:rPr lang="en-IN" dirty="0"/>
                  <a:t>Lets say N() is a function that returns number or the fraction of data points of a node that belongs to a specific class.(Or you can call it as P())</a:t>
                </a:r>
                <a:endParaRPr lang="en-IN" dirty="0"/>
              </a:p>
              <a:p>
                <a:r>
                  <a:rPr lang="en-IN" dirty="0"/>
                  <a:t>For a pure node, N(</a:t>
                </a:r>
                <a:r>
                  <a:rPr lang="en-IN" dirty="0" err="1"/>
                  <a:t>i</a:t>
                </a:r>
                <a:r>
                  <a:rPr lang="en-IN" dirty="0"/>
                  <a:t>)=1 for a specific class and N(j)=0 for </a:t>
                </a:r>
                <a14:m>
                  <m:oMath xmlns:m="http://schemas.openxmlformats.org/officeDocument/2006/math">
                    <m: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𝑖</m:t>
                    </m:r>
                  </m:oMath>
                </a14:m>
                <a:r>
                  <a:rPr lang="en-IN" dirty="0"/>
                  <a:t>.</a:t>
                </a:r>
                <a:endParaRPr lang="en-IN" dirty="0"/>
              </a:p>
              <a:p>
                <a:r>
                  <a:rPr lang="en-IN" dirty="0"/>
                  <a:t>Then the Gini Impurity of a node </a:t>
                </a:r>
                <a:r>
                  <a:rPr lang="en-IN" i="1" dirty="0"/>
                  <a:t>k</a:t>
                </a:r>
                <a:r>
                  <a:rPr lang="en-IN" dirty="0"/>
                  <a:t> is measured as </a:t>
                </a:r>
                <a:endParaRPr lang="en-IN" dirty="0"/>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𝑘</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𝐶</m:t>
                        </m:r>
                      </m:sup>
                      <m:e>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sub>
                          <m:sup/>
                          <m:e>
                            <m:r>
                              <a:rPr lang="en-IN" b="0" i="1" smtClean="0">
                                <a:latin typeface="Cambria Math" panose="02040503050406030204" pitchFamily="18" charset="0"/>
                              </a:rPr>
                              <m:t>𝑁</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e>
                        </m:nary>
                      </m:e>
                    </m:nary>
                  </m:oMath>
                </a14:m>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540" b="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CART- Gini Impurity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𝑘</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𝐶</m:t>
                        </m:r>
                      </m:sup>
                      <m:e>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sub>
                          <m:sup/>
                          <m:e>
                            <m:r>
                              <a:rPr lang="en-IN" b="0" i="1" smtClean="0">
                                <a:latin typeface="Cambria Math" panose="02040503050406030204" pitchFamily="18" charset="0"/>
                              </a:rPr>
                              <m:t>𝑁</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e>
                        </m:nary>
                      </m:e>
                    </m:nary>
                  </m:oMath>
                </a14:m>
                <a:endParaRPr lang="en-IN" dirty="0"/>
              </a:p>
              <a:p>
                <a:r>
                  <a:rPr lang="en-IN" dirty="0"/>
                  <a:t>Using the fact that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IN" b="0" i="1" smtClean="0">
                            <a:latin typeface="Cambria Math" panose="02040503050406030204" pitchFamily="18" charset="0"/>
                          </a:rPr>
                          <m:t>𝑖</m:t>
                        </m:r>
                      </m:sub>
                      <m:sup/>
                      <m:e>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e>
                    </m:nary>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 and </a:t>
                </a:r>
                <a14:m>
                  <m:oMath xmlns:m="http://schemas.openxmlformats.org/officeDocument/2006/math">
                    <m:nary>
                      <m:naryPr>
                        <m:chr m:val="∑"/>
                        <m:limLoc m:val="subSup"/>
                        <m:supHide m:val="on"/>
                        <m:ctrlPr>
                          <a:rPr lang="en-IN" i="1">
                            <a:latin typeface="Cambria Math" panose="02040503050406030204" pitchFamily="18" charset="0"/>
                          </a:rPr>
                        </m:ctrlPr>
                      </m:naryPr>
                      <m:sub>
                        <m:r>
                          <m:rPr>
                            <m:brk m:alnAt="1"/>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m:rPr>
                            <m:brk m:alnAt="9"/>
                          </m:rPr>
                          <a:rPr lang="en-IN" i="1">
                            <a:latin typeface="Cambria Math" panose="02040503050406030204" pitchFamily="18" charset="0"/>
                          </a:rPr>
                          <m:t>𝑖</m:t>
                        </m:r>
                      </m:sub>
                      <m:sup/>
                      <m:e>
                        <m:r>
                          <a:rPr lang="en-IN" i="1">
                            <a:latin typeface="Cambria Math" panose="02040503050406030204" pitchFamily="18" charset="0"/>
                          </a:rPr>
                          <m:t>𝑁</m:t>
                        </m:r>
                        <m:r>
                          <a:rPr lang="en-IN" i="1">
                            <a:latin typeface="Cambria Math" panose="02040503050406030204" pitchFamily="18" charset="0"/>
                          </a:rPr>
                          <m:t>(</m:t>
                        </m:r>
                        <m:r>
                          <a:rPr lang="en-IN" b="0" i="1" smtClean="0">
                            <a:latin typeface="Cambria Math" panose="02040503050406030204" pitchFamily="18" charset="0"/>
                          </a:rPr>
                          <m:t>𝑗</m:t>
                        </m:r>
                        <m:r>
                          <a:rPr lang="en-IN" i="1">
                            <a:latin typeface="Cambria Math" panose="02040503050406030204" pitchFamily="18" charset="0"/>
                          </a:rPr>
                          <m:t>)</m:t>
                        </m:r>
                      </m:e>
                    </m:nary>
                    <m:r>
                      <a:rPr lang="en-IN" i="1">
                        <a:latin typeface="Cambria Math" panose="02040503050406030204" pitchFamily="18" charset="0"/>
                      </a:rPr>
                      <m:t>=</m:t>
                    </m:r>
                    <m:r>
                      <a:rPr lang="en-IN" i="1">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oMath>
                </a14:m>
                <a:r>
                  <a:rPr lang="en-IN" dirty="0"/>
                  <a:t>, we can simplify the equation as </a:t>
                </a:r>
                <a:endParaRPr lang="en-IN" dirty="0"/>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𝑘</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nary>
                      <m:naryPr>
                        <m:chr m:val="∑"/>
                        <m:limLoc m:val="subSup"/>
                        <m:supHide m:val="on"/>
                        <m:ctrlPr>
                          <a:rPr lang="en-IN" i="1">
                            <a:latin typeface="Cambria Math" panose="02040503050406030204" pitchFamily="18" charset="0"/>
                          </a:rPr>
                        </m:ctrlPr>
                      </m:naryPr>
                      <m:sub>
                        <m:r>
                          <m:rPr>
                            <m:brk m:alnAt="9"/>
                          </m:rPr>
                          <a:rPr lang="en-IN" i="1">
                            <a:latin typeface="Cambria Math" panose="02040503050406030204" pitchFamily="18" charset="0"/>
                          </a:rPr>
                          <m:t>𝑖</m:t>
                        </m:r>
                      </m:sub>
                      <m:sup/>
                      <m:e>
                        <m:sSup>
                          <m:sSupPr>
                            <m:ctrlPr>
                              <a:rPr lang="en-IN" i="1" smtClean="0">
                                <a:latin typeface="Cambria Math" panose="02040503050406030204" pitchFamily="18" charset="0"/>
                              </a:rPr>
                            </m:ctrlPr>
                          </m:sSupPr>
                          <m:e>
                            <m:r>
                              <a:rPr lang="en-IN" i="1">
                                <a:latin typeface="Cambria Math" panose="02040503050406030204" pitchFamily="18" charset="0"/>
                              </a:rPr>
                              <m:t>𝑁</m:t>
                            </m:r>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e>
                          <m:sup>
                            <m:r>
                              <a:rPr lang="en-IN" b="0" i="1" smtClean="0">
                                <a:latin typeface="Cambria Math" panose="02040503050406030204" pitchFamily="18" charset="0"/>
                              </a:rPr>
                              <m:t>2</m:t>
                            </m:r>
                          </m:sup>
                        </m:sSup>
                      </m:e>
                    </m:nary>
                  </m:oMath>
                </a14:m>
                <a:endParaRPr lang="en-IN" dirty="0"/>
              </a:p>
              <a:p>
                <a:r>
                  <a:rPr lang="en-IN" dirty="0"/>
                  <a:t>*In some resources it is also shown as</a:t>
                </a:r>
                <a:endParaRPr lang="en-IN" dirty="0"/>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𝑘</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nary>
                      <m:naryPr>
                        <m:chr m:val="∑"/>
                        <m:limLoc m:val="subSup"/>
                        <m:supHide m:val="on"/>
                        <m:ctrlPr>
                          <a:rPr lang="en-IN" i="1">
                            <a:latin typeface="Cambria Math" panose="02040503050406030204" pitchFamily="18" charset="0"/>
                          </a:rPr>
                        </m:ctrlPr>
                      </m:naryPr>
                      <m:sub>
                        <m:r>
                          <m:rPr>
                            <m:brk m:alnAt="9"/>
                          </m:rPr>
                          <a:rPr lang="en-IN" i="1">
                            <a:latin typeface="Cambria Math" panose="02040503050406030204" pitchFamily="18" charset="0"/>
                          </a:rPr>
                          <m:t>𝑖</m:t>
                        </m:r>
                      </m:sub>
                      <m:sup/>
                      <m:e>
                        <m:sSup>
                          <m:sSupPr>
                            <m:ctrlPr>
                              <a:rPr lang="en-IN" i="1" smtClean="0">
                                <a:latin typeface="Cambria Math" panose="02040503050406030204" pitchFamily="18" charset="0"/>
                              </a:rPr>
                            </m:ctrlPr>
                          </m:sSupPr>
                          <m:e>
                            <m:r>
                              <a:rPr lang="en-IN" b="0" i="1" smtClean="0">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e>
                          <m:sup>
                            <m:r>
                              <a:rPr lang="en-IN" b="0" i="1" smtClean="0">
                                <a:latin typeface="Cambria Math" panose="02040503050406030204" pitchFamily="18" charset="0"/>
                              </a:rPr>
                              <m:t>2</m:t>
                            </m:r>
                          </m:sup>
                        </m:sSup>
                      </m:e>
                    </m:nary>
                  </m:oMath>
                </a14:m>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Impurity: Example</a:t>
            </a:r>
            <a:endParaRPr lang="en-IN" dirty="0"/>
          </a:p>
        </p:txBody>
      </p:sp>
      <p:graphicFrame>
        <p:nvGraphicFramePr>
          <p:cNvPr id="7" name="Content Placeholder 6"/>
          <p:cNvGraphicFramePr>
            <a:graphicFrameLocks noGrp="1"/>
          </p:cNvGraphicFramePr>
          <p:nvPr>
            <p:ph idx="1"/>
          </p:nvPr>
        </p:nvGraphicFramePr>
        <p:xfrm>
          <a:off x="2706986" y="1991764"/>
          <a:ext cx="6699564" cy="4119330"/>
        </p:xfrm>
        <a:graphic>
          <a:graphicData uri="http://schemas.openxmlformats.org/drawingml/2006/table">
            <a:tbl>
              <a:tblPr>
                <a:tableStyleId>{0505E3EF-67EA-436B-97B2-0124C06EBD24}</a:tableStyleId>
              </a:tblPr>
              <a:tblGrid>
                <a:gridCol w="1116594"/>
                <a:gridCol w="1116594"/>
                <a:gridCol w="1116594"/>
                <a:gridCol w="1116594"/>
                <a:gridCol w="1116594"/>
                <a:gridCol w="1116594"/>
              </a:tblGrid>
              <a:tr h="274622">
                <a:tc>
                  <a:txBody>
                    <a:bodyPr/>
                    <a:lstStyle/>
                    <a:p>
                      <a:pPr algn="ctr" fontAlgn="ctr"/>
                      <a:r>
                        <a:rPr lang="en-IN" sz="1600" b="1" u="none" strike="noStrike" dirty="0">
                          <a:effectLst/>
                        </a:rPr>
                        <a:t>Day</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c>
                  <a:txBody>
                    <a:bodyPr/>
                    <a:lstStyle/>
                    <a:p>
                      <a:pPr algn="ctr" fontAlgn="ctr"/>
                      <a:r>
                        <a:rPr lang="en-IN" sz="1600" b="1" u="none" strike="noStrike" dirty="0">
                          <a:effectLst/>
                        </a:rPr>
                        <a:t>Outlook</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c>
                  <a:txBody>
                    <a:bodyPr/>
                    <a:lstStyle/>
                    <a:p>
                      <a:pPr algn="ctr" fontAlgn="ctr"/>
                      <a:r>
                        <a:rPr lang="en-IN" sz="1600" b="1" u="none" strike="noStrike" dirty="0">
                          <a:effectLst/>
                        </a:rPr>
                        <a:t>Temp.</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c>
                  <a:txBody>
                    <a:bodyPr/>
                    <a:lstStyle/>
                    <a:p>
                      <a:pPr algn="ctr" fontAlgn="ctr"/>
                      <a:r>
                        <a:rPr lang="en-IN" sz="1600" b="1" u="none" strike="noStrike" dirty="0">
                          <a:effectLst/>
                        </a:rPr>
                        <a:t>Humidity</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c>
                  <a:txBody>
                    <a:bodyPr/>
                    <a:lstStyle/>
                    <a:p>
                      <a:pPr algn="ctr" fontAlgn="ctr"/>
                      <a:r>
                        <a:rPr lang="en-IN" sz="1600" b="1" u="none" strike="noStrike" dirty="0">
                          <a:effectLst/>
                        </a:rPr>
                        <a:t>Wind</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c>
                  <a:txBody>
                    <a:bodyPr/>
                    <a:lstStyle/>
                    <a:p>
                      <a:pPr algn="ctr" fontAlgn="ctr"/>
                      <a:r>
                        <a:rPr lang="en-IN" sz="1600" b="1" u="none" strike="noStrike" dirty="0">
                          <a:effectLst/>
                        </a:rPr>
                        <a:t>Decision</a:t>
                      </a:r>
                      <a:endParaRPr lang="en-IN" sz="1600" b="1" i="0" u="none" strike="noStrike" dirty="0">
                        <a:solidFill>
                          <a:srgbClr val="555555"/>
                        </a:solidFill>
                        <a:effectLst/>
                        <a:latin typeface="Arial" panose="020B0604020202020204" pitchFamily="34" charset="0"/>
                      </a:endParaRPr>
                    </a:p>
                  </a:txBody>
                  <a:tcPr marL="85725" marR="9525" marT="9525" marB="0" anchor="ctr">
                    <a:solidFill>
                      <a:schemeClr val="accent1"/>
                    </a:solidFill>
                  </a:tcPr>
                </a:tc>
              </a:tr>
              <a:tr h="274622">
                <a:tc>
                  <a:txBody>
                    <a:bodyPr/>
                    <a:lstStyle/>
                    <a:p>
                      <a:pPr algn="ctr" fontAlgn="ctr"/>
                      <a:r>
                        <a:rPr lang="en-IN" sz="1600" b="0" u="none" strike="noStrike" dirty="0">
                          <a:effectLst/>
                        </a:rPr>
                        <a:t>1</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Sunny</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Hot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2</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Sunny</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Hot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Strong</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3</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Overcast</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Hot</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4</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Rain</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Mild</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5</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Rain</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Cool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Normal</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6</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Rain</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Cool</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Normal</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Strong</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7</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Overcast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Cool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Normal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Strong</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8</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Sunny</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Mild</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Weak</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9</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Sunny</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Cool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Normal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Weak</a:t>
                      </a:r>
                      <a:endParaRPr lang="en-IN" sz="1600" b="0" i="0" u="none" strike="noStrike" dirty="0">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10</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Rain</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Mild</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Normal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Yes</a:t>
                      </a:r>
                      <a:endParaRPr lang="en-IN" sz="1600" b="0" i="0" u="none" strike="noStrike" dirty="0">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11</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Sunny</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Mild</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Normal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Strong</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Yes</a:t>
                      </a:r>
                      <a:endParaRPr lang="en-IN" sz="1600" b="0" i="0" u="none" strike="noStrike">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12</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Overcast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Mild</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Strong</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Yes</a:t>
                      </a:r>
                      <a:endParaRPr lang="en-IN" sz="1600" b="0" i="0" u="none" strike="noStrike" dirty="0">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13</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Overcast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Hot</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Normal</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Weak</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Yes</a:t>
                      </a:r>
                      <a:endParaRPr lang="en-IN" sz="1600" b="0" i="0" u="none" strike="noStrike" dirty="0">
                        <a:solidFill>
                          <a:srgbClr val="555555"/>
                        </a:solidFill>
                        <a:effectLst/>
                        <a:latin typeface="Arial" panose="020B0604020202020204" pitchFamily="34" charset="0"/>
                      </a:endParaRPr>
                    </a:p>
                  </a:txBody>
                  <a:tcPr marL="85725" marR="9525" marT="9525" marB="0" anchor="ctr"/>
                </a:tc>
              </a:tr>
              <a:tr h="274622">
                <a:tc>
                  <a:txBody>
                    <a:bodyPr/>
                    <a:lstStyle/>
                    <a:p>
                      <a:pPr algn="ctr" fontAlgn="ctr"/>
                      <a:r>
                        <a:rPr lang="en-IN" sz="1600" b="0" u="none" strike="noStrike">
                          <a:effectLst/>
                        </a:rPr>
                        <a:t>14</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Rain</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Mild</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High</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a:effectLst/>
                        </a:rPr>
                        <a:t>Strong</a:t>
                      </a:r>
                      <a:endParaRPr lang="en-IN" sz="1600" b="0" i="0" u="none" strike="noStrike">
                        <a:solidFill>
                          <a:srgbClr val="555555"/>
                        </a:solidFill>
                        <a:effectLst/>
                        <a:latin typeface="Arial" panose="020B0604020202020204" pitchFamily="34" charset="0"/>
                      </a:endParaRPr>
                    </a:p>
                  </a:txBody>
                  <a:tcPr marL="85725" marR="9525" marT="9525" marB="0" anchor="ctr"/>
                </a:tc>
                <a:tc>
                  <a:txBody>
                    <a:bodyPr/>
                    <a:lstStyle/>
                    <a:p>
                      <a:pPr algn="ctr" fontAlgn="ctr"/>
                      <a:r>
                        <a:rPr lang="en-IN" sz="1600" b="0" u="none" strike="noStrike" dirty="0">
                          <a:effectLst/>
                        </a:rPr>
                        <a:t>No</a:t>
                      </a:r>
                      <a:endParaRPr lang="en-IN" sz="1600" b="0" i="0" u="none" strike="noStrike" dirty="0">
                        <a:solidFill>
                          <a:srgbClr val="555555"/>
                        </a:solidFill>
                        <a:effectLst/>
                        <a:latin typeface="Arial" panose="020B0604020202020204" pitchFamily="34" charset="0"/>
                      </a:endParaRPr>
                    </a:p>
                  </a:txBody>
                  <a:tcPr marL="85725" marR="9525" marT="9525" marB="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0000" y="540032"/>
            <a:ext cx="5701046" cy="1331605"/>
          </a:xfrm>
        </p:spPr>
        <p:txBody>
          <a:bodyPr anchor="b">
            <a:normAutofit/>
          </a:bodyPr>
          <a:lstStyle/>
          <a:p>
            <a:pPr algn="ctr"/>
            <a:r>
              <a:rPr lang="en-IN" dirty="0"/>
              <a:t>Gini Impurity: Example</a:t>
            </a:r>
            <a:endParaRPr lang="en-IN" dirty="0"/>
          </a:p>
        </p:txBody>
      </p:sp>
      <p:sp>
        <p:nvSpPr>
          <p:cNvPr id="4" name="Content Placeholder 3"/>
          <p:cNvSpPr>
            <a:spLocks noGrp="1"/>
          </p:cNvSpPr>
          <p:nvPr>
            <p:ph idx="1"/>
          </p:nvPr>
        </p:nvSpPr>
        <p:spPr>
          <a:xfrm>
            <a:off x="1080000" y="2759076"/>
            <a:ext cx="4460874" cy="2308223"/>
          </a:xfrm>
        </p:spPr>
        <p:txBody>
          <a:bodyPr>
            <a:normAutofit fontScale="85000" lnSpcReduction="10000"/>
          </a:bodyPr>
          <a:lstStyle/>
          <a:p>
            <a:pPr algn="just"/>
            <a:r>
              <a:rPr lang="en-IN" dirty="0"/>
              <a:t>Lets see how much purity will be there if we use outlook feature as decision feature at root.</a:t>
            </a:r>
            <a:endParaRPr lang="en-IN" dirty="0"/>
          </a:p>
          <a:p>
            <a:pPr algn="just"/>
            <a:r>
              <a:rPr lang="en-US" dirty="0"/>
              <a:t>Outlook is a nominal feature. It can be sunny, overcast or rain. I will summarize the final decisions for outlook feature</a:t>
            </a:r>
            <a:r>
              <a:rPr lang="en-US" dirty="0">
                <a:solidFill>
                  <a:schemeClr val="tx1">
                    <a:lumMod val="95000"/>
                    <a:lumOff val="5000"/>
                    <a:alpha val="70000"/>
                  </a:schemeClr>
                </a:solidFill>
              </a:rPr>
              <a:t>.</a:t>
            </a:r>
            <a:endParaRPr lang="en-IN" dirty="0">
              <a:solidFill>
                <a:schemeClr val="tx1">
                  <a:lumMod val="95000"/>
                  <a:lumOff val="5000"/>
                  <a:alpha val="70000"/>
                </a:schemeClr>
              </a:solidFill>
            </a:endParaRPr>
          </a:p>
          <a:p>
            <a:pPr algn="just"/>
            <a:endParaRPr lang="en-IN" dirty="0"/>
          </a:p>
        </p:txBody>
      </p:sp>
      <p:graphicFrame>
        <p:nvGraphicFramePr>
          <p:cNvPr id="5" name="Table 4"/>
          <p:cNvGraphicFramePr>
            <a:graphicFrameLocks noGrp="1"/>
          </p:cNvGraphicFramePr>
          <p:nvPr/>
        </p:nvGraphicFramePr>
        <p:xfrm>
          <a:off x="7198864" y="2484711"/>
          <a:ext cx="4452149" cy="1888644"/>
        </p:xfrm>
        <a:graphic>
          <a:graphicData uri="http://schemas.openxmlformats.org/drawingml/2006/table">
            <a:tbl>
              <a:tblPr firstRow="1" bandRow="1">
                <a:tableStyleId>{5C22544A-7EE6-4342-B048-85BDC9FD1C3A}</a:tableStyleId>
              </a:tblPr>
              <a:tblGrid>
                <a:gridCol w="1401376"/>
                <a:gridCol w="794079"/>
                <a:gridCol w="676702"/>
                <a:gridCol w="1579992"/>
              </a:tblGrid>
              <a:tr h="710997">
                <a:tc>
                  <a:txBody>
                    <a:bodyPr/>
                    <a:lstStyle/>
                    <a:p>
                      <a:pPr algn="ctr" fontAlgn="ctr"/>
                      <a:r>
                        <a:rPr lang="en-IN" sz="2100" u="none" strike="noStrike" dirty="0">
                          <a:effectLst/>
                        </a:rPr>
                        <a:t>Outlook</a:t>
                      </a:r>
                      <a:endParaRPr lang="en-IN" sz="2100" b="0" i="0" u="none" strike="noStrike" dirty="0">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Yes</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dirty="0">
                          <a:effectLst/>
                        </a:rPr>
                        <a:t>No</a:t>
                      </a:r>
                      <a:endParaRPr lang="en-IN" sz="2100" b="0" i="0" u="none" strike="noStrike" dirty="0">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Number of instances</a:t>
                      </a:r>
                      <a:endParaRPr lang="en-IN" sz="2100" b="0" i="0" u="none" strike="noStrike">
                        <a:solidFill>
                          <a:srgbClr val="555555"/>
                        </a:solidFill>
                        <a:effectLst/>
                        <a:latin typeface="Arial" panose="020B0604020202020204" pitchFamily="34" charset="0"/>
                      </a:endParaRPr>
                    </a:p>
                  </a:txBody>
                  <a:tcPr marL="137790" marR="15310" marT="15310" marB="0" anchor="ctr"/>
                </a:tc>
              </a:tr>
              <a:tr h="392549">
                <a:tc>
                  <a:txBody>
                    <a:bodyPr/>
                    <a:lstStyle/>
                    <a:p>
                      <a:pPr algn="ctr" fontAlgn="ctr"/>
                      <a:r>
                        <a:rPr lang="en-IN" sz="2100" u="none" strike="noStrike" dirty="0">
                          <a:effectLst/>
                        </a:rPr>
                        <a:t>Sunny</a:t>
                      </a:r>
                      <a:endParaRPr lang="en-IN" sz="2100" b="0" i="0" u="none" strike="noStrike" dirty="0">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2</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3</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5</a:t>
                      </a:r>
                      <a:endParaRPr lang="en-IN" sz="2100" b="0" i="0" u="none" strike="noStrike">
                        <a:solidFill>
                          <a:srgbClr val="555555"/>
                        </a:solidFill>
                        <a:effectLst/>
                        <a:latin typeface="Arial" panose="020B0604020202020204" pitchFamily="34" charset="0"/>
                      </a:endParaRPr>
                    </a:p>
                  </a:txBody>
                  <a:tcPr marL="137790" marR="15310" marT="15310" marB="0" anchor="ctr"/>
                </a:tc>
              </a:tr>
              <a:tr h="392549">
                <a:tc>
                  <a:txBody>
                    <a:bodyPr/>
                    <a:lstStyle/>
                    <a:p>
                      <a:pPr algn="ctr" fontAlgn="ctr"/>
                      <a:r>
                        <a:rPr lang="en-IN" sz="2100" u="none" strike="noStrike">
                          <a:effectLst/>
                        </a:rPr>
                        <a:t>Overcast</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4</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0</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dirty="0">
                          <a:effectLst/>
                        </a:rPr>
                        <a:t>4</a:t>
                      </a:r>
                      <a:endParaRPr lang="en-IN" sz="2100" b="0" i="0" u="none" strike="noStrike" dirty="0">
                        <a:solidFill>
                          <a:srgbClr val="555555"/>
                        </a:solidFill>
                        <a:effectLst/>
                        <a:latin typeface="Arial" panose="020B0604020202020204" pitchFamily="34" charset="0"/>
                      </a:endParaRPr>
                    </a:p>
                  </a:txBody>
                  <a:tcPr marL="137790" marR="15310" marT="15310" marB="0" anchor="ctr"/>
                </a:tc>
              </a:tr>
              <a:tr h="392549">
                <a:tc>
                  <a:txBody>
                    <a:bodyPr/>
                    <a:lstStyle/>
                    <a:p>
                      <a:pPr algn="ctr" fontAlgn="ctr"/>
                      <a:r>
                        <a:rPr lang="en-IN" sz="2100" u="none" strike="noStrike">
                          <a:effectLst/>
                        </a:rPr>
                        <a:t>Rain</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3</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a:effectLst/>
                        </a:rPr>
                        <a:t>2</a:t>
                      </a:r>
                      <a:endParaRPr lang="en-IN" sz="2100" b="0" i="0" u="none" strike="noStrike">
                        <a:solidFill>
                          <a:srgbClr val="555555"/>
                        </a:solidFill>
                        <a:effectLst/>
                        <a:latin typeface="Arial" panose="020B0604020202020204" pitchFamily="34" charset="0"/>
                      </a:endParaRPr>
                    </a:p>
                  </a:txBody>
                  <a:tcPr marL="137790" marR="15310" marT="15310" marB="0" anchor="ctr"/>
                </a:tc>
                <a:tc>
                  <a:txBody>
                    <a:bodyPr/>
                    <a:lstStyle/>
                    <a:p>
                      <a:pPr algn="ctr" fontAlgn="ctr"/>
                      <a:r>
                        <a:rPr lang="en-IN" sz="2100" u="none" strike="noStrike" dirty="0">
                          <a:effectLst/>
                        </a:rPr>
                        <a:t>5</a:t>
                      </a:r>
                      <a:endParaRPr lang="en-IN" sz="2100" b="0" i="0" u="none" strike="noStrike" dirty="0">
                        <a:solidFill>
                          <a:srgbClr val="555555"/>
                        </a:solidFill>
                        <a:effectLst/>
                        <a:latin typeface="Arial" panose="020B0604020202020204" pitchFamily="34" charset="0"/>
                      </a:endParaRPr>
                    </a:p>
                  </a:txBody>
                  <a:tcPr marL="137790" marR="15310" marT="1531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Impurity: Example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ctr">
                  <a:buNone/>
                </a:pPr>
                <a14:m>
                  <m:oMath xmlns:m="http://schemas.openxmlformats.org/officeDocument/2006/math">
                    <m:r>
                      <a:rPr lang="en-US" i="1" dirty="0" smtClean="0">
                        <a:latin typeface="Cambria Math" panose="02040503050406030204" pitchFamily="18" charset="0"/>
                      </a:rPr>
                      <m:t>𝐺𝑖𝑛𝑖</m:t>
                    </m:r>
                    <m:r>
                      <a:rPr lang="en-US" i="1" dirty="0" smtClean="0">
                        <a:latin typeface="Cambria Math" panose="02040503050406030204" pitchFamily="18" charset="0"/>
                      </a:rPr>
                      <m:t>(</m:t>
                    </m:r>
                    <m:r>
                      <a:rPr lang="en-US" i="1" dirty="0" smtClean="0">
                        <a:latin typeface="Cambria Math" panose="02040503050406030204" pitchFamily="18" charset="0"/>
                      </a:rPr>
                      <m:t>𝑂𝑢𝑡𝑙𝑜𝑜𝑘</m:t>
                    </m:r>
                    <m:r>
                      <a:rPr lang="en-US" i="1" dirty="0" smtClean="0">
                        <a:latin typeface="Cambria Math" panose="02040503050406030204" pitchFamily="18" charset="0"/>
                      </a:rPr>
                      <m:t>=</m:t>
                    </m:r>
                    <m:r>
                      <a:rPr lang="en-US" i="1" dirty="0" smtClean="0">
                        <a:latin typeface="Cambria Math" panose="02040503050406030204" pitchFamily="18" charset="0"/>
                      </a:rPr>
                      <m:t>𝑆𝑢𝑛𝑛𝑦</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5</m:t>
                        </m:r>
                        <m:r>
                          <a:rPr lang="en-US" i="1" dirty="0">
                            <a:latin typeface="Cambria Math" panose="02040503050406030204" pitchFamily="18" charset="0"/>
                          </a:rPr>
                          <m:t>)</m:t>
                        </m:r>
                      </m:e>
                      <m:sup>
                        <m:r>
                          <a:rPr lang="en-IN" b="0" i="1" dirty="0" smtClean="0">
                            <a:latin typeface="Cambria Math" panose="02040503050406030204" pitchFamily="18" charset="0"/>
                          </a:rPr>
                          <m:t>2</m:t>
                        </m:r>
                      </m:sup>
                    </m:sSup>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IN" b="0" i="1" dirty="0" smtClean="0">
                            <a:latin typeface="Cambria Math" panose="02040503050406030204" pitchFamily="18" charset="0"/>
                          </a:rPr>
                          <m:t>3</m:t>
                        </m:r>
                        <m:r>
                          <a:rPr lang="en-US" i="1" dirty="0">
                            <a:latin typeface="Cambria Math" panose="02040503050406030204" pitchFamily="18" charset="0"/>
                          </a:rPr>
                          <m:t>/</m:t>
                        </m:r>
                        <m:r>
                          <a:rPr lang="en-US" i="1" dirty="0">
                            <a:latin typeface="Cambria Math" panose="02040503050406030204" pitchFamily="18" charset="0"/>
                          </a:rPr>
                          <m:t>5</m:t>
                        </m:r>
                        <m:r>
                          <a:rPr lang="en-US" i="1" dirty="0">
                            <a:latin typeface="Cambria Math" panose="02040503050406030204" pitchFamily="18" charset="0"/>
                          </a:rPr>
                          <m:t>)</m:t>
                        </m:r>
                      </m:e>
                      <m:sup>
                        <m:r>
                          <a:rPr lang="en-IN" i="1" dirty="0">
                            <a:latin typeface="Cambria Math" panose="02040503050406030204" pitchFamily="18" charset="0"/>
                          </a:rPr>
                          <m:t>2</m:t>
                        </m:r>
                      </m:sup>
                    </m:sSup>
                    <m:r>
                      <a:rPr lang="en-US" i="1" dirty="0">
                        <a:latin typeface="Cambria Math" panose="02040503050406030204" pitchFamily="18" charset="0"/>
                      </a:rPr>
                      <m:t> = </m:t>
                    </m:r>
                    <m:r>
                      <a:rPr lang="en-US" i="1" dirty="0">
                        <a:latin typeface="Cambria Math" panose="02040503050406030204" pitchFamily="18" charset="0"/>
                      </a:rPr>
                      <m:t>1</m:t>
                    </m:r>
                    <m:r>
                      <a:rPr lang="en-US" i="1" dirty="0">
                        <a:latin typeface="Cambria Math" panose="02040503050406030204" pitchFamily="18" charset="0"/>
                      </a:rPr>
                      <m:t> – </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16</m:t>
                    </m:r>
                    <m:r>
                      <a:rPr lang="en-US" i="1" dirty="0">
                        <a:latin typeface="Cambria Math" panose="02040503050406030204" pitchFamily="18" charset="0"/>
                      </a:rPr>
                      <m:t> – </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36</m:t>
                    </m:r>
                    <m:r>
                      <a:rPr lang="en-US" i="1" dirty="0">
                        <a:latin typeface="Cambria Math" panose="02040503050406030204" pitchFamily="18" charset="0"/>
                      </a:rPr>
                      <m:t> = </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48</m:t>
                    </m:r>
                  </m:oMath>
                </a14:m>
                <a:endParaRPr lang="en-US" dirty="0"/>
              </a:p>
              <a:p>
                <a:pPr marL="0" indent="0" algn="ctr">
                  <a:buNone/>
                </a:pPr>
                <a14:m>
                  <m:oMath xmlns:m="http://schemas.openxmlformats.org/officeDocument/2006/math">
                    <m:r>
                      <a:rPr lang="en-US" i="1" dirty="0" smtClean="0">
                        <a:latin typeface="Cambria Math" panose="02040503050406030204" pitchFamily="18" charset="0"/>
                      </a:rPr>
                      <m:t>𝐺𝑖𝑛𝑖</m:t>
                    </m:r>
                    <m:r>
                      <a:rPr lang="en-US" i="1" dirty="0" smtClean="0">
                        <a:latin typeface="Cambria Math" panose="02040503050406030204" pitchFamily="18" charset="0"/>
                      </a:rPr>
                      <m:t>(</m:t>
                    </m:r>
                    <m:r>
                      <a:rPr lang="en-US" i="1" dirty="0" smtClean="0">
                        <a:latin typeface="Cambria Math" panose="02040503050406030204" pitchFamily="18" charset="0"/>
                      </a:rPr>
                      <m:t>𝑂𝑢𝑡𝑙𝑜𝑜𝑘</m:t>
                    </m:r>
                    <m:r>
                      <a:rPr lang="en-US" i="1" dirty="0" smtClean="0">
                        <a:latin typeface="Cambria Math" panose="02040503050406030204" pitchFamily="18" charset="0"/>
                      </a:rPr>
                      <m:t>=</m:t>
                    </m:r>
                    <m:r>
                      <a:rPr lang="en-US" i="1" dirty="0" smtClean="0">
                        <a:latin typeface="Cambria Math" panose="02040503050406030204" pitchFamily="18" charset="0"/>
                      </a:rPr>
                      <m:t>𝑂𝑣𝑒𝑟𝑐𝑎𝑠𝑡</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IN" b="0" i="1" dirty="0" smtClean="0">
                            <a:latin typeface="Cambria Math" panose="02040503050406030204" pitchFamily="18" charset="0"/>
                          </a:rPr>
                          <m:t>4</m:t>
                        </m:r>
                        <m:r>
                          <a:rPr lang="en-US" i="1" dirty="0">
                            <a:latin typeface="Cambria Math" panose="02040503050406030204" pitchFamily="18" charset="0"/>
                          </a:rPr>
                          <m:t>/</m:t>
                        </m:r>
                        <m:r>
                          <a:rPr lang="en-IN" b="0" i="1" dirty="0" smtClean="0">
                            <a:latin typeface="Cambria Math" panose="02040503050406030204" pitchFamily="18" charset="0"/>
                          </a:rPr>
                          <m:t>4</m:t>
                        </m:r>
                        <m:r>
                          <a:rPr lang="en-US" i="1" dirty="0">
                            <a:latin typeface="Cambria Math" panose="02040503050406030204" pitchFamily="18" charset="0"/>
                          </a:rPr>
                          <m:t>)</m:t>
                        </m:r>
                      </m:e>
                      <m:sup>
                        <m:r>
                          <a:rPr lang="en-IN" i="1" dirty="0">
                            <a:latin typeface="Cambria Math" panose="02040503050406030204" pitchFamily="18" charset="0"/>
                          </a:rPr>
                          <m:t>2</m:t>
                        </m:r>
                      </m:sup>
                    </m:sSup>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IN" b="0" i="1" dirty="0" smtClean="0">
                            <a:latin typeface="Cambria Math" panose="02040503050406030204" pitchFamily="18" charset="0"/>
                          </a:rPr>
                          <m:t>0</m:t>
                        </m:r>
                        <m:r>
                          <a:rPr lang="en-US" i="1" dirty="0">
                            <a:latin typeface="Cambria Math" panose="02040503050406030204" pitchFamily="18" charset="0"/>
                          </a:rPr>
                          <m:t>/</m:t>
                        </m:r>
                        <m:r>
                          <a:rPr lang="en-IN" b="0" i="1" dirty="0" smtClean="0">
                            <a:latin typeface="Cambria Math" panose="02040503050406030204" pitchFamily="18" charset="0"/>
                          </a:rPr>
                          <m:t>4</m:t>
                        </m:r>
                        <m:r>
                          <a:rPr lang="en-US" i="1" dirty="0">
                            <a:latin typeface="Cambria Math" panose="02040503050406030204" pitchFamily="18" charset="0"/>
                          </a:rPr>
                          <m:t>)</m:t>
                        </m:r>
                      </m:e>
                      <m:sup>
                        <m:r>
                          <a:rPr lang="en-IN"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0</m:t>
                    </m:r>
                  </m:oMath>
                </a14:m>
                <a:endParaRPr lang="en-US" dirty="0"/>
              </a:p>
              <a:p>
                <a:pPr marL="0" indent="0" algn="ctr">
                  <a:buNone/>
                </a:pPr>
                <a14:m>
                  <m:oMath xmlns:m="http://schemas.openxmlformats.org/officeDocument/2006/math">
                    <m:r>
                      <a:rPr lang="en-US" i="1" dirty="0" smtClean="0">
                        <a:latin typeface="Cambria Math" panose="02040503050406030204" pitchFamily="18" charset="0"/>
                      </a:rPr>
                      <m:t>𝐺𝑖𝑛𝑖</m:t>
                    </m:r>
                    <m:r>
                      <a:rPr lang="en-US" i="1" dirty="0" smtClean="0">
                        <a:latin typeface="Cambria Math" panose="02040503050406030204" pitchFamily="18" charset="0"/>
                      </a:rPr>
                      <m:t>(</m:t>
                    </m:r>
                    <m:r>
                      <a:rPr lang="en-US" i="1" dirty="0" smtClean="0">
                        <a:latin typeface="Cambria Math" panose="02040503050406030204" pitchFamily="18" charset="0"/>
                      </a:rPr>
                      <m:t>𝑂𝑢𝑡𝑙𝑜𝑜𝑘</m:t>
                    </m:r>
                    <m:r>
                      <a:rPr lang="en-US" i="1" dirty="0" smtClean="0">
                        <a:latin typeface="Cambria Math" panose="02040503050406030204" pitchFamily="18" charset="0"/>
                      </a:rPr>
                      <m:t>=</m:t>
                    </m:r>
                    <m:r>
                      <a:rPr lang="en-US" i="1" dirty="0" smtClean="0">
                        <a:latin typeface="Cambria Math" panose="02040503050406030204" pitchFamily="18" charset="0"/>
                      </a:rPr>
                      <m:t>𝑅𝑎𝑖𝑛</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a:latin typeface="Cambria Math" panose="02040503050406030204" pitchFamily="18" charset="0"/>
                          </a:rPr>
                          <m:t>(</m:t>
                        </m:r>
                        <m:r>
                          <a:rPr lang="en-IN" b="0" i="1" dirty="0" smtClean="0">
                            <a:latin typeface="Cambria Math" panose="02040503050406030204" pitchFamily="18" charset="0"/>
                          </a:rPr>
                          <m:t>3</m:t>
                        </m:r>
                        <m:r>
                          <a:rPr lang="en-US" i="1" dirty="0">
                            <a:latin typeface="Cambria Math" panose="02040503050406030204" pitchFamily="18" charset="0"/>
                          </a:rPr>
                          <m:t>/</m:t>
                        </m:r>
                        <m:r>
                          <a:rPr lang="en-US" i="1" dirty="0">
                            <a:latin typeface="Cambria Math" panose="02040503050406030204" pitchFamily="18" charset="0"/>
                          </a:rPr>
                          <m:t>5</m:t>
                        </m:r>
                        <m:r>
                          <a:rPr lang="en-US" i="1" dirty="0">
                            <a:latin typeface="Cambria Math" panose="02040503050406030204" pitchFamily="18" charset="0"/>
                          </a:rPr>
                          <m:t>)</m:t>
                        </m:r>
                      </m:e>
                      <m:sup>
                        <m:r>
                          <a:rPr lang="en-IN" b="0" i="1" dirty="0" smtClean="0">
                            <a:latin typeface="Cambria Math" panose="02040503050406030204" pitchFamily="18" charset="0"/>
                          </a:rPr>
                          <m:t>2</m:t>
                        </m:r>
                      </m:sup>
                    </m:sSup>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IN" b="0" i="1" dirty="0" smtClean="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5</m:t>
                        </m:r>
                        <m:r>
                          <a:rPr lang="en-US" i="1" dirty="0">
                            <a:latin typeface="Cambria Math" panose="02040503050406030204" pitchFamily="18" charset="0"/>
                          </a:rPr>
                          <m:t>)</m:t>
                        </m:r>
                      </m:e>
                      <m:sup>
                        <m:r>
                          <a:rPr lang="en-IN" i="1" dirty="0">
                            <a:latin typeface="Cambria Math" panose="02040503050406030204" pitchFamily="18" charset="0"/>
                          </a:rPr>
                          <m:t>2</m:t>
                        </m:r>
                      </m:sup>
                    </m:sSup>
                    <m:r>
                      <a:rPr lang="en-US" i="1" dirty="0" smtClean="0">
                        <a:latin typeface="Cambria Math" panose="02040503050406030204" pitchFamily="18" charset="0"/>
                      </a:rPr>
                      <m:t>=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36</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16</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48</m:t>
                    </m:r>
                  </m:oMath>
                </a14:m>
                <a:endParaRPr lang="en-US" dirty="0"/>
              </a:p>
              <a:p>
                <a:pPr marL="0" indent="0" algn="l">
                  <a:buNone/>
                </a:pPr>
                <a:r>
                  <a:rPr lang="en-US" dirty="0"/>
                  <a:t>Then, we will calculate weighted sum of </a:t>
                </a:r>
                <a:r>
                  <a:rPr lang="en-US" dirty="0" err="1"/>
                  <a:t>gini</a:t>
                </a:r>
                <a:r>
                  <a:rPr lang="en-US" dirty="0"/>
                  <a:t> indexes for outlook feature.</a:t>
                </a:r>
                <a:endParaRPr lang="en-US" dirty="0"/>
              </a:p>
              <a:p>
                <a:pPr algn="l"/>
                <a:endParaRPr lang="en-US" dirty="0"/>
              </a:p>
              <a:p>
                <a:pPr marL="0" indent="0">
                  <a:buNone/>
                </a:pPr>
                <a14:m>
                  <m:oMath xmlns:m="http://schemas.openxmlformats.org/officeDocument/2006/math">
                    <m:r>
                      <a:rPr lang="en-US" sz="1800" i="1" dirty="0" smtClean="0">
                        <a:latin typeface="Cambria Math" panose="02040503050406030204" pitchFamily="18" charset="0"/>
                      </a:rPr>
                      <m:t>𝐺𝑖𝑛𝑖</m:t>
                    </m:r>
                    <m:r>
                      <a:rPr lang="en-US" sz="1800" i="1" dirty="0" smtClean="0">
                        <a:latin typeface="Cambria Math" panose="02040503050406030204" pitchFamily="18" charset="0"/>
                      </a:rPr>
                      <m:t>(</m:t>
                    </m:r>
                    <m:r>
                      <a:rPr lang="en-US" sz="1800" i="1" dirty="0" smtClean="0">
                        <a:latin typeface="Cambria Math" panose="02040503050406030204" pitchFamily="18" charset="0"/>
                      </a:rPr>
                      <m:t>𝑂𝑢𝑡𝑙𝑜𝑜𝑘</m:t>
                    </m:r>
                    <m:r>
                      <a:rPr lang="en-US" sz="1800" i="1" dirty="0" smtClean="0">
                        <a:latin typeface="Cambria Math" panose="02040503050406030204" pitchFamily="18" charset="0"/>
                      </a:rPr>
                      <m:t>) = (</m:t>
                    </m:r>
                    <m:r>
                      <a:rPr lang="en-US" sz="1800" i="1" dirty="0" smtClean="0">
                        <a:latin typeface="Cambria Math" panose="02040503050406030204" pitchFamily="18" charset="0"/>
                      </a:rPr>
                      <m:t>5</m:t>
                    </m:r>
                    <m:r>
                      <a:rPr lang="en-US" sz="1800" i="1" dirty="0" smtClean="0">
                        <a:latin typeface="Cambria Math" panose="02040503050406030204" pitchFamily="18" charset="0"/>
                      </a:rPr>
                      <m:t>/</m:t>
                    </m:r>
                    <m:r>
                      <a:rPr lang="en-US" sz="1800" i="1" dirty="0" smtClean="0">
                        <a:latin typeface="Cambria Math" panose="02040503050406030204" pitchFamily="18" charset="0"/>
                      </a:rPr>
                      <m:t>14</m:t>
                    </m:r>
                    <m:r>
                      <a:rPr lang="en-US" sz="1800" i="1" dirty="0" smtClean="0">
                        <a:latin typeface="Cambria Math" panose="02040503050406030204" pitchFamily="18" charset="0"/>
                      </a:rPr>
                      <m:t>) × </m:t>
                    </m:r>
                    <m:r>
                      <a:rPr lang="en-US" sz="1800" i="1" dirty="0" smtClean="0">
                        <a:latin typeface="Cambria Math" panose="02040503050406030204" pitchFamily="18" charset="0"/>
                      </a:rPr>
                      <m:t>0</m:t>
                    </m:r>
                    <m:r>
                      <a:rPr lang="en-US" sz="1800" i="1" dirty="0" smtClean="0">
                        <a:latin typeface="Cambria Math" panose="02040503050406030204" pitchFamily="18" charset="0"/>
                      </a:rPr>
                      <m:t>.</m:t>
                    </m:r>
                    <m:r>
                      <a:rPr lang="en-US" sz="1800" i="1" dirty="0" smtClean="0">
                        <a:latin typeface="Cambria Math" panose="02040503050406030204" pitchFamily="18" charset="0"/>
                      </a:rPr>
                      <m:t>48</m:t>
                    </m:r>
                    <m:r>
                      <a:rPr lang="en-US" sz="1800" i="1" dirty="0" smtClean="0">
                        <a:latin typeface="Cambria Math" panose="02040503050406030204" pitchFamily="18" charset="0"/>
                      </a:rPr>
                      <m:t> + (</m:t>
                    </m:r>
                    <m:r>
                      <a:rPr lang="en-US" sz="1800" i="1" dirty="0" smtClean="0">
                        <a:latin typeface="Cambria Math" panose="02040503050406030204" pitchFamily="18" charset="0"/>
                      </a:rPr>
                      <m:t>4</m:t>
                    </m:r>
                    <m:r>
                      <a:rPr lang="en-US" sz="1800" i="1" dirty="0" smtClean="0">
                        <a:latin typeface="Cambria Math" panose="02040503050406030204" pitchFamily="18" charset="0"/>
                      </a:rPr>
                      <m:t>/</m:t>
                    </m:r>
                    <m:r>
                      <a:rPr lang="en-US" sz="1800" i="1" dirty="0" smtClean="0">
                        <a:latin typeface="Cambria Math" panose="02040503050406030204" pitchFamily="18" charset="0"/>
                      </a:rPr>
                      <m:t>14</m:t>
                    </m:r>
                    <m:r>
                      <a:rPr lang="en-US" sz="1800" i="1" dirty="0" smtClean="0">
                        <a:latin typeface="Cambria Math" panose="02040503050406030204" pitchFamily="18" charset="0"/>
                      </a:rPr>
                      <m:t>)×</m:t>
                    </m:r>
                    <m:r>
                      <a:rPr lang="en-US" sz="1800" i="1" dirty="0" smtClean="0">
                        <a:latin typeface="Cambria Math" panose="02040503050406030204" pitchFamily="18" charset="0"/>
                      </a:rPr>
                      <m:t>0</m:t>
                    </m:r>
                    <m:r>
                      <a:rPr lang="en-US" sz="1800" i="1" dirty="0" smtClean="0">
                        <a:latin typeface="Cambria Math" panose="02040503050406030204" pitchFamily="18" charset="0"/>
                      </a:rPr>
                      <m:t> + (</m:t>
                    </m:r>
                    <m:r>
                      <a:rPr lang="en-US" sz="1800" i="1" dirty="0" smtClean="0">
                        <a:latin typeface="Cambria Math" panose="02040503050406030204" pitchFamily="18" charset="0"/>
                      </a:rPr>
                      <m:t>5</m:t>
                    </m:r>
                    <m:r>
                      <a:rPr lang="en-US" sz="1800" i="1" dirty="0" smtClean="0">
                        <a:latin typeface="Cambria Math" panose="02040503050406030204" pitchFamily="18" charset="0"/>
                      </a:rPr>
                      <m:t>/</m:t>
                    </m:r>
                    <m:r>
                      <a:rPr lang="en-US" sz="1800" i="1" dirty="0" smtClean="0">
                        <a:latin typeface="Cambria Math" panose="02040503050406030204" pitchFamily="18" charset="0"/>
                      </a:rPr>
                      <m:t>14</m:t>
                    </m:r>
                    <m:r>
                      <a:rPr lang="en-US" sz="1800" i="1" dirty="0" smtClean="0">
                        <a:latin typeface="Cambria Math" panose="02040503050406030204" pitchFamily="18" charset="0"/>
                      </a:rPr>
                      <m:t>)×</m:t>
                    </m:r>
                    <m:r>
                      <a:rPr lang="en-US" sz="1800" i="1" dirty="0" smtClean="0">
                        <a:latin typeface="Cambria Math" panose="02040503050406030204" pitchFamily="18" charset="0"/>
                      </a:rPr>
                      <m:t>0</m:t>
                    </m:r>
                    <m:r>
                      <a:rPr lang="en-US" sz="1800" i="1" dirty="0" smtClean="0">
                        <a:latin typeface="Cambria Math" panose="02040503050406030204" pitchFamily="18" charset="0"/>
                      </a:rPr>
                      <m:t>.</m:t>
                    </m:r>
                    <m:r>
                      <a:rPr lang="en-US" sz="1800" i="1" dirty="0" smtClean="0">
                        <a:latin typeface="Cambria Math" panose="02040503050406030204" pitchFamily="18" charset="0"/>
                      </a:rPr>
                      <m:t>48</m:t>
                    </m:r>
                    <m:r>
                      <a:rPr lang="en-US" sz="1800" i="1" dirty="0" smtClean="0">
                        <a:latin typeface="Cambria Math" panose="02040503050406030204" pitchFamily="18" charset="0"/>
                      </a:rPr>
                      <m:t> = </m:t>
                    </m:r>
                    <m:r>
                      <a:rPr lang="en-US" sz="1800" i="1" dirty="0" smtClean="0">
                        <a:latin typeface="Cambria Math" panose="02040503050406030204" pitchFamily="18" charset="0"/>
                      </a:rPr>
                      <m:t>0</m:t>
                    </m:r>
                    <m:r>
                      <a:rPr lang="en-US" sz="1800" i="1" dirty="0" smtClean="0">
                        <a:latin typeface="Cambria Math" panose="02040503050406030204" pitchFamily="18" charset="0"/>
                      </a:rPr>
                      <m:t>.</m:t>
                    </m:r>
                    <m:r>
                      <a:rPr lang="en-US" sz="1800" i="1" dirty="0" smtClean="0">
                        <a:latin typeface="Cambria Math" panose="02040503050406030204" pitchFamily="18" charset="0"/>
                      </a:rPr>
                      <m:t>171</m:t>
                    </m:r>
                    <m:r>
                      <a:rPr lang="en-US" sz="1800" i="1" dirty="0" smtClean="0">
                        <a:latin typeface="Cambria Math" panose="02040503050406030204" pitchFamily="18" charset="0"/>
                      </a:rPr>
                      <m:t> + </m:t>
                    </m:r>
                    <m:r>
                      <a:rPr lang="en-US" sz="1800" i="1" dirty="0" smtClean="0">
                        <a:latin typeface="Cambria Math" panose="02040503050406030204" pitchFamily="18" charset="0"/>
                      </a:rPr>
                      <m:t>0</m:t>
                    </m:r>
                    <m:r>
                      <a:rPr lang="en-US" sz="1800" i="1" dirty="0" smtClean="0">
                        <a:latin typeface="Cambria Math" panose="02040503050406030204" pitchFamily="18" charset="0"/>
                      </a:rPr>
                      <m:t> + </m:t>
                    </m:r>
                    <m:r>
                      <a:rPr lang="en-US" sz="1800" i="1" dirty="0" smtClean="0">
                        <a:latin typeface="Cambria Math" panose="02040503050406030204" pitchFamily="18" charset="0"/>
                      </a:rPr>
                      <m:t>0</m:t>
                    </m:r>
                    <m:r>
                      <a:rPr lang="en-US" sz="1800" i="1" dirty="0" smtClean="0">
                        <a:latin typeface="Cambria Math" panose="02040503050406030204" pitchFamily="18" charset="0"/>
                      </a:rPr>
                      <m:t>.</m:t>
                    </m:r>
                    <m:r>
                      <a:rPr lang="en-US" sz="1800" i="1" dirty="0" smtClean="0">
                        <a:latin typeface="Cambria Math" panose="02040503050406030204" pitchFamily="18" charset="0"/>
                      </a:rPr>
                      <m:t>171</m:t>
                    </m:r>
                    <m:r>
                      <a:rPr lang="en-US" sz="1800" i="1" dirty="0" smtClean="0">
                        <a:latin typeface="Cambria Math" panose="02040503050406030204" pitchFamily="18" charset="0"/>
                      </a:rPr>
                      <m:t> = </m:t>
                    </m:r>
                    <m:r>
                      <a:rPr lang="en-US" sz="1800" i="1" dirty="0" smtClean="0">
                        <a:latin typeface="Cambria Math" panose="02040503050406030204" pitchFamily="18" charset="0"/>
                      </a:rPr>
                      <m:t>0</m:t>
                    </m:r>
                    <m:r>
                      <a:rPr lang="en-US" sz="1800" i="1" dirty="0" smtClean="0">
                        <a:latin typeface="Cambria Math" panose="02040503050406030204" pitchFamily="18" charset="0"/>
                      </a:rPr>
                      <m:t>.</m:t>
                    </m:r>
                    <m:r>
                      <a:rPr lang="en-US" sz="1800" i="1" dirty="0" smtClean="0">
                        <a:latin typeface="Cambria Math" panose="02040503050406030204" pitchFamily="18" charset="0"/>
                      </a:rPr>
                      <m:t>342</m:t>
                    </m:r>
                  </m:oMath>
                </a14:m>
                <a:endParaRPr lang="en-US" dirty="0"/>
              </a:p>
              <a:p>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impurity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Equivalent to computing the expected error rate if the classification was picked according to the class distribution.</a:t>
                </a:r>
                <a:endParaRPr lang="en-US" dirty="0"/>
              </a:p>
              <a:p>
                <a:r>
                  <a:rPr lang="en-US" dirty="0"/>
                  <a:t>The information gain can then be measured in the same way, subtracting each value Gi from the total Gini impurity.</a:t>
                </a:r>
                <a:endParaRPr lang="en-US" dirty="0"/>
              </a:p>
              <a:p>
                <a:pPr marL="0" indent="0" algn="ctr">
                  <a:buNone/>
                </a:pPr>
                <a14:m>
                  <m:oMath xmlns:m="http://schemas.openxmlformats.org/officeDocument/2006/math">
                    <m:r>
                      <a:rPr lang="en-IN" b="0" i="1" smtClean="0">
                        <a:latin typeface="Cambria Math" panose="02040503050406030204" pitchFamily="18" charset="0"/>
                      </a:rPr>
                      <m:t>𝐺𝑎𝑖𝑛</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𝐹</m:t>
                        </m:r>
                      </m:e>
                    </m:d>
                    <m:r>
                      <a:rPr lang="en-IN" b="0" i="1" smtClean="0">
                        <a:latin typeface="Cambria Math" panose="02040503050406030204" pitchFamily="18" charset="0"/>
                      </a:rPr>
                      <m:t>=</m:t>
                    </m:r>
                    <m:r>
                      <a:rPr lang="en-IN" b="0" i="1" smtClean="0">
                        <a:latin typeface="Cambria Math" panose="02040503050406030204" pitchFamily="18" charset="0"/>
                      </a:rPr>
                      <m:t>𝐺𝑖𝑛𝑖</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r>
                      <a:rPr lang="en-IN" b="0" i="1" smtClean="0">
                        <a:latin typeface="Cambria Math" panose="02040503050406030204" pitchFamily="18" charset="0"/>
                      </a:rPr>
                      <m:t>−</m:t>
                    </m:r>
                    <m:r>
                      <a:rPr lang="en-IN" b="0" i="1" smtClean="0">
                        <a:latin typeface="Cambria Math" panose="02040503050406030204" pitchFamily="18" charset="0"/>
                      </a:rPr>
                      <m:t>𝐺𝑖𝑛𝑖</m:t>
                    </m:r>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oMath>
                </a14:m>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CART-Regression</a:t>
            </a:r>
            <a:endParaRPr lang="en-IN" dirty="0"/>
          </a:p>
        </p:txBody>
      </p:sp>
      <p:sp>
        <p:nvSpPr>
          <p:cNvPr id="3" name="Content Placeholder 2"/>
          <p:cNvSpPr>
            <a:spLocks noGrp="1"/>
          </p:cNvSpPr>
          <p:nvPr>
            <p:ph idx="1"/>
          </p:nvPr>
        </p:nvSpPr>
        <p:spPr/>
        <p:txBody>
          <a:bodyPr/>
          <a:lstStyle/>
          <a:p>
            <a:r>
              <a:rPr lang="en-IN" dirty="0"/>
              <a:t>Decision trees can be used for regression.</a:t>
            </a:r>
            <a:endParaRPr lang="en-IN" dirty="0"/>
          </a:p>
          <a:p>
            <a:r>
              <a:rPr lang="en-IN" dirty="0"/>
              <a:t>CART can built regression decision trees.</a:t>
            </a:r>
            <a:endParaRPr lang="en-IN" dirty="0"/>
          </a:p>
          <a:p>
            <a:r>
              <a:rPr lang="en-IN" dirty="0"/>
              <a:t>Cant use Entropy or Gini-impurity based information gain as measure.</a:t>
            </a:r>
            <a:endParaRPr lang="en-IN" dirty="0"/>
          </a:p>
          <a:p>
            <a:r>
              <a:rPr lang="en-IN" dirty="0"/>
              <a:t>So, which measure to use?</a:t>
            </a:r>
            <a:endParaRPr lang="en-IN" dirty="0"/>
          </a:p>
          <a:p>
            <a:pPr lvl="2"/>
            <a:r>
              <a:rPr lang="en-IN" dirty="0"/>
              <a:t>The sum-of-squares error</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What to do in the evening?</a:t>
            </a:r>
            <a:endParaRPr lang="en-IN" dirty="0"/>
          </a:p>
        </p:txBody>
      </p:sp>
      <p:pic>
        <p:nvPicPr>
          <p:cNvPr id="5" name="Content Placeholder 4"/>
          <p:cNvPicPr>
            <a:picLocks noGrp="1" noChangeAspect="1"/>
          </p:cNvPicPr>
          <p:nvPr>
            <p:ph idx="1"/>
          </p:nvPr>
        </p:nvPicPr>
        <p:blipFill>
          <a:blip r:embed="rId1"/>
          <a:stretch>
            <a:fillRect/>
          </a:stretch>
        </p:blipFill>
        <p:spPr>
          <a:xfrm>
            <a:off x="3324225" y="2434431"/>
            <a:ext cx="5543550" cy="31337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5" name="Content Placeholder 4"/>
          <p:cNvPicPr>
            <a:picLocks noGrp="1" noChangeAspect="1"/>
          </p:cNvPicPr>
          <p:nvPr>
            <p:ph idx="1"/>
          </p:nvPr>
        </p:nvPicPr>
        <p:blipFill>
          <a:blip r:embed="rId1"/>
          <a:stretch>
            <a:fillRect/>
          </a:stretch>
        </p:blipFill>
        <p:spPr>
          <a:xfrm>
            <a:off x="2178050" y="2788248"/>
            <a:ext cx="7829550" cy="18383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4098" name="Picture 2" descr="Final Grade Prediction of Secondary School Student using Decision Tree |  Semantic Scholar"/>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1" r="579" b="21469"/>
          <a:stretch>
            <a:fillRect/>
          </a:stretch>
        </p:blipFill>
        <p:spPr bwMode="auto">
          <a:xfrm>
            <a:off x="950614" y="288235"/>
            <a:ext cx="10603211" cy="6281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7" name="Content Placeholder 6"/>
          <p:cNvPicPr>
            <a:picLocks noGrp="1" noChangeAspect="1"/>
          </p:cNvPicPr>
          <p:nvPr>
            <p:ph idx="1"/>
          </p:nvPr>
        </p:nvPicPr>
        <p:blipFill>
          <a:blip r:embed="rId1"/>
          <a:stretch>
            <a:fillRect/>
          </a:stretch>
        </p:blipFill>
        <p:spPr>
          <a:xfrm>
            <a:off x="2127769" y="1825625"/>
            <a:ext cx="7936462" cy="4351338"/>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6" name="Content Placeholder 5"/>
          <p:cNvPicPr>
            <a:picLocks noGrp="1" noChangeAspect="1"/>
          </p:cNvPicPr>
          <p:nvPr>
            <p:ph idx="1"/>
          </p:nvPr>
        </p:nvPicPr>
        <p:blipFill>
          <a:blip r:embed="rId1"/>
          <a:stretch>
            <a:fillRect/>
          </a:stretch>
        </p:blipFill>
        <p:spPr>
          <a:xfrm>
            <a:off x="2678112" y="1836737"/>
            <a:ext cx="6829425" cy="2362200"/>
          </a:xfrm>
        </p:spPr>
      </p:pic>
      <p:pic>
        <p:nvPicPr>
          <p:cNvPr id="9" name="Picture 8"/>
          <p:cNvPicPr>
            <a:picLocks noChangeAspect="1"/>
          </p:cNvPicPr>
          <p:nvPr/>
        </p:nvPicPr>
        <p:blipFill>
          <a:blip r:embed="rId2"/>
          <a:stretch>
            <a:fillRect/>
          </a:stretch>
        </p:blipFill>
        <p:spPr>
          <a:xfrm>
            <a:off x="1820690" y="4198937"/>
            <a:ext cx="8763000" cy="2085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12" name="Content Placeholder 5"/>
          <p:cNvPicPr>
            <a:picLocks noGrp="1" noChangeAspect="1"/>
          </p:cNvPicPr>
          <p:nvPr>
            <p:ph idx="1"/>
          </p:nvPr>
        </p:nvPicPr>
        <p:blipFill>
          <a:blip r:embed="rId1"/>
          <a:stretch>
            <a:fillRect/>
          </a:stretch>
        </p:blipFill>
        <p:spPr>
          <a:xfrm>
            <a:off x="4519612" y="2920206"/>
            <a:ext cx="3152775" cy="216217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6" name="Content Placeholder 5"/>
          <p:cNvPicPr>
            <a:picLocks noGrp="1" noChangeAspect="1"/>
          </p:cNvPicPr>
          <p:nvPr>
            <p:ph idx="1"/>
          </p:nvPr>
        </p:nvPicPr>
        <p:blipFill>
          <a:blip r:embed="rId1"/>
          <a:stretch>
            <a:fillRect/>
          </a:stretch>
        </p:blipFill>
        <p:spPr>
          <a:xfrm>
            <a:off x="3276600" y="2463148"/>
            <a:ext cx="5638800" cy="17907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9" name="Content Placeholder 8"/>
          <p:cNvPicPr>
            <a:picLocks noGrp="1" noChangeAspect="1"/>
          </p:cNvPicPr>
          <p:nvPr>
            <p:ph idx="1"/>
          </p:nvPr>
        </p:nvPicPr>
        <p:blipFill>
          <a:blip r:embed="rId1"/>
          <a:stretch>
            <a:fillRect/>
          </a:stretch>
        </p:blipFill>
        <p:spPr>
          <a:xfrm>
            <a:off x="2106480" y="1825625"/>
            <a:ext cx="7979039" cy="4351338"/>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in the evening? - ID3</a:t>
            </a:r>
            <a:endParaRPr lang="en-IN" dirty="0"/>
          </a:p>
        </p:txBody>
      </p:sp>
      <p:pic>
        <p:nvPicPr>
          <p:cNvPr id="6" name="Content Placeholder 5"/>
          <p:cNvPicPr>
            <a:picLocks noGrp="1" noChangeAspect="1"/>
          </p:cNvPicPr>
          <p:nvPr>
            <p:ph idx="1"/>
          </p:nvPr>
        </p:nvPicPr>
        <p:blipFill>
          <a:blip r:embed="rId1"/>
          <a:stretch>
            <a:fillRect/>
          </a:stretch>
        </p:blipFill>
        <p:spPr>
          <a:xfrm>
            <a:off x="4219575" y="2262187"/>
            <a:ext cx="3752850" cy="2333625"/>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988" y="540033"/>
            <a:ext cx="3884962" cy="1331604"/>
          </a:xfrm>
        </p:spPr>
        <p:txBody>
          <a:bodyPr anchor="b">
            <a:normAutofit/>
          </a:bodyPr>
          <a:lstStyle/>
          <a:p>
            <a:pPr algn="ctr"/>
            <a:r>
              <a:rPr lang="en-IN"/>
              <a:t>Ensemble learning</a:t>
            </a:r>
            <a:endParaRPr lang="en-IN"/>
          </a:p>
        </p:txBody>
      </p:sp>
      <p:sp>
        <p:nvSpPr>
          <p:cNvPr id="3" name="Content Placeholder 2"/>
          <p:cNvSpPr>
            <a:spLocks noGrp="1"/>
          </p:cNvSpPr>
          <p:nvPr>
            <p:ph idx="1"/>
          </p:nvPr>
        </p:nvSpPr>
        <p:spPr>
          <a:xfrm>
            <a:off x="540988" y="2759076"/>
            <a:ext cx="3884962" cy="3009899"/>
          </a:xfrm>
        </p:spPr>
        <p:txBody>
          <a:bodyPr>
            <a:normAutofit fontScale="92500" lnSpcReduction="20000"/>
          </a:bodyPr>
          <a:lstStyle/>
          <a:p>
            <a:pPr algn="just"/>
            <a:r>
              <a:rPr lang="en-US" dirty="0"/>
              <a:t>Basic idea is that by having lots of learners that each get slightly different results on a dataset and putting them together.</a:t>
            </a:r>
            <a:endParaRPr lang="en-US" dirty="0"/>
          </a:p>
          <a:p>
            <a:pPr algn="just"/>
            <a:r>
              <a:rPr lang="en-US" dirty="0"/>
              <a:t>Ensemble methods do very well when there is very little data as well as when there is too much.</a:t>
            </a:r>
            <a:endParaRPr lang="en-US" dirty="0"/>
          </a:p>
          <a:p>
            <a:endParaRPr lang="en-IN" dirty="0"/>
          </a:p>
        </p:txBody>
      </p:sp>
      <p:pic>
        <p:nvPicPr>
          <p:cNvPr id="1026" name="Picture 2" descr="Ensemble Methods (Part 3): Meta-learning, Stacking and Mixture of Experts |  CommonLoung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537200" y="1394830"/>
            <a:ext cx="6113812" cy="4065684"/>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Boosting</a:t>
            </a:r>
            <a:endParaRPr lang="en-IN" dirty="0"/>
          </a:p>
        </p:txBody>
      </p:sp>
      <p:sp>
        <p:nvSpPr>
          <p:cNvPr id="3" name="Content Placeholder 2"/>
          <p:cNvSpPr>
            <a:spLocks noGrp="1"/>
          </p:cNvSpPr>
          <p:nvPr>
            <p:ph idx="1"/>
          </p:nvPr>
        </p:nvSpPr>
        <p:spPr/>
        <p:txBody>
          <a:bodyPr/>
          <a:lstStyle/>
          <a:p>
            <a:r>
              <a:rPr lang="en-IN" dirty="0"/>
              <a:t>A most popular ensemble method.</a:t>
            </a:r>
            <a:endParaRPr lang="en-IN" dirty="0"/>
          </a:p>
          <a:p>
            <a:pPr algn="just"/>
            <a:r>
              <a:rPr lang="en-US" dirty="0"/>
              <a:t>Take a collection of very poor learners that performs just a little and apply weights according to their performances and put them together to create a ensemble learner.</a:t>
            </a:r>
            <a:endParaRPr lang="en-US" dirty="0"/>
          </a:p>
          <a:p>
            <a:pPr algn="just"/>
            <a:r>
              <a:rPr lang="en-IN" dirty="0"/>
              <a:t>Examples: AdaBoost, </a:t>
            </a:r>
            <a:r>
              <a:rPr lang="en-IN" dirty="0" err="1"/>
              <a:t>CoBoosting</a:t>
            </a:r>
            <a:r>
              <a:rPr lang="en-IN" dirty="0"/>
              <a:t>, Gradient boosting, </a:t>
            </a:r>
            <a:r>
              <a:rPr lang="en-IN" dirty="0" err="1"/>
              <a:t>LPBoost</a:t>
            </a:r>
            <a:r>
              <a:rPr lang="en-IN" dirty="0"/>
              <a:t>, etc.</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a:t>Involves multiple iterations, where in each iteration a classifier was trained.</a:t>
                </a:r>
                <a:endParaRPr lang="en-US" dirty="0"/>
              </a:p>
              <a:p>
                <a:r>
                  <a:rPr lang="en-US" dirty="0"/>
                  <a:t>Then weights were given to each datapoint according to how difficult previous classifiers have found to get it correct.</a:t>
                </a:r>
                <a:endParaRPr lang="en-US" dirty="0"/>
              </a:p>
              <a:p>
                <a:r>
                  <a:rPr lang="en-US" dirty="0"/>
                  <a:t>Given N data points, the weights are initially all set to the same value, 1/N.</a:t>
                </a:r>
                <a:endParaRPr lang="en-US" dirty="0"/>
              </a:p>
              <a:p>
                <a:pPr algn="just"/>
                <a:r>
                  <a:rPr lang="en-US" dirty="0"/>
                  <a:t>At each iteration, the error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a:t>) is computed as the sum of the weights of the misclassified points, and the weights for incorrect examples are updated by being multiplied by </a:t>
                </a:r>
                <a14:m>
                  <m:oMath xmlns:m="http://schemas.openxmlformats.org/officeDocument/2006/math">
                    <m:r>
                      <a:rPr lang="en-US" i="1" dirty="0" smtClean="0">
                        <a:latin typeface="Cambria Math" panose="02040503050406030204" pitchFamily="18" charset="0"/>
                      </a:rPr>
                      <m:t>𝛼</m:t>
                    </m:r>
                    <m:r>
                      <a:rPr lang="en-US" i="1" dirty="0" smtClean="0">
                        <a:latin typeface="Cambria Math" panose="02040503050406030204" pitchFamily="18" charset="0"/>
                      </a:rPr>
                      <m:t> = </m:t>
                    </m:r>
                    <m:r>
                      <a:rPr lang="en-IN" b="0" i="0" smtClean="0">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oMath>
                </a14:m>
                <a:r>
                  <a:rPr lang="en-US" dirty="0"/>
                  <a:t>.</a:t>
                </a:r>
                <a:endParaRPr lang="en-US" dirty="0"/>
              </a:p>
              <a:p>
                <a:pPr algn="just"/>
                <a:r>
                  <a:rPr lang="en-US" dirty="0"/>
                  <a:t>Training terminates after a set number of iterations, or when either all of the datapoints are classified correctly, or one point contains more than half of the available weight.</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adaboost</a:t>
            </a:r>
            <a:endParaRPr lang="en-IN" dirty="0"/>
          </a:p>
        </p:txBody>
      </p:sp>
      <p:pic>
        <p:nvPicPr>
          <p:cNvPr id="7" name="Content Placeholder 6"/>
          <p:cNvPicPr>
            <a:picLocks noGrp="1" noChangeAspect="1"/>
          </p:cNvPicPr>
          <p:nvPr>
            <p:ph idx="1"/>
          </p:nvPr>
        </p:nvPicPr>
        <p:blipFill>
          <a:blip r:embed="rId1"/>
          <a:stretch>
            <a:fillRect/>
          </a:stretch>
        </p:blipFill>
        <p:spPr>
          <a:xfrm>
            <a:off x="838200" y="2236142"/>
            <a:ext cx="10515600" cy="35303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cision Tree analysis with example | by Nikhil Joshi | Medium"/>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03129" y="742950"/>
            <a:ext cx="11185742" cy="537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p:cNvPicPr>
            <a:picLocks noGrp="1" noChangeAspect="1"/>
          </p:cNvPicPr>
          <p:nvPr>
            <p:ph idx="1"/>
          </p:nvPr>
        </p:nvPicPr>
        <p:blipFill rotWithShape="1">
          <a:blip r:embed="rId1"/>
          <a:srcRect t="-1" b="545"/>
          <a:stretch>
            <a:fillRect/>
          </a:stretch>
        </p:blipFill>
        <p:spPr>
          <a:xfrm>
            <a:off x="1184161" y="537658"/>
            <a:ext cx="10026764" cy="5958392"/>
          </a:xfrm>
          <a:custGeom>
            <a:avLst/>
            <a:gdLst/>
            <a:ahLst/>
            <a:cxnLst/>
            <a:rect l="l" t="t" r="r" b="b"/>
            <a:pathLst>
              <a:path w="12192000" h="6858000">
                <a:moveTo>
                  <a:pt x="0" y="0"/>
                </a:moveTo>
                <a:lnTo>
                  <a:pt x="12192000" y="0"/>
                </a:lnTo>
                <a:lnTo>
                  <a:pt x="12192000" y="6858000"/>
                </a:lnTo>
                <a:lnTo>
                  <a:pt x="0" y="6858000"/>
                </a:lnTo>
                <a:close/>
              </a:path>
            </a:pathLst>
          </a:cu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Stumping</a:t>
            </a:r>
            <a:endParaRPr lang="en-IN" dirty="0"/>
          </a:p>
        </p:txBody>
      </p:sp>
      <p:sp>
        <p:nvSpPr>
          <p:cNvPr id="3" name="Content Placeholder 2"/>
          <p:cNvSpPr>
            <a:spLocks noGrp="1"/>
          </p:cNvSpPr>
          <p:nvPr>
            <p:ph idx="1"/>
          </p:nvPr>
        </p:nvSpPr>
        <p:spPr/>
        <p:txBody>
          <a:bodyPr/>
          <a:lstStyle/>
          <a:p>
            <a:r>
              <a:rPr lang="en-US" dirty="0"/>
              <a:t>A very extreme form of boosting that is applied to trees.</a:t>
            </a:r>
            <a:endParaRPr lang="en-US" dirty="0"/>
          </a:p>
          <a:p>
            <a:r>
              <a:rPr lang="en-US" dirty="0"/>
              <a:t>A decision stump is a Decision Tree, which uses only a single attribute for splitting. It only contains one node the root node.</a:t>
            </a:r>
            <a:endParaRPr lang="en-US" dirty="0"/>
          </a:p>
          <a:p>
            <a:r>
              <a:rPr lang="en-US" dirty="0"/>
              <a:t>Decision stumps are also often used as weak learners in ensemble methods such as boosting.</a:t>
            </a:r>
            <a:endParaRPr lang="en-US"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 bootstrap aggregating</a:t>
            </a:r>
            <a:endParaRPr lang="en-IN" dirty="0"/>
          </a:p>
        </p:txBody>
      </p:sp>
      <p:pic>
        <p:nvPicPr>
          <p:cNvPr id="2052" name="Picture 4" descr="Ensemble Methods in Machine Learning: Bagging Versus Boosting | Pluralsight"/>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t="7901" b="32482"/>
          <a:stretch>
            <a:fillRect/>
          </a:stretch>
        </p:blipFill>
        <p:spPr bwMode="auto">
          <a:xfrm>
            <a:off x="1614097" y="1813899"/>
            <a:ext cx="8963805" cy="398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 bootstrap aggregating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IN" dirty="0"/>
                  <a:t>Sampling single dataset of size </a:t>
                </a:r>
                <a14:m>
                  <m:oMath xmlns:m="http://schemas.openxmlformats.org/officeDocument/2006/math">
                    <m:r>
                      <a:rPr lang="en-IN" i="1" dirty="0" smtClean="0">
                        <a:latin typeface="Cambria Math" panose="02040503050406030204" pitchFamily="18" charset="0"/>
                      </a:rPr>
                      <m:t>𝑛</m:t>
                    </m:r>
                  </m:oMath>
                </a14:m>
                <a:r>
                  <a:rPr lang="en-IN" dirty="0"/>
                  <a:t> into </a:t>
                </a:r>
                <a14:m>
                  <m:oMath xmlns:m="http://schemas.openxmlformats.org/officeDocument/2006/math">
                    <m:r>
                      <a:rPr lang="en-IN" i="1" dirty="0" smtClean="0">
                        <a:latin typeface="Cambria Math" panose="02040503050406030204" pitchFamily="18" charset="0"/>
                      </a:rPr>
                      <m:t>𝑚</m:t>
                    </m:r>
                  </m:oMath>
                </a14:m>
                <a:r>
                  <a:rPr lang="en-IN" dirty="0"/>
                  <a:t> samples of size </a:t>
                </a:r>
                <a14:m>
                  <m:oMath xmlns:m="http://schemas.openxmlformats.org/officeDocument/2006/math">
                    <m:sSup>
                      <m:sSupPr>
                        <m:ctrlPr>
                          <a:rPr lang="en-IN" i="1" dirty="0" smtClean="0">
                            <a:latin typeface="Cambria Math" panose="02040503050406030204" pitchFamily="18" charset="0"/>
                          </a:rPr>
                        </m:ctrlPr>
                      </m:sSupPr>
                      <m:e>
                        <m:r>
                          <a:rPr lang="en-IN" i="1" dirty="0">
                            <a:latin typeface="Cambria Math" panose="02040503050406030204" pitchFamily="18" charset="0"/>
                          </a:rPr>
                          <m:t>𝑛</m:t>
                        </m:r>
                      </m:e>
                      <m:sup>
                        <m:r>
                          <a:rPr lang="en-IN" b="0" i="1" dirty="0" smtClean="0">
                            <a:latin typeface="Cambria Math" panose="02040503050406030204" pitchFamily="18" charset="0"/>
                          </a:rPr>
                          <m:t>′</m:t>
                        </m:r>
                      </m:sup>
                    </m:sSup>
                  </m:oMath>
                </a14:m>
                <a:r>
                  <a:rPr lang="en-IN" dirty="0"/>
                  <a:t> with replacement is called bootstrapping. Such samples are called as bootstrap samples.</a:t>
                </a:r>
                <a:endParaRPr lang="en-IN" dirty="0"/>
              </a:p>
              <a:p>
                <a:r>
                  <a:rPr lang="en-IN" dirty="0"/>
                  <a:t>Once the bootstrap samples are created, </a:t>
                </a:r>
                <a14:m>
                  <m:oMath xmlns:m="http://schemas.openxmlformats.org/officeDocument/2006/math">
                    <m:r>
                      <a:rPr lang="en-IN" i="1" dirty="0" smtClean="0">
                        <a:latin typeface="Cambria Math" panose="02040503050406030204" pitchFamily="18" charset="0"/>
                      </a:rPr>
                      <m:t>𝑚</m:t>
                    </m:r>
                  </m:oMath>
                </a14:m>
                <a:r>
                  <a:rPr lang="en-IN" dirty="0"/>
                  <a:t> classifiers will be trained (one on each sample).</a:t>
                </a:r>
                <a:endParaRPr lang="en-IN" dirty="0"/>
              </a:p>
              <a:p>
                <a:pPr algn="just"/>
                <a:r>
                  <a:rPr lang="en-IN" dirty="0"/>
                  <a:t>Then the predictions of the </a:t>
                </a:r>
                <a14:m>
                  <m:oMath xmlns:m="http://schemas.openxmlformats.org/officeDocument/2006/math">
                    <m:r>
                      <a:rPr lang="en-IN" i="1" dirty="0" smtClean="0">
                        <a:latin typeface="Cambria Math" panose="02040503050406030204" pitchFamily="18" charset="0"/>
                      </a:rPr>
                      <m:t>𝑚</m:t>
                    </m:r>
                  </m:oMath>
                </a14:m>
                <a:r>
                  <a:rPr lang="en-IN" dirty="0"/>
                  <a:t> classifiers are combined to create a ensemble classifier.</a:t>
                </a:r>
                <a:endParaRPr lang="en-IN" dirty="0"/>
              </a:p>
              <a:p>
                <a:pPr algn="just"/>
                <a:r>
                  <a:rPr lang="en-IN" dirty="0" err="1"/>
                  <a:t>Subagging</a:t>
                </a:r>
                <a:r>
                  <a:rPr lang="en-IN" dirty="0"/>
                  <a:t>: A minor variant of bagging. Samples of different sizes are created without replacement.</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988" y="540033"/>
            <a:ext cx="3884962" cy="1331604"/>
          </a:xfrm>
        </p:spPr>
        <p:txBody>
          <a:bodyPr anchor="b">
            <a:normAutofit/>
          </a:bodyPr>
          <a:lstStyle/>
          <a:p>
            <a:pPr algn="ctr"/>
            <a:r>
              <a:rPr lang="en-IN" dirty="0"/>
              <a:t>Random forest</a:t>
            </a:r>
            <a:endParaRPr lang="en-IN"/>
          </a:p>
        </p:txBody>
      </p:sp>
      <p:sp>
        <p:nvSpPr>
          <p:cNvPr id="3" name="Content Placeholder 2"/>
          <p:cNvSpPr>
            <a:spLocks noGrp="1"/>
          </p:cNvSpPr>
          <p:nvPr>
            <p:ph idx="1"/>
          </p:nvPr>
        </p:nvSpPr>
        <p:spPr>
          <a:xfrm>
            <a:off x="540988" y="2759076"/>
            <a:ext cx="3884962" cy="3009899"/>
          </a:xfrm>
        </p:spPr>
        <p:txBody>
          <a:bodyPr>
            <a:normAutofit fontScale="85000" lnSpcReduction="10000"/>
          </a:bodyPr>
          <a:lstStyle/>
          <a:p>
            <a:pPr algn="just"/>
            <a:r>
              <a:rPr lang="en-US" dirty="0"/>
              <a:t>The idea is largely that if one tree is good, then many trees (a forest) should be better, provided that there is enough variety between them.</a:t>
            </a:r>
            <a:endParaRPr lang="en-US" dirty="0"/>
          </a:p>
          <a:p>
            <a:pPr algn="just"/>
            <a:r>
              <a:rPr lang="en-US" dirty="0"/>
              <a:t>Is a bagging algorithm with decision trees with more randomness added to it.</a:t>
            </a:r>
            <a:endParaRPr lang="en-IN" dirty="0"/>
          </a:p>
        </p:txBody>
      </p:sp>
      <p:pic>
        <p:nvPicPr>
          <p:cNvPr id="3074" name="Picture 2" descr="Decision Tree vs. Random Forest - Which Algorithm Should you Us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537200" y="1356619"/>
            <a:ext cx="6113812" cy="41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a:t>Random Forest</a:t>
            </a:r>
            <a:endParaRPr lang="en-US"/>
          </a:p>
        </p:txBody>
      </p:sp>
      <p:pic>
        <p:nvPicPr>
          <p:cNvPr id="5" name="Content Placeholder 4"/>
          <p:cNvPicPr>
            <a:picLocks noGrp="1" noChangeAspect="1"/>
          </p:cNvPicPr>
          <p:nvPr>
            <p:ph idx="1"/>
          </p:nvPr>
        </p:nvPicPr>
        <p:blipFill>
          <a:blip r:embed="rId1"/>
          <a:stretch>
            <a:fillRect/>
          </a:stretch>
        </p:blipFill>
        <p:spPr>
          <a:xfrm>
            <a:off x="838200" y="2143721"/>
            <a:ext cx="10515600" cy="37151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2675" y="531815"/>
            <a:ext cx="10026650" cy="910310"/>
          </a:xfrm>
        </p:spPr>
        <p:txBody>
          <a:bodyPr wrap="square" anchor="b">
            <a:normAutofit/>
          </a:bodyPr>
          <a:lstStyle/>
          <a:p>
            <a:pPr algn="ctr"/>
            <a:r>
              <a:rPr lang="en-IN" dirty="0"/>
              <a:t>Decision tree(DT)</a:t>
            </a:r>
            <a:endParaRPr lang="en-IN"/>
          </a:p>
        </p:txBody>
      </p:sp>
      <p:graphicFrame>
        <p:nvGraphicFramePr>
          <p:cNvPr id="5" name="Content Placeholder 2"/>
          <p:cNvGraphicFramePr>
            <a:graphicFrameLocks noGrp="1"/>
          </p:cNvGraphicFramePr>
          <p:nvPr>
            <p:ph idx="1"/>
          </p:nvPr>
        </p:nvGraphicFramePr>
        <p:xfrm>
          <a:off x="1079400" y="2154726"/>
          <a:ext cx="10033200" cy="43094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Decision tree</a:t>
            </a:r>
            <a:endParaRPr lang="en-IN" dirty="0"/>
          </a:p>
        </p:txBody>
      </p:sp>
      <p:pic>
        <p:nvPicPr>
          <p:cNvPr id="2050" name="Picture 2" descr="Introduction to Decision Tree Algorithm - Explained with Example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268302" y="2036762"/>
            <a:ext cx="5341544"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Decision tree</a:t>
            </a:r>
            <a:endParaRPr lang="en-IN" dirty="0"/>
          </a:p>
        </p:txBody>
      </p:sp>
      <p:pic>
        <p:nvPicPr>
          <p:cNvPr id="3074" name="Picture 2" descr="2: Decision Tree formulated using C4.5 for Risk of Kidney stones vi. If...  | Download Scientific Diagram"/>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3238500" y="1872456"/>
            <a:ext cx="5715000" cy="4257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Decision tree</a:t>
            </a:r>
            <a:endParaRPr lang="en-IN" dirty="0"/>
          </a:p>
        </p:txBody>
      </p:sp>
      <p:pic>
        <p:nvPicPr>
          <p:cNvPr id="7" name="Content Placeholder 6"/>
          <p:cNvPicPr>
            <a:picLocks noGrp="1" noChangeAspect="1"/>
          </p:cNvPicPr>
          <p:nvPr>
            <p:ph idx="1"/>
          </p:nvPr>
        </p:nvPicPr>
        <p:blipFill>
          <a:blip r:embed="rId1"/>
          <a:stretch>
            <a:fillRect/>
          </a:stretch>
        </p:blipFill>
        <p:spPr>
          <a:xfrm>
            <a:off x="3213450" y="1825625"/>
            <a:ext cx="5765099" cy="4351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CONSTRUCTING DECISION TREES</a:t>
            </a:r>
            <a:endParaRPr lang="en-IN" dirty="0"/>
          </a:p>
        </p:txBody>
      </p:sp>
      <p:sp>
        <p:nvSpPr>
          <p:cNvPr id="3" name="Content Placeholder 2"/>
          <p:cNvSpPr>
            <a:spLocks noGrp="1"/>
          </p:cNvSpPr>
          <p:nvPr>
            <p:ph idx="1"/>
          </p:nvPr>
        </p:nvSpPr>
        <p:spPr/>
        <p:txBody>
          <a:bodyPr>
            <a:normAutofit/>
          </a:bodyPr>
          <a:lstStyle/>
          <a:p>
            <a:r>
              <a:rPr lang="en-US" dirty="0"/>
              <a:t>For a given problem, multiple decision trees are possible for the given set of features.</a:t>
            </a:r>
            <a:endParaRPr lang="en-US" dirty="0"/>
          </a:p>
          <a:p>
            <a:r>
              <a:rPr lang="en-US" dirty="0"/>
              <a:t>The question we need to ask is how, based on those features, we can construct the tree.</a:t>
            </a:r>
            <a:endParaRPr lang="en-US" dirty="0"/>
          </a:p>
          <a:p>
            <a:r>
              <a:rPr lang="en-US" dirty="0"/>
              <a:t>Any DT algorithm constructs a DT in a greedy manner.</a:t>
            </a:r>
            <a:endParaRPr lang="en-US" dirty="0"/>
          </a:p>
          <a:p>
            <a:r>
              <a:rPr lang="en-US" dirty="0"/>
              <a:t>Choosing which feature to use next in the decision tree can be thought of as playing the game ‘20 Questions’.</a:t>
            </a:r>
            <a:endParaRPr lang="en-US" dirty="0"/>
          </a:p>
          <a:p>
            <a:r>
              <a:rPr lang="en-US" dirty="0"/>
              <a:t>So how to calculate which feature has more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9095</Words>
  <Application>WPS Presentation</Application>
  <PresentationFormat>Widescreen</PresentationFormat>
  <Paragraphs>731</Paragraphs>
  <Slides>45</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Arial</vt:lpstr>
      <vt:lpstr>SimSun</vt:lpstr>
      <vt:lpstr>Wingdings</vt:lpstr>
      <vt:lpstr>Calibri</vt:lpstr>
      <vt:lpstr>Times New Roman</vt:lpstr>
      <vt:lpstr>LMRoman10-Regular</vt:lpstr>
      <vt:lpstr>Segoe Print</vt:lpstr>
      <vt:lpstr>LMMathSymbols10-Regular</vt:lpstr>
      <vt:lpstr>LMMathItalic10-Regular</vt:lpstr>
      <vt:lpstr>LMSans10-Regular</vt:lpstr>
      <vt:lpstr>Cambria Math</vt:lpstr>
      <vt:lpstr>Calibri Light</vt:lpstr>
      <vt:lpstr>Microsoft YaHei</vt:lpstr>
      <vt:lpstr>Arial Unicode MS</vt:lpstr>
      <vt:lpstr>Office Theme</vt:lpstr>
      <vt:lpstr>Machine Learning</vt:lpstr>
      <vt:lpstr>PowerPoint 演示文稿</vt:lpstr>
      <vt:lpstr>PowerPoint 演示文稿</vt:lpstr>
      <vt:lpstr>PowerPoint 演示文稿</vt:lpstr>
      <vt:lpstr>Decision tree(DT)</vt:lpstr>
      <vt:lpstr>Using Decision tree</vt:lpstr>
      <vt:lpstr>Using Decision tree</vt:lpstr>
      <vt:lpstr>Using Decision tree</vt:lpstr>
      <vt:lpstr>CONSTRUCTING DECISION TREES</vt:lpstr>
      <vt:lpstr>Entropy in Information Theory</vt:lpstr>
      <vt:lpstr>Entropy in Information Theory</vt:lpstr>
      <vt:lpstr>ID3</vt:lpstr>
      <vt:lpstr>Information gain example</vt:lpstr>
      <vt:lpstr>Information gain example</vt:lpstr>
      <vt:lpstr>ID3</vt:lpstr>
      <vt:lpstr>PowerPoint 演示文稿</vt:lpstr>
      <vt:lpstr>Dealing with Continuous Variables</vt:lpstr>
      <vt:lpstr>Univariate and multivariate Trees </vt:lpstr>
      <vt:lpstr>Computational Complexity</vt:lpstr>
      <vt:lpstr>CLASSIFICATION AND REGRESSION TREES (CART)</vt:lpstr>
      <vt:lpstr>CART- Gini Impurity</vt:lpstr>
      <vt:lpstr>CART- Gini Impurity</vt:lpstr>
      <vt:lpstr>Gini Impurity: Example</vt:lpstr>
      <vt:lpstr>Gini Impurity: Example</vt:lpstr>
      <vt:lpstr>Gini Impurity: Example</vt:lpstr>
      <vt:lpstr>Gini impurity</vt:lpstr>
      <vt:lpstr>CART-Regression</vt:lpstr>
      <vt:lpstr>Example: What to do in the evening?</vt:lpstr>
      <vt:lpstr>What to do in the evening? - ID3</vt:lpstr>
      <vt:lpstr>What to do in the evening? - ID3</vt:lpstr>
      <vt:lpstr>What to do in the evening? - ID3</vt:lpstr>
      <vt:lpstr>What to do in the evening? - ID3</vt:lpstr>
      <vt:lpstr>What to do in the evening? - ID3</vt:lpstr>
      <vt:lpstr>What to do in the evening? - ID3</vt:lpstr>
      <vt:lpstr>What to do in the evening? - ID3</vt:lpstr>
      <vt:lpstr>Ensemble learning</vt:lpstr>
      <vt:lpstr>Boosting</vt:lpstr>
      <vt:lpstr>adaboost</vt:lpstr>
      <vt:lpstr>adaboost</vt:lpstr>
      <vt:lpstr>PowerPoint 演示文稿</vt:lpstr>
      <vt:lpstr>Stumping</vt:lpstr>
      <vt:lpstr>Bagging - bootstrap aggregating</vt:lpstr>
      <vt:lpstr>Bagging - bootstrap aggregating</vt:lpstr>
      <vt:lpstr>Random forest</vt:lpstr>
      <vt:lpstr>Random Forest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Aviv</cp:lastModifiedBy>
  <cp:revision>44</cp:revision>
  <dcterms:created xsi:type="dcterms:W3CDTF">2021-05-31T03:31:00Z</dcterms:created>
  <dcterms:modified xsi:type="dcterms:W3CDTF">2021-06-23T15:31:16Z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