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17" r:id="rId3"/>
    <p:sldId id="257" r:id="rId4"/>
    <p:sldId id="267" r:id="rId5"/>
    <p:sldId id="319" r:id="rId7"/>
    <p:sldId id="320" r:id="rId8"/>
    <p:sldId id="321" r:id="rId9"/>
    <p:sldId id="322" r:id="rId10"/>
    <p:sldId id="323" r:id="rId11"/>
    <p:sldId id="324" r:id="rId12"/>
    <p:sldId id="325" r:id="rId13"/>
    <p:sldId id="326" r:id="rId14"/>
    <p:sldId id="327" r:id="rId15"/>
    <p:sldId id="328"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1" d="100"/>
          <a:sy n="101" d="100"/>
        </p:scale>
        <p:origin x="138" y="2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726B8-17BD-4C73-B204-508596E2E19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911C1-ECB7-4023-AF77-4791B9D0914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0-Regular"/>
              </a:rPr>
              <a:t>The computational cost of making the tree is fairly low, but the cost of using it is even lower: </a:t>
            </a:r>
            <a:r>
              <a:rPr lang="en-US" sz="1800" b="0" i="1" dirty="0">
                <a:solidFill>
                  <a:srgbClr val="000000"/>
                </a:solidFill>
                <a:effectLst/>
                <a:latin typeface="LMMathSymbols10-Regular"/>
              </a:rPr>
              <a:t>O</a:t>
            </a:r>
            <a:r>
              <a:rPr lang="en-US" sz="1800" b="0" i="0" dirty="0">
                <a:solidFill>
                  <a:srgbClr val="000000"/>
                </a:solidFill>
                <a:effectLst/>
                <a:latin typeface="LMRoman10-Regular"/>
              </a:rPr>
              <a:t>(log </a:t>
            </a:r>
            <a:r>
              <a:rPr lang="en-US" sz="1800" b="0" i="1" dirty="0">
                <a:solidFill>
                  <a:srgbClr val="000000"/>
                </a:solidFill>
                <a:effectLst/>
                <a:latin typeface="LMMathItalic10-Regular"/>
              </a:rPr>
              <a:t>N</a:t>
            </a:r>
            <a:r>
              <a:rPr lang="en-US" sz="1800" b="0" i="0" dirty="0">
                <a:solidFill>
                  <a:srgbClr val="000000"/>
                </a:solidFill>
                <a:effectLst/>
                <a:latin typeface="LMRoman10-Regular"/>
              </a:rPr>
              <a:t>), where </a:t>
            </a:r>
            <a:r>
              <a:rPr lang="en-US" sz="1800" b="0" i="1" dirty="0">
                <a:solidFill>
                  <a:srgbClr val="000000"/>
                </a:solidFill>
                <a:effectLst/>
                <a:latin typeface="LMMathItalic10-Regular"/>
              </a:rPr>
              <a:t>N </a:t>
            </a:r>
            <a:r>
              <a:rPr lang="en-US" sz="1800" b="0" i="0" dirty="0">
                <a:solidFill>
                  <a:srgbClr val="000000"/>
                </a:solidFill>
                <a:effectLst/>
                <a:latin typeface="LMRoman10-Regular"/>
              </a:rPr>
              <a:t>is the number of datapoints.</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874911C1-ECB7-4023-AF77-4791B9D0914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F0E216-BA48-4F04-AC4F-645AA0DD6A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4F0E216-BA48-4F04-AC4F-645AA0DD6AC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4F0E216-BA48-4F04-AC4F-645AA0DD6AC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F0E216-BA48-4F04-AC4F-645AA0DD6AC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1" y="643468"/>
            <a:ext cx="5292727" cy="4242858"/>
          </a:xfrm>
        </p:spPr>
        <p:txBody>
          <a:bodyPr anchor="b">
            <a:normAutofit/>
          </a:bodyPr>
          <a:lstStyle/>
          <a:p>
            <a:pPr algn="l"/>
            <a:r>
              <a:rPr lang="en-IN" sz="8800" b="1"/>
              <a:t>Machine Learning</a:t>
            </a:r>
            <a:endParaRPr lang="en-IN" sz="8800" b="1" dirty="0"/>
          </a:p>
        </p:txBody>
      </p:sp>
      <p:sp>
        <p:nvSpPr>
          <p:cNvPr id="3" name="Subtitle 2"/>
          <p:cNvSpPr>
            <a:spLocks noGrp="1"/>
          </p:cNvSpPr>
          <p:nvPr>
            <p:ph type="subTitle" idx="1"/>
          </p:nvPr>
        </p:nvSpPr>
        <p:spPr>
          <a:xfrm>
            <a:off x="766445" y="5019675"/>
            <a:ext cx="9713595" cy="1252855"/>
          </a:xfrm>
        </p:spPr>
        <p:txBody>
          <a:bodyPr>
            <a:noAutofit/>
          </a:bodyPr>
          <a:lstStyle/>
          <a:p>
            <a:pPr algn="l"/>
            <a:r>
              <a:rPr lang="en-US" altLang="en-IN" sz="4000">
                <a:solidFill>
                  <a:schemeClr val="tx1">
                    <a:alpha val="60000"/>
                  </a:schemeClr>
                </a:solidFill>
              </a:rPr>
              <a:t>CO-4</a:t>
            </a:r>
            <a:r>
              <a:rPr lang="en-IN" sz="4000">
                <a:solidFill>
                  <a:schemeClr val="tx1">
                    <a:alpha val="60000"/>
                  </a:schemeClr>
                </a:solidFill>
              </a:rPr>
              <a:t>: Demonstrate Neural Networks and Multi Layer Perceptrons</a:t>
            </a:r>
            <a:endParaRPr lang="en-IN" sz="4000">
              <a:solidFill>
                <a:schemeClr val="tx1">
                  <a:alpha val="60000"/>
                </a:schemeClr>
              </a:solidFill>
            </a:endParaRPr>
          </a:p>
        </p:txBody>
      </p:sp>
      <p:pic>
        <p:nvPicPr>
          <p:cNvPr id="7" name="Graphic 6"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99994" y="1608058"/>
            <a:ext cx="3240000" cy="32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gradFill>
                  <a:gsLst>
                    <a:gs pos="0">
                      <a:srgbClr val="7B32B2"/>
                    </a:gs>
                    <a:gs pos="100000">
                      <a:srgbClr val="401A5D"/>
                    </a:gs>
                  </a:gsLst>
                  <a:lin scaled="0"/>
                </a:gradFill>
              </a:rPr>
              <a:t>Functions used in McCulloh and pitts</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825625"/>
            <a:ext cx="10765790" cy="4351655"/>
          </a:xfrm>
        </p:spPr>
        <p:txBody>
          <a:bodyPr/>
          <a:p>
            <a:r>
              <a:rPr lang="en-US"/>
              <a:t>Sum:(add up) All the inputs multiplied by their synaptic weights as</a:t>
            </a:r>
            <a:endParaRPr lang="en-US"/>
          </a:p>
          <a:p>
            <a:endParaRPr lang="en-US"/>
          </a:p>
          <a:p>
            <a:endParaRPr lang="en-US"/>
          </a:p>
          <a:p>
            <a:endParaRPr lang="en-US"/>
          </a:p>
          <a:p>
            <a:r>
              <a:rPr lang="en-US"/>
              <a:t>Activation function: The decision about whether or not to fire</a:t>
            </a:r>
            <a:endParaRPr lang="en-US"/>
          </a:p>
          <a:p>
            <a:pPr marL="0" indent="0">
              <a:buNone/>
            </a:pPr>
            <a:r>
              <a:rPr lang="en-US"/>
              <a:t>   </a:t>
            </a:r>
            <a:endParaRPr lang="en-US"/>
          </a:p>
          <a:p>
            <a:pPr marL="0" indent="0">
              <a:buNone/>
            </a:pPr>
            <a:r>
              <a:rPr lang="en-US"/>
              <a:t>	</a:t>
            </a:r>
            <a:endParaRPr lang="en-US"/>
          </a:p>
        </p:txBody>
      </p:sp>
      <p:pic>
        <p:nvPicPr>
          <p:cNvPr id="4" name="Content Placeholder 3"/>
          <p:cNvPicPr>
            <a:picLocks noChangeAspect="1"/>
          </p:cNvPicPr>
          <p:nvPr>
            <p:ph sz="half" idx="2"/>
          </p:nvPr>
        </p:nvPicPr>
        <p:blipFill>
          <a:blip r:embed="rId1"/>
          <a:stretch>
            <a:fillRect/>
          </a:stretch>
        </p:blipFill>
        <p:spPr>
          <a:xfrm>
            <a:off x="3942080" y="2345055"/>
            <a:ext cx="3173095" cy="1217930"/>
          </a:xfrm>
          <a:prstGeom prst="rect">
            <a:avLst/>
          </a:prstGeom>
        </p:spPr>
      </p:pic>
      <p:pic>
        <p:nvPicPr>
          <p:cNvPr id="6" name="Picture 5"/>
          <p:cNvPicPr>
            <a:picLocks noChangeAspect="1"/>
          </p:cNvPicPr>
          <p:nvPr/>
        </p:nvPicPr>
        <p:blipFill>
          <a:blip r:embed="rId2"/>
          <a:stretch>
            <a:fillRect/>
          </a:stretch>
        </p:blipFill>
        <p:spPr>
          <a:xfrm>
            <a:off x="2948940" y="4900295"/>
            <a:ext cx="6475095" cy="116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Example:</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825625"/>
            <a:ext cx="11028680" cy="4553585"/>
          </a:xfrm>
        </p:spPr>
        <p:txBody>
          <a:bodyPr>
            <a:normAutofit lnSpcReduction="10000"/>
          </a:bodyPr>
          <a:p>
            <a:r>
              <a:rPr lang="en-US"/>
              <a:t>I’ve assumed that there are m of them, where m = 3 in the example. </a:t>
            </a:r>
            <a:endParaRPr lang="en-US"/>
          </a:p>
          <a:p>
            <a:r>
              <a:rPr lang="en-US"/>
              <a:t>If the synaptic weights are w1 = 1, w2 = -0.5, w3 = -1, then the inputs to our model neuron are h = 1 × 1 + 0 × -0.5+0.5 × −1 = 1 + 0 + -0.5 = 0.5. </a:t>
            </a:r>
            <a:endParaRPr lang="en-US"/>
          </a:p>
          <a:p>
            <a:r>
              <a:rPr lang="en-US"/>
              <a:t>Now the neuron needs to decide if it is going to fire.</a:t>
            </a:r>
            <a:endParaRPr lang="en-US"/>
          </a:p>
          <a:p>
            <a:r>
              <a:rPr lang="en-US"/>
              <a:t> For a real neuron, this is a question of whether the membrane potential is above some threshold. We’ll pick a threshold value (labelled θ), say θ = 0 as an example. </a:t>
            </a:r>
            <a:endParaRPr lang="en-US"/>
          </a:p>
          <a:p>
            <a:r>
              <a:rPr lang="en-US"/>
              <a:t>Now, does our neuron fire? Well, h = 0.5 in the example, and 0.5 &gt; 0, so the neuron does fire, and produces output 1. If the neuron did not fire, it would produce output 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a:gradFill>
                  <a:gsLst>
                    <a:gs pos="0">
                      <a:srgbClr val="7B32B2"/>
                    </a:gs>
                    <a:gs pos="100000">
                      <a:srgbClr val="401A5D"/>
                    </a:gs>
                  </a:gsLst>
                  <a:lin scaled="0"/>
                </a:gradFill>
              </a:rPr>
              <a:t>Limitations of the McCulloch and Pitts Neuronal Model</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825625"/>
            <a:ext cx="10238105" cy="4351655"/>
          </a:xfrm>
        </p:spPr>
        <p:txBody>
          <a:bodyPr/>
          <a:p>
            <a:r>
              <a:rPr lang="en-US"/>
              <a:t>Deals with only Boolean Inputs</a:t>
            </a:r>
            <a:endParaRPr lang="en-US"/>
          </a:p>
          <a:p>
            <a:r>
              <a:rPr lang="en-US"/>
              <a:t>Always Need to handcode the threshold</a:t>
            </a:r>
            <a:endParaRPr lang="en-US"/>
          </a:p>
          <a:p>
            <a:r>
              <a:rPr lang="en-US"/>
              <a:t>Always uses functions which are linearly seperable.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 NEURAL NETWORKS</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691005"/>
            <a:ext cx="10361930" cy="4599940"/>
          </a:xfrm>
        </p:spPr>
        <p:txBody>
          <a:bodyPr>
            <a:normAutofit/>
          </a:bodyPr>
          <a:p>
            <a:r>
              <a:rPr lang="en-US"/>
              <a:t>One thing that is probably fairly obvious is that one neuron isn’t that interesting. </a:t>
            </a:r>
            <a:endParaRPr lang="en-US"/>
          </a:p>
          <a:p>
            <a:r>
              <a:rPr lang="en-US"/>
              <a:t>It doesn’t do very much, except fire or not fire when we give it inputs. In fact, it doesn’t even learn.</a:t>
            </a:r>
            <a:endParaRPr lang="en-US"/>
          </a:p>
          <a:p>
            <a:r>
              <a:rPr lang="en-US"/>
              <a:t>If we feed in the same set of inputs over and over again, the output of the neuron never varies—it either fires or does not. </a:t>
            </a:r>
            <a:endParaRPr lang="en-US"/>
          </a:p>
          <a:p>
            <a:r>
              <a:rPr lang="en-US"/>
              <a:t>So to make the neuron a little more interesting we need to work out how to make it learn, and then we need to put sets of neurons together into neural networks so that they can do something useful.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THE PERCEPTRON</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825625"/>
            <a:ext cx="5228590" cy="4474845"/>
          </a:xfrm>
        </p:spPr>
        <p:txBody>
          <a:bodyPr>
            <a:normAutofit lnSpcReduction="20000"/>
          </a:bodyPr>
          <a:p>
            <a:r>
              <a:rPr lang="en-US"/>
              <a:t>The Perceptron is nothing more than a collection of McCulloch and Pitts neurons together with a set of inputs and some weights to fasten the inputs to the neurons.</a:t>
            </a:r>
            <a:endParaRPr lang="en-US"/>
          </a:p>
          <a:p>
            <a:r>
              <a:rPr lang="en-US"/>
              <a:t>The Figure dipicts The  Perceptron network, consisting of a set of input nodes (left) connected to McCulloch and Pitts neurons using weighted connections.</a:t>
            </a:r>
            <a:endParaRPr lang="en-US"/>
          </a:p>
        </p:txBody>
      </p:sp>
      <p:pic>
        <p:nvPicPr>
          <p:cNvPr id="5" name="Content Placeholder 4"/>
          <p:cNvPicPr>
            <a:picLocks noChangeAspect="1"/>
          </p:cNvPicPr>
          <p:nvPr>
            <p:ph sz="half" idx="2"/>
          </p:nvPr>
        </p:nvPicPr>
        <p:blipFill>
          <a:blip r:embed="rId1"/>
          <a:stretch>
            <a:fillRect/>
          </a:stretch>
        </p:blipFill>
        <p:spPr>
          <a:xfrm>
            <a:off x="6172200" y="2049145"/>
            <a:ext cx="5181600" cy="3159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60730" y="569595"/>
            <a:ext cx="11153775" cy="6135370"/>
          </a:xfrm>
        </p:spPr>
        <p:txBody>
          <a:bodyPr>
            <a:noAutofit/>
          </a:bodyPr>
          <a:p>
            <a:r>
              <a:rPr lang="en-US" sz="2700"/>
              <a:t>Notice that the neurons in the Perceptron are completely independent of each other: it doesn’t matter to any neuron what the others are doing, it works out whether or not to fire by multiplying together its own weights and the input, adding them together, and comparing the result to its own threshold, regardless of what the other neurons are doing.</a:t>
            </a:r>
            <a:endParaRPr lang="en-US" sz="2700"/>
          </a:p>
          <a:p>
            <a:r>
              <a:rPr lang="en-US" sz="2700"/>
              <a:t>Even the weights that go into each neuron are separate for each one, so the only thing they share is the inputs, since every neuron sees all of the inputs to the network.</a:t>
            </a:r>
            <a:endParaRPr lang="en-US" sz="2700"/>
          </a:p>
          <a:p>
            <a:r>
              <a:rPr lang="en-US" sz="2700"/>
              <a:t>The number of inputs is the same as the number of neurons, but this does not have to be the case — in general there will be m inputs and n neurons. </a:t>
            </a:r>
            <a:endParaRPr lang="en-US" sz="2700"/>
          </a:p>
          <a:p>
            <a:r>
              <a:rPr lang="en-US" sz="2700"/>
              <a:t>The number of inputs is determined for us by the data, and so is the number of outputs, since we are doing supervised learning, so we want the Perceptron to learn to reproduce a particular target, that is, a pattern of firing and non-firing neurons for the given input.</a:t>
            </a:r>
            <a:endParaRPr lang="en-US" sz="2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ctr"/>
            <a:r>
              <a:rPr lang="en-US" b="1">
                <a:gradFill>
                  <a:gsLst>
                    <a:gs pos="0">
                      <a:srgbClr val="7B32B2"/>
                    </a:gs>
                    <a:gs pos="100000">
                      <a:srgbClr val="401A5D"/>
                    </a:gs>
                  </a:gsLst>
                  <a:lin scaled="0"/>
                </a:gradFill>
              </a:rPr>
              <a:t>Working :</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530985"/>
            <a:ext cx="10982960" cy="5188585"/>
          </a:xfrm>
        </p:spPr>
        <p:txBody>
          <a:bodyPr>
            <a:normAutofit fontScale="80000"/>
          </a:bodyPr>
          <a:p>
            <a:r>
              <a:rPr lang="en-US"/>
              <a:t>set the values of the input nodes to match the elements of an input vector and then use the following Equations  for each neuron.</a:t>
            </a:r>
            <a:endParaRPr lang="en-US"/>
          </a:p>
          <a:p>
            <a:endParaRPr lang="en-US"/>
          </a:p>
          <a:p>
            <a:endParaRPr lang="en-US"/>
          </a:p>
          <a:p>
            <a:endParaRPr lang="en-US"/>
          </a:p>
          <a:p>
            <a:endParaRPr lang="en-US"/>
          </a:p>
          <a:p>
            <a:endParaRPr lang="en-US"/>
          </a:p>
          <a:p>
            <a:endParaRPr lang="en-US"/>
          </a:p>
          <a:p>
            <a:endParaRPr lang="en-US"/>
          </a:p>
          <a:p>
            <a:r>
              <a:rPr lang="en-US"/>
              <a:t>We can do this for all of the neurons, and the result is a pattern of firing and non-firing neurons, which looks like a vector of 0s and 1s, so if there are 5 neurons, then a typical output pattern could be (0, 1, 0, 0, 1), which means that the second and fifth neurons fired and the others did not.</a:t>
            </a:r>
            <a:endParaRPr lang="en-US"/>
          </a:p>
        </p:txBody>
      </p:sp>
      <p:pic>
        <p:nvPicPr>
          <p:cNvPr id="6" name="Content Placeholder 5"/>
          <p:cNvPicPr>
            <a:picLocks noChangeAspect="1"/>
          </p:cNvPicPr>
          <p:nvPr>
            <p:ph sz="half" idx="2"/>
          </p:nvPr>
        </p:nvPicPr>
        <p:blipFill>
          <a:blip r:embed="rId1"/>
          <a:stretch>
            <a:fillRect/>
          </a:stretch>
        </p:blipFill>
        <p:spPr>
          <a:xfrm>
            <a:off x="2180590" y="2694940"/>
            <a:ext cx="2000885" cy="755015"/>
          </a:xfrm>
          <a:prstGeom prst="rect">
            <a:avLst/>
          </a:prstGeom>
        </p:spPr>
      </p:pic>
      <p:pic>
        <p:nvPicPr>
          <p:cNvPr id="8" name="Picture 7"/>
          <p:cNvPicPr>
            <a:picLocks noChangeAspect="1"/>
          </p:cNvPicPr>
          <p:nvPr/>
        </p:nvPicPr>
        <p:blipFill>
          <a:blip r:embed="rId2"/>
          <a:stretch>
            <a:fillRect/>
          </a:stretch>
        </p:blipFill>
        <p:spPr>
          <a:xfrm>
            <a:off x="2056765" y="3957320"/>
            <a:ext cx="4377690" cy="866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771525"/>
            <a:ext cx="10920730" cy="5619115"/>
          </a:xfrm>
        </p:spPr>
        <p:txBody>
          <a:bodyPr>
            <a:normAutofit lnSpcReduction="10000"/>
          </a:bodyPr>
          <a:p>
            <a:r>
              <a:rPr lang="en-US"/>
              <a:t>We compare that pattern to the target, which is our known correct answer for this input, to identify which neurons got the answer right, and which did not.</a:t>
            </a:r>
            <a:endParaRPr lang="en-US"/>
          </a:p>
          <a:p>
            <a:r>
              <a:rPr lang="en-US"/>
              <a:t>For a neuron that is correct, we are happy, but any neuron that fired when it shouldn’t have done, or failed to fire when it should, needs to have its weights changed.</a:t>
            </a:r>
            <a:endParaRPr lang="en-US"/>
          </a:p>
          <a:p>
            <a:r>
              <a:rPr lang="en-US"/>
              <a:t>how we should change the weight: ∆w</a:t>
            </a:r>
            <a:r>
              <a:rPr lang="en-US" baseline="-25000"/>
              <a:t>ik</a:t>
            </a:r>
            <a:r>
              <a:rPr lang="en-US"/>
              <a:t> = -(y</a:t>
            </a:r>
            <a:r>
              <a:rPr lang="en-US" baseline="-25000"/>
              <a:t>k</a:t>
            </a:r>
            <a:r>
              <a:rPr lang="en-US"/>
              <a:t> - t</a:t>
            </a:r>
            <a:r>
              <a:rPr lang="en-US" baseline="-25000"/>
              <a:t>k</a:t>
            </a:r>
            <a:r>
              <a:rPr lang="en-US"/>
              <a:t>) × x</a:t>
            </a:r>
            <a:r>
              <a:rPr lang="en-US" baseline="-25000"/>
              <a:t>i</a:t>
            </a:r>
            <a:endParaRPr lang="en-US"/>
          </a:p>
          <a:p>
            <a:pPr marL="0" indent="0">
              <a:buNone/>
            </a:pPr>
            <a:r>
              <a:rPr lang="en-US"/>
              <a:t>	Where,</a:t>
            </a:r>
            <a:endParaRPr lang="en-US"/>
          </a:p>
          <a:p>
            <a:pPr marL="0" indent="0">
              <a:buNone/>
            </a:pPr>
            <a:r>
              <a:rPr lang="en-US"/>
              <a:t>	Error function:</a:t>
            </a:r>
            <a:r>
              <a:rPr lang="en-US">
                <a:sym typeface="+mn-ea"/>
              </a:rPr>
              <a:t>(y</a:t>
            </a:r>
            <a:r>
              <a:rPr lang="en-US" baseline="-25000">
                <a:sym typeface="+mn-ea"/>
              </a:rPr>
              <a:t>k</a:t>
            </a:r>
            <a:r>
              <a:rPr lang="en-US">
                <a:sym typeface="+mn-ea"/>
              </a:rPr>
              <a:t> - t</a:t>
            </a:r>
            <a:r>
              <a:rPr lang="en-US" baseline="-25000">
                <a:sym typeface="+mn-ea"/>
              </a:rPr>
              <a:t>k</a:t>
            </a:r>
            <a:r>
              <a:rPr lang="en-US">
                <a:sym typeface="+mn-ea"/>
              </a:rPr>
              <a:t>) (the difference between the output y</a:t>
            </a:r>
            <a:r>
              <a:rPr lang="en-US" baseline="-25000">
                <a:sym typeface="+mn-ea"/>
              </a:rPr>
              <a:t>k</a:t>
            </a:r>
            <a:r>
              <a:rPr lang="en-US">
                <a:sym typeface="+mn-ea"/>
              </a:rPr>
              <a:t>,      which is what the neuron did, and the target for that </a:t>
            </a:r>
            <a:r>
              <a:rPr lang="en-US"/>
              <a:t>neuron, t</a:t>
            </a:r>
            <a:r>
              <a:rPr lang="en-US" baseline="-25000"/>
              <a:t>k</a:t>
            </a:r>
            <a:r>
              <a:rPr lang="en-US"/>
              <a:t>)</a:t>
            </a:r>
            <a:endParaRPr lang="en-US"/>
          </a:p>
          <a:p>
            <a:r>
              <a:rPr lang="en-US"/>
              <a:t> Now the new value of the weight is the old value plus this value.</a:t>
            </a:r>
            <a:endParaRPr lang="en-US"/>
          </a:p>
          <a:p>
            <a:pPr marL="0" indent="0">
              <a:buNone/>
            </a:pPr>
            <a:r>
              <a:rPr lang="en-US"/>
              <a:t>	</a:t>
            </a:r>
            <a:endParaRPr lang="en-US"/>
          </a:p>
          <a:p>
            <a:pPr marL="0" indent="0">
              <a:buNone/>
            </a:pPr>
            <a:endParaRPr lang="en-US"/>
          </a:p>
          <a:p>
            <a:pPr marL="0" indent="0">
              <a:buNone/>
            </a:pPr>
            <a:endParaRPr lang="en-US" baseline="-25000"/>
          </a:p>
          <a:p>
            <a:pPr marL="0" indent="0">
              <a:buNone/>
            </a:pPr>
            <a:endParaRPr lang="en-US" baseline="-25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68680" y="724535"/>
            <a:ext cx="9880600" cy="4351655"/>
          </a:xfrm>
        </p:spPr>
        <p:txBody>
          <a:bodyPr>
            <a:normAutofit lnSpcReduction="10000"/>
          </a:bodyPr>
          <a:p>
            <a:r>
              <a:rPr lang="en-US"/>
              <a:t>Note that we haven’t said anything about changing the threshold value of the neuron. </a:t>
            </a:r>
            <a:endParaRPr lang="en-US"/>
          </a:p>
          <a:p>
            <a:r>
              <a:rPr lang="en-US"/>
              <a:t>To see how important this is, suppose that a particular input is 0. In that case, even if a neuron is wrong, changing the relevant weight doesn’t do anything (since anything times 0 is 0): we need to change the threshold.</a:t>
            </a:r>
            <a:endParaRPr lang="en-US"/>
          </a:p>
          <a:p>
            <a:r>
              <a:rPr lang="en-US"/>
              <a:t>This is done by multiplying the value above by a parameter called the learning rate, usually labelled as η.</a:t>
            </a:r>
            <a:endParaRPr lang="en-US"/>
          </a:p>
          <a:p>
            <a:pPr marL="0" indent="0">
              <a:buNone/>
            </a:pPr>
            <a:r>
              <a:rPr lang="en-US"/>
              <a:t>	</a:t>
            </a:r>
            <a:endParaRPr lang="en-US"/>
          </a:p>
        </p:txBody>
      </p:sp>
      <p:pic>
        <p:nvPicPr>
          <p:cNvPr id="5" name="Content Placeholder 4"/>
          <p:cNvPicPr>
            <a:picLocks noChangeAspect="1"/>
          </p:cNvPicPr>
          <p:nvPr>
            <p:ph sz="half" idx="2"/>
          </p:nvPr>
        </p:nvPicPr>
        <p:blipFill>
          <a:blip r:embed="rId1"/>
          <a:stretch>
            <a:fillRect/>
          </a:stretch>
        </p:blipFill>
        <p:spPr>
          <a:xfrm>
            <a:off x="3491865" y="4016375"/>
            <a:ext cx="5688965" cy="619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972185"/>
            <a:ext cx="10625455" cy="5205095"/>
          </a:xfrm>
        </p:spPr>
        <p:txBody>
          <a:bodyPr>
            <a:normAutofit/>
          </a:bodyPr>
          <a:p>
            <a:r>
              <a:rPr lang="en-US"/>
              <a:t>The other thing that we need to realise now is that the network needs to be shown every training example several times. The first time the network might get some of the answers correct and some wrong; the next time it will hopefully improve, and eventually its performance will stop improving.</a:t>
            </a:r>
            <a:endParaRPr lang="en-US"/>
          </a:p>
          <a:p>
            <a:r>
              <a:rPr lang="en-US"/>
              <a:t> Working out how long to train the network for is not easy , but for now we will predefine the maximum number of iterations, T.</a:t>
            </a:r>
            <a:endParaRPr lang="en-US"/>
          </a:p>
          <a:p>
            <a:r>
              <a:rPr lang="en-US"/>
              <a:t> Of course, if the network got all of the inputs correct, then this would also be a good time to stop</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269965" y="409303"/>
          <a:ext cx="11477897" cy="6036202"/>
        </p:xfrm>
        <a:graphic>
          <a:graphicData uri="http://schemas.openxmlformats.org/drawingml/2006/table">
            <a:tbl>
              <a:tblPr firstRow="1" firstCol="1" bandRow="1">
                <a:tableStyleId>{5C22544A-7EE6-4342-B048-85BDC9FD1C3A}</a:tableStyleId>
              </a:tblPr>
              <a:tblGrid>
                <a:gridCol w="1009503"/>
                <a:gridCol w="1746169"/>
                <a:gridCol w="5290820"/>
                <a:gridCol w="1794373"/>
                <a:gridCol w="1637032"/>
              </a:tblGrid>
              <a:tr h="940943">
                <a:tc>
                  <a:txBody>
                    <a:bodyPr/>
                    <a:lstStyle/>
                    <a:p>
                      <a:pPr algn="ctr">
                        <a:lnSpc>
                          <a:spcPct val="115000"/>
                        </a:lnSpc>
                        <a:spcAft>
                          <a:spcPts val="1000"/>
                        </a:spcAft>
                      </a:pPr>
                      <a:r>
                        <a:rPr lang="en-US" sz="1800" b="1">
                          <a:effectLst/>
                        </a:rPr>
                        <a:t>S.No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Course Outcome</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Intended Learning Outcomes</a:t>
                      </a:r>
                      <a:endParaRPr lang="en-IN" sz="1600" b="1">
                        <a:effectLst/>
                      </a:endParaRPr>
                    </a:p>
                    <a:p>
                      <a:pPr>
                        <a:lnSpc>
                          <a:spcPct val="115000"/>
                        </a:lnSpc>
                        <a:spcAft>
                          <a:spcPts val="1000"/>
                        </a:spcAft>
                      </a:pPr>
                      <a:r>
                        <a:rPr lang="en-US" sz="1800" b="1">
                          <a:effectLst/>
                        </a:rPr>
                        <a:t>                                          (ILO)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Knowledge Level of ILO</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c>
                  <a:txBody>
                    <a:bodyPr/>
                    <a:lstStyle/>
                    <a:p>
                      <a:pPr algn="ctr">
                        <a:lnSpc>
                          <a:spcPct val="115000"/>
                        </a:lnSpc>
                        <a:spcAft>
                          <a:spcPts val="1000"/>
                        </a:spcAft>
                      </a:pPr>
                      <a:r>
                        <a:rPr lang="en-US" sz="1800" b="1">
                          <a:effectLst/>
                        </a:rPr>
                        <a:t>No. of Hours</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5924" marR="65924" marT="0" marB="0" anchor="ctr"/>
                </a:tc>
              </a:tr>
              <a:tr h="780551">
                <a:tc>
                  <a:txBody>
                    <a:bodyPr/>
                    <a:lstStyle/>
                    <a:p>
                      <a:pPr algn="ctr">
                        <a:lnSpc>
                          <a:spcPct val="115000"/>
                        </a:lnSpc>
                        <a:spcAft>
                          <a:spcPts val="1000"/>
                        </a:spcAft>
                      </a:pPr>
                      <a:r>
                        <a:rPr lang="en-US" sz="2000" b="1">
                          <a:effectLst/>
                          <a:cs typeface="+mn-lt"/>
                        </a:rPr>
                        <a:t>1</a:t>
                      </a:r>
                      <a:endParaRPr lang="en-US" sz="2000" b="1">
                        <a:effectLst/>
                        <a:ea typeface="Calibri" panose="020F0502020204030204" pitchFamily="34" charset="0"/>
                        <a:cs typeface="+mn-lt"/>
                      </a:endParaRPr>
                    </a:p>
                  </a:txBody>
                  <a:tcPr marL="65924" marR="65924" marT="0" marB="0" anchor="ctr"/>
                </a:tc>
                <a:tc rowSpan="5">
                  <a:txBody>
                    <a:bodyPr/>
                    <a:lstStyle/>
                    <a:p>
                      <a:pPr algn="ctr">
                        <a:lnSpc>
                          <a:spcPct val="115000"/>
                        </a:lnSpc>
                        <a:spcAft>
                          <a:spcPts val="1000"/>
                        </a:spcAft>
                      </a:pPr>
                      <a:r>
                        <a:rPr lang="en-US" sz="2000" b="1" dirty="0">
                          <a:effectLst/>
                          <a:cs typeface="+mn-lt"/>
                        </a:rPr>
                        <a:t>CO 4</a:t>
                      </a:r>
                      <a:endParaRPr lang="en-US" sz="2000" b="1" dirty="0">
                        <a:effectLst/>
                        <a:ea typeface="Calibri" panose="020F0502020204030204" pitchFamily="34" charset="0"/>
                        <a:cs typeface="+mn-lt"/>
                      </a:endParaRPr>
                    </a:p>
                  </a:txBody>
                  <a:tcPr marL="65924" marR="65924" marT="0" marB="0" anchor="ctr"/>
                </a:tc>
                <a:tc>
                  <a:txBody>
                    <a:bodyPr/>
                    <a:lstStyle/>
                    <a:p>
                      <a:pPr>
                        <a:lnSpc>
                          <a:spcPct val="115000"/>
                        </a:lnSpc>
                        <a:spcAft>
                          <a:spcPts val="1000"/>
                        </a:spcAft>
                      </a:pPr>
                      <a:r>
                        <a:rPr lang="en-US" sz="2000" b="1" dirty="0">
                          <a:effectLst/>
                          <a:cs typeface="+mn-lt"/>
                        </a:rPr>
                        <a:t>Discuss about The Brain And The Neuron : Hebb’s Rule </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K1</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1</a:t>
                      </a:r>
                      <a:endParaRPr lang="en-US" altLang="en-IN" sz="2000" b="1">
                        <a:effectLst/>
                        <a:ea typeface="Calibri" panose="020F0502020204030204" pitchFamily="34" charset="0"/>
                        <a:cs typeface="+mn-lt"/>
                      </a:endParaRPr>
                    </a:p>
                  </a:txBody>
                  <a:tcPr marL="65924" marR="65924" marT="0" marB="0" anchor="ctr"/>
                </a:tc>
              </a:tr>
              <a:tr h="940943">
                <a:tc>
                  <a:txBody>
                    <a:bodyPr/>
                    <a:lstStyle/>
                    <a:p>
                      <a:pPr algn="ctr">
                        <a:lnSpc>
                          <a:spcPct val="115000"/>
                        </a:lnSpc>
                        <a:spcAft>
                          <a:spcPts val="1000"/>
                        </a:spcAft>
                      </a:pPr>
                      <a:r>
                        <a:rPr lang="en-US" sz="2000" b="1">
                          <a:effectLst/>
                          <a:cs typeface="+mn-lt"/>
                        </a:rPr>
                        <a:t>2</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dirty="0">
                          <a:effectLst/>
                          <a:cs typeface="+mn-lt"/>
                        </a:rPr>
                        <a:t>Illustrate The Brain And The Neuron :Mcculloch And Pitts Neurons Limitations Of The Mcculloch And Pitts Model</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K2</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780551">
                <a:tc>
                  <a:txBody>
                    <a:bodyPr/>
                    <a:lstStyle/>
                    <a:p>
                      <a:pPr algn="ctr">
                        <a:lnSpc>
                          <a:spcPct val="115000"/>
                        </a:lnSpc>
                        <a:spcAft>
                          <a:spcPts val="1000"/>
                        </a:spcAft>
                      </a:pPr>
                      <a:r>
                        <a:rPr lang="en-US" sz="2000" b="1">
                          <a:effectLst/>
                          <a:cs typeface="+mn-lt"/>
                        </a:rPr>
                        <a:t>3</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dirty="0">
                          <a:effectLst/>
                          <a:cs typeface="+mn-lt"/>
                        </a:rPr>
                        <a:t>Illustrate Neural Networks, Perceptron :The Learning Rate Η,The Bias Input The Perceptron Learning Algorithm, An Example Of Perceptron Learning: Logic Functions Implementation</a:t>
                      </a:r>
                      <a:endParaRPr lang="en-US" sz="2000" b="1" dirty="0">
                        <a:effectLst/>
                        <a:cs typeface="+mn-lt"/>
                      </a:endParaRPr>
                    </a:p>
                  </a:txBody>
                  <a:tcPr marL="65924" marR="65924" marT="0" marB="0" anchor="ctr"/>
                </a:tc>
                <a:tc>
                  <a:txBody>
                    <a:bodyPr/>
                    <a:lstStyle/>
                    <a:p>
                      <a:pPr algn="ctr">
                        <a:lnSpc>
                          <a:spcPct val="115000"/>
                        </a:lnSpc>
                        <a:spcAft>
                          <a:spcPts val="1000"/>
                        </a:spcAft>
                      </a:pPr>
                      <a:r>
                        <a:rPr lang="en-US" sz="2000" b="1">
                          <a:effectLst/>
                          <a:cs typeface="+mn-lt"/>
                        </a:rPr>
                        <a:t>K2</a:t>
                      </a:r>
                      <a:endParaRPr lang="en-US" sz="2000" b="1">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3</a:t>
                      </a:r>
                      <a:endParaRPr lang="en-US" altLang="en-IN" sz="2000" b="1">
                        <a:effectLst/>
                        <a:ea typeface="Calibri" panose="020F0502020204030204" pitchFamily="34" charset="0"/>
                        <a:cs typeface="+mn-lt"/>
                      </a:endParaRPr>
                    </a:p>
                  </a:txBody>
                  <a:tcPr marL="65924" marR="65924" marT="0" marB="0" anchor="ctr"/>
                </a:tc>
              </a:tr>
              <a:tr h="1206552">
                <a:tc>
                  <a:txBody>
                    <a:bodyPr/>
                    <a:lstStyle/>
                    <a:p>
                      <a:pPr algn="ctr">
                        <a:lnSpc>
                          <a:spcPct val="115000"/>
                        </a:lnSpc>
                        <a:spcAft>
                          <a:spcPts val="1000"/>
                        </a:spcAft>
                      </a:pPr>
                      <a:r>
                        <a:rPr lang="en-US" sz="2000" b="1">
                          <a:effectLst/>
                          <a:cs typeface="+mn-lt"/>
                        </a:rPr>
                        <a:t>4</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a:effectLst/>
                          <a:cs typeface="+mn-lt"/>
                        </a:rPr>
                        <a:t>Discuss about Linear Separability</a:t>
                      </a:r>
                      <a:endParaRPr lang="en-US" sz="2000" b="1">
                        <a:effectLst/>
                        <a:cs typeface="+mn-lt"/>
                      </a:endParaRPr>
                    </a:p>
                  </a:txBody>
                  <a:tcPr marL="65924" marR="65924" marT="0" marB="0" anchor="ctr"/>
                </a:tc>
                <a:tc>
                  <a:txBody>
                    <a:bodyPr/>
                    <a:lstStyle/>
                    <a:p>
                      <a:pPr algn="ctr">
                        <a:lnSpc>
                          <a:spcPct val="115000"/>
                        </a:lnSpc>
                        <a:spcAft>
                          <a:spcPts val="1000"/>
                        </a:spcAft>
                      </a:pPr>
                      <a:r>
                        <a:rPr lang="en-US" sz="2000" b="1" dirty="0">
                          <a:effectLst/>
                          <a:cs typeface="+mn-lt"/>
                        </a:rPr>
                        <a:t>K2</a:t>
                      </a:r>
                      <a:endParaRPr lang="en-US" sz="2000" b="1" dirty="0">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a:effectLst/>
                          <a:ea typeface="Calibri" panose="020F0502020204030204" pitchFamily="34" charset="0"/>
                          <a:cs typeface="+mn-lt"/>
                        </a:rPr>
                        <a:t>2</a:t>
                      </a:r>
                      <a:endParaRPr lang="en-US" altLang="en-IN" sz="2000" b="1">
                        <a:effectLst/>
                        <a:ea typeface="Calibri" panose="020F0502020204030204" pitchFamily="34" charset="0"/>
                        <a:cs typeface="+mn-lt"/>
                      </a:endParaRPr>
                    </a:p>
                  </a:txBody>
                  <a:tcPr marL="65924" marR="65924" marT="0" marB="0" anchor="ctr"/>
                </a:tc>
              </a:tr>
              <a:tr h="675333">
                <a:tc>
                  <a:txBody>
                    <a:bodyPr/>
                    <a:lstStyle/>
                    <a:p>
                      <a:pPr algn="ctr">
                        <a:lnSpc>
                          <a:spcPct val="115000"/>
                        </a:lnSpc>
                        <a:spcAft>
                          <a:spcPts val="1000"/>
                        </a:spcAft>
                      </a:pPr>
                      <a:r>
                        <a:rPr lang="en-US" sz="2000" b="1">
                          <a:effectLst/>
                          <a:cs typeface="+mn-lt"/>
                        </a:rPr>
                        <a:t>5</a:t>
                      </a:r>
                      <a:endParaRPr lang="en-US" sz="2000" b="1">
                        <a:effectLst/>
                        <a:ea typeface="Calibri" panose="020F0502020204030204" pitchFamily="34" charset="0"/>
                        <a:cs typeface="+mn-lt"/>
                      </a:endParaRPr>
                    </a:p>
                  </a:txBody>
                  <a:tcPr marL="65924" marR="65924" marT="0" marB="0" anchor="ctr"/>
                </a:tc>
                <a:tc vMerge="1">
                  <a:tcPr/>
                </a:tc>
                <a:tc>
                  <a:txBody>
                    <a:bodyPr/>
                    <a:lstStyle/>
                    <a:p>
                      <a:pPr>
                        <a:lnSpc>
                          <a:spcPct val="115000"/>
                        </a:lnSpc>
                        <a:spcAft>
                          <a:spcPts val="1000"/>
                        </a:spcAft>
                      </a:pPr>
                      <a:r>
                        <a:rPr lang="en-US" sz="2000" b="1">
                          <a:effectLst/>
                          <a:cs typeface="+mn-lt"/>
                        </a:rPr>
                        <a:t>Discuss about Linear Regression</a:t>
                      </a:r>
                      <a:endParaRPr lang="en-US" sz="2000" b="1">
                        <a:effectLst/>
                        <a:cs typeface="+mn-lt"/>
                      </a:endParaRPr>
                    </a:p>
                  </a:txBody>
                  <a:tcPr marL="65924" marR="65924" marT="0" marB="0" anchor="ctr"/>
                </a:tc>
                <a:tc>
                  <a:txBody>
                    <a:bodyPr/>
                    <a:lstStyle/>
                    <a:p>
                      <a:pPr algn="ctr">
                        <a:lnSpc>
                          <a:spcPct val="115000"/>
                        </a:lnSpc>
                        <a:spcAft>
                          <a:spcPts val="1000"/>
                        </a:spcAft>
                      </a:pPr>
                      <a:r>
                        <a:rPr lang="en-US" sz="2000" b="1" dirty="0">
                          <a:effectLst/>
                          <a:cs typeface="+mn-lt"/>
                        </a:rPr>
                        <a:t>K2</a:t>
                      </a:r>
                      <a:endParaRPr lang="en-US" sz="2000" b="1" dirty="0">
                        <a:effectLst/>
                        <a:ea typeface="Calibri" panose="020F0502020204030204" pitchFamily="34" charset="0"/>
                        <a:cs typeface="+mn-lt"/>
                      </a:endParaRPr>
                    </a:p>
                  </a:txBody>
                  <a:tcPr marL="65924" marR="65924" marT="0" marB="0" anchor="ctr"/>
                </a:tc>
                <a:tc>
                  <a:txBody>
                    <a:bodyPr/>
                    <a:lstStyle/>
                    <a:p>
                      <a:pPr algn="ctr">
                        <a:lnSpc>
                          <a:spcPct val="115000"/>
                        </a:lnSpc>
                        <a:spcAft>
                          <a:spcPts val="1000"/>
                        </a:spcAft>
                      </a:pPr>
                      <a:r>
                        <a:rPr lang="en-US" altLang="en-IN" sz="2000" b="1" dirty="0">
                          <a:effectLst/>
                          <a:ea typeface="Calibri" panose="020F0502020204030204" pitchFamily="34" charset="0"/>
                          <a:cs typeface="+mn-lt"/>
                        </a:rPr>
                        <a:t>2</a:t>
                      </a:r>
                      <a:endParaRPr lang="en-US" altLang="en-IN" sz="2000" b="1" dirty="0">
                        <a:effectLst/>
                        <a:ea typeface="Calibri" panose="020F0502020204030204" pitchFamily="34" charset="0"/>
                        <a:cs typeface="+mn-lt"/>
                      </a:endParaRPr>
                    </a:p>
                  </a:txBody>
                  <a:tcPr marL="65924" marR="65924" marT="0" marB="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The Learning Rate η:</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379220"/>
            <a:ext cx="10781030" cy="5061585"/>
          </a:xfrm>
        </p:spPr>
        <p:txBody>
          <a:bodyPr>
            <a:normAutofit/>
          </a:bodyPr>
          <a:p>
            <a:endParaRPr lang="en-US"/>
          </a:p>
          <a:p>
            <a:endParaRPr lang="en-US"/>
          </a:p>
          <a:p>
            <a:r>
              <a:rPr lang="en-US"/>
              <a:t>The above equition tells us how to change the weights, with the parameter η controlling how much to change the weights by.</a:t>
            </a:r>
            <a:endParaRPr lang="en-US"/>
          </a:p>
          <a:p>
            <a:r>
              <a:rPr lang="en-US"/>
              <a:t> We could miss it out, which would be the same as setting it to 1. If we do that, then the weights change a lot whenever there is a wrong answer, which tends to make the network unstable, so that it never settles down.</a:t>
            </a:r>
            <a:endParaRPr lang="en-US"/>
          </a:p>
          <a:p>
            <a:r>
              <a:rPr lang="en-US"/>
              <a:t> The cost of having a small learning rate is that the weights need to see the inputs more often before they change significantly, so that the network takes longer to learn.</a:t>
            </a:r>
            <a:endParaRPr lang="en-US"/>
          </a:p>
        </p:txBody>
      </p:sp>
      <p:pic>
        <p:nvPicPr>
          <p:cNvPr id="5" name="Content Placeholder 4"/>
          <p:cNvPicPr>
            <a:picLocks noChangeAspect="1"/>
          </p:cNvPicPr>
          <p:nvPr>
            <p:ph sz="half" idx="2"/>
          </p:nvPr>
        </p:nvPicPr>
        <p:blipFill>
          <a:blip r:embed="rId1"/>
          <a:stretch>
            <a:fillRect/>
          </a:stretch>
        </p:blipFill>
        <p:spPr>
          <a:xfrm>
            <a:off x="1831975" y="1379220"/>
            <a:ext cx="7396480" cy="8058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097280"/>
            <a:ext cx="10454640" cy="5080000"/>
          </a:xfrm>
        </p:spPr>
        <p:txBody>
          <a:bodyPr>
            <a:normAutofit/>
          </a:bodyPr>
          <a:p>
            <a:r>
              <a:rPr lang="en-US"/>
              <a:t>However, it will be more stable and resistant to noise (errors) and inaccuracies in the data. </a:t>
            </a:r>
            <a:endParaRPr lang="en-US"/>
          </a:p>
          <a:p>
            <a:r>
              <a:rPr lang="en-US"/>
              <a:t>We therefore use a moderate learning rate, typically 0.1 &lt; η &lt; 0.4, depending upon how much error we expect in the inputs.</a:t>
            </a:r>
            <a:endParaRPr lang="en-US"/>
          </a:p>
          <a:p>
            <a:r>
              <a:rPr lang="en-US"/>
              <a:t> It doesn’t matter for the Perceptron algorithm, but for many of the algorithms that we will see in the book, the learning rate is a crucial parameter.</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The Bias Input:</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562100"/>
            <a:ext cx="11028680" cy="4940935"/>
          </a:xfrm>
        </p:spPr>
        <p:txBody>
          <a:bodyPr>
            <a:normAutofit fontScale="90000"/>
          </a:bodyPr>
          <a:p>
            <a:r>
              <a:rPr lang="en-US"/>
              <a:t>When we discussed the McCulloch and Pitts neuron, we gave each neuron a firing threshold θ that determined what value it needed before it should fire. </a:t>
            </a:r>
            <a:endParaRPr lang="en-US"/>
          </a:p>
          <a:p>
            <a:r>
              <a:rPr lang="en-US"/>
              <a:t>This threshold should be adjustable, so that we can change the value that the neuron fires at. </a:t>
            </a:r>
            <a:endParaRPr lang="en-US"/>
          </a:p>
          <a:p>
            <a:r>
              <a:rPr lang="en-US"/>
              <a:t>Suppose that all of the inputs to a neuron are zero. Now it doesn’t matter what the weights are (since zero times anything equals zero), the only way that we can control whether the neuron fires or not is through the threshold. </a:t>
            </a:r>
            <a:endParaRPr lang="en-US"/>
          </a:p>
          <a:p>
            <a:r>
              <a:rPr lang="en-US"/>
              <a:t>If it wan’t adjustable and we wanted one neuron to fire when all the inputs to the network were zero, and another not to fire, then we would have a problem.</a:t>
            </a:r>
            <a:endParaRPr lang="en-US"/>
          </a:p>
          <a:p>
            <a:r>
              <a:rPr lang="en-US"/>
              <a:t>No matter what values of the weights were set, the two neurons would do the same thing since they had the same threshold and the inputs were all zero.</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13105" y="646430"/>
            <a:ext cx="11091545" cy="5948680"/>
          </a:xfrm>
        </p:spPr>
        <p:txBody>
          <a:bodyPr>
            <a:normAutofit fontScale="90000"/>
          </a:bodyPr>
          <a:p>
            <a:r>
              <a:rPr lang="en-US"/>
              <a:t>The trouble is that changing the threshold requires an extra parameter that we need to write code for, and it isn’t clear how we can do that in terms of the weight update that we worked out earlier. </a:t>
            </a:r>
            <a:endParaRPr lang="en-US"/>
          </a:p>
          <a:p>
            <a:r>
              <a:rPr lang="en-US"/>
              <a:t>Fortunately, there is a neat way around this problem. Suppose that we fix the value of the threshold for the neuron at zero. </a:t>
            </a:r>
            <a:endParaRPr lang="en-US"/>
          </a:p>
          <a:p>
            <a:r>
              <a:rPr lang="en-US"/>
              <a:t>Now, we add an extra input weight to the neuron, with the value of the input to that weight always being fixedWe include that weight in our update algorithm (like all the other weights), so we don’t need to think of anything new.</a:t>
            </a:r>
            <a:endParaRPr lang="en-US"/>
          </a:p>
          <a:p>
            <a:r>
              <a:rPr lang="en-US"/>
              <a:t> And the value of the weight will change to make the neuron fire or not fire, whichever is correct when an input of all zeros is given, since the input on that weight is always -1, even when all the other inputs are zero. </a:t>
            </a:r>
            <a:endParaRPr lang="en-US"/>
          </a:p>
          <a:p>
            <a:r>
              <a:rPr lang="en-US"/>
              <a:t>This input is called a </a:t>
            </a:r>
            <a:r>
              <a:rPr lang="en-US" b="1"/>
              <a:t>bias node</a:t>
            </a:r>
            <a:r>
              <a:rPr lang="en-US"/>
              <a:t>, and its weights are usually given a 0 subscript, so that the weight</a:t>
            </a:r>
            <a:endParaRPr lang="en-US"/>
          </a:p>
          <a:p>
            <a:r>
              <a:rPr lang="en-US"/>
              <a:t>connecting it to the j</a:t>
            </a:r>
            <a:r>
              <a:rPr lang="en-US" baseline="30000"/>
              <a:t>th</a:t>
            </a:r>
            <a:r>
              <a:rPr lang="en-US"/>
              <a:t> neuron is w</a:t>
            </a:r>
            <a:r>
              <a:rPr lang="en-US" baseline="-25000"/>
              <a:t>0j</a:t>
            </a:r>
            <a:endParaRPr lang="en-US" baseline="-25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2357120" y="1266190"/>
            <a:ext cx="7477760" cy="5182870"/>
          </a:xfrm>
          <a:prstGeom prst="rect">
            <a:avLst/>
          </a:prstGeom>
        </p:spPr>
      </p:pic>
      <p:sp>
        <p:nvSpPr>
          <p:cNvPr id="6" name="Text Box 5"/>
          <p:cNvSpPr txBox="1"/>
          <p:nvPr/>
        </p:nvSpPr>
        <p:spPr>
          <a:xfrm>
            <a:off x="1457325" y="744220"/>
            <a:ext cx="9648190" cy="521970"/>
          </a:xfrm>
          <a:prstGeom prst="rect">
            <a:avLst/>
          </a:prstGeom>
          <a:noFill/>
        </p:spPr>
        <p:txBody>
          <a:bodyPr wrap="square" rtlCol="0">
            <a:spAutoFit/>
          </a:bodyPr>
          <a:p>
            <a:r>
              <a:rPr lang="en-US" sz="2800"/>
              <a:t>The Perceptron network  showing the bias input.</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The Perceptron Learning Algorithm:</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825625"/>
            <a:ext cx="10811510" cy="4351655"/>
          </a:xfrm>
        </p:spPr>
        <p:txBody>
          <a:bodyPr>
            <a:normAutofit lnSpcReduction="20000"/>
          </a:bodyPr>
          <a:p>
            <a:r>
              <a:rPr lang="en-US"/>
              <a:t>We are now ready to write our first learning algorithm. It might be useful to keep above Figure (previous slide)in mind as you read the algorithm</a:t>
            </a:r>
            <a:endParaRPr lang="en-US"/>
          </a:p>
          <a:p>
            <a:r>
              <a:rPr lang="en-US"/>
              <a:t>The algorithm is separated into two parts: a training phase, and a recall phase. The recall phase is used after training, and it is the one that should be fast to use, since it will be used far more often than the training phase. </a:t>
            </a:r>
            <a:endParaRPr lang="en-US"/>
          </a:p>
          <a:p>
            <a:r>
              <a:rPr lang="en-US"/>
              <a:t>You can see that the training phase uses the recall equation, since it has to work out the activations of the neurons before the error can be calculated and the weights trained.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551940" y="339090"/>
            <a:ext cx="8040370" cy="6256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93420"/>
            <a:ext cx="10471150" cy="5483860"/>
          </a:xfrm>
        </p:spPr>
        <p:txBody>
          <a:bodyPr/>
          <a:p>
            <a:r>
              <a:rPr lang="en-US"/>
              <a:t>Computing the computational complexity of this algorithm is very easy. </a:t>
            </a:r>
            <a:endParaRPr lang="en-US"/>
          </a:p>
          <a:p>
            <a:r>
              <a:rPr lang="en-US"/>
              <a:t>The recall phase loops over the neurons, and within that loops over the inputs, so its complexity is O(mn).</a:t>
            </a:r>
            <a:endParaRPr lang="en-US"/>
          </a:p>
          <a:p>
            <a:r>
              <a:rPr lang="en-US"/>
              <a:t>The training part does this same thing, but does it for T iterations, so costs O(Tmn).</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a:gradFill>
                  <a:gsLst>
                    <a:gs pos="0">
                      <a:srgbClr val="7B32B2"/>
                    </a:gs>
                    <a:gs pos="100000">
                      <a:srgbClr val="401A5D"/>
                    </a:gs>
                  </a:gsLst>
                  <a:lin scaled="0"/>
                </a:gradFill>
              </a:rPr>
              <a:t>An Example of Perceptron Learning: Logic Functions</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825625"/>
            <a:ext cx="10010775" cy="4351655"/>
          </a:xfrm>
        </p:spPr>
        <p:txBody>
          <a:bodyPr/>
          <a:p>
            <a:r>
              <a:rPr lang="en-US"/>
              <a:t>The example we are going to use is something very simple that you already know about, the logical OR. This obviously isn’t something that you actually need a neural network to learn about, but it does make a nice simple example.</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97790" y="3822700"/>
            <a:ext cx="5585460" cy="2142490"/>
          </a:xfrm>
          <a:prstGeom prst="rect">
            <a:avLst/>
          </a:prstGeom>
        </p:spPr>
      </p:pic>
      <p:pic>
        <p:nvPicPr>
          <p:cNvPr id="6" name="Picture 5"/>
          <p:cNvPicPr>
            <a:picLocks noChangeAspect="1"/>
          </p:cNvPicPr>
          <p:nvPr/>
        </p:nvPicPr>
        <p:blipFill>
          <a:blip r:embed="rId2"/>
          <a:stretch>
            <a:fillRect/>
          </a:stretch>
        </p:blipFill>
        <p:spPr>
          <a:xfrm>
            <a:off x="7155180" y="3806190"/>
            <a:ext cx="4009390" cy="2159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76300" y="600075"/>
            <a:ext cx="10440035" cy="4351655"/>
          </a:xfrm>
        </p:spPr>
        <p:txBody>
          <a:bodyPr>
            <a:normAutofit fontScale="90000"/>
          </a:bodyPr>
          <a:p>
            <a:r>
              <a:rPr lang="en-US"/>
              <a:t>As you can see from above Figure (previous slide) there are three weights. </a:t>
            </a:r>
            <a:endParaRPr lang="en-US"/>
          </a:p>
          <a:p>
            <a:r>
              <a:rPr lang="en-US"/>
              <a:t>The algorithm tells us to initialise the weights to small random numbers, </a:t>
            </a:r>
            <a:endParaRPr lang="en-US"/>
          </a:p>
          <a:p>
            <a:pPr marL="0" indent="0">
              <a:buNone/>
            </a:pPr>
            <a:r>
              <a:rPr lang="en-US"/>
              <a:t>    so we’ll pick w</a:t>
            </a:r>
            <a:r>
              <a:rPr lang="en-US" baseline="-25000"/>
              <a:t>01</a:t>
            </a:r>
            <a:r>
              <a:rPr lang="en-US"/>
              <a:t> = -0.05, w</a:t>
            </a:r>
            <a:r>
              <a:rPr lang="en-US" baseline="-25000"/>
              <a:t>11</a:t>
            </a:r>
            <a:r>
              <a:rPr lang="en-US"/>
              <a:t> = -0.02, w</a:t>
            </a:r>
            <a:r>
              <a:rPr lang="en-US" baseline="-25000"/>
              <a:t>21</a:t>
            </a:r>
            <a:r>
              <a:rPr lang="en-US"/>
              <a:t> = 0.02.</a:t>
            </a:r>
            <a:endParaRPr lang="en-US"/>
          </a:p>
          <a:p>
            <a:r>
              <a:rPr lang="en-US"/>
              <a:t>Now we feed in the first input, where both inputs are 0: (0, 1). </a:t>
            </a:r>
            <a:endParaRPr lang="en-US"/>
          </a:p>
          <a:p>
            <a:r>
              <a:rPr lang="en-US"/>
              <a:t>Remember that the input  to the bias weight is always -1, so the value that reaches the neuron is -0.05× −1 +-0.02 × 0 + 0.02 × 0 = 0.05&gt;0(threshold)</a:t>
            </a:r>
            <a:endParaRPr lang="en-US"/>
          </a:p>
          <a:p>
            <a:r>
              <a:rPr lang="en-US"/>
              <a:t> This value is above 1, so the neuron fires and the output is 1, which is incorrect according to the target. </a:t>
            </a:r>
            <a:endParaRPr lang="en-US"/>
          </a:p>
          <a:p>
            <a:r>
              <a:rPr lang="en-US"/>
              <a:t>The update rule tells us that we need to apply  the following eq to each of the weights separately (we’ll pick a value of η = 0.25 for the example)</a:t>
            </a:r>
            <a:endParaRPr lang="en-US"/>
          </a:p>
        </p:txBody>
      </p:sp>
      <p:pic>
        <p:nvPicPr>
          <p:cNvPr id="5" name="Content Placeholder 4"/>
          <p:cNvPicPr>
            <a:picLocks noChangeAspect="1"/>
          </p:cNvPicPr>
          <p:nvPr>
            <p:ph sz="half" idx="2"/>
          </p:nvPr>
        </p:nvPicPr>
        <p:blipFill>
          <a:blip r:embed="rId1"/>
          <a:stretch>
            <a:fillRect/>
          </a:stretch>
        </p:blipFill>
        <p:spPr>
          <a:xfrm>
            <a:off x="2126615" y="5164455"/>
            <a:ext cx="7396480" cy="8058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2675" y="531815"/>
            <a:ext cx="10026650" cy="910310"/>
          </a:xfrm>
        </p:spPr>
        <p:txBody>
          <a:bodyPr wrap="square" anchor="b">
            <a:normAutofit/>
          </a:bodyPr>
          <a:lstStyle/>
          <a:p>
            <a:pPr algn="ctr"/>
            <a:r>
              <a:rPr lang="en-IN" b="1" dirty="0">
                <a:gradFill>
                  <a:gsLst>
                    <a:gs pos="0">
                      <a:srgbClr val="7B32B2"/>
                    </a:gs>
                    <a:gs pos="100000">
                      <a:srgbClr val="401A5D"/>
                    </a:gs>
                  </a:gsLst>
                  <a:lin scaled="0"/>
                </a:gradFill>
              </a:rPr>
              <a:t>THE BRAIN AND THE NEURON</a:t>
            </a:r>
            <a:endParaRPr lang="en-IN" b="1" dirty="0">
              <a:gradFill>
                <a:gsLst>
                  <a:gs pos="0">
                    <a:srgbClr val="7B32B2"/>
                  </a:gs>
                  <a:gs pos="100000">
                    <a:srgbClr val="401A5D"/>
                  </a:gs>
                </a:gsLst>
                <a:lin scaled="0"/>
              </a:gradFill>
            </a:endParaRPr>
          </a:p>
        </p:txBody>
      </p:sp>
      <p:sp>
        <p:nvSpPr>
          <p:cNvPr id="3" name="Content Placeholder 2"/>
          <p:cNvSpPr/>
          <p:nvPr>
            <p:ph idx="1"/>
          </p:nvPr>
        </p:nvSpPr>
        <p:spPr/>
        <p:txBody>
          <a:bodyPr/>
          <a:p>
            <a:r>
              <a:rPr lang="en-US"/>
              <a:t>In animals, learning occurs within the brain. </a:t>
            </a:r>
            <a:endParaRPr lang="en-US"/>
          </a:p>
          <a:p>
            <a:r>
              <a:rPr lang="en-US"/>
              <a:t>If we can understand how the brain works, then there might be things in there for us to copy and use for our machine learning systems.</a:t>
            </a:r>
            <a:endParaRPr lang="en-US"/>
          </a:p>
          <a:p>
            <a:r>
              <a:rPr lang="en-US"/>
              <a:t>While the brain is an impressively powerful and complicated system, the basic building blocks that it is made up of are fairly simple and easy to understand.</a:t>
            </a:r>
            <a:endParaRPr lang="en-US"/>
          </a:p>
          <a:p>
            <a:r>
              <a:rPr lang="en-US" dirty="0">
                <a:sym typeface="+mn-ea"/>
              </a:rPr>
              <a:t>The animal mainly a human brain has hundreds of billions of cells called neurons.</a:t>
            </a:r>
            <a:endParaRPr lang="en-IN" dirty="0"/>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31825"/>
            <a:ext cx="10732770" cy="5545455"/>
          </a:xfrm>
        </p:spPr>
        <p:txBody>
          <a:bodyPr/>
          <a:p>
            <a:endParaRPr lang="en-US"/>
          </a:p>
          <a:p>
            <a:endParaRPr lang="en-US"/>
          </a:p>
          <a:p>
            <a:endParaRPr lang="en-US"/>
          </a:p>
          <a:p>
            <a:r>
              <a:rPr lang="en-US"/>
              <a:t>Now we feed in the next input (0, 1) and compute the output (check that you agree that the neuron does not fire, but that it should) and then apply the learning rule again:</a:t>
            </a:r>
            <a:endParaRPr lang="en-US"/>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699135" y="737235"/>
            <a:ext cx="5901055" cy="1501775"/>
          </a:xfrm>
          <a:prstGeom prst="rect">
            <a:avLst/>
          </a:prstGeom>
        </p:spPr>
      </p:pic>
      <p:pic>
        <p:nvPicPr>
          <p:cNvPr id="8" name="Picture 7"/>
          <p:cNvPicPr>
            <a:picLocks noChangeAspect="1"/>
          </p:cNvPicPr>
          <p:nvPr/>
        </p:nvPicPr>
        <p:blipFill>
          <a:blip r:embed="rId2"/>
          <a:stretch>
            <a:fillRect/>
          </a:stretch>
        </p:blipFill>
        <p:spPr>
          <a:xfrm>
            <a:off x="1057275" y="3597275"/>
            <a:ext cx="5542915" cy="14109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08000"/>
            <a:ext cx="10950575" cy="5669280"/>
          </a:xfrm>
        </p:spPr>
        <p:txBody>
          <a:bodyPr>
            <a:normAutofit lnSpcReduction="10000"/>
          </a:bodyPr>
          <a:p>
            <a:r>
              <a:rPr lang="en-US"/>
              <a:t>For the (1, 0) input the answer is already correct (you should check that you agree with this), so we don’t have to update the weights at all, and the same is true for the (1, 1) input.</a:t>
            </a:r>
            <a:endParaRPr lang="en-US"/>
          </a:p>
          <a:p>
            <a:r>
              <a:rPr lang="en-US"/>
              <a:t> So now we’ve been through all of the inputs once. Unfortunately, that doesn’t mean we’ve finished not all the answers are correct yet. </a:t>
            </a:r>
            <a:endParaRPr lang="en-US"/>
          </a:p>
          <a:p>
            <a:r>
              <a:rPr lang="en-US"/>
              <a:t>We now need to start going through the inputs again, until the weights settle down and stop changing, which is what tells us that the algorithm has finished. </a:t>
            </a:r>
            <a:endParaRPr lang="en-US"/>
          </a:p>
          <a:p>
            <a:r>
              <a:rPr lang="en-US"/>
              <a:t>For real-world applications the weights may never stop changing, which is why you run the algorithm for some pre-set number of iterations, 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Linear Separability</a:t>
            </a:r>
            <a:endParaRPr lang="en-US" b="1">
              <a:solidFill>
                <a:srgbClr val="7030A0"/>
              </a:solidFill>
            </a:endParaRPr>
          </a:p>
        </p:txBody>
      </p:sp>
      <p:sp>
        <p:nvSpPr>
          <p:cNvPr id="3" name="Content Placeholder 2"/>
          <p:cNvSpPr>
            <a:spLocks noGrp="1"/>
          </p:cNvSpPr>
          <p:nvPr>
            <p:ph sz="half" idx="1"/>
          </p:nvPr>
        </p:nvSpPr>
        <p:spPr>
          <a:xfrm>
            <a:off x="838200" y="1825625"/>
            <a:ext cx="5647690" cy="4351655"/>
          </a:xfrm>
        </p:spPr>
        <p:txBody>
          <a:bodyPr>
            <a:normAutofit lnSpcReduction="20000"/>
          </a:bodyPr>
          <a:p>
            <a:r>
              <a:rPr lang="en-US"/>
              <a:t>What does the Perceptron actually compute? For our one output neuron example of the OR data it tries to separate out the cases where the neuron should fire from those where it shouldn’t. </a:t>
            </a:r>
            <a:endParaRPr lang="en-US"/>
          </a:p>
          <a:p>
            <a:r>
              <a:rPr lang="en-US"/>
              <a:t>Looking at the graph , you should be able to draw a straight line that separates out the crosses from the circles without difficulty </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7263130" y="4098925"/>
            <a:ext cx="3371850" cy="2286000"/>
          </a:xfrm>
          <a:prstGeom prst="rect">
            <a:avLst/>
          </a:prstGeom>
        </p:spPr>
      </p:pic>
      <p:pic>
        <p:nvPicPr>
          <p:cNvPr id="6" name="Picture 5"/>
          <p:cNvPicPr>
            <a:picLocks noChangeAspect="1"/>
          </p:cNvPicPr>
          <p:nvPr/>
        </p:nvPicPr>
        <p:blipFill>
          <a:blip r:embed="rId2"/>
          <a:stretch>
            <a:fillRect/>
          </a:stretch>
        </p:blipFill>
        <p:spPr>
          <a:xfrm>
            <a:off x="7414260" y="1691005"/>
            <a:ext cx="3223260" cy="22663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32840" y="461645"/>
            <a:ext cx="9926955" cy="4351655"/>
          </a:xfrm>
        </p:spPr>
        <p:txBody>
          <a:bodyPr>
            <a:normAutofit lnSpcReduction="10000"/>
          </a:bodyPr>
          <a:p>
            <a:r>
              <a:rPr lang="en-US"/>
              <a:t>In fact, that is exactly what the Perceptron does: it tries to find a straight line (in 2D, a plane in 3D, and a hyperplane in higher dimensions) where the neuron fires on one side of the line, and doesn’t on the other. </a:t>
            </a:r>
            <a:endParaRPr lang="en-US"/>
          </a:p>
          <a:p>
            <a:r>
              <a:rPr lang="en-US"/>
              <a:t>This line is called the decision boundary or discriminant function.</a:t>
            </a:r>
            <a:endParaRPr lang="en-US"/>
          </a:p>
          <a:p>
            <a:r>
              <a:rPr lang="en-US"/>
              <a:t>Example</a:t>
            </a: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5911850" y="2745105"/>
            <a:ext cx="3502025" cy="27647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84555" y="631190"/>
            <a:ext cx="10052050" cy="4351655"/>
          </a:xfrm>
        </p:spPr>
        <p:txBody>
          <a:bodyPr>
            <a:normAutofit fontScale="80000"/>
          </a:bodyPr>
          <a:p>
            <a:r>
              <a:rPr lang="en-US"/>
              <a:t>To see this, think about the matrix notation we used in the implementation, but consider just one input vector x. </a:t>
            </a:r>
            <a:endParaRPr lang="en-US"/>
          </a:p>
          <a:p>
            <a:r>
              <a:rPr lang="en-US"/>
              <a:t>The neuron fires if x·wT ≥ 0 (where w is the row of W that connects the inputs to one particular neuron; they are the same for the OR example, since there is only one neuron, and wT denotes the transpose of w and is used to make both of the vectors into column vectors)</a:t>
            </a:r>
            <a:endParaRPr lang="en-US"/>
          </a:p>
          <a:p>
            <a:r>
              <a:rPr lang="en-US"/>
              <a:t>The a · b notation describes the inner or scalar product between two vectors. It is computed by multiplying each element of the first vector by the matching element of the second and adding them all together.(a.b=||a||||b||.cos θ)</a:t>
            </a:r>
            <a:endParaRPr lang="en-US"/>
          </a:p>
          <a:p>
            <a:r>
              <a:rPr lang="en-US"/>
              <a:t>The boundary case is where we find an input vector x</a:t>
            </a:r>
            <a:r>
              <a:rPr lang="en-US" baseline="-25000"/>
              <a:t>1</a:t>
            </a:r>
            <a:r>
              <a:rPr lang="en-US"/>
              <a:t> that has x</a:t>
            </a:r>
            <a:r>
              <a:rPr lang="en-US" baseline="-25000"/>
              <a:t>1</a:t>
            </a:r>
            <a:r>
              <a:rPr lang="en-US"/>
              <a:t> · w</a:t>
            </a:r>
            <a:r>
              <a:rPr lang="en-US" baseline="-25000"/>
              <a:t>T</a:t>
            </a:r>
            <a:r>
              <a:rPr lang="en-US"/>
              <a:t> = 0. Now suppose  that we find another input vector x</a:t>
            </a:r>
            <a:r>
              <a:rPr lang="en-US" baseline="-25000"/>
              <a:t>2</a:t>
            </a:r>
            <a:r>
              <a:rPr lang="en-US"/>
              <a:t> that satisfies x</a:t>
            </a:r>
            <a:r>
              <a:rPr lang="en-US" baseline="-25000"/>
              <a:t>2</a:t>
            </a:r>
            <a:r>
              <a:rPr lang="en-US"/>
              <a:t> · w</a:t>
            </a:r>
            <a:r>
              <a:rPr lang="en-US" baseline="-25000"/>
              <a:t>T</a:t>
            </a:r>
            <a:r>
              <a:rPr lang="en-US"/>
              <a:t> = 0. Putting these two equations together we get:</a:t>
            </a:r>
            <a:endParaRPr lang="en-US"/>
          </a:p>
          <a:p>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4701540" y="4687570"/>
            <a:ext cx="4097020" cy="11557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66750" y="708660"/>
            <a:ext cx="10638790" cy="4351655"/>
          </a:xfrm>
        </p:spPr>
        <p:txBody>
          <a:bodyPr>
            <a:normAutofit fontScale="90000"/>
          </a:bodyPr>
          <a:p>
            <a:r>
              <a:rPr lang="en-US"/>
              <a:t>So given some data, and the associated target outputs, the Perceptron simply tries to find a straight line that divides the examples where each neuron fires from those where it does not.</a:t>
            </a:r>
            <a:endParaRPr lang="en-US"/>
          </a:p>
          <a:p>
            <a:r>
              <a:rPr lang="en-US"/>
              <a:t>This is great if that straight line exists, but is a bit of a problem otherwise. </a:t>
            </a:r>
            <a:endParaRPr lang="en-US"/>
          </a:p>
          <a:p>
            <a:r>
              <a:rPr lang="en-US"/>
              <a:t>The cases where there is a straight line are called linearly separable cases.</a:t>
            </a:r>
            <a:endParaRPr lang="en-US"/>
          </a:p>
          <a:p>
            <a:r>
              <a:rPr lang="en-US"/>
              <a:t>what happens when we have more than one output neuron. </a:t>
            </a:r>
            <a:endParaRPr lang="en-US"/>
          </a:p>
          <a:p>
            <a:r>
              <a:rPr lang="en-US"/>
              <a:t>The weights for each neuron separately describe a straight line, so by putting together several neurons we get several straight lines that each try to separate different parts of the space.</a:t>
            </a:r>
            <a:endParaRPr lang="en-US"/>
          </a:p>
        </p:txBody>
      </p:sp>
      <p:pic>
        <p:nvPicPr>
          <p:cNvPr id="5" name="Content Placeholder 4"/>
          <p:cNvPicPr>
            <a:picLocks noChangeAspect="1"/>
          </p:cNvPicPr>
          <p:nvPr>
            <p:ph sz="half" idx="2"/>
          </p:nvPr>
        </p:nvPicPr>
        <p:blipFill>
          <a:blip r:embed="rId1"/>
          <a:stretch>
            <a:fillRect/>
          </a:stretch>
        </p:blipFill>
        <p:spPr>
          <a:xfrm>
            <a:off x="5895975" y="4289425"/>
            <a:ext cx="3176270" cy="23996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7030A0"/>
                </a:solidFill>
              </a:rPr>
              <a:t> Linear Regression</a:t>
            </a:r>
            <a:endParaRPr lang="en-US" b="1">
              <a:solidFill>
                <a:srgbClr val="7030A0"/>
              </a:solidFill>
            </a:endParaRPr>
          </a:p>
        </p:txBody>
      </p:sp>
      <p:sp>
        <p:nvSpPr>
          <p:cNvPr id="3" name="Content Placeholder 2"/>
          <p:cNvSpPr>
            <a:spLocks noGrp="1"/>
          </p:cNvSpPr>
          <p:nvPr>
            <p:ph sz="half" idx="1"/>
          </p:nvPr>
        </p:nvSpPr>
        <p:spPr>
          <a:xfrm>
            <a:off x="838200" y="1422400"/>
            <a:ext cx="10935335" cy="5297170"/>
          </a:xfrm>
        </p:spPr>
        <p:txBody>
          <a:bodyPr>
            <a:normAutofit fontScale="90000"/>
          </a:bodyPr>
          <a:p>
            <a:r>
              <a:rPr lang="en-US"/>
              <a:t>As is common in statistics, we need to separate out regression problems, where we fit a line to data, from classification problems, where we find a line that separates out the classes, so that they can be distinguished. </a:t>
            </a:r>
            <a:endParaRPr lang="en-US"/>
          </a:p>
          <a:p>
            <a:r>
              <a:rPr lang="en-US"/>
              <a:t>However, it is common to turn classification problems into regression problems. This can be done in two ways.</a:t>
            </a:r>
            <a:endParaRPr lang="en-US"/>
          </a:p>
          <a:p>
            <a:r>
              <a:rPr lang="en-US"/>
              <a:t> First by introducing an indicator variable, which simply says which class each datapoint belongs to.</a:t>
            </a:r>
            <a:endParaRPr lang="en-US"/>
          </a:p>
          <a:p>
            <a:r>
              <a:rPr lang="en-US"/>
              <a:t> The problem is now to use the data to predict the indicator variable, which is a regression problem</a:t>
            </a:r>
            <a:endParaRPr lang="en-US"/>
          </a:p>
          <a:p>
            <a:r>
              <a:rPr lang="en-US"/>
              <a:t> The second approach is to do repeated regression, once for each class, with the indicator value being 1 for examples in the class and 0 for all of the others. </a:t>
            </a:r>
            <a:endParaRPr lang="en-US"/>
          </a:p>
          <a:p>
            <a:r>
              <a:rPr lang="en-US"/>
              <a:t>Since classification can be replaced by regression using these methods, we’ll think about regression here.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Linear regression in two and three dimensions.</a:t>
            </a:r>
            <a:endParaRPr lang="en-US"/>
          </a:p>
        </p:txBody>
      </p:sp>
      <p:pic>
        <p:nvPicPr>
          <p:cNvPr id="5" name="Content Placeholder 4"/>
          <p:cNvPicPr>
            <a:picLocks noChangeAspect="1"/>
          </p:cNvPicPr>
          <p:nvPr>
            <p:ph sz="half" idx="1"/>
          </p:nvPr>
        </p:nvPicPr>
        <p:blipFill>
          <a:blip r:embed="rId1"/>
          <a:stretch>
            <a:fillRect/>
          </a:stretch>
        </p:blipFill>
        <p:spPr>
          <a:xfrm>
            <a:off x="1551305" y="1974215"/>
            <a:ext cx="8283575" cy="37039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04825"/>
            <a:ext cx="10878185" cy="5606415"/>
          </a:xfrm>
        </p:spPr>
        <p:txBody>
          <a:bodyPr>
            <a:normAutofit fontScale="80000"/>
          </a:bodyPr>
          <a:p>
            <a:r>
              <a:rPr lang="en-US"/>
              <a:t>The only real difference between the Perceptron and more statistical approaches is in the way that the problem is set up.</a:t>
            </a:r>
            <a:endParaRPr lang="en-US"/>
          </a:p>
          <a:p>
            <a:r>
              <a:rPr lang="en-US"/>
              <a:t> For regression we are making a prediction about an unknown value y (such as the indicator variable for classes or a future value of some data) by computing some function of known values x</a:t>
            </a:r>
            <a:r>
              <a:rPr lang="en-US" baseline="-25000"/>
              <a:t>i</a:t>
            </a:r>
            <a:r>
              <a:rPr lang="en-US"/>
              <a:t> . We are thinking about straight lines, so the output y is going to be a sum of the xi values, each multiplied by a constant parameter:</a:t>
            </a:r>
            <a:endParaRPr lang="en-US"/>
          </a:p>
          <a:p>
            <a:pPr marL="0" indent="0">
              <a:buNone/>
            </a:pPr>
            <a:endParaRPr lang="en-US"/>
          </a:p>
          <a:p>
            <a:pPr marL="0" indent="0">
              <a:buNone/>
            </a:pPr>
            <a:endParaRPr lang="en-US"/>
          </a:p>
          <a:p>
            <a:r>
              <a:rPr lang="en-US"/>
              <a:t>The β</a:t>
            </a:r>
            <a:r>
              <a:rPr lang="en-US" baseline="-25000"/>
              <a:t>i</a:t>
            </a:r>
            <a:r>
              <a:rPr lang="en-US"/>
              <a:t> define a straight line (plane in 3D, hyperplane in higher dimensions) that goes through (or at least near) the datapoints. </a:t>
            </a:r>
            <a:endParaRPr lang="en-US"/>
          </a:p>
          <a:p>
            <a:r>
              <a:rPr lang="en-US"/>
              <a:t>The</a:t>
            </a:r>
            <a:r>
              <a:rPr lang="en-US">
                <a:solidFill>
                  <a:srgbClr val="7030A0"/>
                </a:solidFill>
              </a:rPr>
              <a:t> question is how we define the line </a:t>
            </a:r>
            <a:r>
              <a:rPr lang="en-US"/>
              <a:t>(plane or hyperplane in higher dimensions) </a:t>
            </a:r>
            <a:r>
              <a:rPr lang="en-US">
                <a:solidFill>
                  <a:srgbClr val="7030A0"/>
                </a:solidFill>
              </a:rPr>
              <a:t>that best fits the data</a:t>
            </a:r>
            <a:r>
              <a:rPr lang="en-US"/>
              <a:t>. </a:t>
            </a:r>
            <a:endParaRPr lang="en-US"/>
          </a:p>
          <a:p>
            <a:r>
              <a:rPr lang="en-US"/>
              <a:t>The most common </a:t>
            </a:r>
            <a:r>
              <a:rPr lang="en-US">
                <a:solidFill>
                  <a:srgbClr val="7030A0"/>
                </a:solidFill>
              </a:rPr>
              <a:t>solution </a:t>
            </a:r>
            <a:r>
              <a:rPr lang="en-US"/>
              <a:t>is to try to </a:t>
            </a:r>
            <a:r>
              <a:rPr lang="en-US">
                <a:solidFill>
                  <a:srgbClr val="7030A0"/>
                </a:solidFill>
              </a:rPr>
              <a:t>minimise the distance between each datapoint and the line that we fit.</a:t>
            </a:r>
            <a:r>
              <a:rPr lang="en-US"/>
              <a:t> We can measure the distance between a point and a line by defining another line that goes through the point and hits the line </a:t>
            </a:r>
            <a:endParaRPr lang="en-US"/>
          </a:p>
        </p:txBody>
      </p:sp>
      <p:pic>
        <p:nvPicPr>
          <p:cNvPr id="5" name="Content Placeholder 4"/>
          <p:cNvPicPr>
            <a:picLocks noChangeAspect="1"/>
          </p:cNvPicPr>
          <p:nvPr>
            <p:ph sz="half" idx="2"/>
          </p:nvPr>
        </p:nvPicPr>
        <p:blipFill>
          <a:blip r:embed="rId1"/>
          <a:stretch>
            <a:fillRect/>
          </a:stretch>
        </p:blipFill>
        <p:spPr>
          <a:xfrm>
            <a:off x="5320665" y="2522220"/>
            <a:ext cx="3021330" cy="5937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23595" y="571500"/>
            <a:ext cx="10956925" cy="5872480"/>
          </a:xfrm>
        </p:spPr>
        <p:txBody>
          <a:bodyPr>
            <a:normAutofit fontScale="80000"/>
          </a:bodyPr>
          <a:p>
            <a:r>
              <a:rPr lang="en-US"/>
              <a:t>Now, we can try to minimise an error function that measures the sum of all these distances. </a:t>
            </a:r>
            <a:endParaRPr lang="en-US"/>
          </a:p>
          <a:p>
            <a:r>
              <a:rPr lang="en-US"/>
              <a:t>If we ignore the square roots, and just minimise the sum-of-squares of the errors, then we get the most common minimisation, which is known as </a:t>
            </a:r>
            <a:r>
              <a:rPr lang="en-US">
                <a:solidFill>
                  <a:srgbClr val="7030A0"/>
                </a:solidFill>
              </a:rPr>
              <a:t>least-squares optimisation</a:t>
            </a:r>
            <a:r>
              <a:rPr lang="en-US"/>
              <a:t>. </a:t>
            </a:r>
            <a:endParaRPr lang="en-US"/>
          </a:p>
          <a:p>
            <a:r>
              <a:rPr lang="en-US"/>
              <a:t>What we are doing is choosing the parameters in order to minimise the squared difference between the prediction and the actual data value, summed over all of the datapoints. That is, we have:</a:t>
            </a:r>
            <a:endParaRPr lang="en-US"/>
          </a:p>
          <a:p>
            <a:pPr marL="0" indent="0">
              <a:buNone/>
            </a:pPr>
            <a:endParaRPr lang="en-US"/>
          </a:p>
          <a:p>
            <a:endParaRPr lang="en-US"/>
          </a:p>
          <a:p>
            <a:endParaRPr lang="en-US"/>
          </a:p>
          <a:p>
            <a:r>
              <a:rPr lang="en-US"/>
              <a:t>This can be written in matrix form as:</a:t>
            </a:r>
            <a:endParaRPr lang="en-US"/>
          </a:p>
          <a:p>
            <a:pPr marL="0" indent="0">
              <a:buNone/>
            </a:pPr>
            <a:endParaRPr lang="en-US"/>
          </a:p>
          <a:p>
            <a:endParaRPr lang="en-US"/>
          </a:p>
          <a:p>
            <a:r>
              <a:rPr lang="en-US"/>
              <a:t>where t is a column vector containing the targets and X is the matrix of input values (even including the bias inputs)</a:t>
            </a:r>
            <a:endParaRPr lang="en-US"/>
          </a:p>
        </p:txBody>
      </p:sp>
      <p:pic>
        <p:nvPicPr>
          <p:cNvPr id="5" name="Content Placeholder 4"/>
          <p:cNvPicPr>
            <a:picLocks noChangeAspect="1"/>
          </p:cNvPicPr>
          <p:nvPr>
            <p:ph sz="half" idx="2"/>
          </p:nvPr>
        </p:nvPicPr>
        <p:blipFill>
          <a:blip r:embed="rId1"/>
          <a:stretch>
            <a:fillRect/>
          </a:stretch>
        </p:blipFill>
        <p:spPr>
          <a:xfrm>
            <a:off x="5144770" y="2713990"/>
            <a:ext cx="3827780" cy="1159510"/>
          </a:xfrm>
          <a:prstGeom prst="rect">
            <a:avLst/>
          </a:prstGeom>
        </p:spPr>
      </p:pic>
      <p:pic>
        <p:nvPicPr>
          <p:cNvPr id="7" name="Picture 6"/>
          <p:cNvPicPr>
            <a:picLocks noChangeAspect="1"/>
          </p:cNvPicPr>
          <p:nvPr/>
        </p:nvPicPr>
        <p:blipFill>
          <a:blip r:embed="rId2"/>
          <a:stretch>
            <a:fillRect/>
          </a:stretch>
        </p:blipFill>
        <p:spPr>
          <a:xfrm>
            <a:off x="5669280" y="4437380"/>
            <a:ext cx="2679065" cy="556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46785" y="848360"/>
            <a:ext cx="10114280" cy="4351655"/>
          </a:xfrm>
        </p:spPr>
        <p:txBody>
          <a:bodyPr/>
          <a:p>
            <a:pPr algn="just"/>
            <a:r>
              <a:rPr lang="en-US" sz="2800" dirty="0">
                <a:cs typeface="+mn-lt"/>
                <a:sym typeface="+mn-ea"/>
              </a:rPr>
              <a:t>Each neuron comprises </a:t>
            </a:r>
            <a:endParaRPr lang="en-US" sz="2800" dirty="0">
              <a:cs typeface="+mn-lt"/>
            </a:endParaRPr>
          </a:p>
          <a:p>
            <a:pPr lvl="1" algn="just"/>
            <a:r>
              <a:rPr lang="en-US" sz="2800" dirty="0">
                <a:cs typeface="+mn-lt"/>
                <a:sym typeface="+mn-ea"/>
              </a:rPr>
              <a:t>a cell body responsible for processing information.</a:t>
            </a:r>
            <a:endParaRPr lang="en-US" sz="2800" dirty="0">
              <a:cs typeface="+mn-lt"/>
            </a:endParaRPr>
          </a:p>
          <a:p>
            <a:pPr lvl="1" algn="just"/>
            <a:r>
              <a:rPr lang="en-US" sz="2800" dirty="0">
                <a:cs typeface="+mn-lt"/>
                <a:sym typeface="+mn-ea"/>
              </a:rPr>
              <a:t>Dendrites take input from the other neurons.</a:t>
            </a:r>
            <a:endParaRPr lang="en-US" sz="2800" dirty="0">
              <a:cs typeface="+mn-lt"/>
            </a:endParaRPr>
          </a:p>
          <a:p>
            <a:pPr lvl="1" algn="just"/>
            <a:r>
              <a:rPr lang="en-US" sz="2800" dirty="0">
                <a:cs typeface="+mn-lt"/>
                <a:sym typeface="+mn-ea"/>
              </a:rPr>
              <a:t>Axon terminals gives processed output to other neurons</a:t>
            </a:r>
            <a:endParaRPr lang="en-US">
              <a:cs typeface="+mn-lt"/>
            </a:endParaRPr>
          </a:p>
        </p:txBody>
      </p:sp>
      <p:pic>
        <p:nvPicPr>
          <p:cNvPr id="5" name="Content Placeholder 4" descr="The differences between Artificial and Biological Neural Networks | by  Richard Nagyfi | Towards Data Science"/>
          <p:cNvPicPr>
            <a:picLocks noChangeAspect="1"/>
          </p:cNvPicPr>
          <p:nvPr>
            <p:ph sz="half" idx="2"/>
          </p:nvPr>
        </p:nvPicPr>
        <p:blipFill rotWithShape="1">
          <a:blip r:embed="rId1">
            <a:extLst>
              <a:ext uri="{28A0092B-C50C-407E-A947-70E740481C1C}">
                <a14:useLocalDpi xmlns:a14="http://schemas.microsoft.com/office/drawing/2010/main" val="0"/>
              </a:ext>
            </a:extLst>
          </a:blip>
          <a:srcRect l="2333" r="1754" b="1241"/>
          <a:stretch>
            <a:fillRect/>
          </a:stretch>
        </p:blipFill>
        <p:spPr bwMode="auto">
          <a:xfrm>
            <a:off x="3234055" y="2936240"/>
            <a:ext cx="5724525" cy="361823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69950" y="1398905"/>
            <a:ext cx="10450830" cy="4351655"/>
          </a:xfrm>
        </p:spPr>
        <p:txBody>
          <a:bodyPr>
            <a:normAutofit/>
          </a:bodyPr>
          <a:p>
            <a:r>
              <a:rPr lang="en-US"/>
              <a:t>Computing the smallest value of this means differentiating it with respect to the (column) parameter vector β and setting the derivative to 0, which means that </a:t>
            </a:r>
            <a:endParaRPr lang="en-US"/>
          </a:p>
          <a:p>
            <a:endParaRPr lang="en-US"/>
          </a:p>
          <a:p>
            <a:pPr marL="0" indent="0">
              <a:buNone/>
            </a:pPr>
            <a:endParaRPr lang="en-US"/>
          </a:p>
          <a:p>
            <a:r>
              <a:rPr lang="en-US"/>
              <a:t>which has the solution</a:t>
            </a:r>
            <a:endParaRPr lang="en-US" b="1"/>
          </a:p>
          <a:p>
            <a:endParaRPr lang="en-US" b="1"/>
          </a:p>
        </p:txBody>
      </p:sp>
      <p:pic>
        <p:nvPicPr>
          <p:cNvPr id="7" name="Picture 6"/>
          <p:cNvPicPr>
            <a:picLocks noChangeAspect="1"/>
          </p:cNvPicPr>
          <p:nvPr/>
        </p:nvPicPr>
        <p:blipFill>
          <a:blip r:embed="rId1"/>
          <a:stretch>
            <a:fillRect/>
          </a:stretch>
        </p:blipFill>
        <p:spPr>
          <a:xfrm>
            <a:off x="5405755" y="4756150"/>
            <a:ext cx="2604135" cy="728980"/>
          </a:xfrm>
          <a:prstGeom prst="rect">
            <a:avLst/>
          </a:prstGeom>
        </p:spPr>
      </p:pic>
      <p:pic>
        <p:nvPicPr>
          <p:cNvPr id="9" name="Content Placeholder 8"/>
          <p:cNvPicPr>
            <a:picLocks noChangeAspect="1"/>
          </p:cNvPicPr>
          <p:nvPr>
            <p:ph sz="half" idx="2"/>
          </p:nvPr>
        </p:nvPicPr>
        <p:blipFill>
          <a:blip r:embed="rId2"/>
          <a:stretch>
            <a:fillRect/>
          </a:stretch>
        </p:blipFill>
        <p:spPr>
          <a:xfrm>
            <a:off x="5154295" y="2949575"/>
            <a:ext cx="3058795" cy="501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Hebb’s Rule</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825625"/>
            <a:ext cx="10515600" cy="4351655"/>
          </a:xfrm>
        </p:spPr>
        <p:txBody>
          <a:bodyPr/>
          <a:p>
            <a:r>
              <a:rPr lang="en-US"/>
              <a:t>Hebb’s rule says that the changes in the strength of synaptic connections are proportionalto the correlation in the firing of the two connecting neurons.</a:t>
            </a:r>
            <a:endParaRPr lang="en-US"/>
          </a:p>
          <a:p>
            <a:r>
              <a:rPr lang="en-US"/>
              <a:t> So if two neurons consistentlyfire simultaneously, then any connection between them will change in strength, becoming stronger. </a:t>
            </a:r>
            <a:endParaRPr lang="en-US"/>
          </a:p>
          <a:p>
            <a:r>
              <a:rPr lang="en-US"/>
              <a:t>However, if the two neurons never fire simultaneously, the connection between them will die away.</a:t>
            </a:r>
            <a:endParaRPr lang="en-US"/>
          </a:p>
          <a:p>
            <a:r>
              <a:rPr lang="en-US"/>
              <a:t>The idea is that if two neurons both respond to something, then they should be connected.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5185"/>
          </a:xfrm>
        </p:spPr>
        <p:txBody>
          <a:bodyPr/>
          <a:p>
            <a:pPr algn="ctr"/>
            <a:r>
              <a:rPr lang="en-US" b="1">
                <a:gradFill>
                  <a:gsLst>
                    <a:gs pos="0">
                      <a:srgbClr val="7B32B2"/>
                    </a:gs>
                    <a:gs pos="100000">
                      <a:srgbClr val="401A5D"/>
                    </a:gs>
                  </a:gsLst>
                  <a:lin scaled="0"/>
                </a:gradFill>
              </a:rPr>
              <a:t>Example</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210310"/>
            <a:ext cx="11012170" cy="5478780"/>
          </a:xfrm>
        </p:spPr>
        <p:txBody>
          <a:bodyPr>
            <a:noAutofit/>
          </a:bodyPr>
          <a:p>
            <a:r>
              <a:rPr lang="en-US" sz="2000"/>
              <a:t>suppose that you have a neuron somewhere that recognises your grandmother (this will probably get input from lots of visual processing neurons, but don’t worry about that).</a:t>
            </a:r>
            <a:endParaRPr lang="en-US" sz="2000"/>
          </a:p>
          <a:p>
            <a:r>
              <a:rPr lang="en-US" sz="2000"/>
              <a:t> Now if your grandmother always gives you a chocolate bar when she comes to visit, then some neurons, which are happy because you like the taste of chocolate, will also be stimulated. Since these neurons fire at the same time, they will be connected together, and the connection will get stronger over time. </a:t>
            </a:r>
            <a:endParaRPr lang="en-US" sz="2000"/>
          </a:p>
          <a:p>
            <a:r>
              <a:rPr lang="en-US" sz="2000"/>
              <a:t>So eventually, the sight of your grandmother, even in a photo, will be enough to make you think of chocolate.</a:t>
            </a:r>
            <a:endParaRPr lang="en-US" sz="2000"/>
          </a:p>
          <a:p>
            <a:r>
              <a:rPr lang="en-US" sz="2000"/>
              <a:t>Sound familiar? Pavlov used this idea, called </a:t>
            </a:r>
            <a:r>
              <a:rPr lang="en-US" sz="2000" b="1"/>
              <a:t>classical conditioning</a:t>
            </a:r>
            <a:r>
              <a:rPr lang="en-US" sz="2000"/>
              <a:t>, to train his dogs so that when food was shown to the dogs and the bell was rung at the same time, the neurons for salivating over the food and hearing the bell fired simultaneously, and so became strongly connected. </a:t>
            </a:r>
            <a:endParaRPr lang="en-US" sz="2000"/>
          </a:p>
          <a:p>
            <a:r>
              <a:rPr lang="en-US" sz="2000"/>
              <a:t>Over time, the strength of the synapse between the neurons that responded to hearing the bell and those that caused the salivation reflex was enough that just hearing the bell caused the salivation neurons to fire in sympathy.</a:t>
            </a:r>
            <a:endParaRPr lang="en-US" sz="2000"/>
          </a:p>
          <a:p>
            <a:r>
              <a:rPr lang="en-US" sz="2000"/>
              <a:t>There are other names for this idea that synaptic connections between neurons and assemblies of neurons can be formed when they fire together and can become stronger.</a:t>
            </a:r>
            <a:endParaRPr lang="en-US" sz="2000"/>
          </a:p>
          <a:p>
            <a:r>
              <a:rPr lang="en-US" sz="2000"/>
              <a:t> It is also known as </a:t>
            </a:r>
            <a:r>
              <a:rPr lang="en-US" sz="2000" b="1"/>
              <a:t>long-term potentiation and neural plasticity, </a:t>
            </a:r>
            <a:r>
              <a:rPr lang="en-US" sz="2000"/>
              <a:t>and it does appear to have correlates in real brains.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gradFill>
                  <a:gsLst>
                    <a:gs pos="0">
                      <a:srgbClr val="7B32B2"/>
                    </a:gs>
                    <a:gs pos="100000">
                      <a:srgbClr val="401A5D"/>
                    </a:gs>
                  </a:gsLst>
                  <a:lin scaled="0"/>
                </a:gradFill>
              </a:rPr>
              <a:t>McCulloch and Pitts Neurons</a:t>
            </a:r>
            <a:endParaRPr lang="en-US"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592580"/>
            <a:ext cx="10826115" cy="4784725"/>
          </a:xfrm>
        </p:spPr>
        <p:txBody>
          <a:bodyPr>
            <a:noAutofit/>
          </a:bodyPr>
          <a:p>
            <a:r>
              <a:rPr lang="en-US"/>
              <a:t>Studying neurons isn’t actually that easy. You need to be able to extract the neuron from the brain, and then keep it alive so that you can see how it reacts in controlled circumstances. Doing this takes a lot of care. </a:t>
            </a:r>
            <a:endParaRPr lang="en-US"/>
          </a:p>
          <a:p>
            <a:r>
              <a:rPr lang="en-US"/>
              <a:t>One of the problems is that neurons are generally quite small  so getting electrodes into the synapses is difficult. </a:t>
            </a:r>
            <a:endParaRPr lang="en-US"/>
          </a:p>
          <a:p>
            <a:r>
              <a:rPr lang="en-US"/>
              <a:t>It has been done, though, using neurons from the giant squid, which has some neurons that are large enough to see. Hodgkin and Huxley did this in 1952, measuring and writing down differential equations that compute the membrane potential based on various chemical concentrations, something that earned them a Nobel prize. </a:t>
            </a:r>
            <a:endParaRPr lang="en-US"/>
          </a:p>
          <a:p>
            <a:r>
              <a:rPr lang="en-US"/>
              <a:t>We aren’t going to worry about that, instead, we’re going to look at a mathematical model of a neuron that was introduced in 1943.</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99795" y="645795"/>
            <a:ext cx="10812780" cy="4429760"/>
          </a:xfrm>
        </p:spPr>
        <p:txBody>
          <a:bodyPr/>
          <a:p>
            <a:r>
              <a:rPr lang="en-US" sz="2800"/>
              <a:t>The purpose of a mathematical model is that it extracts only the bare essentials required to accurately represent the entity being studied, removing all of the extraneous details. </a:t>
            </a:r>
            <a:endParaRPr lang="en-US" sz="2800"/>
          </a:p>
          <a:p>
            <a:r>
              <a:rPr lang="en-US" sz="2800"/>
              <a:t>McCulloch and Pitts produced a perfect example of this when they modelled a neuron as:</a:t>
            </a:r>
            <a:endParaRPr lang="en-US" sz="2800"/>
          </a:p>
          <a:p>
            <a:pPr lvl="1"/>
            <a:r>
              <a:rPr lang="en-US" sz="2800"/>
              <a:t>a set of weighted inputs wi that correspond to the synapses</a:t>
            </a:r>
            <a:endParaRPr lang="en-US" sz="2800"/>
          </a:p>
          <a:p>
            <a:pPr lvl="1"/>
            <a:r>
              <a:rPr lang="en-US" sz="2800"/>
              <a:t>an adder that sums the input signals (equivalent to the membrane of the cell thatcollects electrical charge)</a:t>
            </a:r>
            <a:endParaRPr lang="en-US" sz="2800"/>
          </a:p>
          <a:p>
            <a:pPr lvl="1"/>
            <a:r>
              <a:rPr lang="en-US" sz="2800"/>
              <a:t>an activation function (initially a threshold function) that decideswhether the neuron fires (‘spikes’) for the current inputs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ubtitle 6"/>
          <p:cNvSpPr>
            <a:spLocks noGrp="1"/>
          </p:cNvSpPr>
          <p:nvPr>
            <p:ph type="subTitle" idx="1"/>
          </p:nvPr>
        </p:nvSpPr>
        <p:spPr>
          <a:xfrm>
            <a:off x="1229360" y="701675"/>
            <a:ext cx="9996805" cy="5378450"/>
          </a:xfrm>
        </p:spPr>
        <p:txBody>
          <a:bodyPr/>
          <a:p>
            <a:pPr algn="l"/>
            <a:r>
              <a:rPr lang="en-US" sz="2800"/>
              <a:t>A picture of McCulloch and Pitts’ mathematical model of a neuron. The inputs X</a:t>
            </a:r>
            <a:r>
              <a:rPr lang="en-US" sz="2800" baseline="-25000"/>
              <a:t>i </a:t>
            </a:r>
            <a:r>
              <a:rPr lang="en-US" sz="2800"/>
              <a:t>are multiplied by the weights w</a:t>
            </a:r>
            <a:r>
              <a:rPr lang="en-US" sz="2800" baseline="-25000"/>
              <a:t>i</a:t>
            </a:r>
            <a:r>
              <a:rPr lang="en-US" sz="2800"/>
              <a:t> , and the neurons sum their values. If this sum is greater than the threshold θ then the neuron fires; otherwise it does not.</a:t>
            </a:r>
            <a:endParaRPr lang="en-US" sz="2800"/>
          </a:p>
        </p:txBody>
      </p:sp>
      <p:pic>
        <p:nvPicPr>
          <p:cNvPr id="5" name="Content Placeholder 4"/>
          <p:cNvPicPr>
            <a:picLocks noChangeAspect="1"/>
          </p:cNvPicPr>
          <p:nvPr>
            <p:ph sz="half" idx="4294967295"/>
          </p:nvPr>
        </p:nvPicPr>
        <p:blipFill>
          <a:blip r:embed="rId1"/>
          <a:stretch>
            <a:fillRect/>
          </a:stretch>
        </p:blipFill>
        <p:spPr>
          <a:xfrm>
            <a:off x="2450465" y="2987040"/>
            <a:ext cx="6470650" cy="25755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19302</Words>
  <Application>WPS Presentation</Application>
  <PresentationFormat>Widescreen</PresentationFormat>
  <Paragraphs>304</Paragraphs>
  <Slides>40</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SimSun</vt:lpstr>
      <vt:lpstr>Wingdings</vt:lpstr>
      <vt:lpstr>Calibri</vt:lpstr>
      <vt:lpstr>Times New Roman</vt:lpstr>
      <vt:lpstr>LMRoman10-Regular</vt:lpstr>
      <vt:lpstr>Segoe Print</vt:lpstr>
      <vt:lpstr>LMMathSymbols10-Regular</vt:lpstr>
      <vt:lpstr>LMMathItalic10-Regular</vt:lpstr>
      <vt:lpstr>Calibri Light</vt:lpstr>
      <vt:lpstr>Microsoft YaHei</vt:lpstr>
      <vt:lpstr>Arial Unicode MS</vt:lpstr>
      <vt:lpstr>Office Theme</vt:lpstr>
      <vt:lpstr>Machine Learning</vt:lpstr>
      <vt:lpstr>PowerPoint 演示文稿</vt:lpstr>
      <vt:lpstr>THE BRAIN AND THE NEURON</vt:lpstr>
      <vt:lpstr>PowerPoint 演示文稿</vt:lpstr>
      <vt:lpstr>Hebb’s Rule</vt:lpstr>
      <vt:lpstr>Example</vt:lpstr>
      <vt:lpstr>McCulloch and Pitts Neurons</vt:lpstr>
      <vt:lpstr>PowerPoint 演示文稿</vt:lpstr>
      <vt:lpstr>PowerPoint 演示文稿</vt:lpstr>
      <vt:lpstr>Functions used in McCulloh and pitts</vt:lpstr>
      <vt:lpstr>Example:</vt:lpstr>
      <vt:lpstr>Limitations of the McCulloch and Pitts Neuronal Model</vt:lpstr>
      <vt:lpstr> NEURAL NETWORKS</vt:lpstr>
      <vt:lpstr>THE PERCEPTRON</vt:lpstr>
      <vt:lpstr>PowerPoint 演示文稿</vt:lpstr>
      <vt:lpstr>Working :</vt:lpstr>
      <vt:lpstr>PowerPoint 演示文稿</vt:lpstr>
      <vt:lpstr>PowerPoint 演示文稿</vt:lpstr>
      <vt:lpstr>PowerPoint 演示文稿</vt:lpstr>
      <vt:lpstr>The Learning Rate η:</vt:lpstr>
      <vt:lpstr>PowerPoint 演示文稿</vt:lpstr>
      <vt:lpstr>The Bias Input:</vt:lpstr>
      <vt:lpstr>PowerPoint 演示文稿</vt:lpstr>
      <vt:lpstr>PowerPoint 演示文稿</vt:lpstr>
      <vt:lpstr>The Perceptron Learning Algorithm:</vt:lpstr>
      <vt:lpstr>PowerPoint 演示文稿</vt:lpstr>
      <vt:lpstr>PowerPoint 演示文稿</vt:lpstr>
      <vt:lpstr>An Example of Perceptron Learning: Logic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 KUMAR REDDY MALLIDI</dc:creator>
  <cp:lastModifiedBy>Aviv</cp:lastModifiedBy>
  <cp:revision>60</cp:revision>
  <dcterms:created xsi:type="dcterms:W3CDTF">2021-05-31T03:31:00Z</dcterms:created>
  <dcterms:modified xsi:type="dcterms:W3CDTF">2021-07-01T10:21:24Z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