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17" r:id="rId3"/>
    <p:sldId id="257" r:id="rId4"/>
    <p:sldId id="372" r:id="rId5"/>
    <p:sldId id="357" r:id="rId6"/>
    <p:sldId id="358" r:id="rId7"/>
    <p:sldId id="359" r:id="rId8"/>
    <p:sldId id="362" r:id="rId9"/>
    <p:sldId id="361" r:id="rId10"/>
    <p:sldId id="365" r:id="rId11"/>
    <p:sldId id="360" r:id="rId12"/>
    <p:sldId id="366" r:id="rId13"/>
    <p:sldId id="367" r:id="rId14"/>
    <p:sldId id="368" r:id="rId15"/>
    <p:sldId id="369" r:id="rId16"/>
    <p:sldId id="370" r:id="rId17"/>
    <p:sldId id="371" r:id="rId18"/>
    <p:sldId id="386" r:id="rId19"/>
    <p:sldId id="387" r:id="rId20"/>
    <p:sldId id="388" r:id="rId21"/>
    <p:sldId id="389" r:id="rId22"/>
    <p:sldId id="391" r:id="rId23"/>
    <p:sldId id="390" r:id="rId24"/>
    <p:sldId id="392" r:id="rId25"/>
    <p:sldId id="393" r:id="rId26"/>
    <p:sldId id="394" r:id="rId27"/>
    <p:sldId id="395" r:id="rId28"/>
    <p:sldId id="396" r:id="rId29"/>
    <p:sldId id="397" r:id="rId30"/>
    <p:sldId id="398" r:id="rId31"/>
    <p:sldId id="400" r:id="rId32"/>
    <p:sldId id="402" r:id="rId33"/>
    <p:sldId id="403" r:id="rId34"/>
    <p:sldId id="404" r:id="rId35"/>
    <p:sldId id="40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01" d="100"/>
          <a:sy n="101" d="100"/>
        </p:scale>
        <p:origin x="138" y="22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726B8-17BD-4C73-B204-508596E2E19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911C1-ECB7-4023-AF77-4791B9D0914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4F0E216-BA48-4F04-AC4F-645AA0DD6AC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4F0E216-BA48-4F04-AC4F-645AA0DD6AC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6.png"/><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761" y="643468"/>
            <a:ext cx="5292727" cy="4242858"/>
          </a:xfrm>
        </p:spPr>
        <p:txBody>
          <a:bodyPr anchor="b">
            <a:normAutofit/>
          </a:bodyPr>
          <a:lstStyle/>
          <a:p>
            <a:pPr algn="l"/>
            <a:r>
              <a:rPr lang="en-IN" sz="8800" b="1"/>
              <a:t>Machine Learning</a:t>
            </a:r>
            <a:endParaRPr lang="en-IN" sz="8800" b="1" dirty="0"/>
          </a:p>
        </p:txBody>
      </p:sp>
      <p:sp>
        <p:nvSpPr>
          <p:cNvPr id="3" name="Subtitle 2"/>
          <p:cNvSpPr>
            <a:spLocks noGrp="1"/>
          </p:cNvSpPr>
          <p:nvPr>
            <p:ph type="subTitle" idx="1"/>
          </p:nvPr>
        </p:nvSpPr>
        <p:spPr>
          <a:xfrm>
            <a:off x="766445" y="5019675"/>
            <a:ext cx="9713595" cy="1252855"/>
          </a:xfrm>
        </p:spPr>
        <p:txBody>
          <a:bodyPr>
            <a:noAutofit/>
          </a:bodyPr>
          <a:lstStyle/>
          <a:p>
            <a:pPr algn="l"/>
            <a:r>
              <a:rPr lang="en-US" altLang="en-IN" sz="4000">
                <a:solidFill>
                  <a:schemeClr val="tx1">
                    <a:alpha val="60000"/>
                  </a:schemeClr>
                </a:solidFill>
              </a:rPr>
              <a:t>CO-5</a:t>
            </a:r>
            <a:r>
              <a:rPr lang="en-IN" sz="4000">
                <a:solidFill>
                  <a:schemeClr val="tx1">
                    <a:alpha val="60000"/>
                  </a:schemeClr>
                </a:solidFill>
              </a:rPr>
              <a:t>: Dimensionality Reduction techniques </a:t>
            </a:r>
            <a:endParaRPr lang="en-IN" sz="4000">
              <a:solidFill>
                <a:schemeClr val="tx1">
                  <a:alpha val="60000"/>
                </a:schemeClr>
              </a:solidFill>
            </a:endParaRPr>
          </a:p>
        </p:txBody>
      </p:sp>
      <p:pic>
        <p:nvPicPr>
          <p:cNvPr id="7" name="Graphic 6" descr="Head with Gear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99994" y="1608058"/>
            <a:ext cx="3240000" cy="32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20725" y="708660"/>
            <a:ext cx="11059795" cy="5824855"/>
          </a:xfrm>
        </p:spPr>
        <p:txBody>
          <a:bodyPr>
            <a:normAutofit lnSpcReduction="20000"/>
          </a:bodyPr>
          <a:p>
            <a:r>
              <a:rPr lang="en-US"/>
              <a:t>If our dataset is easy to separate into classes, then this within-class scatter should be small, so that each class is tightly clustered together.</a:t>
            </a:r>
            <a:endParaRPr lang="en-US"/>
          </a:p>
          <a:p>
            <a:r>
              <a:rPr lang="en-US"/>
              <a:t>However, to be able to separate the data, we also want the distance between the classes to be large. </a:t>
            </a:r>
            <a:endParaRPr lang="en-US"/>
          </a:p>
          <a:p>
            <a:r>
              <a:rPr lang="en-US"/>
              <a:t>This is known as the </a:t>
            </a:r>
            <a:r>
              <a:rPr lang="en-US">
                <a:solidFill>
                  <a:srgbClr val="FF0000"/>
                </a:solidFill>
              </a:rPr>
              <a:t>between-classes scatter </a:t>
            </a:r>
            <a:r>
              <a:rPr lang="en-US"/>
              <a:t>and is a significantly simpler computation, simply looking at the difference in the means</a:t>
            </a:r>
            <a:endParaRPr lang="en-US"/>
          </a:p>
          <a:p>
            <a:endParaRPr lang="en-US"/>
          </a:p>
          <a:p>
            <a:pPr marL="0" indent="0">
              <a:buNone/>
            </a:pPr>
            <a:endParaRPr lang="en-US"/>
          </a:p>
          <a:p>
            <a:r>
              <a:rPr lang="en-US"/>
              <a:t>The meanings of these two measurements is shown in the below Diagram</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3715385" y="2816860"/>
            <a:ext cx="3885565" cy="861695"/>
          </a:xfrm>
          <a:prstGeom prst="rect">
            <a:avLst/>
          </a:prstGeom>
        </p:spPr>
      </p:pic>
      <p:pic>
        <p:nvPicPr>
          <p:cNvPr id="6" name="Picture 5"/>
          <p:cNvPicPr>
            <a:picLocks noChangeAspect="1"/>
          </p:cNvPicPr>
          <p:nvPr/>
        </p:nvPicPr>
        <p:blipFill>
          <a:blip r:embed="rId2"/>
          <a:stretch>
            <a:fillRect/>
          </a:stretch>
        </p:blipFill>
        <p:spPr>
          <a:xfrm>
            <a:off x="3579495" y="4283075"/>
            <a:ext cx="3975735" cy="25507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13105" y="663575"/>
            <a:ext cx="10967085" cy="5810250"/>
          </a:xfrm>
        </p:spPr>
        <p:txBody>
          <a:bodyPr>
            <a:normAutofit lnSpcReduction="10000"/>
          </a:bodyPr>
          <a:p>
            <a:r>
              <a:rPr lang="en-US"/>
              <a:t>The argument about good separation suggests that datasets that are easy to separate into the different classes should have</a:t>
            </a:r>
            <a:r>
              <a:rPr lang="en-US">
                <a:solidFill>
                  <a:srgbClr val="FF0000"/>
                </a:solidFill>
              </a:rPr>
              <a:t> SB/SW </a:t>
            </a:r>
            <a:r>
              <a:rPr lang="en-US"/>
              <a:t>as large as possible.</a:t>
            </a:r>
            <a:endParaRPr lang="en-US"/>
          </a:p>
          <a:p>
            <a:r>
              <a:rPr lang="en-US"/>
              <a:t> This seems perfectly reasonable, but it hasn’t told us anything about dimensionality reduction.</a:t>
            </a:r>
            <a:endParaRPr lang="en-US"/>
          </a:p>
          <a:p>
            <a:r>
              <a:rPr lang="en-US"/>
              <a:t> However, we can say that the rule about making </a:t>
            </a:r>
            <a:r>
              <a:rPr lang="en-US">
                <a:solidFill>
                  <a:srgbClr val="FF0000"/>
                </a:solidFill>
              </a:rPr>
              <a:t>SB/SW</a:t>
            </a:r>
            <a:r>
              <a:rPr lang="en-US"/>
              <a:t> as large as possible is something that we want to be true for our data when we reduce the number of dimensions.</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3552825" y="4041140"/>
            <a:ext cx="5628640" cy="2245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977900" y="833120"/>
            <a:ext cx="10826115" cy="5544820"/>
          </a:xfrm>
        </p:spPr>
        <p:txBody>
          <a:bodyPr>
            <a:normAutofit fontScale="90000"/>
          </a:bodyPr>
          <a:p>
            <a:r>
              <a:rPr lang="en-US"/>
              <a:t>The above diagram shows two projections of the dataset onto a straight line. </a:t>
            </a:r>
            <a:endParaRPr lang="en-US"/>
          </a:p>
          <a:p>
            <a:r>
              <a:rPr lang="en-US"/>
              <a:t>For the projection on the left it is clear that we can’t separate out the two classes, while for the one on the right we can. </a:t>
            </a:r>
            <a:endParaRPr lang="en-US"/>
          </a:p>
          <a:p>
            <a:r>
              <a:rPr lang="en-US"/>
              <a:t>So we just need to find a way to compute a suitable projection.</a:t>
            </a:r>
            <a:endParaRPr lang="en-US"/>
          </a:p>
          <a:p>
            <a:r>
              <a:rPr lang="en-US"/>
              <a:t>We know that any line can be written as a vector w. The projection of the data for a  datapoint x can be written as</a:t>
            </a:r>
            <a:endParaRPr lang="en-US"/>
          </a:p>
          <a:p>
            <a:pPr marL="0" indent="0">
              <a:buNone/>
            </a:pPr>
            <a:endParaRPr lang="en-US"/>
          </a:p>
          <a:p>
            <a:endParaRPr lang="en-US"/>
          </a:p>
          <a:p>
            <a:r>
              <a:rPr lang="en-US"/>
              <a:t>This gives us a scalar that is the distance along the w vector that we need to go to find the projection of point x.</a:t>
            </a:r>
            <a:endParaRPr lang="en-US"/>
          </a:p>
          <a:p>
            <a:r>
              <a:rPr lang="en-US"/>
              <a:t>So we can compute the projection of our data along w for every point, and we will have projected our data onto a straight line, as is shown in the above examples</a:t>
            </a:r>
            <a:endParaRPr lang="en-US"/>
          </a:p>
        </p:txBody>
      </p:sp>
      <p:pic>
        <p:nvPicPr>
          <p:cNvPr id="5" name="Content Placeholder 4"/>
          <p:cNvPicPr>
            <a:picLocks noChangeAspect="1"/>
          </p:cNvPicPr>
          <p:nvPr>
            <p:ph sz="half" idx="2"/>
          </p:nvPr>
        </p:nvPicPr>
        <p:blipFill>
          <a:blip r:embed="rId1"/>
          <a:stretch>
            <a:fillRect/>
          </a:stretch>
        </p:blipFill>
        <p:spPr>
          <a:xfrm>
            <a:off x="5178425" y="3435985"/>
            <a:ext cx="2047875" cy="5321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83285" y="504825"/>
            <a:ext cx="10861675" cy="6117590"/>
          </a:xfrm>
        </p:spPr>
        <p:txBody>
          <a:bodyPr>
            <a:normAutofit fontScale="80000"/>
          </a:bodyPr>
          <a:p>
            <a:r>
              <a:rPr lang="en-US"/>
              <a:t>Since the mean can be treated as a datapoint, we can project that as well:</a:t>
            </a:r>
            <a:endParaRPr lang="en-US"/>
          </a:p>
          <a:p>
            <a:endParaRPr lang="en-US"/>
          </a:p>
          <a:p>
            <a:r>
              <a:rPr lang="en-US"/>
              <a:t>Now we just need to work out what happens to the within-class and between-class scatters.</a:t>
            </a:r>
            <a:endParaRPr lang="en-US"/>
          </a:p>
          <a:p>
            <a:r>
              <a:rPr lang="en-US"/>
              <a:t>Replacing x</a:t>
            </a:r>
            <a:r>
              <a:rPr lang="en-US" baseline="-25000"/>
              <a:t>j</a:t>
            </a:r>
            <a:r>
              <a:rPr lang="en-US"/>
              <a:t> with w</a:t>
            </a:r>
            <a:r>
              <a:rPr lang="en-US" baseline="-25000"/>
              <a:t>T</a:t>
            </a:r>
            <a:r>
              <a:rPr lang="en-US"/>
              <a:t> · x</a:t>
            </a:r>
            <a:r>
              <a:rPr lang="en-US" baseline="-25000"/>
              <a:t>j</a:t>
            </a:r>
            <a:r>
              <a:rPr lang="en-US"/>
              <a:t> in Equations of S</a:t>
            </a:r>
            <a:r>
              <a:rPr lang="en-US" baseline="-25000"/>
              <a:t>w </a:t>
            </a:r>
            <a:r>
              <a:rPr lang="en-US"/>
              <a:t>and S</a:t>
            </a:r>
            <a:r>
              <a:rPr lang="en-US" baseline="-25000"/>
              <a:t>B</a:t>
            </a:r>
            <a:r>
              <a:rPr lang="en-US"/>
              <a:t> we can use some linear algebra</a:t>
            </a:r>
            <a:endParaRPr lang="en-US"/>
          </a:p>
          <a:p>
            <a:endParaRPr lang="en-US"/>
          </a:p>
          <a:p>
            <a:endParaRPr lang="en-US"/>
          </a:p>
          <a:p>
            <a:endParaRPr lang="en-US"/>
          </a:p>
          <a:p>
            <a:r>
              <a:rPr lang="en-US"/>
              <a:t>So our ratio of within-class and between-class scatter looks like</a:t>
            </a:r>
            <a:endParaRPr lang="en-US"/>
          </a:p>
          <a:p>
            <a:r>
              <a:rPr lang="en-US"/>
              <a:t>In order to find the maximum value of this with respect to w, we differentiate it and set the derivative equal to 0. This tells us that:</a:t>
            </a:r>
            <a:endParaRPr lang="en-US"/>
          </a:p>
          <a:p>
            <a:endParaRPr lang="en-US"/>
          </a:p>
          <a:p>
            <a:endParaRPr lang="en-US"/>
          </a:p>
          <a:p>
            <a:r>
              <a:rPr lang="en-US"/>
              <a:t>So we just need to solve this equation for w and we are done. We start with a little bit of rearranging to get:</a:t>
            </a:r>
            <a:endParaRPr lang="en-US"/>
          </a:p>
          <a:p>
            <a:endParaRPr lang="en-US"/>
          </a:p>
          <a:p>
            <a:endParaRPr lang="en-US"/>
          </a:p>
          <a:p>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3943350" y="908050"/>
            <a:ext cx="1856105" cy="429895"/>
          </a:xfrm>
          <a:prstGeom prst="rect">
            <a:avLst/>
          </a:prstGeom>
        </p:spPr>
      </p:pic>
      <p:pic>
        <p:nvPicPr>
          <p:cNvPr id="7" name="Picture 6"/>
          <p:cNvPicPr>
            <a:picLocks noChangeAspect="1"/>
          </p:cNvPicPr>
          <p:nvPr/>
        </p:nvPicPr>
        <p:blipFill>
          <a:blip r:embed="rId2"/>
          <a:stretch>
            <a:fillRect/>
          </a:stretch>
        </p:blipFill>
        <p:spPr>
          <a:xfrm>
            <a:off x="3602990" y="2141855"/>
            <a:ext cx="5951220" cy="1285875"/>
          </a:xfrm>
          <a:prstGeom prst="rect">
            <a:avLst/>
          </a:prstGeom>
        </p:spPr>
      </p:pic>
      <p:pic>
        <p:nvPicPr>
          <p:cNvPr id="8" name="Picture 7"/>
          <p:cNvPicPr>
            <a:picLocks noChangeAspect="1"/>
          </p:cNvPicPr>
          <p:nvPr/>
        </p:nvPicPr>
        <p:blipFill>
          <a:blip r:embed="rId3"/>
          <a:stretch>
            <a:fillRect/>
          </a:stretch>
        </p:blipFill>
        <p:spPr>
          <a:xfrm>
            <a:off x="8613775" y="3186430"/>
            <a:ext cx="1121410" cy="755015"/>
          </a:xfrm>
          <a:prstGeom prst="rect">
            <a:avLst/>
          </a:prstGeom>
        </p:spPr>
      </p:pic>
      <p:pic>
        <p:nvPicPr>
          <p:cNvPr id="9" name="Picture 8"/>
          <p:cNvPicPr>
            <a:picLocks noChangeAspect="1"/>
          </p:cNvPicPr>
          <p:nvPr/>
        </p:nvPicPr>
        <p:blipFill>
          <a:blip r:embed="rId4"/>
          <a:stretch>
            <a:fillRect/>
          </a:stretch>
        </p:blipFill>
        <p:spPr>
          <a:xfrm>
            <a:off x="4408805" y="4620260"/>
            <a:ext cx="4848225" cy="777240"/>
          </a:xfrm>
          <a:prstGeom prst="rect">
            <a:avLst/>
          </a:prstGeom>
        </p:spPr>
      </p:pic>
      <p:pic>
        <p:nvPicPr>
          <p:cNvPr id="10" name="Picture 9"/>
          <p:cNvPicPr>
            <a:picLocks noChangeAspect="1"/>
          </p:cNvPicPr>
          <p:nvPr/>
        </p:nvPicPr>
        <p:blipFill>
          <a:blip r:embed="rId5"/>
          <a:stretch>
            <a:fillRect/>
          </a:stretch>
        </p:blipFill>
        <p:spPr>
          <a:xfrm>
            <a:off x="5799455" y="5941060"/>
            <a:ext cx="2637155" cy="8261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030A0"/>
                </a:solidFill>
              </a:rPr>
              <a:t>PRINCIPAL COMPONENTS ANALYSIS (PCA)</a:t>
            </a:r>
            <a:endParaRPr lang="en-US" b="1">
              <a:solidFill>
                <a:srgbClr val="7030A0"/>
              </a:solidFill>
            </a:endParaRPr>
          </a:p>
        </p:txBody>
      </p:sp>
      <p:sp>
        <p:nvSpPr>
          <p:cNvPr id="3" name="Content Placeholder 2"/>
          <p:cNvSpPr>
            <a:spLocks noGrp="1"/>
          </p:cNvSpPr>
          <p:nvPr>
            <p:ph sz="half" idx="1"/>
          </p:nvPr>
        </p:nvSpPr>
        <p:spPr>
          <a:xfrm>
            <a:off x="838200" y="1825625"/>
            <a:ext cx="10673715" cy="4637405"/>
          </a:xfrm>
        </p:spPr>
        <p:txBody>
          <a:bodyPr>
            <a:normAutofit lnSpcReduction="10000"/>
          </a:bodyPr>
          <a:p>
            <a:r>
              <a:rPr lang="en-US"/>
              <a:t>Unlike LDA, these are designed for unlabelled data. </a:t>
            </a:r>
            <a:endParaRPr lang="en-US"/>
          </a:p>
          <a:p>
            <a:r>
              <a:rPr lang="en-US"/>
              <a:t>This does not stop them being used for labelled data, since the learning that takes place in the lower dimensional space can still use the target data, although it does mean that they miss out on any information that is contained in the targets.</a:t>
            </a:r>
            <a:endParaRPr lang="en-US"/>
          </a:p>
          <a:p>
            <a:r>
              <a:rPr lang="en-US"/>
              <a:t>The idea is that by finding particular </a:t>
            </a:r>
            <a:r>
              <a:rPr lang="en-US">
                <a:solidFill>
                  <a:srgbClr val="FF0000"/>
                </a:solidFill>
              </a:rPr>
              <a:t>sets of coordinate axes</a:t>
            </a:r>
            <a:r>
              <a:rPr lang="en-US"/>
              <a:t>, it will become clear that some of the </a:t>
            </a:r>
            <a:r>
              <a:rPr lang="en-US">
                <a:solidFill>
                  <a:srgbClr val="FF0000"/>
                </a:solidFill>
              </a:rPr>
              <a:t>dimensions are not required. </a:t>
            </a:r>
            <a:endParaRPr lang="en-US"/>
          </a:p>
          <a:p>
            <a:r>
              <a:rPr lang="en-US"/>
              <a:t>This is demonstrated in below Figure which shows two versions of the iris dataset.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1190625" y="603885"/>
            <a:ext cx="10163175" cy="5875655"/>
          </a:xfrm>
        </p:spPr>
        <p:txBody>
          <a:bodyPr/>
          <a:p>
            <a:r>
              <a:rPr lang="en-US"/>
              <a:t>Two different sets of coordinate axes. The second consists of a rotation and translation of the first and was found using Principal Components Analysis.</a:t>
            </a:r>
            <a:endParaRPr lang="en-US"/>
          </a:p>
        </p:txBody>
      </p:sp>
      <p:pic>
        <p:nvPicPr>
          <p:cNvPr id="5" name="Content Placeholder 4"/>
          <p:cNvPicPr>
            <a:picLocks noChangeAspect="1"/>
          </p:cNvPicPr>
          <p:nvPr>
            <p:ph sz="half" idx="1"/>
          </p:nvPr>
        </p:nvPicPr>
        <p:blipFill>
          <a:blip r:embed="rId1"/>
          <a:stretch>
            <a:fillRect/>
          </a:stretch>
        </p:blipFill>
        <p:spPr>
          <a:xfrm>
            <a:off x="2563495" y="2595245"/>
            <a:ext cx="6273800" cy="29419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43585" y="611505"/>
            <a:ext cx="11091545" cy="5993130"/>
          </a:xfrm>
        </p:spPr>
        <p:txBody>
          <a:bodyPr>
            <a:normAutofit fontScale="80000"/>
          </a:bodyPr>
          <a:p>
            <a:r>
              <a:rPr lang="en-US"/>
              <a:t>The potential for dimensionality reduction is in the fact that the y dimension does not now demonstrate much variability, and so it might be possible to </a:t>
            </a:r>
            <a:r>
              <a:rPr lang="en-US">
                <a:solidFill>
                  <a:srgbClr val="FF0000"/>
                </a:solidFill>
              </a:rPr>
              <a:t>ignore </a:t>
            </a:r>
            <a:r>
              <a:rPr lang="en-US"/>
              <a:t>it and use the x axis values alone without compromising the results of a learning algorithm. </a:t>
            </a:r>
            <a:endParaRPr lang="en-US"/>
          </a:p>
          <a:p>
            <a:r>
              <a:rPr lang="en-US"/>
              <a:t>In fact, it can make the results better, since we are often removing some of the noise in the data.</a:t>
            </a:r>
            <a:endParaRPr lang="en-US"/>
          </a:p>
          <a:p>
            <a:r>
              <a:rPr lang="en-US">
                <a:solidFill>
                  <a:srgbClr val="FF0000"/>
                </a:solidFill>
              </a:rPr>
              <a:t>How to choose the axes??</a:t>
            </a:r>
            <a:endParaRPr lang="en-US">
              <a:solidFill>
                <a:srgbClr val="FF0000"/>
              </a:solidFill>
            </a:endParaRPr>
          </a:p>
          <a:p>
            <a:r>
              <a:rPr lang="en-US">
                <a:solidFill>
                  <a:schemeClr val="tx1"/>
                </a:solidFill>
              </a:rPr>
              <a:t>The first method we are going to look at is</a:t>
            </a:r>
            <a:r>
              <a:rPr lang="en-US">
                <a:solidFill>
                  <a:srgbClr val="FF0000"/>
                </a:solidFill>
              </a:rPr>
              <a:t> Principal Components  analysis (PCA)</a:t>
            </a:r>
            <a:r>
              <a:rPr lang="en-US">
                <a:solidFill>
                  <a:schemeClr val="tx1"/>
                </a:solidFill>
              </a:rPr>
              <a:t>. </a:t>
            </a:r>
            <a:endParaRPr lang="en-US">
              <a:solidFill>
                <a:schemeClr val="tx1"/>
              </a:solidFill>
            </a:endParaRPr>
          </a:p>
          <a:p>
            <a:r>
              <a:rPr lang="en-US">
                <a:solidFill>
                  <a:schemeClr val="tx1"/>
                </a:solidFill>
              </a:rPr>
              <a:t>The idea of a principal component is that it is a direction in the data with the largest variation.</a:t>
            </a:r>
            <a:endParaRPr lang="en-US">
              <a:solidFill>
                <a:schemeClr val="tx1"/>
              </a:solidFill>
            </a:endParaRPr>
          </a:p>
          <a:p>
            <a:r>
              <a:rPr lang="en-US">
                <a:solidFill>
                  <a:schemeClr val="tx1"/>
                </a:solidFill>
              </a:rPr>
              <a:t>The algorithm first centres the data by subtracting off the mean, and then chooses the direction with the largest variation and places an axis in that direction, and then looks at the variation that remains and finds another axis that is orthogonal to the first and covers as much of the remaining variation as possible.</a:t>
            </a:r>
            <a:endParaRPr lang="en-US">
              <a:solidFill>
                <a:schemeClr val="tx1"/>
              </a:solidFill>
            </a:endParaRPr>
          </a:p>
          <a:p>
            <a:r>
              <a:rPr lang="en-US">
                <a:solidFill>
                  <a:schemeClr val="tx1"/>
                </a:solidFill>
              </a:rPr>
              <a:t>It then iterates this until it has run out of possible axes. </a:t>
            </a:r>
            <a:endParaRPr lang="en-US">
              <a:solidFill>
                <a:schemeClr val="tx1"/>
              </a:solidFill>
            </a:endParaRPr>
          </a:p>
          <a:p>
            <a:r>
              <a:rPr lang="en-US">
                <a:solidFill>
                  <a:schemeClr val="tx1"/>
                </a:solidFill>
              </a:rPr>
              <a:t>The end result is that all the variation is along the axes of the coordinate set, and so the covariance matrix is diagonal—each new variable is uncorrelated with every variable except itself.</a:t>
            </a:r>
            <a:endParaRPr lang="en-US">
              <a:solidFill>
                <a:schemeClr val="tx1"/>
              </a:solidFill>
            </a:endParaRPr>
          </a:p>
          <a:p>
            <a:endParaRPr 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0850" y="628650"/>
            <a:ext cx="11261090" cy="4351655"/>
          </a:xfrm>
        </p:spPr>
        <p:txBody>
          <a:bodyPr/>
          <a:p>
            <a:r>
              <a:rPr lang="en-US"/>
              <a:t>Some of the axes that are found last have very little variation, and so they can be removed without affecting the variability in the data.</a:t>
            </a:r>
            <a:endParaRPr lang="en-US"/>
          </a:p>
          <a:p>
            <a:r>
              <a:rPr lang="en-US"/>
              <a:t>Putting this in more formal terms, we have a data matrix X and we want to rotate it so that the data lies along the directions of maximum variation. </a:t>
            </a:r>
            <a:endParaRPr lang="en-US"/>
          </a:p>
          <a:p>
            <a:r>
              <a:rPr lang="en-US"/>
              <a:t>This means that we multiply our data matrix by a rotation matrix (often written as P</a:t>
            </a:r>
            <a:r>
              <a:rPr lang="en-US" baseline="30000"/>
              <a:t>T</a:t>
            </a:r>
            <a:r>
              <a:rPr lang="en-US"/>
              <a:t> ) so that</a:t>
            </a:r>
            <a:endParaRPr lang="en-US"/>
          </a:p>
          <a:p>
            <a:r>
              <a:rPr lang="en-US"/>
              <a:t>where P is chosen so that the covariance matrix of Y is diagonal, i.e.,</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3937000" y="2871470"/>
            <a:ext cx="1626235" cy="429260"/>
          </a:xfrm>
          <a:prstGeom prst="rect">
            <a:avLst/>
          </a:prstGeom>
        </p:spPr>
      </p:pic>
      <p:pic>
        <p:nvPicPr>
          <p:cNvPr id="7" name="Picture 6"/>
          <p:cNvPicPr>
            <a:picLocks noChangeAspect="1"/>
          </p:cNvPicPr>
          <p:nvPr/>
        </p:nvPicPr>
        <p:blipFill>
          <a:blip r:embed="rId2"/>
          <a:stretch>
            <a:fillRect/>
          </a:stretch>
        </p:blipFill>
        <p:spPr>
          <a:xfrm>
            <a:off x="2286635" y="4157345"/>
            <a:ext cx="7320280" cy="15214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12445" y="600075"/>
            <a:ext cx="11229340" cy="5886450"/>
          </a:xfrm>
        </p:spPr>
        <p:txBody>
          <a:bodyPr/>
          <a:p>
            <a:r>
              <a:rPr lang="en-US"/>
              <a:t>We can get a different handle on this by using some linear algebra and the definition of covariance to see that:</a:t>
            </a:r>
            <a:endParaRPr lang="en-US"/>
          </a:p>
          <a:p>
            <a:endParaRPr lang="en-US"/>
          </a:p>
          <a:p>
            <a:endParaRPr lang="en-US"/>
          </a:p>
          <a:p>
            <a:endParaRPr lang="en-US"/>
          </a:p>
          <a:p>
            <a:endParaRPr lang="en-US"/>
          </a:p>
          <a:p>
            <a:r>
              <a:rPr lang="en-US"/>
              <a:t>The two extra things that we needed to know were that</a:t>
            </a:r>
            <a:endParaRPr lang="en-US"/>
          </a:p>
          <a:p>
            <a:endParaRPr lang="en-US"/>
          </a:p>
          <a:p>
            <a:endParaRPr lang="en-US"/>
          </a:p>
          <a:p>
            <a:endParaRPr lang="en-US"/>
          </a:p>
          <a:p>
            <a:r>
              <a:rPr lang="en-US"/>
              <a:t>Therefore,</a:t>
            </a:r>
            <a:endParaRPr lang="en-US"/>
          </a:p>
          <a:p>
            <a:endParaRPr lang="en-US"/>
          </a:p>
          <a:p>
            <a:endParaRPr lang="en-US"/>
          </a:p>
          <a:p>
            <a:endParaRPr lang="en-US"/>
          </a:p>
          <a:p>
            <a:endParaRPr lang="en-US"/>
          </a:p>
          <a:p>
            <a:pPr marL="0" indent="0">
              <a:buNone/>
            </a:pP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3891280" y="1736725"/>
            <a:ext cx="3396615" cy="1892300"/>
          </a:xfrm>
          <a:prstGeom prst="rect">
            <a:avLst/>
          </a:prstGeom>
        </p:spPr>
      </p:pic>
      <p:pic>
        <p:nvPicPr>
          <p:cNvPr id="6" name="Picture 5"/>
          <p:cNvPicPr>
            <a:picLocks noChangeAspect="1"/>
          </p:cNvPicPr>
          <p:nvPr/>
        </p:nvPicPr>
        <p:blipFill>
          <a:blip r:embed="rId2"/>
          <a:stretch>
            <a:fillRect/>
          </a:stretch>
        </p:blipFill>
        <p:spPr>
          <a:xfrm>
            <a:off x="4704080" y="4360545"/>
            <a:ext cx="3434080" cy="480060"/>
          </a:xfrm>
          <a:prstGeom prst="rect">
            <a:avLst/>
          </a:prstGeom>
        </p:spPr>
      </p:pic>
      <p:pic>
        <p:nvPicPr>
          <p:cNvPr id="7" name="Picture 6"/>
          <p:cNvPicPr>
            <a:picLocks noChangeAspect="1"/>
          </p:cNvPicPr>
          <p:nvPr/>
        </p:nvPicPr>
        <p:blipFill>
          <a:blip r:embed="rId3"/>
          <a:stretch>
            <a:fillRect/>
          </a:stretch>
        </p:blipFill>
        <p:spPr>
          <a:xfrm>
            <a:off x="4752340" y="5034915"/>
            <a:ext cx="1675130" cy="509905"/>
          </a:xfrm>
          <a:prstGeom prst="rect">
            <a:avLst/>
          </a:prstGeom>
        </p:spPr>
      </p:pic>
      <p:pic>
        <p:nvPicPr>
          <p:cNvPr id="8" name="Picture 7"/>
          <p:cNvPicPr>
            <a:picLocks noChangeAspect="1"/>
          </p:cNvPicPr>
          <p:nvPr/>
        </p:nvPicPr>
        <p:blipFill>
          <a:blip r:embed="rId4"/>
          <a:stretch>
            <a:fillRect/>
          </a:stretch>
        </p:blipFill>
        <p:spPr>
          <a:xfrm>
            <a:off x="3724910" y="5912485"/>
            <a:ext cx="4631690" cy="574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44855" y="879475"/>
            <a:ext cx="11142345" cy="5577205"/>
          </a:xfrm>
        </p:spPr>
        <p:txBody>
          <a:bodyPr>
            <a:normAutofit lnSpcReduction="20000"/>
          </a:bodyPr>
          <a:p>
            <a:r>
              <a:rPr lang="en-US"/>
              <a:t>where there is one tricky fact, namely that for a rotation matrix</a:t>
            </a:r>
            <a:endParaRPr lang="en-US"/>
          </a:p>
          <a:p>
            <a:r>
              <a:rPr lang="en-US"/>
              <a:t>This just says that to invert a rotation we rotate in the opposite direction by the same amount that we rotated forwards. </a:t>
            </a:r>
            <a:endParaRPr lang="en-US"/>
          </a:p>
          <a:p>
            <a:r>
              <a:rPr lang="en-US"/>
              <a:t>As cov(Y) is diagonal, if we write P as a set of column vectors P = [p</a:t>
            </a:r>
            <a:r>
              <a:rPr lang="en-US" baseline="-25000"/>
              <a:t>1</a:t>
            </a:r>
            <a:r>
              <a:rPr lang="en-US"/>
              <a:t>, p</a:t>
            </a:r>
            <a:r>
              <a:rPr lang="en-US" baseline="-25000"/>
              <a:t>2</a:t>
            </a:r>
            <a:r>
              <a:rPr lang="en-US"/>
              <a:t>, . . . , p</a:t>
            </a:r>
            <a:r>
              <a:rPr lang="en-US" baseline="-25000"/>
              <a:t>N</a:t>
            </a:r>
            <a:r>
              <a:rPr lang="en-US"/>
              <a:t> ] then:</a:t>
            </a:r>
            <a:endParaRPr lang="en-US"/>
          </a:p>
          <a:p>
            <a:endParaRPr lang="en-US"/>
          </a:p>
          <a:p>
            <a:r>
              <a:rPr lang="en-US"/>
              <a:t>which (by writing the λ variables in a matrix as </a:t>
            </a:r>
            <a:endParaRPr lang="en-US"/>
          </a:p>
          <a:p>
            <a:endParaRPr lang="en-US"/>
          </a:p>
          <a:p>
            <a:endParaRPr lang="en-US"/>
          </a:p>
          <a:p>
            <a:pPr marL="0" indent="0">
              <a:buNone/>
            </a:pPr>
            <a:endParaRPr lang="en-US"/>
          </a:p>
          <a:p>
            <a:r>
              <a:rPr lang="en-US"/>
              <a:t>leads to a very interesting equation:</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10397490" y="879475"/>
            <a:ext cx="1303655" cy="355600"/>
          </a:xfrm>
          <a:prstGeom prst="rect">
            <a:avLst/>
          </a:prstGeom>
        </p:spPr>
      </p:pic>
      <p:pic>
        <p:nvPicPr>
          <p:cNvPr id="7" name="Picture 6"/>
          <p:cNvPicPr>
            <a:picLocks noChangeAspect="1"/>
          </p:cNvPicPr>
          <p:nvPr/>
        </p:nvPicPr>
        <p:blipFill>
          <a:blip r:embed="rId2"/>
          <a:stretch>
            <a:fillRect/>
          </a:stretch>
        </p:blipFill>
        <p:spPr>
          <a:xfrm>
            <a:off x="3824605" y="2395855"/>
            <a:ext cx="3920490" cy="698500"/>
          </a:xfrm>
          <a:prstGeom prst="rect">
            <a:avLst/>
          </a:prstGeom>
        </p:spPr>
      </p:pic>
      <p:pic>
        <p:nvPicPr>
          <p:cNvPr id="8" name="Picture 7"/>
          <p:cNvPicPr>
            <a:picLocks noChangeAspect="1"/>
          </p:cNvPicPr>
          <p:nvPr/>
        </p:nvPicPr>
        <p:blipFill>
          <a:blip r:embed="rId3"/>
          <a:stretch>
            <a:fillRect/>
          </a:stretch>
        </p:blipFill>
        <p:spPr>
          <a:xfrm>
            <a:off x="3964305" y="3924935"/>
            <a:ext cx="5375910" cy="738505"/>
          </a:xfrm>
          <a:prstGeom prst="rect">
            <a:avLst/>
          </a:prstGeom>
        </p:spPr>
      </p:pic>
      <p:pic>
        <p:nvPicPr>
          <p:cNvPr id="9" name="Picture 8"/>
          <p:cNvPicPr>
            <a:picLocks noChangeAspect="1"/>
          </p:cNvPicPr>
          <p:nvPr/>
        </p:nvPicPr>
        <p:blipFill>
          <a:blip r:embed="rId4"/>
          <a:stretch>
            <a:fillRect/>
          </a:stretch>
        </p:blipFill>
        <p:spPr>
          <a:xfrm>
            <a:off x="3670935" y="5539740"/>
            <a:ext cx="3424555" cy="5708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269965" y="409303"/>
          <a:ext cx="11477895" cy="5586095"/>
        </p:xfrm>
        <a:graphic>
          <a:graphicData uri="http://schemas.openxmlformats.org/drawingml/2006/table">
            <a:tbl>
              <a:tblPr firstRow="1" firstCol="1" bandRow="1">
                <a:tableStyleId>{5C22544A-7EE6-4342-B048-85BDC9FD1C3A}</a:tableStyleId>
              </a:tblPr>
              <a:tblGrid>
                <a:gridCol w="1009503"/>
                <a:gridCol w="1746169"/>
                <a:gridCol w="5290820"/>
                <a:gridCol w="1794373"/>
                <a:gridCol w="1637030"/>
              </a:tblGrid>
              <a:tr h="940943">
                <a:tc>
                  <a:txBody>
                    <a:bodyPr/>
                    <a:lstStyle/>
                    <a:p>
                      <a:pPr algn="ctr">
                        <a:lnSpc>
                          <a:spcPct val="115000"/>
                        </a:lnSpc>
                        <a:spcAft>
                          <a:spcPts val="1000"/>
                        </a:spcAft>
                      </a:pPr>
                      <a:r>
                        <a:rPr lang="en-US" sz="1800" b="1">
                          <a:effectLst/>
                        </a:rPr>
                        <a:t>S.No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Course Outcome</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Intended Learning Outcomes</a:t>
                      </a:r>
                      <a:endParaRPr lang="en-IN" sz="1600" b="1">
                        <a:effectLst/>
                      </a:endParaRPr>
                    </a:p>
                    <a:p>
                      <a:pPr>
                        <a:lnSpc>
                          <a:spcPct val="115000"/>
                        </a:lnSpc>
                        <a:spcAft>
                          <a:spcPts val="1000"/>
                        </a:spcAft>
                      </a:pPr>
                      <a:r>
                        <a:rPr lang="en-US" sz="1800" b="1">
                          <a:effectLst/>
                        </a:rPr>
                        <a:t>                                          (ILO)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Knowledge Level of ILO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No. of Hours</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r h="780551">
                <a:tc>
                  <a:txBody>
                    <a:bodyPr/>
                    <a:lstStyle/>
                    <a:p>
                      <a:pPr algn="ctr">
                        <a:lnSpc>
                          <a:spcPct val="115000"/>
                        </a:lnSpc>
                        <a:spcAft>
                          <a:spcPts val="1000"/>
                        </a:spcAft>
                      </a:pPr>
                      <a:r>
                        <a:rPr lang="en-US" sz="2000" b="1">
                          <a:effectLst/>
                          <a:cs typeface="+mn-lt"/>
                        </a:rPr>
                        <a:t>1</a:t>
                      </a:r>
                      <a:endParaRPr lang="en-US" sz="2000" b="1">
                        <a:effectLst/>
                        <a:ea typeface="Calibri" panose="020F0502020204030204" pitchFamily="34" charset="0"/>
                        <a:cs typeface="+mn-lt"/>
                      </a:endParaRPr>
                    </a:p>
                  </a:txBody>
                  <a:tcPr marL="65924" marR="65924" marT="0" marB="0" anchor="ctr"/>
                </a:tc>
                <a:tc rowSpan="6">
                  <a:txBody>
                    <a:bodyPr/>
                    <a:lstStyle/>
                    <a:p>
                      <a:pPr algn="ctr">
                        <a:lnSpc>
                          <a:spcPct val="115000"/>
                        </a:lnSpc>
                        <a:spcAft>
                          <a:spcPts val="1000"/>
                        </a:spcAft>
                      </a:pPr>
                      <a:r>
                        <a:rPr lang="en-US" sz="2000" b="1" dirty="0">
                          <a:effectLst/>
                          <a:cs typeface="+mn-lt"/>
                        </a:rPr>
                        <a:t>CO 5</a:t>
                      </a:r>
                      <a:endParaRPr lang="en-US" sz="2000" b="1" dirty="0">
                        <a:effectLst/>
                        <a:ea typeface="Calibri" panose="020F0502020204030204" pitchFamily="34" charset="0"/>
                        <a:cs typeface="+mn-lt"/>
                      </a:endParaRPr>
                    </a:p>
                  </a:txBody>
                  <a:tcPr marL="65924" marR="65924" marT="0" marB="0" anchor="ctr"/>
                </a:tc>
                <a:tc>
                  <a:txBody>
                    <a:bodyPr/>
                    <a:lstStyle/>
                    <a:p>
                      <a:pPr>
                        <a:lnSpc>
                          <a:spcPct val="115000"/>
                        </a:lnSpc>
                        <a:spcAft>
                          <a:spcPts val="1000"/>
                        </a:spcAft>
                      </a:pPr>
                      <a:r>
                        <a:rPr lang="en-US" sz="2000" b="1" dirty="0">
                          <a:effectLst/>
                          <a:cs typeface="+mn-lt"/>
                        </a:rPr>
                        <a:t>Discuss about  Introduction to Dimensionality Reduction and Multi layer perceptron </a:t>
                      </a:r>
                      <a:endParaRPr lang="en-US" sz="2000" b="1" dirty="0">
                        <a:effectLst/>
                        <a:cs typeface="+mn-lt"/>
                      </a:endParaRPr>
                    </a:p>
                  </a:txBody>
                  <a:tcPr marL="65924" marR="65924" marT="0" marB="0" anchor="ctr"/>
                </a:tc>
                <a:tc>
                  <a:txBody>
                    <a:bodyPr/>
                    <a:lstStyle/>
                    <a:p>
                      <a:pPr algn="ctr">
                        <a:lnSpc>
                          <a:spcPct val="115000"/>
                        </a:lnSpc>
                        <a:spcAft>
                          <a:spcPts val="1000"/>
                        </a:spcAft>
                      </a:pPr>
                      <a:r>
                        <a:rPr lang="en-US" sz="2000" b="1">
                          <a:effectLst/>
                          <a:cs typeface="+mn-lt"/>
                        </a:rPr>
                        <a:t>K1</a:t>
                      </a:r>
                      <a:endParaRPr lang="en-US" sz="2000" b="1">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2</a:t>
                      </a:r>
                      <a:endParaRPr lang="en-US" altLang="en-IN" sz="2000" b="1">
                        <a:effectLst/>
                        <a:ea typeface="Calibri" panose="020F0502020204030204" pitchFamily="34" charset="0"/>
                        <a:cs typeface="+mn-lt"/>
                      </a:endParaRPr>
                    </a:p>
                  </a:txBody>
                  <a:tcPr marL="65924" marR="65924" marT="0" marB="0" anchor="ctr"/>
                </a:tc>
              </a:tr>
              <a:tr h="821055">
                <a:tc>
                  <a:txBody>
                    <a:bodyPr/>
                    <a:lstStyle/>
                    <a:p>
                      <a:pPr algn="ctr">
                        <a:lnSpc>
                          <a:spcPct val="115000"/>
                        </a:lnSpc>
                        <a:spcAft>
                          <a:spcPts val="1000"/>
                        </a:spcAft>
                      </a:pPr>
                      <a:r>
                        <a:rPr lang="en-US" sz="2000" b="1">
                          <a:effectLst/>
                          <a:cs typeface="+mn-lt"/>
                        </a:rPr>
                        <a:t>2</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dirty="0">
                          <a:effectLst/>
                          <a:cs typeface="+mn-lt"/>
                        </a:rPr>
                        <a:t>Demonstrate Linear Discriminant Analysis (LDA)</a:t>
                      </a:r>
                      <a:endParaRPr lang="en-US" sz="2000" b="1" dirty="0">
                        <a:effectLst/>
                        <a:cs typeface="+mn-lt"/>
                      </a:endParaRPr>
                    </a:p>
                  </a:txBody>
                  <a:tcPr marL="65924" marR="65924" marT="0" marB="0" anchor="ctr"/>
                </a:tc>
                <a:tc>
                  <a:txBody>
                    <a:bodyPr/>
                    <a:lstStyle/>
                    <a:p>
                      <a:pPr algn="ctr">
                        <a:lnSpc>
                          <a:spcPct val="115000"/>
                        </a:lnSpc>
                        <a:spcAft>
                          <a:spcPts val="1000"/>
                        </a:spcAft>
                      </a:pPr>
                      <a:r>
                        <a:rPr lang="en-US" sz="2000" b="1">
                          <a:effectLst/>
                          <a:cs typeface="+mn-lt"/>
                        </a:rPr>
                        <a:t>K2</a:t>
                      </a:r>
                      <a:endParaRPr lang="en-US" sz="2000" b="1">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2</a:t>
                      </a:r>
                      <a:endParaRPr lang="en-US" altLang="en-IN" sz="2000" b="1">
                        <a:effectLst/>
                        <a:ea typeface="Calibri" panose="020F0502020204030204" pitchFamily="34" charset="0"/>
                        <a:cs typeface="+mn-lt"/>
                      </a:endParaRPr>
                    </a:p>
                  </a:txBody>
                  <a:tcPr marL="65924" marR="65924" marT="0" marB="0" anchor="ctr"/>
                </a:tc>
              </a:tr>
              <a:tr h="780551">
                <a:tc>
                  <a:txBody>
                    <a:bodyPr/>
                    <a:lstStyle/>
                    <a:p>
                      <a:pPr algn="ctr">
                        <a:lnSpc>
                          <a:spcPct val="115000"/>
                        </a:lnSpc>
                        <a:spcAft>
                          <a:spcPts val="1000"/>
                        </a:spcAft>
                      </a:pPr>
                      <a:r>
                        <a:rPr lang="en-US" sz="2000" b="1">
                          <a:effectLst/>
                          <a:cs typeface="+mn-lt"/>
                        </a:rPr>
                        <a:t>3</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dirty="0">
                          <a:effectLst/>
                          <a:cs typeface="+mn-lt"/>
                        </a:rPr>
                        <a:t>Demonstrate Principal Components Analysis (PCA) , Kernel PCA</a:t>
                      </a:r>
                      <a:endParaRPr lang="en-US" sz="2000" b="1" dirty="0">
                        <a:effectLst/>
                        <a:cs typeface="+mn-lt"/>
                      </a:endParaRPr>
                    </a:p>
                  </a:txBody>
                  <a:tcPr marL="65924" marR="65924" marT="0" marB="0" anchor="ctr"/>
                </a:tc>
                <a:tc>
                  <a:txBody>
                    <a:bodyPr/>
                    <a:lstStyle/>
                    <a:p>
                      <a:pPr algn="ctr">
                        <a:lnSpc>
                          <a:spcPct val="115000"/>
                        </a:lnSpc>
                        <a:spcAft>
                          <a:spcPts val="1000"/>
                        </a:spcAft>
                      </a:pPr>
                      <a:r>
                        <a:rPr lang="en-US" sz="2000" b="1">
                          <a:effectLst/>
                          <a:cs typeface="+mn-lt"/>
                        </a:rPr>
                        <a:t>K2</a:t>
                      </a:r>
                      <a:endParaRPr lang="en-US" sz="2000" b="1">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2</a:t>
                      </a:r>
                      <a:endParaRPr lang="en-US" altLang="en-IN" sz="2000" b="1">
                        <a:effectLst/>
                        <a:ea typeface="Calibri" panose="020F0502020204030204" pitchFamily="34" charset="0"/>
                        <a:cs typeface="+mn-lt"/>
                      </a:endParaRPr>
                    </a:p>
                  </a:txBody>
                  <a:tcPr marL="65924" marR="65924" marT="0" marB="0" anchor="ctr"/>
                </a:tc>
              </a:tr>
              <a:tr h="779780">
                <a:tc>
                  <a:txBody>
                    <a:bodyPr/>
                    <a:lstStyle/>
                    <a:p>
                      <a:pPr algn="ctr">
                        <a:lnSpc>
                          <a:spcPct val="115000"/>
                        </a:lnSpc>
                        <a:spcAft>
                          <a:spcPts val="1000"/>
                        </a:spcAft>
                      </a:pPr>
                      <a:r>
                        <a:rPr lang="en-US" sz="2000" b="1">
                          <a:effectLst/>
                          <a:cs typeface="+mn-lt"/>
                        </a:rPr>
                        <a:t>4</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a:effectLst/>
                          <a:cs typeface="+mn-lt"/>
                        </a:rPr>
                        <a:t>Discuss about  Factor Analysis</a:t>
                      </a:r>
                      <a:endParaRPr lang="en-US" sz="2000" b="1">
                        <a:effectLst/>
                        <a:cs typeface="+mn-lt"/>
                      </a:endParaRPr>
                    </a:p>
                  </a:txBody>
                  <a:tcPr marL="65924" marR="65924" marT="0" marB="0" anchor="ctr"/>
                </a:tc>
                <a:tc>
                  <a:txBody>
                    <a:bodyPr/>
                    <a:lstStyle/>
                    <a:p>
                      <a:pPr algn="ctr">
                        <a:lnSpc>
                          <a:spcPct val="115000"/>
                        </a:lnSpc>
                        <a:spcAft>
                          <a:spcPts val="1000"/>
                        </a:spcAft>
                      </a:pPr>
                      <a:r>
                        <a:rPr lang="en-US" sz="2000" b="1" dirty="0">
                          <a:effectLst/>
                          <a:cs typeface="+mn-lt"/>
                        </a:rPr>
                        <a:t>K2</a:t>
                      </a:r>
                      <a:endParaRPr lang="en-US" sz="2000" b="1" dirty="0">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1</a:t>
                      </a:r>
                      <a:endParaRPr lang="en-US" altLang="en-IN" sz="2000" b="1">
                        <a:effectLst/>
                        <a:ea typeface="Calibri" panose="020F0502020204030204" pitchFamily="34" charset="0"/>
                        <a:cs typeface="+mn-lt"/>
                      </a:endParaRPr>
                    </a:p>
                  </a:txBody>
                  <a:tcPr marL="65924" marR="65924" marT="0" marB="0" anchor="ctr"/>
                </a:tc>
              </a:tr>
              <a:tr h="807720">
                <a:tc>
                  <a:txBody>
                    <a:bodyPr/>
                    <a:lstStyle/>
                    <a:p>
                      <a:pPr algn="ctr">
                        <a:lnSpc>
                          <a:spcPct val="115000"/>
                        </a:lnSpc>
                        <a:spcAft>
                          <a:spcPts val="1000"/>
                        </a:spcAft>
                      </a:pPr>
                      <a:r>
                        <a:rPr lang="en-US" sz="2000" b="1">
                          <a:effectLst/>
                          <a:cs typeface="+mn-lt"/>
                        </a:rPr>
                        <a:t>5</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a:effectLst/>
                          <a:cs typeface="+mn-lt"/>
                        </a:rPr>
                        <a:t>Discuss about  Independent Components Analysis (ICA)</a:t>
                      </a:r>
                      <a:endParaRPr lang="en-US" sz="2000" b="1">
                        <a:effectLst/>
                        <a:cs typeface="+mn-lt"/>
                      </a:endParaRPr>
                    </a:p>
                  </a:txBody>
                  <a:tcPr marL="65924" marR="65924" marT="0" marB="0" anchor="ctr"/>
                </a:tc>
                <a:tc>
                  <a:txBody>
                    <a:bodyPr/>
                    <a:lstStyle/>
                    <a:p>
                      <a:pPr algn="ctr">
                        <a:lnSpc>
                          <a:spcPct val="115000"/>
                        </a:lnSpc>
                        <a:spcAft>
                          <a:spcPts val="1000"/>
                        </a:spcAft>
                      </a:pPr>
                      <a:r>
                        <a:rPr lang="en-US" sz="2000" b="1" dirty="0">
                          <a:effectLst/>
                          <a:cs typeface="+mn-lt"/>
                        </a:rPr>
                        <a:t>K2</a:t>
                      </a:r>
                      <a:endParaRPr lang="en-US" sz="2000" b="1" dirty="0">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dirty="0">
                          <a:effectLst/>
                          <a:ea typeface="Calibri" panose="020F0502020204030204" pitchFamily="34" charset="0"/>
                          <a:cs typeface="+mn-lt"/>
                        </a:rPr>
                        <a:t>1</a:t>
                      </a:r>
                      <a:endParaRPr lang="en-US" altLang="en-IN" sz="2000" b="1" dirty="0">
                        <a:effectLst/>
                        <a:ea typeface="Calibri" panose="020F0502020204030204" pitchFamily="34" charset="0"/>
                        <a:cs typeface="+mn-lt"/>
                      </a:endParaRPr>
                    </a:p>
                  </a:txBody>
                  <a:tcPr marL="65924" marR="65924" marT="0" marB="0" anchor="ctr"/>
                </a:tc>
              </a:tr>
              <a:tr h="675333">
                <a:tc>
                  <a:txBody>
                    <a:bodyPr/>
                    <a:p>
                      <a:pPr algn="ctr">
                        <a:lnSpc>
                          <a:spcPct val="115000"/>
                        </a:lnSpc>
                        <a:spcAft>
                          <a:spcPts val="1000"/>
                        </a:spcAft>
                        <a:buNone/>
                      </a:pPr>
                      <a:r>
                        <a:rPr lang="en-US" sz="2000" b="1">
                          <a:effectLst/>
                          <a:ea typeface="Calibri" panose="020F0502020204030204" pitchFamily="34" charset="0"/>
                          <a:cs typeface="+mn-lt"/>
                        </a:rPr>
                        <a:t>6</a:t>
                      </a:r>
                      <a:endParaRPr lang="en-US" sz="2000" b="1">
                        <a:effectLst/>
                        <a:ea typeface="Calibri" panose="020F0502020204030204" pitchFamily="34" charset="0"/>
                        <a:cs typeface="+mn-lt"/>
                      </a:endParaRPr>
                    </a:p>
                  </a:txBody>
                  <a:tcPr marL="65924" marR="65924" marT="0" marB="0" anchor="ctr"/>
                </a:tc>
                <a:tc vMerge="1">
                  <a:tcPr/>
                </a:tc>
                <a:tc>
                  <a:txBody>
                    <a:bodyPr/>
                    <a:p>
                      <a:pPr>
                        <a:lnSpc>
                          <a:spcPct val="115000"/>
                        </a:lnSpc>
                        <a:spcAft>
                          <a:spcPts val="1000"/>
                        </a:spcAft>
                        <a:buNone/>
                      </a:pPr>
                      <a:r>
                        <a:rPr lang="en-US" sz="2000" b="1">
                          <a:effectLst/>
                          <a:cs typeface="+mn-lt"/>
                        </a:rPr>
                        <a:t>Discuss about  Locally Linear Embedding</a:t>
                      </a:r>
                      <a:endParaRPr lang="en-US" sz="2000" b="1">
                        <a:effectLst/>
                        <a:cs typeface="+mn-lt"/>
                      </a:endParaRPr>
                    </a:p>
                  </a:txBody>
                  <a:tcPr marL="65924" marR="65924" marT="0" marB="0" anchor="ctr"/>
                </a:tc>
                <a:tc>
                  <a:txBody>
                    <a:bodyPr/>
                    <a:p>
                      <a:pPr algn="ctr">
                        <a:lnSpc>
                          <a:spcPct val="115000"/>
                        </a:lnSpc>
                        <a:spcAft>
                          <a:spcPts val="1000"/>
                        </a:spcAft>
                        <a:buNone/>
                      </a:pPr>
                      <a:r>
                        <a:rPr lang="en-US" sz="2000" b="1" dirty="0">
                          <a:effectLst/>
                          <a:ea typeface="Calibri" panose="020F0502020204030204" pitchFamily="34" charset="0"/>
                          <a:cs typeface="+mn-lt"/>
                        </a:rPr>
                        <a:t>K2</a:t>
                      </a:r>
                      <a:endParaRPr lang="en-US" sz="2000" b="1" dirty="0">
                        <a:effectLst/>
                        <a:ea typeface="Calibri" panose="020F0502020204030204" pitchFamily="34" charset="0"/>
                        <a:cs typeface="+mn-lt"/>
                      </a:endParaRPr>
                    </a:p>
                  </a:txBody>
                  <a:tcPr marL="65924" marR="65924" marT="0" marB="0" anchor="ctr"/>
                </a:tc>
                <a:tc>
                  <a:txBody>
                    <a:bodyPr/>
                    <a:p>
                      <a:pPr algn="ctr">
                        <a:lnSpc>
                          <a:spcPct val="115000"/>
                        </a:lnSpc>
                        <a:spcAft>
                          <a:spcPts val="1000"/>
                        </a:spcAft>
                        <a:buNone/>
                      </a:pPr>
                      <a:r>
                        <a:rPr lang="en-US" altLang="en-IN" sz="2000" b="1" dirty="0">
                          <a:effectLst/>
                          <a:ea typeface="Calibri" panose="020F0502020204030204" pitchFamily="34" charset="0"/>
                          <a:cs typeface="+mn-lt"/>
                        </a:rPr>
                        <a:t>2</a:t>
                      </a:r>
                      <a:endParaRPr lang="en-US" altLang="en-IN" sz="2000" b="1" dirty="0">
                        <a:effectLst/>
                        <a:ea typeface="Calibri" panose="020F0502020204030204" pitchFamily="34" charset="0"/>
                        <a:cs typeface="+mn-lt"/>
                      </a:endParaRPr>
                    </a:p>
                  </a:txBody>
                  <a:tcPr marL="65924" marR="65924" marT="0" marB="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14375" y="956945"/>
            <a:ext cx="11135360" cy="5716905"/>
          </a:xfrm>
        </p:spPr>
        <p:txBody>
          <a:bodyPr>
            <a:normAutofit fontScale="90000"/>
          </a:bodyPr>
          <a:p>
            <a:r>
              <a:rPr lang="en-US"/>
              <a:t>At first sight it doesn’t look very interesting, but the important thing is to realise that λ is a column vector, while Z is a full matrix, and it can be applied to each of the p</a:t>
            </a:r>
            <a:r>
              <a:rPr lang="en-US" baseline="-25000"/>
              <a:t>i</a:t>
            </a:r>
            <a:r>
              <a:rPr lang="en-US"/>
              <a:t> vectors that make up P</a:t>
            </a:r>
            <a:endParaRPr lang="en-US"/>
          </a:p>
          <a:p>
            <a:r>
              <a:rPr lang="en-US"/>
              <a:t> Since λ is only a column vector, all it does is rescale the p</a:t>
            </a:r>
            <a:r>
              <a:rPr lang="en-US" baseline="-25000"/>
              <a:t>i</a:t>
            </a:r>
            <a:r>
              <a:rPr lang="en-US"/>
              <a:t>s it cannot rotate it or do anything complicated like that. </a:t>
            </a:r>
            <a:endParaRPr lang="en-US"/>
          </a:p>
          <a:p>
            <a:r>
              <a:rPr lang="en-US"/>
              <a:t>So this tells us that somehow we have found a matrix P so that for the directions that P is written in, the matrix Z does not twist or rotate those directions, but just rescales them. </a:t>
            </a:r>
            <a:endParaRPr lang="en-US"/>
          </a:p>
          <a:p>
            <a:r>
              <a:rPr lang="en-US"/>
              <a:t>These directions are special enough that they have a name: they are eigenvectors, and the amount that they rescale the axes (the λs) by are known as </a:t>
            </a:r>
            <a:r>
              <a:rPr lang="en-US" b="1">
                <a:solidFill>
                  <a:srgbClr val="FF0000"/>
                </a:solidFill>
              </a:rPr>
              <a:t>eigenvalues</a:t>
            </a:r>
            <a:r>
              <a:rPr lang="en-US"/>
              <a:t>.</a:t>
            </a:r>
            <a:endParaRPr lang="en-US"/>
          </a:p>
          <a:p>
            <a:r>
              <a:rPr lang="en-US"/>
              <a:t>All eigenvectors of a square symmetric matrix A are orthogonal to each other. </a:t>
            </a:r>
            <a:endParaRPr lang="en-US"/>
          </a:p>
          <a:p>
            <a:r>
              <a:rPr lang="en-US"/>
              <a:t>This tells us that the eigenvectors define a space. If we make a matrix E that contains the (normalised) eigenvectors of a matrix A as columns, then this matrix will take any vector and rotate it into what is known as the eigenspace.</a:t>
            </a:r>
            <a:endParaRPr lang="en-US"/>
          </a:p>
          <a:p>
            <a:endParaRPr lang="en-US"/>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20395" y="646430"/>
            <a:ext cx="11151870" cy="5855335"/>
          </a:xfrm>
        </p:spPr>
        <p:txBody>
          <a:bodyPr>
            <a:normAutofit/>
          </a:bodyPr>
          <a:p>
            <a:r>
              <a:rPr lang="en-US"/>
              <a:t>Since E is a rotation matrix, </a:t>
            </a:r>
            <a:endParaRPr lang="en-US"/>
          </a:p>
          <a:p>
            <a:r>
              <a:rPr lang="en-US"/>
              <a:t> so that rotating the resultant vector back out of the eigenspace requires multiplying it by E</a:t>
            </a:r>
            <a:r>
              <a:rPr lang="en-US" baseline="30000"/>
              <a:t>T</a:t>
            </a:r>
            <a:r>
              <a:rPr lang="en-US"/>
              <a:t> , where by ‘normalised’,</a:t>
            </a:r>
            <a:endParaRPr lang="en-US"/>
          </a:p>
          <a:p>
            <a:r>
              <a:rPr lang="en-US"/>
              <a:t>So </a:t>
            </a:r>
            <a:r>
              <a:rPr lang="en-US">
                <a:solidFill>
                  <a:srgbClr val="FF0000"/>
                </a:solidFill>
              </a:rPr>
              <a:t>what should we do between rotating the vector into the eigenspace</a:t>
            </a:r>
            <a:r>
              <a:rPr lang="en-US"/>
              <a:t>, </a:t>
            </a:r>
            <a:r>
              <a:rPr lang="en-US">
                <a:solidFill>
                  <a:srgbClr val="FF0000"/>
                </a:solidFill>
              </a:rPr>
              <a:t>and rotating it back out</a:t>
            </a:r>
            <a:r>
              <a:rPr lang="en-US"/>
              <a:t>? </a:t>
            </a:r>
            <a:endParaRPr lang="en-US"/>
          </a:p>
          <a:p>
            <a:r>
              <a:rPr lang="en-US"/>
              <a:t>The answer is that we can stretch the vectors along the axes. </a:t>
            </a:r>
            <a:endParaRPr lang="en-US"/>
          </a:p>
          <a:p>
            <a:r>
              <a:rPr lang="en-US"/>
              <a:t>This is done by multiplying the vector by a diagonal matrix that has the  eigenvalues along its diagonal, D. So we can decompose any square symmetric matrix A into the following set of matrices: A = EDE</a:t>
            </a:r>
            <a:r>
              <a:rPr lang="en-US" baseline="30000"/>
              <a:t>T </a:t>
            </a:r>
            <a:r>
              <a:rPr lang="en-US"/>
              <a:t>, and this is what we have done to our covariance matrix above. This is called the</a:t>
            </a:r>
            <a:r>
              <a:rPr lang="en-US">
                <a:solidFill>
                  <a:srgbClr val="FF0000"/>
                </a:solidFill>
              </a:rPr>
              <a:t> spectral decomposition.</a:t>
            </a:r>
            <a:endParaRPr lang="en-US">
              <a:solidFill>
                <a:srgbClr val="FF0000"/>
              </a:solidFill>
            </a:endParaRPr>
          </a:p>
        </p:txBody>
      </p:sp>
      <p:pic>
        <p:nvPicPr>
          <p:cNvPr id="5" name="Content Placeholder 4"/>
          <p:cNvPicPr>
            <a:picLocks noChangeAspect="1"/>
          </p:cNvPicPr>
          <p:nvPr>
            <p:ph sz="half" idx="2"/>
          </p:nvPr>
        </p:nvPicPr>
        <p:blipFill>
          <a:blip r:embed="rId1"/>
          <a:stretch>
            <a:fillRect/>
          </a:stretch>
        </p:blipFill>
        <p:spPr>
          <a:xfrm>
            <a:off x="5141595" y="646430"/>
            <a:ext cx="1651000" cy="4559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1"/>
          </p:nvPr>
        </p:nvPicPr>
        <p:blipFill>
          <a:blip r:embed="rId1"/>
          <a:stretch>
            <a:fillRect/>
          </a:stretch>
        </p:blipFill>
        <p:spPr>
          <a:xfrm>
            <a:off x="654685" y="739140"/>
            <a:ext cx="10881995" cy="50342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 Kernel PCA(KPCA)</a:t>
            </a:r>
            <a:endParaRPr lang="en-US" b="1">
              <a:solidFill>
                <a:srgbClr val="7030A0"/>
              </a:solidFill>
            </a:endParaRPr>
          </a:p>
        </p:txBody>
      </p:sp>
      <p:sp>
        <p:nvSpPr>
          <p:cNvPr id="3" name="Content Placeholder 2"/>
          <p:cNvSpPr>
            <a:spLocks noGrp="1"/>
          </p:cNvSpPr>
          <p:nvPr>
            <p:ph sz="half" idx="1"/>
          </p:nvPr>
        </p:nvSpPr>
        <p:spPr>
          <a:xfrm>
            <a:off x="838200" y="1825625"/>
            <a:ext cx="10734040" cy="4351655"/>
          </a:xfrm>
        </p:spPr>
        <p:txBody>
          <a:bodyPr>
            <a:normAutofit lnSpcReduction="20000"/>
          </a:bodyPr>
          <a:p>
            <a:r>
              <a:rPr lang="en-US"/>
              <a:t>One problem with PCA is that it assumes that the directions of variation are all straight lines. This is often not true.</a:t>
            </a:r>
            <a:endParaRPr lang="en-US"/>
          </a:p>
          <a:p>
            <a:r>
              <a:rPr lang="en-US"/>
              <a:t>We can use the auto-associator with multiple hidden layers as just discussed, but there is a very nice extension to PCA that uses the kernel trick to get around this problem, just as the SVM got around it for the Perceptron. </a:t>
            </a:r>
            <a:endParaRPr lang="en-US"/>
          </a:p>
          <a:p>
            <a:r>
              <a:rPr lang="en-US"/>
              <a:t>Just as is done there, we apply a (possibly non-linear) function Φ(·),to each datapoint x that transforms the data into the kernel space, and then perform normal linear PCA in that space.</a:t>
            </a:r>
            <a:endParaRPr lang="en-US"/>
          </a:p>
          <a:p>
            <a:r>
              <a:rPr lang="en-US"/>
              <a:t>The covariance matrix is defined in the kernel space and is:</a:t>
            </a:r>
            <a:endParaRPr lang="en-US"/>
          </a:p>
          <a:p>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4653280" y="5428615"/>
            <a:ext cx="3554730" cy="857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13105" y="964565"/>
            <a:ext cx="11184890" cy="5514975"/>
          </a:xfrm>
        </p:spPr>
        <p:txBody>
          <a:bodyPr>
            <a:normAutofit/>
          </a:bodyPr>
          <a:p>
            <a:r>
              <a:rPr lang="en-US"/>
              <a:t>which produces the eigenvector equation:</a:t>
            </a:r>
            <a:endParaRPr lang="en-US"/>
          </a:p>
          <a:p>
            <a:endParaRPr lang="en-US"/>
          </a:p>
          <a:p>
            <a:r>
              <a:rPr lang="en-US"/>
              <a:t>where,                              are the eigenvectors of the original problem and the α</a:t>
            </a:r>
            <a:r>
              <a:rPr lang="en-US" baseline="-25000"/>
              <a:t>j</a:t>
            </a:r>
            <a:r>
              <a:rPr lang="en-US"/>
              <a:t> will turn out to be the eigenvectors of the ‘kernelized’ problem</a:t>
            </a:r>
            <a:endParaRPr lang="en-US"/>
          </a:p>
          <a:p>
            <a:r>
              <a:rPr lang="en-US"/>
              <a:t>It is at this point that we can apply the kernel trick and produce an N × N matrix K, where:</a:t>
            </a:r>
            <a:endParaRPr lang="en-US"/>
          </a:p>
          <a:p>
            <a:endParaRPr lang="en-US"/>
          </a:p>
          <a:p>
            <a:r>
              <a:rPr lang="en-US"/>
              <a:t>Putting these together we get the equation NλKα = K</a:t>
            </a:r>
            <a:r>
              <a:rPr lang="en-US" baseline="30000"/>
              <a:t>2</a:t>
            </a:r>
            <a:r>
              <a:rPr lang="en-US"/>
              <a:t>α, and we left-multiply by K</a:t>
            </a:r>
            <a:r>
              <a:rPr lang="en-US" baseline="30000"/>
              <a:t>-1 </a:t>
            </a:r>
            <a:r>
              <a:rPr lang="en-US"/>
              <a:t>to reduce it to Nλα = Kα. Computing the projection of a new point x into the kernel PCA space requires:</a:t>
            </a:r>
            <a:endParaRPr lang="en-US"/>
          </a:p>
          <a:p>
            <a:pPr marL="0" indent="0">
              <a:buNone/>
            </a:pP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2587625" y="1322705"/>
            <a:ext cx="6223000" cy="671830"/>
          </a:xfrm>
          <a:prstGeom prst="rect">
            <a:avLst/>
          </a:prstGeom>
        </p:spPr>
      </p:pic>
      <p:pic>
        <p:nvPicPr>
          <p:cNvPr id="6" name="Picture 5"/>
          <p:cNvPicPr>
            <a:picLocks noChangeAspect="1"/>
          </p:cNvPicPr>
          <p:nvPr/>
        </p:nvPicPr>
        <p:blipFill>
          <a:blip r:embed="rId2"/>
          <a:stretch>
            <a:fillRect/>
          </a:stretch>
        </p:blipFill>
        <p:spPr>
          <a:xfrm>
            <a:off x="2184400" y="1994535"/>
            <a:ext cx="2091055" cy="486410"/>
          </a:xfrm>
          <a:prstGeom prst="rect">
            <a:avLst/>
          </a:prstGeom>
        </p:spPr>
      </p:pic>
      <p:pic>
        <p:nvPicPr>
          <p:cNvPr id="7" name="Picture 6"/>
          <p:cNvPicPr>
            <a:picLocks noChangeAspect="1"/>
          </p:cNvPicPr>
          <p:nvPr/>
        </p:nvPicPr>
        <p:blipFill>
          <a:blip r:embed="rId3"/>
          <a:stretch>
            <a:fillRect/>
          </a:stretch>
        </p:blipFill>
        <p:spPr>
          <a:xfrm>
            <a:off x="3779520" y="3583940"/>
            <a:ext cx="2995295" cy="635000"/>
          </a:xfrm>
          <a:prstGeom prst="rect">
            <a:avLst/>
          </a:prstGeom>
        </p:spPr>
      </p:pic>
      <p:pic>
        <p:nvPicPr>
          <p:cNvPr id="9" name="Picture 8"/>
          <p:cNvPicPr>
            <a:picLocks noChangeAspect="1"/>
          </p:cNvPicPr>
          <p:nvPr/>
        </p:nvPicPr>
        <p:blipFill>
          <a:blip r:embed="rId4"/>
          <a:stretch>
            <a:fillRect/>
          </a:stretch>
        </p:blipFill>
        <p:spPr>
          <a:xfrm>
            <a:off x="4074795" y="5499735"/>
            <a:ext cx="3689985" cy="8248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232535" y="1299845"/>
            <a:ext cx="9476105" cy="32410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FACTOR ANALYSIS(FA)</a:t>
            </a:r>
            <a:endParaRPr lang="en-US" b="1">
              <a:solidFill>
                <a:srgbClr val="7030A0"/>
              </a:solidFill>
            </a:endParaRPr>
          </a:p>
        </p:txBody>
      </p:sp>
      <p:sp>
        <p:nvSpPr>
          <p:cNvPr id="3" name="Content Placeholder 2"/>
          <p:cNvSpPr>
            <a:spLocks noGrp="1"/>
          </p:cNvSpPr>
          <p:nvPr>
            <p:ph sz="half" idx="1"/>
          </p:nvPr>
        </p:nvSpPr>
        <p:spPr>
          <a:xfrm>
            <a:off x="838200" y="1825625"/>
            <a:ext cx="10951845" cy="4381500"/>
          </a:xfrm>
        </p:spPr>
        <p:txBody>
          <a:bodyPr>
            <a:normAutofit/>
          </a:bodyPr>
          <a:p>
            <a:r>
              <a:rPr lang="en-US"/>
              <a:t>The idea of factor analysis is to ask whether the data that is observed can be explained by a smaller number of uncorrelated factors or latent variables. </a:t>
            </a:r>
            <a:endParaRPr lang="en-US"/>
          </a:p>
          <a:p>
            <a:r>
              <a:rPr lang="en-US"/>
              <a:t>The assumption is that the data comes from some underlying data source (or set of data sources) that are not directly known. </a:t>
            </a:r>
            <a:endParaRPr lang="en-US"/>
          </a:p>
          <a:p>
            <a:r>
              <a:rPr lang="en-US"/>
              <a:t>The problem of factor analysis is to find those independent factors, and the noise that is inherent in the measurements of each factor. </a:t>
            </a:r>
            <a:endParaRPr lang="en-US"/>
          </a:p>
          <a:p>
            <a:r>
              <a:rPr lang="en-US"/>
              <a:t>Factor analysis is commonly used in psychology and other social sciences, and the factors are generally chosen to have some particular meanings: in psychology, they can be related to IQ and other tests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6270" y="615950"/>
            <a:ext cx="10982325" cy="5684520"/>
          </a:xfrm>
        </p:spPr>
        <p:txBody>
          <a:bodyPr>
            <a:normAutofit lnSpcReduction="10000"/>
          </a:bodyPr>
          <a:p>
            <a:r>
              <a:rPr lang="en-US"/>
              <a:t>Suppose that we have a dataset in the usual N ×M matrix X, i.e., each row of X is an M dimensional datapoint, and X has covariance matrix Σ.</a:t>
            </a:r>
            <a:endParaRPr lang="en-US"/>
          </a:p>
          <a:p>
            <a:r>
              <a:rPr lang="en-US"/>
              <a:t> As, with PCA, we centre the data by subtracting off the mean of each variable (i.e., each column): b</a:t>
            </a:r>
            <a:r>
              <a:rPr lang="en-US" baseline="-25000"/>
              <a:t>j</a:t>
            </a:r>
            <a:r>
              <a:rPr lang="en-US"/>
              <a:t> = x</a:t>
            </a:r>
            <a:r>
              <a:rPr lang="en-US" baseline="-25000"/>
              <a:t>j </a:t>
            </a:r>
            <a:r>
              <a:rPr lang="en-US"/>
              <a:t>| µ</a:t>
            </a:r>
            <a:r>
              <a:rPr lang="en-US" baseline="-25000"/>
              <a:t>j</a:t>
            </a:r>
            <a:r>
              <a:rPr lang="en-US"/>
              <a:t>, j = 1 . . . M,so that the mean       E[b</a:t>
            </a:r>
            <a:r>
              <a:rPr lang="en-US" baseline="-25000"/>
              <a:t>i</a:t>
            </a:r>
            <a:r>
              <a:rPr lang="en-US"/>
              <a:t>] = 0. Which we’ve done before, for example for the MLP and many times since.</a:t>
            </a:r>
            <a:endParaRPr lang="en-US"/>
          </a:p>
          <a:p>
            <a:r>
              <a:rPr lang="en-US"/>
              <a:t>We can write the model that we are assuming as:</a:t>
            </a:r>
            <a:endParaRPr lang="en-US"/>
          </a:p>
          <a:p>
            <a:r>
              <a:rPr lang="en-US"/>
              <a:t>where X are the observations and    is the noise. Since the factors b</a:t>
            </a:r>
            <a:r>
              <a:rPr lang="en-US" baseline="-25000"/>
              <a:t>i</a:t>
            </a:r>
            <a:r>
              <a:rPr lang="en-US"/>
              <a:t> that we want to find should be independent, so cov(b</a:t>
            </a:r>
            <a:r>
              <a:rPr lang="en-US" baseline="-25000"/>
              <a:t>i</a:t>
            </a:r>
            <a:r>
              <a:rPr lang="en-US"/>
              <a:t>, b</a:t>
            </a:r>
            <a:r>
              <a:rPr lang="en-US" baseline="-25000"/>
              <a:t>j </a:t>
            </a:r>
            <a:r>
              <a:rPr lang="en-US"/>
              <a:t>) = 0 if i! = j.</a:t>
            </a:r>
            <a:endParaRPr lang="en-US"/>
          </a:p>
          <a:p>
            <a:r>
              <a:rPr lang="en-US"/>
              <a:t> Factor analysis takes explicit notice of the noise in the data, using the variable</a:t>
            </a:r>
            <a:endParaRPr lang="en-US"/>
          </a:p>
          <a:p>
            <a:r>
              <a:rPr lang="en-US"/>
              <a:t>In fact, it assumes that the noise is Gaussian with zero mean and some known  variance: Ψ, with the variance of each element being Ψ</a:t>
            </a:r>
            <a:r>
              <a:rPr lang="en-US" baseline="-25000"/>
              <a:t>i</a:t>
            </a:r>
            <a:r>
              <a:rPr lang="en-US"/>
              <a:t> = var(   </a:t>
            </a:r>
            <a:r>
              <a:rPr lang="en-US" baseline="-25000"/>
              <a:t> i</a:t>
            </a:r>
            <a:r>
              <a:rPr lang="en-US"/>
              <a:t>).</a:t>
            </a:r>
            <a:endParaRPr lang="en-US"/>
          </a:p>
        </p:txBody>
      </p:sp>
      <p:pic>
        <p:nvPicPr>
          <p:cNvPr id="5" name="Content Placeholder 4"/>
          <p:cNvPicPr>
            <a:picLocks noChangeAspect="1"/>
          </p:cNvPicPr>
          <p:nvPr>
            <p:ph sz="half" idx="2"/>
          </p:nvPr>
        </p:nvPicPr>
        <p:blipFill>
          <a:blip r:embed="rId1"/>
          <a:stretch>
            <a:fillRect/>
          </a:stretch>
        </p:blipFill>
        <p:spPr>
          <a:xfrm>
            <a:off x="8233410" y="2797175"/>
            <a:ext cx="3228975" cy="530860"/>
          </a:xfrm>
          <a:prstGeom prst="rect">
            <a:avLst/>
          </a:prstGeom>
        </p:spPr>
      </p:pic>
      <p:pic>
        <p:nvPicPr>
          <p:cNvPr id="7" name="Picture 6"/>
          <p:cNvPicPr>
            <a:picLocks noChangeAspect="1"/>
          </p:cNvPicPr>
          <p:nvPr/>
        </p:nvPicPr>
        <p:blipFill>
          <a:blip r:embed="rId2"/>
          <a:stretch>
            <a:fillRect/>
          </a:stretch>
        </p:blipFill>
        <p:spPr>
          <a:xfrm>
            <a:off x="2245995" y="4578350"/>
            <a:ext cx="281305" cy="506095"/>
          </a:xfrm>
          <a:prstGeom prst="rect">
            <a:avLst/>
          </a:prstGeom>
        </p:spPr>
      </p:pic>
      <p:pic>
        <p:nvPicPr>
          <p:cNvPr id="8" name="Picture 7"/>
          <p:cNvPicPr>
            <a:picLocks noChangeAspect="1"/>
          </p:cNvPicPr>
          <p:nvPr/>
        </p:nvPicPr>
        <p:blipFill>
          <a:blip r:embed="rId2"/>
          <a:stretch>
            <a:fillRect/>
          </a:stretch>
        </p:blipFill>
        <p:spPr>
          <a:xfrm>
            <a:off x="5861685" y="3328035"/>
            <a:ext cx="281305" cy="506095"/>
          </a:xfrm>
          <a:prstGeom prst="rect">
            <a:avLst/>
          </a:prstGeom>
        </p:spPr>
      </p:pic>
      <p:pic>
        <p:nvPicPr>
          <p:cNvPr id="9" name="Picture 8"/>
          <p:cNvPicPr>
            <a:picLocks noChangeAspect="1"/>
          </p:cNvPicPr>
          <p:nvPr/>
        </p:nvPicPr>
        <p:blipFill>
          <a:blip r:embed="rId2"/>
          <a:stretch>
            <a:fillRect/>
          </a:stretch>
        </p:blipFill>
        <p:spPr>
          <a:xfrm>
            <a:off x="11034395" y="5301615"/>
            <a:ext cx="281305" cy="5060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82955" y="677545"/>
            <a:ext cx="10982325" cy="5701030"/>
          </a:xfrm>
        </p:spPr>
        <p:txBody>
          <a:bodyPr>
            <a:normAutofit/>
          </a:bodyPr>
          <a:p>
            <a:r>
              <a:rPr lang="en-US"/>
              <a:t>It also assumes that these noise measurements are independent of each other, which is equivalent to the assumption that the data come from a set of separate (independent) physical processes, and seems reasonable if we don’t know otherwise.</a:t>
            </a:r>
            <a:endParaRPr lang="en-US"/>
          </a:p>
          <a:p>
            <a:r>
              <a:rPr lang="en-US"/>
              <a:t>The covariance matrix of the original data, Σ, can now be broken down into cov(Wb +      ) = WW</a:t>
            </a:r>
            <a:r>
              <a:rPr lang="en-US" baseline="30000"/>
              <a:t>T</a:t>
            </a:r>
            <a:r>
              <a:rPr lang="en-US"/>
              <a:t> + Ψ, where Ψ is the matrix of noise  and we have used the fact that cov(b) = I since the factors are uncorrelated.</a:t>
            </a:r>
            <a:endParaRPr lang="en-US"/>
          </a:p>
          <a:p>
            <a:r>
              <a:rPr lang="en-US"/>
              <a:t>With all of that set up, the aim of factor analysis is to try to find a set of factor loadings W</a:t>
            </a:r>
            <a:r>
              <a:rPr lang="en-US" baseline="-25000"/>
              <a:t>ij </a:t>
            </a:r>
            <a:r>
              <a:rPr lang="en-US"/>
              <a:t>and values for the variance of the noise parameters Ψ, so that the data in X can be reconstructed from the parameters, or so that we can perform dimensionality reduction.</a:t>
            </a:r>
            <a:endParaRPr lang="en-US"/>
          </a:p>
        </p:txBody>
      </p:sp>
      <p:pic>
        <p:nvPicPr>
          <p:cNvPr id="7" name="Content Placeholder 6"/>
          <p:cNvPicPr>
            <a:picLocks noChangeAspect="1"/>
          </p:cNvPicPr>
          <p:nvPr>
            <p:ph sz="half" idx="2"/>
          </p:nvPr>
        </p:nvPicPr>
        <p:blipFill>
          <a:blip r:embed="rId1"/>
          <a:stretch>
            <a:fillRect/>
          </a:stretch>
        </p:blipFill>
        <p:spPr>
          <a:xfrm>
            <a:off x="8714740" y="3915410"/>
            <a:ext cx="95250" cy="171450"/>
          </a:xfrm>
          <a:prstGeom prst="rect">
            <a:avLst/>
          </a:prstGeom>
        </p:spPr>
      </p:pic>
      <p:pic>
        <p:nvPicPr>
          <p:cNvPr id="6" name="Picture 5"/>
          <p:cNvPicPr>
            <a:picLocks noChangeAspect="1"/>
          </p:cNvPicPr>
          <p:nvPr/>
        </p:nvPicPr>
        <p:blipFill>
          <a:blip r:embed="rId1"/>
          <a:stretch>
            <a:fillRect/>
          </a:stretch>
        </p:blipFill>
        <p:spPr>
          <a:xfrm>
            <a:off x="3254375" y="2600325"/>
            <a:ext cx="281305" cy="5060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INDEPENDENT COMPONENTS ANALYSIS (ICA)</a:t>
            </a:r>
            <a:endParaRPr lang="en-US" b="1">
              <a:solidFill>
                <a:srgbClr val="7030A0"/>
              </a:solidFill>
            </a:endParaRPr>
          </a:p>
        </p:txBody>
      </p:sp>
      <p:sp>
        <p:nvSpPr>
          <p:cNvPr id="3" name="Content Placeholder 2"/>
          <p:cNvSpPr>
            <a:spLocks noGrp="1"/>
          </p:cNvSpPr>
          <p:nvPr>
            <p:ph sz="half" idx="1"/>
          </p:nvPr>
        </p:nvSpPr>
        <p:spPr>
          <a:xfrm>
            <a:off x="683260" y="1825625"/>
            <a:ext cx="10950575" cy="4351655"/>
          </a:xfrm>
        </p:spPr>
        <p:txBody>
          <a:bodyPr/>
          <a:p>
            <a:r>
              <a:rPr lang="en-US"/>
              <a:t>There is a related approach to factor analysis that is known as Independent Components Analysis</a:t>
            </a:r>
            <a:endParaRPr lang="en-US"/>
          </a:p>
          <a:p>
            <a:r>
              <a:rPr lang="en-US"/>
              <a:t>When we looked at PCA above, the components were chosen so that they were orthogonal and uncorrelated (so that the covariance matrix was diagonal, i.e., so cov(b</a:t>
            </a:r>
            <a:r>
              <a:rPr lang="en-US" baseline="-25000"/>
              <a:t>i</a:t>
            </a:r>
            <a:r>
              <a:rPr lang="en-US"/>
              <a:t>, b</a:t>
            </a:r>
            <a:r>
              <a:rPr lang="en-US" baseline="-25000"/>
              <a:t>j</a:t>
            </a:r>
            <a:r>
              <a:rPr lang="en-US"/>
              <a:t> ) = 0 if i!= j). </a:t>
            </a:r>
            <a:endParaRPr lang="en-US"/>
          </a:p>
          <a:p>
            <a:r>
              <a:rPr lang="en-US"/>
              <a:t>If, instead, we require that the components are statistically independent (so that for E[b</a:t>
            </a:r>
            <a:r>
              <a:rPr lang="en-US" baseline="-25000"/>
              <a:t>i</a:t>
            </a:r>
            <a:r>
              <a:rPr lang="en-US"/>
              <a:t>, b</a:t>
            </a:r>
            <a:r>
              <a:rPr lang="en-US" baseline="-25000"/>
              <a:t>j</a:t>
            </a:r>
            <a:r>
              <a:rPr lang="en-US"/>
              <a:t> ] = E[b</a:t>
            </a:r>
            <a:r>
              <a:rPr lang="en-US" baseline="-25000"/>
              <a:t>i</a:t>
            </a:r>
            <a:r>
              <a:rPr lang="en-US"/>
              <a:t>]E[b</a:t>
            </a:r>
            <a:r>
              <a:rPr lang="en-US" baseline="-25000"/>
              <a:t>j</a:t>
            </a:r>
            <a:r>
              <a:rPr lang="en-US"/>
              <a:t> ] as well as the b</a:t>
            </a:r>
            <a:r>
              <a:rPr lang="en-US" baseline="-25000"/>
              <a:t>i</a:t>
            </a:r>
            <a:r>
              <a:rPr lang="en-US"/>
              <a:t> being uncorrelated), then we get ICA.</a:t>
            </a:r>
            <a:endParaRPr lang="en-US"/>
          </a:p>
          <a:p>
            <a:r>
              <a:rPr lang="en-US"/>
              <a:t>The common motivation for ICA is the problem of blind source separation.</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99820"/>
          </a:xfrm>
        </p:spPr>
        <p:txBody>
          <a:bodyPr/>
          <a:p>
            <a:pPr algn="ctr"/>
            <a:r>
              <a:rPr lang="en-US" b="1">
                <a:solidFill>
                  <a:srgbClr val="7030A0"/>
                </a:solidFill>
              </a:rPr>
              <a:t>Multi Layer Perceptron</a:t>
            </a:r>
            <a:endParaRPr lang="en-US" b="1">
              <a:solidFill>
                <a:srgbClr val="7030A0"/>
              </a:solidFill>
            </a:endParaRPr>
          </a:p>
        </p:txBody>
      </p:sp>
      <p:sp>
        <p:nvSpPr>
          <p:cNvPr id="4" name="Content Placeholder 3"/>
          <p:cNvSpPr>
            <a:spLocks noGrp="1"/>
          </p:cNvSpPr>
          <p:nvPr>
            <p:ph sz="half" idx="2"/>
          </p:nvPr>
        </p:nvSpPr>
        <p:spPr>
          <a:xfrm>
            <a:off x="6172200" y="1584325"/>
            <a:ext cx="5588635" cy="4773295"/>
          </a:xfrm>
        </p:spPr>
        <p:txBody>
          <a:bodyPr>
            <a:normAutofit fontScale="70000"/>
          </a:bodyPr>
          <a:p>
            <a:r>
              <a:rPr lang="en-US"/>
              <a:t>A multilayer perceptron (MLP) is a class of feedforward artificial neural network (ANN). </a:t>
            </a:r>
            <a:endParaRPr lang="en-US"/>
          </a:p>
          <a:p>
            <a:r>
              <a:rPr lang="en-US"/>
              <a:t>The term MLP is used ambiguously, sometimes loosely to any feedforward ANN, sometimes strictly to refer to networks composed of multiple layers of perceptrons</a:t>
            </a:r>
            <a:endParaRPr lang="en-US"/>
          </a:p>
          <a:p>
            <a:r>
              <a:rPr lang="en-US"/>
              <a:t>An MLP consists of at least three layers of nodes: an input layer, a hidden layer and an output layer. Except for the input nodes, each node is a neuron that uses a nonlinear activation function. MLP utilizes a supervised learning technique called backpropagation for training.</a:t>
            </a:r>
            <a:endParaRPr lang="en-US"/>
          </a:p>
          <a:p>
            <a:r>
              <a:rPr lang="en-US"/>
              <a:t>Its multiple layers and non-linear activation distinguish MLP from a linear perceptron. It can distinguish data that is not linearly separable</a:t>
            </a:r>
            <a:endParaRPr lang="en-US"/>
          </a:p>
        </p:txBody>
      </p:sp>
      <p:pic>
        <p:nvPicPr>
          <p:cNvPr id="5" name="Content Placeholder 4"/>
          <p:cNvPicPr>
            <a:picLocks noChangeAspect="1"/>
          </p:cNvPicPr>
          <p:nvPr>
            <p:ph sz="half" idx="1"/>
          </p:nvPr>
        </p:nvPicPr>
        <p:blipFill>
          <a:blip r:embed="rId1"/>
          <a:stretch>
            <a:fillRect/>
          </a:stretch>
        </p:blipFill>
        <p:spPr>
          <a:xfrm>
            <a:off x="370840" y="1725295"/>
            <a:ext cx="5713730" cy="3784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82625" y="615950"/>
            <a:ext cx="10869930" cy="5818505"/>
          </a:xfrm>
        </p:spPr>
        <p:txBody>
          <a:bodyPr>
            <a:normAutofit fontScale="90000"/>
          </a:bodyPr>
          <a:p>
            <a:r>
              <a:rPr lang="en-US"/>
              <a:t>As with factor analysis, the assumption is that the data we see are actually created by a set of underlying physical processes that are independent. </a:t>
            </a:r>
            <a:endParaRPr lang="en-US"/>
          </a:p>
          <a:p>
            <a:r>
              <a:rPr lang="en-US"/>
              <a:t>The reason why the data we see are correlated is because of the way the outputs from different processes have been mixed together. </a:t>
            </a:r>
            <a:endParaRPr lang="en-US"/>
          </a:p>
          <a:p>
            <a:r>
              <a:rPr lang="en-US"/>
              <a:t>So given some data, we want to find a transformation that turns it into a mixture of independent sources or components.</a:t>
            </a:r>
            <a:endParaRPr lang="en-US"/>
          </a:p>
          <a:p>
            <a:r>
              <a:rPr lang="en-US"/>
              <a:t>The most popular way to describe</a:t>
            </a:r>
            <a:r>
              <a:rPr lang="en-US">
                <a:solidFill>
                  <a:srgbClr val="FF0000"/>
                </a:solidFill>
              </a:rPr>
              <a:t> blind source separation is known as the cocktail party problem.</a:t>
            </a:r>
            <a:endParaRPr lang="en-US">
              <a:solidFill>
                <a:srgbClr val="FF0000"/>
              </a:solidFill>
            </a:endParaRPr>
          </a:p>
          <a:p>
            <a:r>
              <a:rPr lang="en-US"/>
              <a:t>If you are at a party, then your ears hear lots of different sounds coming from lots of different locations (different people talking, the clink of glasses, background music, etc.) but you are somehow able to focus on the voice of the people you are talking to, and can in fact separate out the sounds from all of the different sources even though they are mixed together.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96595" y="704850"/>
            <a:ext cx="10798810" cy="4351655"/>
          </a:xfrm>
        </p:spPr>
        <p:txBody>
          <a:bodyPr>
            <a:normAutofit lnSpcReduction="20000"/>
          </a:bodyPr>
          <a:p>
            <a:r>
              <a:rPr lang="en-US"/>
              <a:t>We can measure the amount of independence between two variables by using the mutual information.</a:t>
            </a:r>
            <a:endParaRPr lang="en-US"/>
          </a:p>
          <a:p>
            <a:r>
              <a:rPr lang="en-US"/>
              <a:t>In fact, the most common approach is to use what is rather uglily known as </a:t>
            </a:r>
            <a:r>
              <a:rPr lang="en-US">
                <a:solidFill>
                  <a:srgbClr val="FF0000"/>
                </a:solidFill>
              </a:rPr>
              <a:t>negentropy</a:t>
            </a:r>
            <a:r>
              <a:rPr lang="en-US"/>
              <a:t>: J(y) = H(z) -H(y), which maximises the deviations from Gaussianness (where H(·) is the entropy):</a:t>
            </a:r>
            <a:endParaRPr lang="en-US"/>
          </a:p>
          <a:p>
            <a:endParaRPr lang="en-US"/>
          </a:p>
          <a:p>
            <a:endParaRPr lang="en-US"/>
          </a:p>
          <a:p>
            <a:endParaRPr lang="en-US"/>
          </a:p>
          <a:p>
            <a:endParaRPr lang="en-US"/>
          </a:p>
          <a:p>
            <a:endParaRPr lang="en-US"/>
          </a:p>
          <a:p>
            <a:endParaRPr lang="en-US"/>
          </a:p>
          <a:p>
            <a:pPr marL="0" indent="0">
              <a:buNone/>
            </a:pP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4317365" y="2803525"/>
            <a:ext cx="3936365" cy="633730"/>
          </a:xfrm>
          <a:prstGeom prst="rect">
            <a:avLst/>
          </a:prstGeom>
        </p:spPr>
      </p:pic>
      <p:pic>
        <p:nvPicPr>
          <p:cNvPr id="7" name="Picture 6"/>
          <p:cNvPicPr>
            <a:picLocks noChangeAspect="1"/>
          </p:cNvPicPr>
          <p:nvPr/>
        </p:nvPicPr>
        <p:blipFill>
          <a:blip r:embed="rId2"/>
          <a:stretch>
            <a:fillRect/>
          </a:stretch>
        </p:blipFill>
        <p:spPr>
          <a:xfrm>
            <a:off x="1087120" y="4009390"/>
            <a:ext cx="10296525" cy="16687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LOCALLY LINEAR EMBEDDING(LLE)</a:t>
            </a:r>
            <a:endParaRPr lang="en-US" b="1">
              <a:solidFill>
                <a:srgbClr val="7030A0"/>
              </a:solidFill>
            </a:endParaRPr>
          </a:p>
        </p:txBody>
      </p:sp>
      <p:sp>
        <p:nvSpPr>
          <p:cNvPr id="3" name="Content Placeholder 2"/>
          <p:cNvSpPr>
            <a:spLocks noGrp="1"/>
          </p:cNvSpPr>
          <p:nvPr>
            <p:ph sz="half" idx="1"/>
          </p:nvPr>
        </p:nvSpPr>
        <p:spPr>
          <a:xfrm>
            <a:off x="838200" y="1691005"/>
            <a:ext cx="10758805" cy="4534535"/>
          </a:xfrm>
        </p:spPr>
        <p:txBody>
          <a:bodyPr>
            <a:normAutofit lnSpcReduction="10000"/>
          </a:bodyPr>
          <a:p>
            <a:r>
              <a:rPr lang="en-US"/>
              <a:t>It is a popular method of computing dimensionality reduction.</a:t>
            </a:r>
            <a:endParaRPr lang="en-US"/>
          </a:p>
          <a:p>
            <a:r>
              <a:rPr lang="en-US"/>
              <a:t>It was introduced by Roweis and Saul in 2000. </a:t>
            </a:r>
            <a:endParaRPr lang="en-US"/>
          </a:p>
          <a:p>
            <a:r>
              <a:rPr lang="en-US"/>
              <a:t>The idea is to say that by making linear approximations we will make some errors, so we should make these </a:t>
            </a:r>
            <a:r>
              <a:rPr lang="en-US">
                <a:solidFill>
                  <a:srgbClr val="FF0000"/>
                </a:solidFill>
              </a:rPr>
              <a:t>errors as small as possible</a:t>
            </a:r>
            <a:r>
              <a:rPr lang="en-US"/>
              <a:t> by making the patches small where there is lots of non-linearity in the data. </a:t>
            </a:r>
            <a:endParaRPr lang="en-US"/>
          </a:p>
          <a:p>
            <a:r>
              <a:rPr lang="en-US"/>
              <a:t>The error is known as the</a:t>
            </a:r>
            <a:r>
              <a:rPr lang="en-US">
                <a:solidFill>
                  <a:srgbClr val="FF0000"/>
                </a:solidFill>
              </a:rPr>
              <a:t> reconstruction error</a:t>
            </a:r>
            <a:r>
              <a:rPr lang="en-US"/>
              <a:t> and is simply the sum-of-squares of the distance between the original point and its reconstruction:</a:t>
            </a:r>
            <a:endParaRPr lang="en-US"/>
          </a:p>
        </p:txBody>
      </p:sp>
      <p:pic>
        <p:nvPicPr>
          <p:cNvPr id="5" name="Content Placeholder 4"/>
          <p:cNvPicPr>
            <a:picLocks noChangeAspect="1"/>
          </p:cNvPicPr>
          <p:nvPr>
            <p:ph sz="half" idx="2"/>
          </p:nvPr>
        </p:nvPicPr>
        <p:blipFill>
          <a:blip r:embed="rId1"/>
          <a:stretch>
            <a:fillRect/>
          </a:stretch>
        </p:blipFill>
        <p:spPr>
          <a:xfrm>
            <a:off x="3951605" y="5457825"/>
            <a:ext cx="2904490" cy="9023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50570" y="932180"/>
            <a:ext cx="10904855" cy="5299075"/>
          </a:xfrm>
        </p:spPr>
        <p:txBody>
          <a:bodyPr>
            <a:normAutofit fontScale="90000"/>
          </a:bodyPr>
          <a:p>
            <a:r>
              <a:rPr lang="en-US"/>
              <a:t>The weights W</a:t>
            </a:r>
            <a:r>
              <a:rPr lang="en-US" baseline="-25000"/>
              <a:t>ij</a:t>
            </a:r>
            <a:r>
              <a:rPr lang="en-US"/>
              <a:t> say how much effect the jth datapoint has on the reconstruction of the ith one. </a:t>
            </a:r>
            <a:endParaRPr lang="en-US"/>
          </a:p>
          <a:p>
            <a:r>
              <a:rPr lang="en-US"/>
              <a:t>The question is </a:t>
            </a:r>
            <a:r>
              <a:rPr lang="en-US">
                <a:solidFill>
                  <a:srgbClr val="FF0000"/>
                </a:solidFill>
              </a:rPr>
              <a:t>which points can be usefully used to reconstruct a particular datapoint</a:t>
            </a:r>
            <a:r>
              <a:rPr lang="en-US"/>
              <a:t>. </a:t>
            </a:r>
            <a:endParaRPr lang="en-US"/>
          </a:p>
          <a:p>
            <a:r>
              <a:rPr lang="en-US"/>
              <a:t>If another point is a long way off, then it probably isn’t very useful: only those points that are close to the current datapoint (that are in its neighbourhood) are used. </a:t>
            </a:r>
            <a:endParaRPr lang="en-US"/>
          </a:p>
          <a:p>
            <a:r>
              <a:rPr lang="en-US"/>
              <a:t>There are two common ways to create neighbourhoods:</a:t>
            </a:r>
            <a:endParaRPr lang="en-US"/>
          </a:p>
          <a:p>
            <a:pPr lvl="1"/>
            <a:r>
              <a:rPr lang="en-US"/>
              <a:t>Points that are less than some predefined distance  to the current point are neighbours (so we don’t know how many neighbours there are, but they are all close)</a:t>
            </a:r>
            <a:endParaRPr lang="en-US"/>
          </a:p>
          <a:p>
            <a:pPr lvl="1"/>
            <a:r>
              <a:rPr lang="en-US"/>
              <a:t>The k nearest points are neighbours (so we know how many there are, but some could be far away)</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36600" y="598170"/>
            <a:ext cx="10718800" cy="4351655"/>
          </a:xfrm>
        </p:spPr>
        <p:txBody>
          <a:bodyPr>
            <a:normAutofit/>
          </a:bodyPr>
          <a:p>
            <a:r>
              <a:rPr lang="en-US"/>
              <a:t>Solving for the weights W</a:t>
            </a:r>
            <a:r>
              <a:rPr lang="en-US" baseline="-25000"/>
              <a:t>ij</a:t>
            </a:r>
            <a:r>
              <a:rPr lang="en-US"/>
              <a:t> is a </a:t>
            </a:r>
            <a:r>
              <a:rPr lang="en-US">
                <a:solidFill>
                  <a:srgbClr val="FF0000"/>
                </a:solidFill>
              </a:rPr>
              <a:t>least-squares problem</a:t>
            </a:r>
            <a:r>
              <a:rPr lang="en-US"/>
              <a:t>, which we can simplify by enforcing the constraints that for any point x</a:t>
            </a:r>
            <a:r>
              <a:rPr lang="en-US" baseline="-25000"/>
              <a:t>j</a:t>
            </a:r>
            <a:r>
              <a:rPr lang="en-US"/>
              <a:t> that is a long way from the current point x</a:t>
            </a:r>
            <a:r>
              <a:rPr lang="en-US" baseline="-25000"/>
              <a:t>i</a:t>
            </a:r>
            <a:r>
              <a:rPr lang="en-US"/>
              <a:t>, W</a:t>
            </a:r>
            <a:r>
              <a:rPr lang="en-US" baseline="-25000"/>
              <a:t>ij</a:t>
            </a:r>
            <a:r>
              <a:rPr lang="en-US"/>
              <a:t> = 0, and that                   .</a:t>
            </a:r>
            <a:endParaRPr lang="en-US"/>
          </a:p>
          <a:p>
            <a:r>
              <a:rPr lang="en-US"/>
              <a:t> This produces a reconstruction of the data, but it does not reduce the dimensionality at all. </a:t>
            </a:r>
            <a:endParaRPr lang="en-US"/>
          </a:p>
          <a:p>
            <a:r>
              <a:rPr lang="en-US"/>
              <a:t>For this we have to reapply the same basic cost function, but minimise it according to the positions y</a:t>
            </a:r>
            <a:r>
              <a:rPr lang="en-US" baseline="-25000"/>
              <a:t>i</a:t>
            </a:r>
            <a:r>
              <a:rPr lang="en-US"/>
              <a:t> of the points in some lower dimensional space (dimension L):</a:t>
            </a:r>
            <a:endParaRPr lang="en-US"/>
          </a:p>
        </p:txBody>
      </p:sp>
      <p:pic>
        <p:nvPicPr>
          <p:cNvPr id="5" name="Content Placeholder 4"/>
          <p:cNvPicPr>
            <a:picLocks noChangeAspect="1"/>
          </p:cNvPicPr>
          <p:nvPr>
            <p:ph sz="half" idx="2"/>
          </p:nvPr>
        </p:nvPicPr>
        <p:blipFill>
          <a:blip r:embed="rId1"/>
          <a:stretch>
            <a:fillRect/>
          </a:stretch>
        </p:blipFill>
        <p:spPr>
          <a:xfrm>
            <a:off x="7934325" y="1442085"/>
            <a:ext cx="1157605" cy="296545"/>
          </a:xfrm>
          <a:prstGeom prst="rect">
            <a:avLst/>
          </a:prstGeom>
        </p:spPr>
      </p:pic>
      <p:pic>
        <p:nvPicPr>
          <p:cNvPr id="7" name="Picture 6"/>
          <p:cNvPicPr>
            <a:picLocks noChangeAspect="1"/>
          </p:cNvPicPr>
          <p:nvPr/>
        </p:nvPicPr>
        <p:blipFill>
          <a:blip r:embed="rId2"/>
          <a:stretch>
            <a:fillRect/>
          </a:stretch>
        </p:blipFill>
        <p:spPr>
          <a:xfrm>
            <a:off x="4059555" y="4379595"/>
            <a:ext cx="3361690" cy="1222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What is Dimensionality Reduction and Why?</a:t>
            </a:r>
            <a:endParaRPr lang="en-US" b="1">
              <a:solidFill>
                <a:srgbClr val="7030A0"/>
              </a:solidFill>
            </a:endParaRPr>
          </a:p>
        </p:txBody>
      </p:sp>
      <p:sp>
        <p:nvSpPr>
          <p:cNvPr id="3" name="Content Placeholder 2"/>
          <p:cNvSpPr>
            <a:spLocks noGrp="1"/>
          </p:cNvSpPr>
          <p:nvPr>
            <p:ph idx="1"/>
          </p:nvPr>
        </p:nvSpPr>
        <p:spPr>
          <a:xfrm>
            <a:off x="838200" y="1825625"/>
            <a:ext cx="10851515" cy="4458335"/>
          </a:xfrm>
        </p:spPr>
        <p:txBody>
          <a:bodyPr/>
          <a:p>
            <a:r>
              <a:rPr lang="en-US"/>
              <a:t>The number of input features, variables, or columns present in a given dataset is known as dimensionality, and the process to reduce these features is called dimensionality reduction.</a:t>
            </a:r>
            <a:endParaRPr lang="en-US"/>
          </a:p>
          <a:p>
            <a:r>
              <a:rPr lang="en-US"/>
              <a:t>A dataset contains a huge number of input features in various cases, which makes the predictive modeling task more complicated. Because it is very difficult to visualize or make predictions for the training dataset with a high number of features, for such cases, dimensionality reduction techniques are required to use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Formal Definition</a:t>
            </a:r>
            <a:endParaRPr lang="en-US" b="1">
              <a:solidFill>
                <a:srgbClr val="7030A0"/>
              </a:solidFill>
            </a:endParaRPr>
          </a:p>
        </p:txBody>
      </p:sp>
      <p:sp>
        <p:nvSpPr>
          <p:cNvPr id="3" name="Content Placeholder 2"/>
          <p:cNvSpPr>
            <a:spLocks noGrp="1"/>
          </p:cNvSpPr>
          <p:nvPr>
            <p:ph idx="1"/>
          </p:nvPr>
        </p:nvSpPr>
        <p:spPr>
          <a:xfrm>
            <a:off x="708025" y="1205865"/>
            <a:ext cx="11136630" cy="5436870"/>
          </a:xfrm>
        </p:spPr>
        <p:txBody>
          <a:bodyPr>
            <a:normAutofit lnSpcReduction="10000"/>
          </a:bodyPr>
          <a:p>
            <a:r>
              <a:rPr lang="en-US">
                <a:solidFill>
                  <a:srgbClr val="7030A0"/>
                </a:solidFill>
                <a:sym typeface="+mn-ea"/>
              </a:rPr>
              <a:t>Dimensionality reduction technique</a:t>
            </a:r>
            <a:r>
              <a:rPr lang="en-US">
                <a:solidFill>
                  <a:srgbClr val="FF0000"/>
                </a:solidFill>
                <a:sym typeface="+mn-ea"/>
              </a:rPr>
              <a:t>: </a:t>
            </a:r>
            <a:r>
              <a:rPr lang="en-US">
                <a:solidFill>
                  <a:srgbClr val="FF0000"/>
                </a:solidFill>
              </a:rPr>
              <a:t>A way of converting the higher dimensions dataset into lesser dimensions dataset ensuring that it provides similar information</a:t>
            </a:r>
            <a:endParaRPr lang="en-US">
              <a:solidFill>
                <a:srgbClr val="FF0000"/>
              </a:solidFill>
            </a:endParaRPr>
          </a:p>
          <a:p>
            <a:r>
              <a:rPr lang="en-US">
                <a:solidFill>
                  <a:srgbClr val="7030A0"/>
                </a:solidFill>
              </a:rPr>
              <a:t>Where we use Dimensionality reduction techniques?</a:t>
            </a:r>
            <a:endParaRPr lang="en-US">
              <a:solidFill>
                <a:srgbClr val="7030A0"/>
              </a:solidFill>
            </a:endParaRPr>
          </a:p>
          <a:p>
            <a:pPr lvl="1"/>
            <a:r>
              <a:rPr lang="en-US">
                <a:solidFill>
                  <a:schemeClr val="tx1"/>
                </a:solidFill>
              </a:rPr>
              <a:t>These techniques are widely used in machine learning for obtaining a better fit predictive model while solving the classification and regression problems.</a:t>
            </a:r>
            <a:endParaRPr lang="en-US">
              <a:solidFill>
                <a:schemeClr val="tx1"/>
              </a:solidFill>
            </a:endParaRPr>
          </a:p>
          <a:p>
            <a:pPr lvl="1"/>
            <a:r>
              <a:rPr lang="en-US">
                <a:solidFill>
                  <a:schemeClr val="tx1"/>
                </a:solidFill>
              </a:rPr>
              <a:t>It is commonly used in the fields that deal with high-dimensional data, such as </a:t>
            </a:r>
            <a:endParaRPr lang="en-US">
              <a:solidFill>
                <a:schemeClr val="tx1"/>
              </a:solidFill>
            </a:endParaRPr>
          </a:p>
          <a:p>
            <a:pPr lvl="3"/>
            <a:r>
              <a:rPr lang="en-US" sz="2400">
                <a:solidFill>
                  <a:schemeClr val="tx1"/>
                </a:solidFill>
              </a:rPr>
              <a:t>speech recognition</a:t>
            </a:r>
            <a:endParaRPr lang="en-US" sz="2400">
              <a:solidFill>
                <a:schemeClr val="tx1"/>
              </a:solidFill>
            </a:endParaRPr>
          </a:p>
          <a:p>
            <a:pPr lvl="3"/>
            <a:r>
              <a:rPr lang="en-US" sz="2400">
                <a:solidFill>
                  <a:schemeClr val="tx1"/>
                </a:solidFill>
              </a:rPr>
              <a:t>signal processing</a:t>
            </a:r>
            <a:endParaRPr lang="en-US" sz="2400">
              <a:solidFill>
                <a:schemeClr val="tx1"/>
              </a:solidFill>
            </a:endParaRPr>
          </a:p>
          <a:p>
            <a:pPr lvl="3"/>
            <a:r>
              <a:rPr lang="en-US" sz="2400">
                <a:solidFill>
                  <a:schemeClr val="tx1"/>
                </a:solidFill>
              </a:rPr>
              <a:t>bioinformatics</a:t>
            </a:r>
            <a:endParaRPr lang="en-US" sz="2400">
              <a:solidFill>
                <a:schemeClr val="tx1"/>
              </a:solidFill>
            </a:endParaRPr>
          </a:p>
          <a:p>
            <a:pPr lvl="3"/>
            <a:r>
              <a:rPr lang="en-US" sz="2400">
                <a:solidFill>
                  <a:schemeClr val="tx1"/>
                </a:solidFill>
              </a:rPr>
              <a:t>data visualization</a:t>
            </a:r>
            <a:endParaRPr lang="en-US" sz="2400">
              <a:solidFill>
                <a:schemeClr val="tx1"/>
              </a:solidFill>
            </a:endParaRPr>
          </a:p>
          <a:p>
            <a:pPr lvl="3"/>
            <a:r>
              <a:rPr lang="en-US" sz="2400">
                <a:solidFill>
                  <a:schemeClr val="tx1"/>
                </a:solidFill>
              </a:rPr>
              <a:t>noise reduction</a:t>
            </a:r>
            <a:endParaRPr lang="en-US" sz="2400">
              <a:solidFill>
                <a:schemeClr val="tx1"/>
              </a:solidFill>
            </a:endParaRPr>
          </a:p>
          <a:p>
            <a:pPr lvl="3"/>
            <a:r>
              <a:rPr lang="en-US" sz="2400">
                <a:solidFill>
                  <a:schemeClr val="tx1"/>
                </a:solidFill>
              </a:rPr>
              <a:t>cluster analysis</a:t>
            </a:r>
            <a:endParaRPr lang="en-US" sz="24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The Curse of Dimensionality</a:t>
            </a:r>
            <a:endParaRPr lang="en-US" b="1">
              <a:solidFill>
                <a:srgbClr val="7030A0"/>
              </a:solidFill>
            </a:endParaRPr>
          </a:p>
        </p:txBody>
      </p:sp>
      <p:sp>
        <p:nvSpPr>
          <p:cNvPr id="3" name="Content Placeholder 2"/>
          <p:cNvSpPr>
            <a:spLocks noGrp="1"/>
          </p:cNvSpPr>
          <p:nvPr>
            <p:ph idx="1"/>
          </p:nvPr>
        </p:nvSpPr>
        <p:spPr>
          <a:xfrm>
            <a:off x="838200" y="1825625"/>
            <a:ext cx="10934700" cy="4351655"/>
          </a:xfrm>
        </p:spPr>
        <p:txBody>
          <a:bodyPr>
            <a:normAutofit lnSpcReduction="20000"/>
          </a:bodyPr>
          <a:p>
            <a:r>
              <a:rPr lang="en-US"/>
              <a:t>Handling the high-dimensional data is very difficult in practice, commonly known as the curse of dimensionality.</a:t>
            </a:r>
            <a:endParaRPr lang="en-US"/>
          </a:p>
          <a:p>
            <a:r>
              <a:rPr lang="en-US"/>
              <a:t>If the dimensionality of the input dataset increases, any machine learning algorithm and model becomes more complex. </a:t>
            </a:r>
            <a:endParaRPr lang="en-US"/>
          </a:p>
          <a:p>
            <a:r>
              <a:rPr lang="en-US"/>
              <a:t>As the number of features increases, the number of samples also gets increased proportionally, and the chance of overfitting also increases.</a:t>
            </a:r>
            <a:endParaRPr lang="en-US"/>
          </a:p>
          <a:p>
            <a:r>
              <a:rPr lang="en-US"/>
              <a:t>If the machine learning model is trained on high-dimensional data, it becomes overfitted and results in poor performance.</a:t>
            </a:r>
            <a:endParaRPr lang="en-US"/>
          </a:p>
          <a:p>
            <a:r>
              <a:rPr lang="en-US"/>
              <a:t>Hence, it is often required to reduce the number of features, which can be done with dimensionality reduction.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rotWithShape="1">
          <a:blip r:embed="rId1"/>
          <a:srcRect l="64766" t="-862" r="-249" b="7580"/>
          <a:stretch>
            <a:fillRect/>
          </a:stretch>
        </p:blipFill>
        <p:spPr>
          <a:xfrm>
            <a:off x="8055610" y="1244600"/>
            <a:ext cx="3298825" cy="3284220"/>
          </a:xfrm>
          <a:prstGeom prst="rect">
            <a:avLst/>
          </a:prstGeom>
        </p:spPr>
      </p:pic>
      <p:pic>
        <p:nvPicPr>
          <p:cNvPr id="4" name="Picture 3"/>
          <p:cNvPicPr/>
          <p:nvPr/>
        </p:nvPicPr>
        <p:blipFill rotWithShape="1">
          <a:blip r:embed="rId1"/>
          <a:srcRect r="70373" b="9769"/>
          <a:stretch>
            <a:fillRect/>
          </a:stretch>
        </p:blipFill>
        <p:spPr>
          <a:xfrm>
            <a:off x="1031240" y="1566545"/>
            <a:ext cx="2970530" cy="2961640"/>
          </a:xfrm>
          <a:prstGeom prst="rect">
            <a:avLst/>
          </a:prstGeom>
        </p:spPr>
      </p:pic>
      <p:pic>
        <p:nvPicPr>
          <p:cNvPr id="5" name="Picture 4"/>
          <p:cNvPicPr/>
          <p:nvPr/>
        </p:nvPicPr>
        <p:blipFill rotWithShape="1">
          <a:blip r:embed="rId1"/>
          <a:srcRect l="29971" r="37817" b="11140"/>
          <a:stretch>
            <a:fillRect/>
          </a:stretch>
        </p:blipFill>
        <p:spPr>
          <a:xfrm>
            <a:off x="4692650" y="1566545"/>
            <a:ext cx="2726690" cy="2916555"/>
          </a:xfrm>
          <a:prstGeom prst="rect">
            <a:avLst/>
          </a:prstGeom>
        </p:spPr>
      </p:pic>
      <p:sp>
        <p:nvSpPr>
          <p:cNvPr id="8" name="Slide Number Placeholder 7"/>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 LINEAR DISCRIMINANT ANALYSIS (LDA)</a:t>
            </a:r>
            <a:endParaRPr lang="en-US" b="1">
              <a:solidFill>
                <a:srgbClr val="7030A0"/>
              </a:solidFill>
            </a:endParaRPr>
          </a:p>
        </p:txBody>
      </p:sp>
      <p:sp>
        <p:nvSpPr>
          <p:cNvPr id="3" name="Content Placeholder 2"/>
          <p:cNvSpPr>
            <a:spLocks noGrp="1"/>
          </p:cNvSpPr>
          <p:nvPr>
            <p:ph sz="half" idx="1"/>
          </p:nvPr>
        </p:nvSpPr>
        <p:spPr>
          <a:xfrm>
            <a:off x="838200" y="1825625"/>
            <a:ext cx="10920095" cy="5032375"/>
          </a:xfrm>
        </p:spPr>
        <p:txBody>
          <a:bodyPr/>
          <a:p>
            <a:r>
              <a:rPr lang="en-US"/>
              <a:t>Consider a simple two-dimensional dataset consisting of two classes.</a:t>
            </a:r>
            <a:endParaRPr lang="en-US"/>
          </a:p>
          <a:p>
            <a:endParaRPr lang="en-US"/>
          </a:p>
          <a:p>
            <a:pPr marL="0" indent="0">
              <a:buNone/>
            </a:pPr>
            <a:endParaRPr lang="en-US"/>
          </a:p>
          <a:p>
            <a:endParaRPr lang="en-US"/>
          </a:p>
          <a:p>
            <a:endParaRPr lang="en-US"/>
          </a:p>
          <a:p>
            <a:endParaRPr lang="en-US"/>
          </a:p>
          <a:p>
            <a:r>
              <a:rPr lang="en-US"/>
              <a:t>We can compute various statistics about the data, but we will settle for the means of the two classes in the data, µ1 and µ2 , the mean of the entire dataset (µ), and the covariance of each class with itself , which is</a:t>
            </a:r>
            <a:endParaRPr lang="en-US"/>
          </a:p>
        </p:txBody>
      </p:sp>
      <p:pic>
        <p:nvPicPr>
          <p:cNvPr id="4" name="Content Placeholder 3"/>
          <p:cNvPicPr>
            <a:picLocks noChangeAspect="1"/>
          </p:cNvPicPr>
          <p:nvPr>
            <p:ph sz="half" idx="2"/>
          </p:nvPr>
        </p:nvPicPr>
        <p:blipFill>
          <a:blip r:embed="rId1"/>
          <a:stretch>
            <a:fillRect/>
          </a:stretch>
        </p:blipFill>
        <p:spPr>
          <a:xfrm>
            <a:off x="2674620" y="2351405"/>
            <a:ext cx="2929890" cy="2359025"/>
          </a:xfrm>
          <a:prstGeom prst="rect">
            <a:avLst/>
          </a:prstGeom>
        </p:spPr>
      </p:pic>
      <p:pic>
        <p:nvPicPr>
          <p:cNvPr id="5" name="Picture 4"/>
          <p:cNvPicPr>
            <a:picLocks noChangeAspect="1"/>
          </p:cNvPicPr>
          <p:nvPr/>
        </p:nvPicPr>
        <p:blipFill>
          <a:blip r:embed="rId2"/>
          <a:stretch>
            <a:fillRect/>
          </a:stretch>
        </p:blipFill>
        <p:spPr>
          <a:xfrm>
            <a:off x="3302000" y="6355715"/>
            <a:ext cx="2717800" cy="407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47065"/>
            <a:ext cx="10827385" cy="5824855"/>
          </a:xfrm>
        </p:spPr>
        <p:txBody>
          <a:bodyPr>
            <a:normAutofit/>
          </a:bodyPr>
          <a:p>
            <a:r>
              <a:rPr lang="en-US"/>
              <a:t>The question is </a:t>
            </a:r>
            <a:r>
              <a:rPr lang="en-US">
                <a:solidFill>
                  <a:srgbClr val="FF0000"/>
                </a:solidFill>
              </a:rPr>
              <a:t>what we can do with these pieces of data??</a:t>
            </a:r>
            <a:endParaRPr lang="en-US"/>
          </a:p>
          <a:p>
            <a:r>
              <a:rPr lang="en-US"/>
              <a:t>The principal insight of LDA is that the covariance matrix can tell us  about the scatter within a dataset, which is the amount of spread that there is within the data.</a:t>
            </a:r>
            <a:endParaRPr lang="en-US"/>
          </a:p>
          <a:p>
            <a:r>
              <a:rPr lang="en-US"/>
              <a:t>The way to find this scatter is to multiply the covariance by the p</a:t>
            </a:r>
            <a:r>
              <a:rPr lang="en-US" baseline="-25000"/>
              <a:t>c</a:t>
            </a:r>
            <a:r>
              <a:rPr lang="en-US"/>
              <a:t>, the probability of the class</a:t>
            </a:r>
            <a:endParaRPr lang="en-US"/>
          </a:p>
          <a:p>
            <a:r>
              <a:rPr lang="en-US"/>
              <a:t>Adding the values of this for all of the classes gives us a measure of the within-class scatter of the dataset:</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3713480" y="4622800"/>
            <a:ext cx="5077460" cy="9137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16772</Words>
  <Application>WPS Presentation</Application>
  <PresentationFormat>Widescreen</PresentationFormat>
  <Paragraphs>312</Paragraphs>
  <Slides>34</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Calibri</vt:lpstr>
      <vt:lpstr>Times New Roman</vt:lpstr>
      <vt:lpstr>Calibri Light</vt:lpstr>
      <vt:lpstr>Microsoft YaHei</vt:lpstr>
      <vt:lpstr>Arial Unicode MS</vt:lpstr>
      <vt:lpstr>Office Theme</vt:lpstr>
      <vt:lpstr>Machine Learning</vt:lpstr>
      <vt:lpstr>PowerPoint 演示文稿</vt:lpstr>
      <vt:lpstr>Multi Layer Perceptron</vt:lpstr>
      <vt:lpstr>What is Dimensionality Reduction and Why?</vt:lpstr>
      <vt:lpstr>Formal Definition</vt:lpstr>
      <vt:lpstr>The Curse of Dimensionality</vt:lpstr>
      <vt:lpstr>PowerPoint 演示文稿</vt:lpstr>
      <vt:lpstr> LINEAR DISCRIMINANT ANALYSIS (LDA)</vt:lpstr>
      <vt:lpstr>PowerPoint 演示文稿</vt:lpstr>
      <vt:lpstr>PowerPoint 演示文稿</vt:lpstr>
      <vt:lpstr>PowerPoint 演示文稿</vt:lpstr>
      <vt:lpstr>PowerPoint 演示文稿</vt:lpstr>
      <vt:lpstr>PowerPoint 演示文稿</vt:lpstr>
      <vt:lpstr>PRINCIPAL COMPONENTS ANALYSIS (PCA)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Kernel PCA(KPCA)</vt:lpstr>
      <vt:lpstr>PowerPoint 演示文稿</vt:lpstr>
      <vt:lpstr>PowerPoint 演示文稿</vt:lpstr>
      <vt:lpstr>FACTOR ANALYSIS(FA)</vt:lpstr>
      <vt:lpstr>PowerPoint 演示文稿</vt:lpstr>
      <vt:lpstr>PowerPoint 演示文稿</vt:lpstr>
      <vt:lpstr>INDEPENDENT COMPONENTS ANALYSIS (ICA)</vt:lpstr>
      <vt:lpstr>PowerPoint 演示文稿</vt:lpstr>
      <vt:lpstr>PowerPoint 演示文稿</vt:lpstr>
      <vt:lpstr>LOCALLY LINEAR EMBEDDING(LLE)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 KUMAR REDDY MALLIDI</dc:creator>
  <cp:lastModifiedBy>Aviv</cp:lastModifiedBy>
  <cp:revision>80</cp:revision>
  <dcterms:created xsi:type="dcterms:W3CDTF">2021-05-31T03:31:00Z</dcterms:created>
  <dcterms:modified xsi:type="dcterms:W3CDTF">2021-07-09T06:34:51Z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