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317" r:id="rId3"/>
    <p:sldId id="257" r:id="rId4"/>
    <p:sldId id="406" r:id="rId5"/>
    <p:sldId id="407" r:id="rId6"/>
    <p:sldId id="408" r:id="rId7"/>
    <p:sldId id="410" r:id="rId8"/>
    <p:sldId id="411" r:id="rId9"/>
    <p:sldId id="412" r:id="rId10"/>
    <p:sldId id="413" r:id="rId11"/>
    <p:sldId id="414" r:id="rId12"/>
    <p:sldId id="415" r:id="rId13"/>
    <p:sldId id="416" r:id="rId14"/>
    <p:sldId id="417" r:id="rId15"/>
    <p:sldId id="418" r:id="rId16"/>
    <p:sldId id="419" r:id="rId17"/>
    <p:sldId id="420" r:id="rId18"/>
    <p:sldId id="421" r:id="rId19"/>
    <p:sldId id="423" r:id="rId20"/>
    <p:sldId id="424" r:id="rId21"/>
    <p:sldId id="425" r:id="rId22"/>
    <p:sldId id="426" r:id="rId23"/>
    <p:sldId id="427" r:id="rId24"/>
    <p:sldId id="428" r:id="rId25"/>
    <p:sldId id="429" r:id="rId26"/>
    <p:sldId id="430" r:id="rId27"/>
    <p:sldId id="431" r:id="rId28"/>
    <p:sldId id="432" r:id="rId29"/>
    <p:sldId id="433" r:id="rId30"/>
    <p:sldId id="435" r:id="rId31"/>
    <p:sldId id="436" r:id="rId32"/>
    <p:sldId id="438" r:id="rId33"/>
    <p:sldId id="439" r:id="rId34"/>
    <p:sldId id="441" r:id="rId35"/>
    <p:sldId id="442" r:id="rId36"/>
    <p:sldId id="443" r:id="rId37"/>
    <p:sldId id="444" r:id="rId38"/>
    <p:sldId id="445" r:id="rId39"/>
    <p:sldId id="447" r:id="rId40"/>
    <p:sldId id="448" r:id="rId41"/>
    <p:sldId id="449" r:id="rId42"/>
    <p:sldId id="450" r:id="rId43"/>
    <p:sldId id="451" r:id="rId44"/>
    <p:sldId id="40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57" autoAdjust="0"/>
  </p:normalViewPr>
  <p:slideViewPr>
    <p:cSldViewPr snapToGrid="0">
      <p:cViewPr varScale="1">
        <p:scale>
          <a:sx n="101" d="100"/>
          <a:sy n="101" d="100"/>
        </p:scale>
        <p:origin x="138" y="22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notesMaster" Target="notesMasters/notesMaster1.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9726B8-17BD-4C73-B204-508596E2E190}"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911C1-ECB7-4023-AF77-4791B9D0914A}"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4F0E216-BA48-4F04-AC4F-645AA0DD6AC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4F0E216-BA48-4F04-AC4F-645AA0DD6AC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4F0E216-BA48-4F04-AC4F-645AA0DD6AC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Slide Number Placeholder 6"/>
          <p:cNvSpPr>
            <a:spLocks noGrp="1"/>
          </p:cNvSpPr>
          <p:nvPr>
            <p:ph type="sldNum" sz="quarter" idx="12"/>
          </p:nvPr>
        </p:nvSpPr>
        <p:spPr/>
        <p:txBody>
          <a:bodyPr/>
          <a:lstStyle/>
          <a:p>
            <a:pPr lvl="0">
              <a:spcBef>
                <a:spcPct val="50000"/>
              </a:spcBef>
            </a:pPr>
            <a:fld id="{9A0DB2DC-4C9A-4742-B13C-FB6460FD3503}" type="slidenum">
              <a:rPr lang="en-US" altLang="en-US">
                <a:latin typeface="Arial" panose="020B0604020202020204" pitchFamily="34" charset="0"/>
              </a:rPr>
            </a:fld>
            <a:endParaRPr lang="en-US" altLang="en-US">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Slide Number Placeholder 6"/>
          <p:cNvSpPr>
            <a:spLocks noGrp="1"/>
          </p:cNvSpPr>
          <p:nvPr>
            <p:ph type="sldNum" sz="quarter" idx="12"/>
          </p:nvPr>
        </p:nvSpPr>
        <p:spPr/>
        <p:txBody>
          <a:bodyPr/>
          <a:lstStyle/>
          <a:p>
            <a:pPr lvl="0">
              <a:spcBef>
                <a:spcPct val="50000"/>
              </a:spcBef>
            </a:pPr>
            <a:fld id="{9A0DB2DC-4C9A-4742-B13C-FB6460FD3503}" type="slidenum">
              <a:rPr lang="en-US" altLang="en-US">
                <a:latin typeface="Arial" panose="020B0604020202020204" pitchFamily="34" charset="0"/>
              </a:rPr>
            </a:fld>
            <a:endParaRPr lang="en-US" altLang="en-US">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6172200" y="1825625"/>
            <a:ext cx="5181600" cy="209867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6172200" y="4076700"/>
            <a:ext cx="5181600" cy="21002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8" name="Slide Number Placeholder 7"/>
          <p:cNvSpPr>
            <a:spLocks noGrp="1"/>
          </p:cNvSpPr>
          <p:nvPr>
            <p:ph type="sldNum" sz="quarter" idx="12"/>
          </p:nvPr>
        </p:nvSpPr>
        <p:spPr/>
        <p:txBody>
          <a:bodyPr/>
          <a:lstStyle/>
          <a:p>
            <a:pPr lvl="0">
              <a:spcBef>
                <a:spcPct val="50000"/>
              </a:spcBef>
            </a:pPr>
            <a:fld id="{9A0DB2DC-4C9A-4742-B13C-FB6460FD3503}" type="slidenum">
              <a:rPr lang="en-US" altLang="en-US">
                <a:latin typeface="Arial" panose="020B0604020202020204" pitchFamily="34" charset="0"/>
              </a:rPr>
            </a:fld>
            <a:endParaRPr lang="en-US"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4F0E216-BA48-4F04-AC4F-645AA0DD6AC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4F0E216-BA48-4F04-AC4F-645AA0DD6AC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64F0E216-BA48-4F04-AC4F-645AA0DD6AC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64F0E216-BA48-4F04-AC4F-645AA0DD6AC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4F0E216-BA48-4F04-AC4F-645AA0DD6AC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0E216-BA48-4F04-AC4F-645AA0DD6AC6}"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4F0E216-BA48-4F04-AC4F-645AA0DD6AC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4F0E216-BA48-4F04-AC4F-645AA0DD6AC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0E216-BA48-4F04-AC4F-645AA0DD6AC6}"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607A7-8386-47DB-8578-DDEDD194E5D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4.xml"/><Relationship Id="rId2" Type="http://schemas.openxmlformats.org/officeDocument/2006/relationships/image" Target="../media/image11.wmf"/><Relationship Id="rId1"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jpeg"/><Relationship Id="rId1" Type="http://schemas.openxmlformats.org/officeDocument/2006/relationships/image" Target="../media/image13.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5.jpeg"/></Relationships>
</file>

<file path=ppt/slides/_rels/slide38.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12.xml"/><Relationship Id="rId3" Type="http://schemas.openxmlformats.org/officeDocument/2006/relationships/image" Target="../media/image17.wmf"/><Relationship Id="rId2" Type="http://schemas.openxmlformats.org/officeDocument/2006/relationships/oleObject" Target="../embeddings/oleObject3.bin"/><Relationship Id="rId1"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3.xml"/><Relationship Id="rId2" Type="http://schemas.openxmlformats.org/officeDocument/2006/relationships/image" Target="../media/image18.wmf"/><Relationship Id="rId1" Type="http://schemas.openxmlformats.org/officeDocument/2006/relationships/oleObject" Target="../embeddings/oleObject4.bin"/></Relationships>
</file>

<file path=ppt/slides/_rels/slide41.xml.rels><?xml version="1.0" encoding="UTF-8" standalone="yes"?>
<Relationships xmlns="http://schemas.openxmlformats.org/package/2006/relationships"><Relationship Id="rId7" Type="http://schemas.openxmlformats.org/officeDocument/2006/relationships/vmlDrawing" Target="../drawings/vmlDrawing5.vml"/><Relationship Id="rId6" Type="http://schemas.openxmlformats.org/officeDocument/2006/relationships/slideLayout" Target="../slideLayouts/slideLayout14.xml"/><Relationship Id="rId5" Type="http://schemas.openxmlformats.org/officeDocument/2006/relationships/image" Target="../media/image21.wmf"/><Relationship Id="rId4" Type="http://schemas.openxmlformats.org/officeDocument/2006/relationships/oleObject" Target="../embeddings/oleObject6.bin"/><Relationship Id="rId3" Type="http://schemas.openxmlformats.org/officeDocument/2006/relationships/image" Target="../media/image20.jpeg"/><Relationship Id="rId2" Type="http://schemas.openxmlformats.org/officeDocument/2006/relationships/image" Target="../media/image19.wmf"/><Relationship Id="rId1" Type="http://schemas.openxmlformats.org/officeDocument/2006/relationships/oleObject" Target="../embeddings/oleObject5.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6761" y="643468"/>
            <a:ext cx="5292727" cy="4242858"/>
          </a:xfrm>
        </p:spPr>
        <p:txBody>
          <a:bodyPr anchor="b">
            <a:normAutofit/>
          </a:bodyPr>
          <a:lstStyle/>
          <a:p>
            <a:pPr algn="l"/>
            <a:r>
              <a:rPr lang="en-IN" sz="8800" b="1"/>
              <a:t>Machine Learning</a:t>
            </a:r>
            <a:endParaRPr lang="en-IN" sz="8800" b="1" dirty="0"/>
          </a:p>
        </p:txBody>
      </p:sp>
      <p:sp>
        <p:nvSpPr>
          <p:cNvPr id="3" name="Subtitle 2"/>
          <p:cNvSpPr>
            <a:spLocks noGrp="1"/>
          </p:cNvSpPr>
          <p:nvPr>
            <p:ph type="subTitle" idx="1"/>
          </p:nvPr>
        </p:nvSpPr>
        <p:spPr>
          <a:xfrm>
            <a:off x="766445" y="5019675"/>
            <a:ext cx="9713595" cy="1252855"/>
          </a:xfrm>
        </p:spPr>
        <p:txBody>
          <a:bodyPr>
            <a:noAutofit/>
          </a:bodyPr>
          <a:lstStyle/>
          <a:p>
            <a:pPr algn="l"/>
            <a:r>
              <a:rPr lang="en-US" altLang="en-IN" sz="4000">
                <a:solidFill>
                  <a:schemeClr val="tx1">
                    <a:alpha val="60000"/>
                  </a:schemeClr>
                </a:solidFill>
              </a:rPr>
              <a:t>CO-6</a:t>
            </a:r>
            <a:r>
              <a:rPr lang="en-IN" sz="4000">
                <a:solidFill>
                  <a:schemeClr val="tx1">
                    <a:alpha val="60000"/>
                  </a:schemeClr>
                </a:solidFill>
              </a:rPr>
              <a:t>: </a:t>
            </a:r>
            <a:r>
              <a:rPr lang="en-US" altLang="en-IN" sz="4000">
                <a:solidFill>
                  <a:schemeClr val="tx1">
                    <a:alpha val="60000"/>
                  </a:schemeClr>
                </a:solidFill>
              </a:rPr>
              <a:t>C</a:t>
            </a:r>
            <a:r>
              <a:rPr lang="en-IN" sz="4000">
                <a:solidFill>
                  <a:schemeClr val="tx1">
                    <a:alpha val="60000"/>
                  </a:schemeClr>
                </a:solidFill>
              </a:rPr>
              <a:t>lustering </a:t>
            </a:r>
            <a:r>
              <a:rPr lang="en-US" altLang="en-IN" sz="4000">
                <a:solidFill>
                  <a:schemeClr val="tx1">
                    <a:alpha val="60000"/>
                  </a:schemeClr>
                </a:solidFill>
              </a:rPr>
              <a:t>A</a:t>
            </a:r>
            <a:r>
              <a:rPr lang="en-IN" sz="4000">
                <a:solidFill>
                  <a:schemeClr val="tx1">
                    <a:alpha val="60000"/>
                  </a:schemeClr>
                </a:solidFill>
              </a:rPr>
              <a:t>lgorithms </a:t>
            </a:r>
            <a:endParaRPr lang="en-IN" sz="4000">
              <a:solidFill>
                <a:schemeClr val="tx1">
                  <a:alpha val="60000"/>
                </a:schemeClr>
              </a:solidFill>
            </a:endParaRPr>
          </a:p>
        </p:txBody>
      </p:sp>
      <p:pic>
        <p:nvPicPr>
          <p:cNvPr id="7" name="Graphic 6" descr="Head with Gears"/>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499994" y="1608058"/>
            <a:ext cx="3240000" cy="324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a:graphicFrameLocks noChangeAspect="1"/>
          </p:cNvGraphicFramePr>
          <p:nvPr>
            <p:ph idx="1"/>
          </p:nvPr>
        </p:nvGraphicFramePr>
        <p:xfrm>
          <a:off x="1152525" y="412750"/>
          <a:ext cx="8615045" cy="6282055"/>
        </p:xfrm>
        <a:graphic>
          <a:graphicData uri="http://schemas.openxmlformats.org/presentationml/2006/ole">
            <mc:AlternateContent xmlns:mc="http://schemas.openxmlformats.org/markup-compatibility/2006">
              <mc:Choice xmlns:v="urn:schemas-microsoft-com:vml" Requires="v">
                <p:oleObj spid="_x0000_s5" name="" r:id="rId1" imgW="4562475" imgH="4800600" progId="Paint.Picture">
                  <p:embed/>
                </p:oleObj>
              </mc:Choice>
              <mc:Fallback>
                <p:oleObj name="" r:id="rId1" imgW="4562475" imgH="4800600" progId="Paint.Picture">
                  <p:embed/>
                  <p:pic>
                    <p:nvPicPr>
                      <p:cNvPr id="0" name="Picture 4"/>
                      <p:cNvPicPr/>
                      <p:nvPr/>
                    </p:nvPicPr>
                    <p:blipFill>
                      <a:blip r:embed="rId2"/>
                      <a:stretch>
                        <a:fillRect/>
                      </a:stretch>
                    </p:blipFill>
                    <p:spPr>
                      <a:xfrm>
                        <a:off x="1152525" y="412750"/>
                        <a:ext cx="8615045" cy="6282055"/>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22960" y="687070"/>
            <a:ext cx="10965180" cy="5763895"/>
          </a:xfrm>
        </p:spPr>
        <p:txBody>
          <a:bodyPr>
            <a:normAutofit fontScale="90000"/>
          </a:bodyPr>
          <a:p>
            <a:r>
              <a:rPr lang="en-US"/>
              <a:t>Let’s see show some data and some different ways to cluster that data computed by the k-means algorithm</a:t>
            </a:r>
            <a:endParaRPr lang="en-US"/>
          </a:p>
          <a:p>
            <a:endParaRPr lang="en-US"/>
          </a:p>
          <a:p>
            <a:endParaRPr lang="en-US"/>
          </a:p>
          <a:p>
            <a:endParaRPr lang="en-US"/>
          </a:p>
          <a:p>
            <a:endParaRPr lang="en-US"/>
          </a:p>
          <a:p>
            <a:endParaRPr lang="en-US"/>
          </a:p>
          <a:p>
            <a:endParaRPr lang="en-US"/>
          </a:p>
          <a:p>
            <a:endParaRPr lang="en-US"/>
          </a:p>
          <a:p>
            <a:endParaRPr lang="en-US"/>
          </a:p>
          <a:p>
            <a:r>
              <a:rPr lang="en-US"/>
              <a:t>Fig1: Left: A two-dimensional dataset. Right: Three possible ways to position 4 centres (drawn as faces) using the k-means algorithm, which is clearly susceptible to local minima.</a:t>
            </a:r>
            <a:endParaRPr lang="en-US"/>
          </a:p>
        </p:txBody>
      </p:sp>
      <p:pic>
        <p:nvPicPr>
          <p:cNvPr id="4" name="Content Placeholder 3"/>
          <p:cNvPicPr>
            <a:picLocks noChangeAspect="1"/>
          </p:cNvPicPr>
          <p:nvPr>
            <p:ph sz="half" idx="2"/>
          </p:nvPr>
        </p:nvPicPr>
        <p:blipFill>
          <a:blip r:embed="rId1"/>
          <a:stretch>
            <a:fillRect/>
          </a:stretch>
        </p:blipFill>
        <p:spPr>
          <a:xfrm>
            <a:off x="1630045" y="1778635"/>
            <a:ext cx="9350375" cy="25609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779780" y="582930"/>
            <a:ext cx="10768330" cy="5717540"/>
          </a:xfrm>
        </p:spPr>
        <p:txBody>
          <a:bodyPr>
            <a:normAutofit/>
          </a:bodyPr>
          <a:p>
            <a:r>
              <a:rPr lang="en-US"/>
              <a:t>Fig 2: Left: A solution with only 2 classes, which does not match the data well. Right: A solution with 11 classes, showing severe overfitting.</a:t>
            </a:r>
            <a:endParaRPr lang="en-US"/>
          </a:p>
          <a:p>
            <a:endParaRPr lang="en-US"/>
          </a:p>
          <a:p>
            <a:endParaRPr lang="en-US"/>
          </a:p>
          <a:p>
            <a:endParaRPr lang="en-US"/>
          </a:p>
          <a:p>
            <a:endParaRPr lang="en-US"/>
          </a:p>
          <a:p>
            <a:endParaRPr lang="en-US"/>
          </a:p>
          <a:p>
            <a:endParaRPr lang="en-US"/>
          </a:p>
          <a:p>
            <a:r>
              <a:rPr lang="en-US"/>
              <a:t>From the above examples, It should be clear that the algorithm is susceptible to </a:t>
            </a:r>
            <a:r>
              <a:rPr lang="en-US">
                <a:solidFill>
                  <a:srgbClr val="FF0000"/>
                </a:solidFill>
              </a:rPr>
              <a:t>local minima</a:t>
            </a:r>
            <a:r>
              <a:rPr lang="en-US"/>
              <a:t>: depending upon where the centres are initially positioned in the space, you can get very different solutions, and many of them look very unlikely to our eyes.</a:t>
            </a:r>
            <a:endParaRPr lang="en-US"/>
          </a:p>
        </p:txBody>
      </p:sp>
      <p:pic>
        <p:nvPicPr>
          <p:cNvPr id="5" name="Content Placeholder 4"/>
          <p:cNvPicPr>
            <a:picLocks noChangeAspect="1"/>
          </p:cNvPicPr>
          <p:nvPr>
            <p:ph sz="half" idx="2"/>
          </p:nvPr>
        </p:nvPicPr>
        <p:blipFill>
          <a:blip r:embed="rId1"/>
          <a:stretch>
            <a:fillRect/>
          </a:stretch>
        </p:blipFill>
        <p:spPr>
          <a:xfrm>
            <a:off x="2759710" y="1659255"/>
            <a:ext cx="5126990" cy="21990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716915" y="716915"/>
            <a:ext cx="10935335" cy="5717540"/>
          </a:xfrm>
        </p:spPr>
        <p:txBody>
          <a:bodyPr>
            <a:normAutofit/>
          </a:bodyPr>
          <a:p>
            <a:r>
              <a:rPr lang="en-US"/>
              <a:t>Fig 2 shows examples of what happens when you </a:t>
            </a:r>
            <a:r>
              <a:rPr lang="en-US">
                <a:solidFill>
                  <a:srgbClr val="FF0000"/>
                </a:solidFill>
              </a:rPr>
              <a:t>choose the number of centres wrongly</a:t>
            </a:r>
            <a:r>
              <a:rPr lang="en-US"/>
              <a:t>. </a:t>
            </a:r>
            <a:endParaRPr lang="en-US"/>
          </a:p>
          <a:p>
            <a:r>
              <a:rPr lang="en-US"/>
              <a:t>There are certainly cases where we don’t know in advance how many clusters we will see in the data, but the k-means algorithm doesn’t deal with this at all well.</a:t>
            </a:r>
            <a:endParaRPr lang="en-US"/>
          </a:p>
          <a:p>
            <a:r>
              <a:rPr lang="en-US"/>
              <a:t>At the cost of significant</a:t>
            </a:r>
            <a:r>
              <a:rPr lang="en-US">
                <a:solidFill>
                  <a:srgbClr val="FF0000"/>
                </a:solidFill>
              </a:rPr>
              <a:t> extra computational expense</a:t>
            </a:r>
            <a:r>
              <a:rPr lang="en-US"/>
              <a:t>, we can get around both of these problems by running the algorithm many different times. </a:t>
            </a:r>
            <a:endParaRPr lang="en-US"/>
          </a:p>
          <a:p>
            <a:r>
              <a:rPr lang="en-US"/>
              <a:t>To find a </a:t>
            </a:r>
            <a:r>
              <a:rPr lang="en-US">
                <a:solidFill>
                  <a:srgbClr val="FF0000"/>
                </a:solidFill>
              </a:rPr>
              <a:t>good local optimum</a:t>
            </a:r>
            <a:r>
              <a:rPr lang="en-US"/>
              <a:t> (or even the global one) we use many different initial centre locations, and the solution that minimises the overall sum-of-squares error is likely to be the best one.</a:t>
            </a:r>
            <a:endParaRPr lang="en-US"/>
          </a:p>
          <a:p>
            <a:r>
              <a:rPr lang="en-US"/>
              <a:t>By running the algorithm with lots of different values of k, we can see which values give us the best solution.</a:t>
            </a:r>
            <a:endParaRPr lang="en-US"/>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756920" y="853440"/>
            <a:ext cx="10890250" cy="5368925"/>
          </a:xfrm>
        </p:spPr>
        <p:txBody>
          <a:bodyPr>
            <a:normAutofit lnSpcReduction="10000"/>
          </a:bodyPr>
          <a:p>
            <a:r>
              <a:rPr lang="en-US">
                <a:sym typeface="+mn-ea"/>
              </a:rPr>
              <a:t>Of course, we need to be careful with this. </a:t>
            </a:r>
            <a:endParaRPr lang="en-US">
              <a:sym typeface="+mn-ea"/>
            </a:endParaRPr>
          </a:p>
          <a:p>
            <a:r>
              <a:rPr lang="en-US">
                <a:sym typeface="+mn-ea"/>
              </a:rPr>
              <a:t>If we still just measure the sum-of-squares error between each datapoint and its nearest cluster centre, then when we set k to be equal to the number of datapoints, we can position one centre on every datapoint, and the sum-of-squares error will be zero (in fact, </a:t>
            </a:r>
            <a:r>
              <a:rPr lang="en-US">
                <a:solidFill>
                  <a:srgbClr val="FF0000"/>
                </a:solidFill>
                <a:sym typeface="+mn-ea"/>
              </a:rPr>
              <a:t>this won’t happen</a:t>
            </a:r>
            <a:r>
              <a:rPr lang="en-US">
                <a:sym typeface="+mn-ea"/>
              </a:rPr>
              <a:t>, since the random initialisation will mean that several clusters will end up coinciding).</a:t>
            </a:r>
            <a:endParaRPr lang="en-US"/>
          </a:p>
          <a:p>
            <a:r>
              <a:rPr lang="en-US"/>
              <a:t>However, there is no generalisation in this solution: it is a case of serious overfitting. </a:t>
            </a:r>
            <a:endParaRPr lang="en-US"/>
          </a:p>
          <a:p>
            <a:r>
              <a:rPr lang="en-US"/>
              <a:t>However, by computing the error on a validation set and multiplying the error by k we can see something about the benefit of adding each extra cluster centre.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7030A0"/>
                </a:solidFill>
              </a:rPr>
              <a:t> Dealing with Noise</a:t>
            </a:r>
            <a:endParaRPr lang="en-US" b="1">
              <a:solidFill>
                <a:srgbClr val="7030A0"/>
              </a:solidFill>
            </a:endParaRPr>
          </a:p>
        </p:txBody>
      </p:sp>
      <p:sp>
        <p:nvSpPr>
          <p:cNvPr id="3" name="Content Placeholder 2"/>
          <p:cNvSpPr>
            <a:spLocks noGrp="1"/>
          </p:cNvSpPr>
          <p:nvPr>
            <p:ph sz="half" idx="1"/>
          </p:nvPr>
        </p:nvSpPr>
        <p:spPr>
          <a:xfrm>
            <a:off x="838200" y="1825625"/>
            <a:ext cx="10804525" cy="4457700"/>
          </a:xfrm>
        </p:spPr>
        <p:txBody>
          <a:bodyPr>
            <a:normAutofit/>
          </a:bodyPr>
          <a:p>
            <a:r>
              <a:rPr lang="en-US"/>
              <a:t>There are lots of reasons for performing clustering, but one of the more common ones is to deal with noisy data readings. </a:t>
            </a:r>
            <a:endParaRPr lang="en-US"/>
          </a:p>
          <a:p>
            <a:r>
              <a:rPr lang="en-US"/>
              <a:t>These might be slightly corrupted, or occasionally just plain wrong. If we can choose the clusters correctly, then we have effectively removed the noise, because we replace each noisy datapoint by the cluster centre.</a:t>
            </a:r>
            <a:endParaRPr lang="en-US"/>
          </a:p>
          <a:p>
            <a:r>
              <a:rPr lang="en-US"/>
              <a:t>Unfortunately, the mean average, which is central to the k-means algorithm, is very susceptible to outliers, i.e., very noisy measurements. </a:t>
            </a:r>
            <a:endParaRPr lang="en-US"/>
          </a:p>
          <a:p>
            <a:pPr marL="0" indent="0">
              <a:buNone/>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716915" y="1252855"/>
            <a:ext cx="10525125" cy="4351655"/>
          </a:xfrm>
        </p:spPr>
        <p:txBody>
          <a:bodyPr>
            <a:normAutofit/>
          </a:bodyPr>
          <a:p>
            <a:r>
              <a:rPr lang="en-US">
                <a:sym typeface="+mn-ea"/>
              </a:rPr>
              <a:t>One way to</a:t>
            </a:r>
            <a:r>
              <a:rPr lang="en-US">
                <a:solidFill>
                  <a:srgbClr val="FF0000"/>
                </a:solidFill>
                <a:sym typeface="+mn-ea"/>
              </a:rPr>
              <a:t> avoid the problem</a:t>
            </a:r>
            <a:r>
              <a:rPr lang="en-US">
                <a:sym typeface="+mn-ea"/>
              </a:rPr>
              <a:t> is to replace the mean average with the median, which is what is known as a robust statistic, meaning that it is not affected by outliers (the mean of (1, 2, 1, 2, 100) is 21.2, while the median is 2). </a:t>
            </a:r>
            <a:endParaRPr lang="en-US"/>
          </a:p>
          <a:p>
            <a:r>
              <a:rPr lang="en-US">
                <a:sym typeface="+mn-ea"/>
              </a:rPr>
              <a:t>The only change that is needed to the algorithm is to </a:t>
            </a:r>
            <a:r>
              <a:rPr lang="en-US">
                <a:solidFill>
                  <a:srgbClr val="FF0000"/>
                </a:solidFill>
                <a:sym typeface="+mn-ea"/>
              </a:rPr>
              <a:t>replace</a:t>
            </a:r>
            <a:r>
              <a:rPr lang="en-US">
                <a:sym typeface="+mn-ea"/>
              </a:rPr>
              <a:t> the computation of the </a:t>
            </a:r>
            <a:r>
              <a:rPr lang="en-US">
                <a:solidFill>
                  <a:srgbClr val="FF0000"/>
                </a:solidFill>
                <a:sym typeface="+mn-ea"/>
              </a:rPr>
              <a:t>mean with</a:t>
            </a:r>
            <a:r>
              <a:rPr lang="en-US">
                <a:sym typeface="+mn-ea"/>
              </a:rPr>
              <a:t> the computation of the</a:t>
            </a:r>
            <a:r>
              <a:rPr lang="en-US">
                <a:solidFill>
                  <a:srgbClr val="FF0000"/>
                </a:solidFill>
                <a:sym typeface="+mn-ea"/>
              </a:rPr>
              <a:t> median</a:t>
            </a:r>
            <a:r>
              <a:rPr lang="en-US">
                <a:sym typeface="+mn-ea"/>
              </a:rPr>
              <a:t>. </a:t>
            </a:r>
            <a:endParaRPr lang="en-US"/>
          </a:p>
          <a:p>
            <a:r>
              <a:rPr lang="en-US">
                <a:sym typeface="+mn-ea"/>
              </a:rPr>
              <a:t>This is computationally more expensive, as we’ve discussed previously, but it does remove noise effectively.</a:t>
            </a:r>
            <a:endParaRPr lang="en-US"/>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7030A0"/>
                </a:solidFill>
              </a:rPr>
              <a:t>The k-Means Neural Network</a:t>
            </a:r>
            <a:endParaRPr lang="en-US" b="1">
              <a:solidFill>
                <a:srgbClr val="7030A0"/>
              </a:solidFill>
            </a:endParaRPr>
          </a:p>
        </p:txBody>
      </p:sp>
      <p:sp>
        <p:nvSpPr>
          <p:cNvPr id="3" name="Content Placeholder 2"/>
          <p:cNvSpPr>
            <a:spLocks noGrp="1"/>
          </p:cNvSpPr>
          <p:nvPr>
            <p:ph sz="half" idx="1"/>
          </p:nvPr>
        </p:nvSpPr>
        <p:spPr>
          <a:xfrm>
            <a:off x="779780" y="1597660"/>
            <a:ext cx="10812780" cy="5019040"/>
          </a:xfrm>
        </p:spPr>
        <p:txBody>
          <a:bodyPr>
            <a:normAutofit fontScale="80000"/>
          </a:bodyPr>
          <a:p>
            <a:r>
              <a:rPr lang="en-US"/>
              <a:t>The k-means algorithm clearly works, despite its problems with noise and the difficulty with choosing the number of clusters.</a:t>
            </a:r>
            <a:endParaRPr lang="en-US"/>
          </a:p>
          <a:p>
            <a:r>
              <a:rPr lang="en-US"/>
              <a:t>If we think about the </a:t>
            </a:r>
            <a:r>
              <a:rPr lang="en-US">
                <a:solidFill>
                  <a:srgbClr val="FF0000"/>
                </a:solidFill>
              </a:rPr>
              <a:t>cluster centres</a:t>
            </a:r>
            <a:r>
              <a:rPr lang="en-US"/>
              <a:t> that we optimise the positions of as locations in weight space, then we could position </a:t>
            </a:r>
            <a:r>
              <a:rPr lang="en-US">
                <a:solidFill>
                  <a:srgbClr val="FF0000"/>
                </a:solidFill>
              </a:rPr>
              <a:t>neurons in those places and use neural network training</a:t>
            </a:r>
            <a:r>
              <a:rPr lang="en-US"/>
              <a:t>. </a:t>
            </a:r>
            <a:endParaRPr lang="en-US"/>
          </a:p>
          <a:p>
            <a:r>
              <a:rPr lang="en-US"/>
              <a:t>The computation that happened in the k-means algorithm was that each input decided which cluster centre it was closest to by calculating the distance to all of the centres. </a:t>
            </a:r>
            <a:endParaRPr lang="en-US"/>
          </a:p>
          <a:p>
            <a:r>
              <a:rPr lang="en-US">
                <a:solidFill>
                  <a:srgbClr val="FF0000"/>
                </a:solidFill>
              </a:rPr>
              <a:t>We could do this inside a neural network</a:t>
            </a:r>
            <a:r>
              <a:rPr lang="en-US"/>
              <a:t>, too: the location of each neuron is its position in weight space, which matches the values of its weights.</a:t>
            </a:r>
            <a:endParaRPr lang="en-US"/>
          </a:p>
          <a:p>
            <a:r>
              <a:rPr lang="en-US"/>
              <a:t>So </a:t>
            </a:r>
            <a:r>
              <a:rPr lang="en-US">
                <a:solidFill>
                  <a:srgbClr val="FF0000"/>
                </a:solidFill>
              </a:rPr>
              <a:t>for each input</a:t>
            </a:r>
            <a:r>
              <a:rPr lang="en-US"/>
              <a:t>, we just make the activation of a node be the distance between that node in weight space and the current input.</a:t>
            </a:r>
            <a:endParaRPr lang="en-US"/>
          </a:p>
          <a:p>
            <a:r>
              <a:rPr lang="en-US"/>
              <a:t>Then</a:t>
            </a:r>
            <a:r>
              <a:rPr lang="en-US">
                <a:solidFill>
                  <a:srgbClr val="FF0000"/>
                </a:solidFill>
              </a:rPr>
              <a:t> training is just moving the position of the node, which means adjusting the weights</a:t>
            </a:r>
            <a:r>
              <a:rPr lang="en-US"/>
              <a: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96595" y="869315"/>
            <a:ext cx="11101705" cy="5262880"/>
          </a:xfrm>
        </p:spPr>
        <p:txBody>
          <a:bodyPr>
            <a:normAutofit fontScale="90000"/>
          </a:bodyPr>
          <a:p>
            <a:r>
              <a:rPr lang="en-US"/>
              <a:t>So, we can implement the k-means algorithm using a set of neurons. </a:t>
            </a:r>
            <a:endParaRPr lang="en-US"/>
          </a:p>
          <a:p>
            <a:r>
              <a:rPr lang="en-US"/>
              <a:t>We will use just one layer of neurons, together with some input nodes, and </a:t>
            </a:r>
            <a:r>
              <a:rPr lang="en-US">
                <a:solidFill>
                  <a:srgbClr val="FF0000"/>
                </a:solidFill>
              </a:rPr>
              <a:t>no bias </a:t>
            </a:r>
            <a:r>
              <a:rPr lang="en-US"/>
              <a:t>node. </a:t>
            </a:r>
            <a:endParaRPr lang="en-US"/>
          </a:p>
          <a:p>
            <a:r>
              <a:rPr lang="en-US"/>
              <a:t>The first layer will be the inputs, which don’t do any computation, as usual, and the second layer will be a layer of</a:t>
            </a:r>
            <a:r>
              <a:rPr lang="en-US">
                <a:solidFill>
                  <a:srgbClr val="FF0000"/>
                </a:solidFill>
              </a:rPr>
              <a:t> competitive neurons</a:t>
            </a:r>
            <a:r>
              <a:rPr lang="en-US"/>
              <a:t>, that is, neurons that ‘compete’ to fire, with only one of them actually succeeding. </a:t>
            </a:r>
            <a:endParaRPr lang="en-US"/>
          </a:p>
          <a:p>
            <a:r>
              <a:rPr lang="en-US"/>
              <a:t>Only one cluster centre can represent a particular input vector, and so we will choose the neuron with the highest activation h to be the one that fires. </a:t>
            </a:r>
            <a:endParaRPr lang="en-US"/>
          </a:p>
          <a:p>
            <a:r>
              <a:rPr lang="en-US"/>
              <a:t>This is known as </a:t>
            </a:r>
            <a:r>
              <a:rPr lang="en-US">
                <a:solidFill>
                  <a:srgbClr val="FF0000"/>
                </a:solidFill>
              </a:rPr>
              <a:t>winner-takes-all activation</a:t>
            </a:r>
            <a:r>
              <a:rPr lang="en-US"/>
              <a:t>, and it is an example of competitive learning, since the set of neurons compete with each other to fire, with the winner being the one that best matches (i.e., is closest to) the input.</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757555" y="960120"/>
            <a:ext cx="10813415" cy="5687060"/>
          </a:xfrm>
        </p:spPr>
        <p:txBody>
          <a:bodyPr>
            <a:normAutofit/>
          </a:bodyPr>
          <a:p>
            <a:r>
              <a:rPr lang="en-US"/>
              <a:t>We will choose k neurons (for hopefully obvious reasons) and fully connect the inputs to the neurons, as usual</a:t>
            </a:r>
            <a:endParaRPr lang="en-US"/>
          </a:p>
          <a:p>
            <a:endParaRPr lang="en-US"/>
          </a:p>
          <a:p>
            <a:endParaRPr lang="en-US"/>
          </a:p>
          <a:p>
            <a:endParaRPr lang="en-US"/>
          </a:p>
          <a:p>
            <a:endParaRPr lang="en-US"/>
          </a:p>
          <a:p>
            <a:endParaRPr lang="en-US"/>
          </a:p>
          <a:p>
            <a:endParaRPr lang="en-US"/>
          </a:p>
          <a:p>
            <a:r>
              <a:rPr lang="en-US"/>
              <a:t>We will use neurons with a linear transfer function, computing the activation of the neurons as simply the product of the weights and inputs:</a:t>
            </a:r>
            <a:endParaRPr lang="en-US"/>
          </a:p>
          <a:p>
            <a:pPr marL="0" indent="0">
              <a:buNone/>
            </a:pPr>
            <a:endParaRPr lang="en-US"/>
          </a:p>
        </p:txBody>
      </p:sp>
      <p:pic>
        <p:nvPicPr>
          <p:cNvPr id="5" name="Content Placeholder 4"/>
          <p:cNvPicPr>
            <a:picLocks noChangeAspect="1"/>
          </p:cNvPicPr>
          <p:nvPr>
            <p:ph sz="half" idx="2"/>
          </p:nvPr>
        </p:nvPicPr>
        <p:blipFill>
          <a:blip r:embed="rId1"/>
          <a:stretch>
            <a:fillRect/>
          </a:stretch>
        </p:blipFill>
        <p:spPr>
          <a:xfrm>
            <a:off x="4347845" y="1885950"/>
            <a:ext cx="2435860" cy="2635885"/>
          </a:xfrm>
          <a:prstGeom prst="rect">
            <a:avLst/>
          </a:prstGeom>
        </p:spPr>
      </p:pic>
      <p:pic>
        <p:nvPicPr>
          <p:cNvPr id="7" name="Picture 6"/>
          <p:cNvPicPr>
            <a:picLocks noChangeAspect="1"/>
          </p:cNvPicPr>
          <p:nvPr/>
        </p:nvPicPr>
        <p:blipFill>
          <a:blip r:embed="rId2"/>
          <a:stretch>
            <a:fillRect/>
          </a:stretch>
        </p:blipFill>
        <p:spPr>
          <a:xfrm>
            <a:off x="4841875" y="5939790"/>
            <a:ext cx="2236470" cy="7073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nvGraphicFramePr>
        <p:xfrm>
          <a:off x="269875" y="409575"/>
          <a:ext cx="11477625" cy="5466715"/>
        </p:xfrm>
        <a:graphic>
          <a:graphicData uri="http://schemas.openxmlformats.org/drawingml/2006/table">
            <a:tbl>
              <a:tblPr firstRow="1" firstCol="1" bandRow="1">
                <a:tableStyleId>{5C22544A-7EE6-4342-B048-85BDC9FD1C3A}</a:tableStyleId>
              </a:tblPr>
              <a:tblGrid>
                <a:gridCol w="1009650"/>
                <a:gridCol w="1746250"/>
                <a:gridCol w="5290820"/>
                <a:gridCol w="1793875"/>
                <a:gridCol w="1637030"/>
              </a:tblGrid>
              <a:tr h="975360">
                <a:tc>
                  <a:txBody>
                    <a:bodyPr/>
                    <a:lstStyle/>
                    <a:p>
                      <a:pPr algn="ctr">
                        <a:lnSpc>
                          <a:spcPct val="115000"/>
                        </a:lnSpc>
                        <a:spcAft>
                          <a:spcPts val="1000"/>
                        </a:spcAft>
                      </a:pPr>
                      <a:r>
                        <a:rPr lang="en-US" sz="1800" b="1">
                          <a:effectLst/>
                        </a:rPr>
                        <a:t>S.No</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c>
                  <a:txBody>
                    <a:bodyPr/>
                    <a:lstStyle/>
                    <a:p>
                      <a:pPr algn="ctr">
                        <a:lnSpc>
                          <a:spcPct val="115000"/>
                        </a:lnSpc>
                        <a:spcAft>
                          <a:spcPts val="1000"/>
                        </a:spcAft>
                      </a:pPr>
                      <a:r>
                        <a:rPr lang="en-US" sz="1800" b="1">
                          <a:effectLst/>
                        </a:rPr>
                        <a:t>Course Outcome</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c>
                  <a:txBody>
                    <a:bodyPr/>
                    <a:lstStyle/>
                    <a:p>
                      <a:pPr algn="ctr">
                        <a:lnSpc>
                          <a:spcPct val="115000"/>
                        </a:lnSpc>
                        <a:spcAft>
                          <a:spcPts val="1000"/>
                        </a:spcAft>
                      </a:pPr>
                      <a:r>
                        <a:rPr lang="en-US" sz="1800" b="1">
                          <a:effectLst/>
                        </a:rPr>
                        <a:t>Intended Learning Outcomes</a:t>
                      </a:r>
                      <a:endParaRPr lang="en-IN" sz="1600" b="1">
                        <a:effectLst/>
                      </a:endParaRPr>
                    </a:p>
                    <a:p>
                      <a:pPr>
                        <a:lnSpc>
                          <a:spcPct val="115000"/>
                        </a:lnSpc>
                        <a:spcAft>
                          <a:spcPts val="1000"/>
                        </a:spcAft>
                      </a:pPr>
                      <a:r>
                        <a:rPr lang="en-US" sz="1800" b="1">
                          <a:effectLst/>
                        </a:rPr>
                        <a:t>                                          (ILO)</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c>
                  <a:txBody>
                    <a:bodyPr/>
                    <a:lstStyle/>
                    <a:p>
                      <a:pPr algn="ctr">
                        <a:lnSpc>
                          <a:spcPct val="115000"/>
                        </a:lnSpc>
                        <a:spcAft>
                          <a:spcPts val="1000"/>
                        </a:spcAft>
                      </a:pPr>
                      <a:r>
                        <a:rPr lang="en-US" sz="1800" b="1">
                          <a:effectLst/>
                        </a:rPr>
                        <a:t>Knowledge Level of ILO</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c>
                  <a:txBody>
                    <a:bodyPr/>
                    <a:lstStyle/>
                    <a:p>
                      <a:pPr algn="ctr">
                        <a:lnSpc>
                          <a:spcPct val="115000"/>
                        </a:lnSpc>
                        <a:spcAft>
                          <a:spcPts val="1000"/>
                        </a:spcAft>
                      </a:pPr>
                      <a:r>
                        <a:rPr lang="en-US" sz="1800" b="1">
                          <a:effectLst/>
                        </a:rPr>
                        <a:t>No. of Hours</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r>
              <a:tr h="809625">
                <a:tc>
                  <a:txBody>
                    <a:bodyPr/>
                    <a:lstStyle/>
                    <a:p>
                      <a:pPr algn="ctr">
                        <a:lnSpc>
                          <a:spcPct val="115000"/>
                        </a:lnSpc>
                        <a:spcAft>
                          <a:spcPts val="1000"/>
                        </a:spcAft>
                      </a:pPr>
                      <a:r>
                        <a:rPr lang="en-US" sz="2000" b="1">
                          <a:effectLst/>
                          <a:cs typeface="+mn-lt"/>
                        </a:rPr>
                        <a:t>1</a:t>
                      </a:r>
                      <a:endParaRPr lang="en-US" sz="2000" b="1">
                        <a:effectLst/>
                        <a:ea typeface="Calibri" panose="020F0502020204030204" pitchFamily="34" charset="0"/>
                        <a:cs typeface="+mn-lt"/>
                      </a:endParaRPr>
                    </a:p>
                  </a:txBody>
                  <a:tcPr marL="65924" marR="65924" marT="0" marB="0" anchor="ctr"/>
                </a:tc>
                <a:tc rowSpan="6">
                  <a:txBody>
                    <a:bodyPr/>
                    <a:lstStyle/>
                    <a:p>
                      <a:pPr algn="ctr">
                        <a:lnSpc>
                          <a:spcPct val="115000"/>
                        </a:lnSpc>
                        <a:spcAft>
                          <a:spcPts val="1000"/>
                        </a:spcAft>
                      </a:pPr>
                      <a:r>
                        <a:rPr lang="en-US" sz="2000" b="1" dirty="0">
                          <a:effectLst/>
                          <a:cs typeface="+mn-lt"/>
                        </a:rPr>
                        <a:t>CO 6</a:t>
                      </a:r>
                      <a:endParaRPr lang="en-US" sz="2000" b="1" dirty="0">
                        <a:effectLst/>
                        <a:ea typeface="Calibri" panose="020F0502020204030204" pitchFamily="34" charset="0"/>
                        <a:cs typeface="+mn-lt"/>
                      </a:endParaRPr>
                    </a:p>
                  </a:txBody>
                  <a:tcPr marL="65924" marR="65924" marT="0" marB="0" anchor="ctr"/>
                </a:tc>
                <a:tc>
                  <a:txBody>
                    <a:bodyPr/>
                    <a:lstStyle/>
                    <a:p>
                      <a:pPr>
                        <a:lnSpc>
                          <a:spcPct val="115000"/>
                        </a:lnSpc>
                        <a:spcAft>
                          <a:spcPts val="1000"/>
                        </a:spcAft>
                      </a:pPr>
                      <a:r>
                        <a:rPr lang="en-US" sz="2000" b="1" dirty="0">
                          <a:effectLst/>
                          <a:cs typeface="+mn-lt"/>
                        </a:rPr>
                        <a:t>Discuss about  Unsupervised Learning:The K-Means Algorithm</a:t>
                      </a:r>
                      <a:endParaRPr lang="en-US" sz="2000" b="1" dirty="0">
                        <a:effectLst/>
                        <a:cs typeface="+mn-lt"/>
                      </a:endParaRPr>
                    </a:p>
                  </a:txBody>
                  <a:tcPr marL="65924" marR="65924" marT="0" marB="0" anchor="ctr"/>
                </a:tc>
                <a:tc>
                  <a:txBody>
                    <a:bodyPr/>
                    <a:lstStyle/>
                    <a:p>
                      <a:pPr algn="ctr">
                        <a:lnSpc>
                          <a:spcPct val="115000"/>
                        </a:lnSpc>
                        <a:spcAft>
                          <a:spcPts val="1000"/>
                        </a:spcAft>
                      </a:pPr>
                      <a:r>
                        <a:rPr lang="en-US" sz="2000" b="1">
                          <a:effectLst/>
                          <a:cs typeface="+mn-lt"/>
                        </a:rPr>
                        <a:t>K2</a:t>
                      </a:r>
                      <a:endParaRPr lang="en-US" sz="2000" b="1">
                        <a:effectLst/>
                        <a:ea typeface="Calibri" panose="020F0502020204030204" pitchFamily="34" charset="0"/>
                        <a:cs typeface="+mn-lt"/>
                      </a:endParaRPr>
                    </a:p>
                  </a:txBody>
                  <a:tcPr marL="65924" marR="65924" marT="0" marB="0" anchor="ctr"/>
                </a:tc>
                <a:tc>
                  <a:txBody>
                    <a:bodyPr/>
                    <a:lstStyle/>
                    <a:p>
                      <a:pPr algn="ctr">
                        <a:lnSpc>
                          <a:spcPct val="115000"/>
                        </a:lnSpc>
                        <a:spcAft>
                          <a:spcPts val="1000"/>
                        </a:spcAft>
                      </a:pPr>
                      <a:r>
                        <a:rPr lang="en-US" altLang="en-IN" sz="2000" b="1">
                          <a:effectLst/>
                          <a:ea typeface="Calibri" panose="020F0502020204030204" pitchFamily="34" charset="0"/>
                          <a:cs typeface="+mn-lt"/>
                        </a:rPr>
                        <a:t>2</a:t>
                      </a:r>
                      <a:endParaRPr lang="en-US" altLang="en-IN" sz="2000" b="1">
                        <a:effectLst/>
                        <a:ea typeface="Calibri" panose="020F0502020204030204" pitchFamily="34" charset="0"/>
                        <a:cs typeface="+mn-lt"/>
                      </a:endParaRPr>
                    </a:p>
                  </a:txBody>
                  <a:tcPr marL="65924" marR="65924" marT="0" marB="0" anchor="ctr"/>
                </a:tc>
              </a:tr>
              <a:tr h="850900">
                <a:tc>
                  <a:txBody>
                    <a:bodyPr/>
                    <a:lstStyle/>
                    <a:p>
                      <a:pPr algn="ctr">
                        <a:lnSpc>
                          <a:spcPct val="115000"/>
                        </a:lnSpc>
                        <a:spcAft>
                          <a:spcPts val="1000"/>
                        </a:spcAft>
                      </a:pPr>
                      <a:r>
                        <a:rPr lang="en-US" sz="2000" b="1">
                          <a:effectLst/>
                          <a:cs typeface="+mn-lt"/>
                        </a:rPr>
                        <a:t>2</a:t>
                      </a:r>
                      <a:endParaRPr lang="en-US" sz="2000" b="1">
                        <a:effectLst/>
                        <a:ea typeface="Calibri" panose="020F0502020204030204" pitchFamily="34" charset="0"/>
                        <a:cs typeface="+mn-lt"/>
                      </a:endParaRPr>
                    </a:p>
                  </a:txBody>
                  <a:tcPr marL="65924" marR="65924" marT="0" marB="0" anchor="ctr"/>
                </a:tc>
                <a:tc vMerge="1">
                  <a:tcPr/>
                </a:tc>
                <a:tc>
                  <a:txBody>
                    <a:bodyPr/>
                    <a:lstStyle/>
                    <a:p>
                      <a:pPr>
                        <a:lnSpc>
                          <a:spcPct val="115000"/>
                        </a:lnSpc>
                        <a:spcAft>
                          <a:spcPts val="1000"/>
                        </a:spcAft>
                      </a:pPr>
                      <a:r>
                        <a:rPr lang="en-US" sz="2000" b="1" dirty="0">
                          <a:effectLst/>
                          <a:cs typeface="+mn-lt"/>
                        </a:rPr>
                        <a:t>Illustrate K-Means Algorithm :Dealing With Noise, K-Means Neural Network</a:t>
                      </a:r>
                      <a:endParaRPr lang="en-US" sz="2000" b="1" dirty="0">
                        <a:effectLst/>
                        <a:cs typeface="+mn-lt"/>
                      </a:endParaRPr>
                    </a:p>
                  </a:txBody>
                  <a:tcPr marL="65924" marR="65924" marT="0" marB="0" anchor="ctr"/>
                </a:tc>
                <a:tc>
                  <a:txBody>
                    <a:bodyPr/>
                    <a:lstStyle/>
                    <a:p>
                      <a:pPr algn="ctr">
                        <a:lnSpc>
                          <a:spcPct val="115000"/>
                        </a:lnSpc>
                        <a:spcAft>
                          <a:spcPts val="1000"/>
                        </a:spcAft>
                      </a:pPr>
                      <a:r>
                        <a:rPr lang="en-US" sz="2000" b="1">
                          <a:effectLst/>
                          <a:cs typeface="+mn-lt"/>
                        </a:rPr>
                        <a:t>K2</a:t>
                      </a:r>
                      <a:endParaRPr lang="en-US" sz="2000" b="1">
                        <a:effectLst/>
                        <a:ea typeface="Calibri" panose="020F0502020204030204" pitchFamily="34" charset="0"/>
                        <a:cs typeface="+mn-lt"/>
                      </a:endParaRPr>
                    </a:p>
                  </a:txBody>
                  <a:tcPr marL="65924" marR="65924" marT="0" marB="0" anchor="ctr"/>
                </a:tc>
                <a:tc>
                  <a:txBody>
                    <a:bodyPr/>
                    <a:lstStyle/>
                    <a:p>
                      <a:pPr algn="ctr">
                        <a:lnSpc>
                          <a:spcPct val="115000"/>
                        </a:lnSpc>
                        <a:spcAft>
                          <a:spcPts val="1000"/>
                        </a:spcAft>
                      </a:pPr>
                      <a:r>
                        <a:rPr lang="en-US" altLang="en-IN" sz="2000" b="1">
                          <a:effectLst/>
                          <a:ea typeface="Calibri" panose="020F0502020204030204" pitchFamily="34" charset="0"/>
                          <a:cs typeface="+mn-lt"/>
                        </a:rPr>
                        <a:t>2</a:t>
                      </a:r>
                      <a:endParaRPr lang="en-US" altLang="en-IN" sz="2000" b="1">
                        <a:effectLst/>
                        <a:ea typeface="Calibri" panose="020F0502020204030204" pitchFamily="34" charset="0"/>
                        <a:cs typeface="+mn-lt"/>
                      </a:endParaRPr>
                    </a:p>
                  </a:txBody>
                  <a:tcPr marL="65924" marR="65924" marT="0" marB="0" anchor="ctr"/>
                </a:tc>
              </a:tr>
              <a:tr h="808990">
                <a:tc>
                  <a:txBody>
                    <a:bodyPr/>
                    <a:lstStyle/>
                    <a:p>
                      <a:pPr algn="ctr">
                        <a:lnSpc>
                          <a:spcPct val="115000"/>
                        </a:lnSpc>
                        <a:spcAft>
                          <a:spcPts val="1000"/>
                        </a:spcAft>
                      </a:pPr>
                      <a:r>
                        <a:rPr lang="en-US" sz="2000" b="1">
                          <a:effectLst/>
                          <a:cs typeface="+mn-lt"/>
                        </a:rPr>
                        <a:t>3</a:t>
                      </a:r>
                      <a:endParaRPr lang="en-US" sz="2000" b="1">
                        <a:effectLst/>
                        <a:ea typeface="Calibri" panose="020F0502020204030204" pitchFamily="34" charset="0"/>
                        <a:cs typeface="+mn-lt"/>
                      </a:endParaRPr>
                    </a:p>
                  </a:txBody>
                  <a:tcPr marL="65924" marR="65924" marT="0" marB="0" anchor="ctr"/>
                </a:tc>
                <a:tc vMerge="1">
                  <a:tcPr/>
                </a:tc>
                <a:tc>
                  <a:txBody>
                    <a:bodyPr/>
                    <a:lstStyle/>
                    <a:p>
                      <a:pPr>
                        <a:lnSpc>
                          <a:spcPct val="115000"/>
                        </a:lnSpc>
                        <a:spcAft>
                          <a:spcPts val="1000"/>
                        </a:spcAft>
                      </a:pPr>
                      <a:r>
                        <a:rPr lang="en-US" sz="2000" b="1" dirty="0">
                          <a:effectLst/>
                          <a:cs typeface="+mn-lt"/>
                        </a:rPr>
                        <a:t>Illustrate Normalisation, Better Weight Update Rule </a:t>
                      </a:r>
                      <a:endParaRPr lang="en-US" sz="2000" b="1" dirty="0">
                        <a:effectLst/>
                        <a:cs typeface="+mn-lt"/>
                      </a:endParaRPr>
                    </a:p>
                  </a:txBody>
                  <a:tcPr marL="65924" marR="65924" marT="0" marB="0" anchor="ctr"/>
                </a:tc>
                <a:tc>
                  <a:txBody>
                    <a:bodyPr/>
                    <a:lstStyle/>
                    <a:p>
                      <a:pPr algn="ctr">
                        <a:lnSpc>
                          <a:spcPct val="115000"/>
                        </a:lnSpc>
                        <a:spcAft>
                          <a:spcPts val="1000"/>
                        </a:spcAft>
                      </a:pPr>
                      <a:r>
                        <a:rPr lang="en-US" sz="2000" b="1">
                          <a:effectLst/>
                          <a:cs typeface="+mn-lt"/>
                        </a:rPr>
                        <a:t>K2</a:t>
                      </a:r>
                      <a:endParaRPr lang="en-US" sz="2000" b="1">
                        <a:effectLst/>
                        <a:ea typeface="Calibri" panose="020F0502020204030204" pitchFamily="34" charset="0"/>
                        <a:cs typeface="+mn-lt"/>
                      </a:endParaRPr>
                    </a:p>
                  </a:txBody>
                  <a:tcPr marL="65924" marR="65924" marT="0" marB="0" anchor="ctr"/>
                </a:tc>
                <a:tc>
                  <a:txBody>
                    <a:bodyPr/>
                    <a:lstStyle/>
                    <a:p>
                      <a:pPr algn="ctr">
                        <a:lnSpc>
                          <a:spcPct val="115000"/>
                        </a:lnSpc>
                        <a:spcAft>
                          <a:spcPts val="1000"/>
                        </a:spcAft>
                      </a:pPr>
                      <a:r>
                        <a:rPr lang="en-US" altLang="en-IN" sz="2000" b="1">
                          <a:effectLst/>
                          <a:ea typeface="Calibri" panose="020F0502020204030204" pitchFamily="34" charset="0"/>
                          <a:cs typeface="+mn-lt"/>
                        </a:rPr>
                        <a:t>1</a:t>
                      </a:r>
                      <a:endParaRPr lang="en-US" altLang="en-IN" sz="2000" b="1">
                        <a:effectLst/>
                        <a:ea typeface="Calibri" panose="020F0502020204030204" pitchFamily="34" charset="0"/>
                        <a:cs typeface="+mn-lt"/>
                      </a:endParaRPr>
                    </a:p>
                  </a:txBody>
                  <a:tcPr marL="65924" marR="65924" marT="0" marB="0" anchor="ctr"/>
                </a:tc>
              </a:tr>
              <a:tr h="808355">
                <a:tc>
                  <a:txBody>
                    <a:bodyPr/>
                    <a:lstStyle/>
                    <a:p>
                      <a:pPr algn="ctr">
                        <a:lnSpc>
                          <a:spcPct val="115000"/>
                        </a:lnSpc>
                        <a:spcAft>
                          <a:spcPts val="1000"/>
                        </a:spcAft>
                      </a:pPr>
                      <a:r>
                        <a:rPr lang="en-US" sz="2000" b="1">
                          <a:effectLst/>
                          <a:cs typeface="+mn-lt"/>
                        </a:rPr>
                        <a:t>4</a:t>
                      </a:r>
                      <a:endParaRPr lang="en-US" sz="2000" b="1">
                        <a:effectLst/>
                        <a:ea typeface="Calibri" panose="020F0502020204030204" pitchFamily="34" charset="0"/>
                        <a:cs typeface="+mn-lt"/>
                      </a:endParaRPr>
                    </a:p>
                  </a:txBody>
                  <a:tcPr marL="65924" marR="65924" marT="0" marB="0" anchor="ctr"/>
                </a:tc>
                <a:tc vMerge="1">
                  <a:tcPr/>
                </a:tc>
                <a:tc>
                  <a:txBody>
                    <a:bodyPr/>
                    <a:lstStyle/>
                    <a:p>
                      <a:pPr>
                        <a:lnSpc>
                          <a:spcPct val="115000"/>
                        </a:lnSpc>
                        <a:spcAft>
                          <a:spcPts val="1000"/>
                        </a:spcAft>
                      </a:pPr>
                      <a:r>
                        <a:rPr lang="en-US" sz="2000" b="1">
                          <a:effectLst/>
                          <a:cs typeface="+mn-lt"/>
                        </a:rPr>
                        <a:t>Demonstrate  The Iris Data set ,Using Competitive Learning For Clustering</a:t>
                      </a:r>
                      <a:endParaRPr lang="en-US" sz="2000" b="1">
                        <a:effectLst/>
                        <a:cs typeface="+mn-lt"/>
                      </a:endParaRPr>
                    </a:p>
                  </a:txBody>
                  <a:tcPr marL="65924" marR="65924" marT="0" marB="0" anchor="ctr"/>
                </a:tc>
                <a:tc>
                  <a:txBody>
                    <a:bodyPr/>
                    <a:lstStyle/>
                    <a:p>
                      <a:pPr algn="ctr">
                        <a:lnSpc>
                          <a:spcPct val="115000"/>
                        </a:lnSpc>
                        <a:spcAft>
                          <a:spcPts val="1000"/>
                        </a:spcAft>
                      </a:pPr>
                      <a:r>
                        <a:rPr lang="en-US" sz="2000" b="1" dirty="0">
                          <a:effectLst/>
                          <a:cs typeface="+mn-lt"/>
                        </a:rPr>
                        <a:t>K2</a:t>
                      </a:r>
                      <a:endParaRPr lang="en-US" sz="2000" b="1" dirty="0">
                        <a:effectLst/>
                        <a:ea typeface="Calibri" panose="020F0502020204030204" pitchFamily="34" charset="0"/>
                        <a:cs typeface="+mn-lt"/>
                      </a:endParaRPr>
                    </a:p>
                  </a:txBody>
                  <a:tcPr marL="65924" marR="65924" marT="0" marB="0" anchor="ctr"/>
                </a:tc>
                <a:tc>
                  <a:txBody>
                    <a:bodyPr/>
                    <a:lstStyle/>
                    <a:p>
                      <a:pPr algn="ctr">
                        <a:lnSpc>
                          <a:spcPct val="115000"/>
                        </a:lnSpc>
                        <a:spcAft>
                          <a:spcPts val="1000"/>
                        </a:spcAft>
                      </a:pPr>
                      <a:r>
                        <a:rPr lang="en-US" altLang="en-IN" sz="2000" b="1">
                          <a:effectLst/>
                          <a:ea typeface="Calibri" panose="020F0502020204030204" pitchFamily="34" charset="0"/>
                          <a:cs typeface="+mn-lt"/>
                        </a:rPr>
                        <a:t>2</a:t>
                      </a:r>
                      <a:endParaRPr lang="en-US" altLang="en-IN" sz="2000" b="1">
                        <a:effectLst/>
                        <a:ea typeface="Calibri" panose="020F0502020204030204" pitchFamily="34" charset="0"/>
                        <a:cs typeface="+mn-lt"/>
                      </a:endParaRPr>
                    </a:p>
                  </a:txBody>
                  <a:tcPr marL="65924" marR="65924" marT="0" marB="0" anchor="ctr"/>
                </a:tc>
              </a:tr>
              <a:tr h="513080">
                <a:tc>
                  <a:txBody>
                    <a:bodyPr/>
                    <a:lstStyle/>
                    <a:p>
                      <a:pPr algn="ctr">
                        <a:lnSpc>
                          <a:spcPct val="115000"/>
                        </a:lnSpc>
                        <a:spcAft>
                          <a:spcPts val="1000"/>
                        </a:spcAft>
                      </a:pPr>
                      <a:r>
                        <a:rPr lang="en-US" sz="2000" b="1">
                          <a:effectLst/>
                          <a:cs typeface="+mn-lt"/>
                        </a:rPr>
                        <a:t>5</a:t>
                      </a:r>
                      <a:endParaRPr lang="en-US" sz="2000" b="1">
                        <a:effectLst/>
                        <a:ea typeface="Calibri" panose="020F0502020204030204" pitchFamily="34" charset="0"/>
                        <a:cs typeface="+mn-lt"/>
                      </a:endParaRPr>
                    </a:p>
                  </a:txBody>
                  <a:tcPr marL="65924" marR="65924" marT="0" marB="0" anchor="ctr"/>
                </a:tc>
                <a:tc vMerge="1">
                  <a:tcPr/>
                </a:tc>
                <a:tc>
                  <a:txBody>
                    <a:bodyPr/>
                    <a:lstStyle/>
                    <a:p>
                      <a:pPr>
                        <a:lnSpc>
                          <a:spcPct val="115000"/>
                        </a:lnSpc>
                        <a:spcAft>
                          <a:spcPts val="1000"/>
                        </a:spcAft>
                      </a:pPr>
                      <a:r>
                        <a:rPr lang="en-US" sz="2000" b="1">
                          <a:effectLst/>
                          <a:cs typeface="+mn-lt"/>
                        </a:rPr>
                        <a:t>Discuss about Vector Quantisation </a:t>
                      </a:r>
                      <a:endParaRPr lang="en-US" sz="2000" b="1">
                        <a:effectLst/>
                        <a:cs typeface="+mn-lt"/>
                      </a:endParaRPr>
                    </a:p>
                  </a:txBody>
                  <a:tcPr marL="65924" marR="65924" marT="0" marB="0" anchor="ctr"/>
                </a:tc>
                <a:tc>
                  <a:txBody>
                    <a:bodyPr/>
                    <a:lstStyle/>
                    <a:p>
                      <a:pPr algn="ctr">
                        <a:lnSpc>
                          <a:spcPct val="115000"/>
                        </a:lnSpc>
                        <a:spcAft>
                          <a:spcPts val="1000"/>
                        </a:spcAft>
                      </a:pPr>
                      <a:r>
                        <a:rPr lang="en-US" sz="2000" b="1" dirty="0">
                          <a:effectLst/>
                          <a:cs typeface="+mn-lt"/>
                        </a:rPr>
                        <a:t>K2</a:t>
                      </a:r>
                      <a:endParaRPr lang="en-US" sz="2000" b="1" dirty="0">
                        <a:effectLst/>
                        <a:ea typeface="Calibri" panose="020F0502020204030204" pitchFamily="34" charset="0"/>
                        <a:cs typeface="+mn-lt"/>
                      </a:endParaRPr>
                    </a:p>
                  </a:txBody>
                  <a:tcPr marL="65924" marR="65924" marT="0" marB="0" anchor="ctr"/>
                </a:tc>
                <a:tc>
                  <a:txBody>
                    <a:bodyPr/>
                    <a:lstStyle/>
                    <a:p>
                      <a:pPr algn="ctr">
                        <a:lnSpc>
                          <a:spcPct val="115000"/>
                        </a:lnSpc>
                        <a:spcAft>
                          <a:spcPts val="1000"/>
                        </a:spcAft>
                      </a:pPr>
                      <a:r>
                        <a:rPr lang="en-US" altLang="en-IN" sz="2000" b="1" dirty="0">
                          <a:effectLst/>
                          <a:ea typeface="Calibri" panose="020F0502020204030204" pitchFamily="34" charset="0"/>
                          <a:cs typeface="+mn-lt"/>
                        </a:rPr>
                        <a:t>1</a:t>
                      </a:r>
                      <a:endParaRPr lang="en-US" altLang="en-IN" sz="2000" b="1" dirty="0">
                        <a:effectLst/>
                        <a:ea typeface="Calibri" panose="020F0502020204030204" pitchFamily="34" charset="0"/>
                        <a:cs typeface="+mn-lt"/>
                      </a:endParaRPr>
                    </a:p>
                  </a:txBody>
                  <a:tcPr marL="65924" marR="65924" marT="0" marB="0" anchor="ctr"/>
                </a:tc>
              </a:tr>
              <a:tr h="700405">
                <a:tc>
                  <a:txBody>
                    <a:bodyPr/>
                    <a:p>
                      <a:pPr algn="ctr">
                        <a:lnSpc>
                          <a:spcPct val="115000"/>
                        </a:lnSpc>
                        <a:spcAft>
                          <a:spcPts val="1000"/>
                        </a:spcAft>
                        <a:buNone/>
                      </a:pPr>
                      <a:r>
                        <a:rPr lang="en-US" sz="2000" b="1">
                          <a:effectLst/>
                          <a:ea typeface="Calibri" panose="020F0502020204030204" pitchFamily="34" charset="0"/>
                          <a:cs typeface="+mn-lt"/>
                        </a:rPr>
                        <a:t>6</a:t>
                      </a:r>
                      <a:endParaRPr lang="en-US" sz="2000" b="1">
                        <a:effectLst/>
                        <a:ea typeface="Calibri" panose="020F0502020204030204" pitchFamily="34" charset="0"/>
                        <a:cs typeface="+mn-lt"/>
                      </a:endParaRPr>
                    </a:p>
                  </a:txBody>
                  <a:tcPr marL="65924" marR="65924" marT="0" marB="0" anchor="ctr"/>
                </a:tc>
                <a:tc vMerge="1">
                  <a:tcPr/>
                </a:tc>
                <a:tc>
                  <a:txBody>
                    <a:bodyPr/>
                    <a:p>
                      <a:pPr>
                        <a:lnSpc>
                          <a:spcPct val="115000"/>
                        </a:lnSpc>
                        <a:spcAft>
                          <a:spcPts val="1000"/>
                        </a:spcAft>
                        <a:buNone/>
                      </a:pPr>
                      <a:r>
                        <a:rPr lang="en-US" sz="2000" b="1">
                          <a:effectLst/>
                          <a:cs typeface="+mn-lt"/>
                        </a:rPr>
                        <a:t>Discuss about The Self-Organising Feature Maps</a:t>
                      </a:r>
                      <a:endParaRPr lang="en-US" sz="2000" b="1">
                        <a:effectLst/>
                        <a:cs typeface="+mn-lt"/>
                      </a:endParaRPr>
                    </a:p>
                  </a:txBody>
                  <a:tcPr marL="65924" marR="65924" marT="0" marB="0" anchor="ctr"/>
                </a:tc>
                <a:tc>
                  <a:txBody>
                    <a:bodyPr/>
                    <a:p>
                      <a:pPr algn="ctr">
                        <a:lnSpc>
                          <a:spcPct val="115000"/>
                        </a:lnSpc>
                        <a:spcAft>
                          <a:spcPts val="1000"/>
                        </a:spcAft>
                        <a:buNone/>
                      </a:pPr>
                      <a:r>
                        <a:rPr lang="en-US" sz="2000" b="1" dirty="0">
                          <a:effectLst/>
                          <a:ea typeface="Calibri" panose="020F0502020204030204" pitchFamily="34" charset="0"/>
                          <a:cs typeface="+mn-lt"/>
                        </a:rPr>
                        <a:t>K2</a:t>
                      </a:r>
                      <a:endParaRPr lang="en-US" sz="2000" b="1" dirty="0">
                        <a:effectLst/>
                        <a:ea typeface="Calibri" panose="020F0502020204030204" pitchFamily="34" charset="0"/>
                        <a:cs typeface="+mn-lt"/>
                      </a:endParaRPr>
                    </a:p>
                  </a:txBody>
                  <a:tcPr marL="65924" marR="65924" marT="0" marB="0" anchor="ctr"/>
                </a:tc>
                <a:tc>
                  <a:txBody>
                    <a:bodyPr/>
                    <a:p>
                      <a:pPr algn="ctr">
                        <a:lnSpc>
                          <a:spcPct val="115000"/>
                        </a:lnSpc>
                        <a:spcAft>
                          <a:spcPts val="1000"/>
                        </a:spcAft>
                        <a:buNone/>
                      </a:pPr>
                      <a:r>
                        <a:rPr lang="en-US" altLang="en-IN" sz="2000" b="1" dirty="0">
                          <a:effectLst/>
                          <a:ea typeface="Calibri" panose="020F0502020204030204" pitchFamily="34" charset="0"/>
                          <a:cs typeface="+mn-lt"/>
                        </a:rPr>
                        <a:t>2</a:t>
                      </a:r>
                      <a:endParaRPr lang="en-US" altLang="en-IN" sz="2000" b="1" dirty="0">
                        <a:effectLst/>
                        <a:ea typeface="Calibri" panose="020F0502020204030204" pitchFamily="34" charset="0"/>
                        <a:cs typeface="+mn-lt"/>
                      </a:endParaRPr>
                    </a:p>
                  </a:txBody>
                  <a:tcPr marL="65924" marR="65924" marT="0" marB="0" anchor="ct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53440" y="944880"/>
            <a:ext cx="10890250" cy="5383530"/>
          </a:xfrm>
        </p:spPr>
        <p:txBody>
          <a:bodyPr>
            <a:normAutofit fontScale="90000"/>
          </a:bodyPr>
          <a:p>
            <a:r>
              <a:rPr lang="en-US"/>
              <a:t>Providing that the inputs are normalised so that their absolute size is the same, this effectively measures the distance between the input vector and the cluster centre represented by that neuron, with larger numbers (higher activations) meaning that the two points are closer together.</a:t>
            </a:r>
            <a:endParaRPr lang="en-US"/>
          </a:p>
          <a:p>
            <a:r>
              <a:rPr lang="en-US"/>
              <a:t>So the winning neuron is the one that is closest to the current input.</a:t>
            </a:r>
            <a:endParaRPr lang="en-US"/>
          </a:p>
          <a:p>
            <a:r>
              <a:rPr lang="en-US">
                <a:solidFill>
                  <a:srgbClr val="FF0000"/>
                </a:solidFill>
              </a:rPr>
              <a:t>How can we then change the position of that neuron in weight space, that is, how do we update its weights?</a:t>
            </a:r>
            <a:endParaRPr lang="en-US">
              <a:solidFill>
                <a:srgbClr val="FF0000"/>
              </a:solidFill>
            </a:endParaRPr>
          </a:p>
          <a:p>
            <a:r>
              <a:rPr lang="en-US">
                <a:solidFill>
                  <a:schemeClr val="tx1"/>
                </a:solidFill>
              </a:rPr>
              <a:t>In the k-means algorithm that was described earlier it was easy: we just set the cluster centre to be the mean of all the datapoints that were assigned to that centre. </a:t>
            </a:r>
            <a:endParaRPr lang="en-US">
              <a:solidFill>
                <a:schemeClr val="tx1"/>
              </a:solidFill>
            </a:endParaRPr>
          </a:p>
          <a:p>
            <a:r>
              <a:rPr lang="en-US">
                <a:solidFill>
                  <a:schemeClr val="tx1"/>
                </a:solidFill>
              </a:rPr>
              <a:t>However, when we do neural network training, </a:t>
            </a:r>
            <a:r>
              <a:rPr lang="en-US">
                <a:solidFill>
                  <a:srgbClr val="FF0000"/>
                </a:solidFill>
              </a:rPr>
              <a:t>we often feed in just one input vector at a time and change the weights </a:t>
            </a:r>
            <a:r>
              <a:rPr lang="en-US">
                <a:solidFill>
                  <a:schemeClr val="tx1"/>
                </a:solidFill>
              </a:rPr>
              <a:t>(that is, we use the algorithm on-line, rather than batch).</a:t>
            </a:r>
            <a:endParaRPr lang="en-US">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765175" y="960120"/>
            <a:ext cx="10828020" cy="5171440"/>
          </a:xfrm>
        </p:spPr>
        <p:txBody>
          <a:bodyPr>
            <a:normAutofit/>
          </a:bodyPr>
          <a:p>
            <a:r>
              <a:rPr lang="en-US"/>
              <a:t>We therefore do </a:t>
            </a:r>
            <a:r>
              <a:rPr lang="en-US">
                <a:solidFill>
                  <a:srgbClr val="FF0000"/>
                </a:solidFill>
              </a:rPr>
              <a:t>not know the mean</a:t>
            </a:r>
            <a:r>
              <a:rPr lang="en-US"/>
              <a:t> because we don’t know about all the datapoints, just the current one. </a:t>
            </a:r>
            <a:endParaRPr lang="en-US"/>
          </a:p>
          <a:p>
            <a:r>
              <a:rPr lang="en-US"/>
              <a:t>So we approximate it by moving the winning neuron closer to the current input, making that centre even more likely to be the best match next time that input is seen. </a:t>
            </a:r>
            <a:endParaRPr lang="en-US"/>
          </a:p>
          <a:p>
            <a:r>
              <a:rPr lang="en-US"/>
              <a:t>This corresponds to:</a:t>
            </a:r>
            <a:endParaRPr lang="en-US"/>
          </a:p>
          <a:p>
            <a:endParaRPr lang="en-US"/>
          </a:p>
          <a:p>
            <a:endParaRPr lang="en-US"/>
          </a:p>
          <a:p>
            <a:pPr marL="0" indent="0">
              <a:buNone/>
            </a:pPr>
            <a:endParaRPr lang="en-US"/>
          </a:p>
          <a:p>
            <a:r>
              <a:rPr lang="en-US"/>
              <a:t>However, this is not good enough. To see why not, let’s get back to that question of normalisation.</a:t>
            </a:r>
            <a:endParaRPr lang="en-US"/>
          </a:p>
        </p:txBody>
      </p:sp>
      <p:pic>
        <p:nvPicPr>
          <p:cNvPr id="5" name="Content Placeholder 4"/>
          <p:cNvPicPr>
            <a:picLocks noChangeAspect="1"/>
          </p:cNvPicPr>
          <p:nvPr>
            <p:ph sz="half" idx="2"/>
          </p:nvPr>
        </p:nvPicPr>
        <p:blipFill>
          <a:blip r:embed="rId1"/>
          <a:stretch>
            <a:fillRect/>
          </a:stretch>
        </p:blipFill>
        <p:spPr>
          <a:xfrm>
            <a:off x="4168775" y="3853180"/>
            <a:ext cx="2640330" cy="7651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7030A0"/>
                </a:solidFill>
              </a:rPr>
              <a:t> Normalisation</a:t>
            </a:r>
            <a:endParaRPr lang="en-US" b="1">
              <a:solidFill>
                <a:srgbClr val="7030A0"/>
              </a:solidFill>
            </a:endParaRPr>
          </a:p>
        </p:txBody>
      </p:sp>
      <p:sp>
        <p:nvSpPr>
          <p:cNvPr id="3" name="Content Placeholder 2"/>
          <p:cNvSpPr>
            <a:spLocks noGrp="1"/>
          </p:cNvSpPr>
          <p:nvPr>
            <p:ph sz="half" idx="1"/>
          </p:nvPr>
        </p:nvSpPr>
        <p:spPr>
          <a:xfrm>
            <a:off x="625475" y="1825625"/>
            <a:ext cx="11163935" cy="4715510"/>
          </a:xfrm>
        </p:spPr>
        <p:txBody>
          <a:bodyPr>
            <a:normAutofit fontScale="90000" lnSpcReduction="10000"/>
          </a:bodyPr>
          <a:p>
            <a:r>
              <a:rPr lang="en-US"/>
              <a:t>Suppose that the weights of all the neurons are small (maybe less than 1) except for those to one particular neuron. </a:t>
            </a:r>
            <a:endParaRPr lang="en-US"/>
          </a:p>
          <a:p>
            <a:r>
              <a:rPr lang="en-US"/>
              <a:t>We’ll make those weights be 10 for the example. </a:t>
            </a:r>
            <a:endParaRPr lang="en-US"/>
          </a:p>
          <a:p>
            <a:r>
              <a:rPr lang="en-US"/>
              <a:t>If an input vector with values (0.2, 0.2, -0.1) is presented, and it happens to be an exact match for one of the neurons, then the activation of that neuron will be</a:t>
            </a:r>
            <a:endParaRPr lang="en-US"/>
          </a:p>
          <a:p>
            <a:pPr marL="0" indent="0">
              <a:buNone/>
            </a:pPr>
            <a:r>
              <a:rPr lang="en-US">
                <a:sym typeface="+mn-ea"/>
              </a:rPr>
              <a:t>   		0.2×0.2+ 0.2×0.2+-0.1×−0.1 = 0.09.</a:t>
            </a:r>
            <a:endParaRPr lang="en-US"/>
          </a:p>
          <a:p>
            <a:r>
              <a:rPr lang="en-US"/>
              <a:t>The other neurons are not perfect matches, so their activations should all be less. </a:t>
            </a:r>
            <a:endParaRPr lang="en-US"/>
          </a:p>
          <a:p>
            <a:r>
              <a:rPr lang="en-US"/>
              <a:t>However, consider the neuron with large weights. Its activation will be </a:t>
            </a:r>
            <a:endParaRPr lang="en-US"/>
          </a:p>
          <a:p>
            <a:pPr marL="0" indent="0">
              <a:buNone/>
            </a:pPr>
            <a:r>
              <a:rPr lang="en-US"/>
              <a:t>		10×0.2+10×0.2+10×−0.1 = 3</a:t>
            </a:r>
            <a:endParaRPr lang="en-US"/>
          </a:p>
          <a:p>
            <a:r>
              <a:rPr lang="en-US"/>
              <a:t>So it will be the winner.</a:t>
            </a:r>
            <a:endParaRPr lang="en-US"/>
          </a:p>
          <a:p>
            <a:pPr marL="0" indent="0">
              <a:buNone/>
            </a:pPr>
            <a:r>
              <a:rPr lang="en-US"/>
              <a:t>		</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732155" y="656590"/>
            <a:ext cx="10965815" cy="5504815"/>
          </a:xfrm>
        </p:spPr>
        <p:txBody>
          <a:bodyPr>
            <a:normAutofit fontScale="90000"/>
          </a:bodyPr>
          <a:p>
            <a:r>
              <a:rPr lang="en-US"/>
              <a:t>Thus, we can only compare activations if we know that the weights for all of the neurons are the same size. </a:t>
            </a:r>
            <a:endParaRPr lang="en-US"/>
          </a:p>
          <a:p>
            <a:r>
              <a:rPr lang="en-US"/>
              <a:t>We do this by insisting that the weight vector is normalised so that the distance between the vector and the origin (the point (0, 0, . . . 0)) is one.</a:t>
            </a:r>
            <a:endParaRPr lang="en-US"/>
          </a:p>
          <a:p>
            <a:r>
              <a:rPr lang="en-US"/>
              <a:t>This means that all of the neurons are positioned on the unit hypersphere,when we talked about the curse of dimensionality: it is the set of all points that are distance one from the origin, so it is a circle in 2D, a sphere in 3D , and a hypersphere in higher dimensions.</a:t>
            </a:r>
            <a:endParaRPr lang="en-US"/>
          </a:p>
          <a:p>
            <a:r>
              <a:rPr lang="en-US"/>
              <a:t>Computing this normalisation,we are normalising the total Euclidean distance from the origin, and the sum and division are row-wise rather than column-wise, which means that the matrix has to be transposed before and after the division</a:t>
            </a:r>
            <a:endParaRPr lang="en-US"/>
          </a:p>
          <a:p>
            <a:r>
              <a:rPr lang="en-US"/>
              <a:t>The neuronal activation can be written as:</a:t>
            </a:r>
            <a:endParaRPr lang="en-US"/>
          </a:p>
        </p:txBody>
      </p:sp>
      <p:pic>
        <p:nvPicPr>
          <p:cNvPr id="5" name="Content Placeholder 4"/>
          <p:cNvPicPr>
            <a:picLocks noChangeAspect="1"/>
          </p:cNvPicPr>
          <p:nvPr>
            <p:ph sz="half" idx="2"/>
          </p:nvPr>
        </p:nvPicPr>
        <p:blipFill>
          <a:blip r:embed="rId1"/>
          <a:stretch>
            <a:fillRect/>
          </a:stretch>
        </p:blipFill>
        <p:spPr>
          <a:xfrm>
            <a:off x="5401945" y="5502275"/>
            <a:ext cx="2813050" cy="65913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7030A0"/>
                </a:solidFill>
              </a:rPr>
              <a:t>A Better Weight Update Rule</a:t>
            </a:r>
            <a:endParaRPr lang="en-US" b="1">
              <a:solidFill>
                <a:srgbClr val="7030A0"/>
              </a:solidFill>
            </a:endParaRPr>
          </a:p>
        </p:txBody>
      </p:sp>
      <p:sp>
        <p:nvSpPr>
          <p:cNvPr id="3" name="Content Placeholder 2"/>
          <p:cNvSpPr>
            <a:spLocks noGrp="1"/>
          </p:cNvSpPr>
          <p:nvPr>
            <p:ph sz="half" idx="1"/>
          </p:nvPr>
        </p:nvSpPr>
        <p:spPr>
          <a:xfrm>
            <a:off x="838200" y="1825625"/>
            <a:ext cx="10758805" cy="4715510"/>
          </a:xfrm>
        </p:spPr>
        <p:txBody>
          <a:bodyPr>
            <a:normAutofit fontScale="90000"/>
          </a:bodyPr>
          <a:p>
            <a:r>
              <a:rPr lang="en-US"/>
              <a:t>The weight update rule given in below lets the weights grow without any bound, so that they do not lie on the unit hypersphere any more.</a:t>
            </a:r>
            <a:endParaRPr lang="en-US"/>
          </a:p>
          <a:p>
            <a:endParaRPr lang="en-US"/>
          </a:p>
          <a:p>
            <a:endParaRPr lang="en-US"/>
          </a:p>
          <a:p>
            <a:r>
              <a:rPr lang="en-US"/>
              <a:t>If we normalise the inputs as well, which certainly seems reasonable, then we can use the following weight update rule:</a:t>
            </a:r>
            <a:endParaRPr lang="en-US"/>
          </a:p>
          <a:p>
            <a:endParaRPr lang="en-US"/>
          </a:p>
          <a:p>
            <a:endParaRPr lang="en-US"/>
          </a:p>
          <a:p>
            <a:r>
              <a:rPr lang="en-US"/>
              <a:t>which has the effect of moving the weight wij directly towards the current input. Remember that the only weights that we are updating are those of the winning unit</a:t>
            </a:r>
            <a:endParaRPr lang="en-US"/>
          </a:p>
        </p:txBody>
      </p:sp>
      <p:pic>
        <p:nvPicPr>
          <p:cNvPr id="5" name="Content Placeholder 4"/>
          <p:cNvPicPr>
            <a:picLocks noChangeAspect="1"/>
          </p:cNvPicPr>
          <p:nvPr>
            <p:ph sz="half" idx="2"/>
          </p:nvPr>
        </p:nvPicPr>
        <p:blipFill>
          <a:blip r:embed="rId1"/>
          <a:stretch>
            <a:fillRect/>
          </a:stretch>
        </p:blipFill>
        <p:spPr>
          <a:xfrm>
            <a:off x="4261485" y="2744470"/>
            <a:ext cx="2370455" cy="723265"/>
          </a:xfrm>
          <a:prstGeom prst="rect">
            <a:avLst/>
          </a:prstGeom>
        </p:spPr>
      </p:pic>
      <p:pic>
        <p:nvPicPr>
          <p:cNvPr id="6" name="Picture 5"/>
          <p:cNvPicPr>
            <a:picLocks noChangeAspect="1"/>
          </p:cNvPicPr>
          <p:nvPr/>
        </p:nvPicPr>
        <p:blipFill>
          <a:blip r:embed="rId2"/>
          <a:stretch>
            <a:fillRect/>
          </a:stretch>
        </p:blipFill>
        <p:spPr>
          <a:xfrm>
            <a:off x="4167505" y="4551045"/>
            <a:ext cx="3677920" cy="69596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711835" y="915035"/>
            <a:ext cx="10858500" cy="5337810"/>
          </a:xfrm>
        </p:spPr>
        <p:txBody>
          <a:bodyPr>
            <a:normAutofit fontScale="90000"/>
          </a:bodyPr>
          <a:p>
            <a:r>
              <a:rPr lang="en-US"/>
              <a:t>For many of our supervised learning algorithms we minimised the sum-of-squares difference between the output and the target. </a:t>
            </a:r>
            <a:endParaRPr lang="en-US"/>
          </a:p>
          <a:p>
            <a:r>
              <a:rPr lang="en-US"/>
              <a:t>This was a global error criterion that affected all of the weights together. Now we are minimising a function that is effectively independent in each weight. </a:t>
            </a:r>
            <a:endParaRPr lang="en-US"/>
          </a:p>
          <a:p>
            <a:r>
              <a:rPr lang="en-US"/>
              <a:t>So the minimisation that we are doing is actually more complicated, even though it doesn’t look it. </a:t>
            </a:r>
            <a:endParaRPr lang="en-US"/>
          </a:p>
          <a:p>
            <a:r>
              <a:rPr lang="en-US"/>
              <a:t>This makes it very difficult to analyse the behaviour of the algorithm, which is a general problem for competitive learning algorithms. </a:t>
            </a:r>
            <a:endParaRPr lang="en-US"/>
          </a:p>
          <a:p>
            <a:r>
              <a:rPr lang="en-US"/>
              <a:t>However, they do tend to work well.</a:t>
            </a:r>
            <a:endParaRPr lang="en-US"/>
          </a:p>
          <a:p>
            <a:r>
              <a:rPr lang="en-US"/>
              <a:t>Now that we have a weight update rule that works, we can consider the entire algorithm for the on-line k-means network</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Content Placeholder 4"/>
          <p:cNvGraphicFramePr>
            <a:graphicFrameLocks noChangeAspect="1"/>
          </p:cNvGraphicFramePr>
          <p:nvPr>
            <p:ph sz="half" idx="1"/>
          </p:nvPr>
        </p:nvGraphicFramePr>
        <p:xfrm>
          <a:off x="1881505" y="675640"/>
          <a:ext cx="8798560" cy="5963920"/>
        </p:xfrm>
        <a:graphic>
          <a:graphicData uri="http://schemas.openxmlformats.org/presentationml/2006/ole">
            <mc:AlternateContent xmlns:mc="http://schemas.openxmlformats.org/markup-compatibility/2006">
              <mc:Choice xmlns:v="urn:schemas-microsoft-com:vml" Requires="v">
                <p:oleObj spid="_x0000_s6" name="" r:id="rId1" imgW="5000625" imgH="3600450" progId="Paint.Picture">
                  <p:embed/>
                </p:oleObj>
              </mc:Choice>
              <mc:Fallback>
                <p:oleObj name="" r:id="rId1" imgW="5000625" imgH="3600450" progId="Paint.Picture">
                  <p:embed/>
                  <p:pic>
                    <p:nvPicPr>
                      <p:cNvPr id="0" name="Picture 5"/>
                      <p:cNvPicPr/>
                      <p:nvPr/>
                    </p:nvPicPr>
                    <p:blipFill>
                      <a:blip r:embed="rId2"/>
                      <a:stretch>
                        <a:fillRect/>
                      </a:stretch>
                    </p:blipFill>
                    <p:spPr>
                      <a:xfrm>
                        <a:off x="1881505" y="675640"/>
                        <a:ext cx="8798560" cy="5963920"/>
                      </a:xfrm>
                      <a:prstGeom prst="rect">
                        <a:avLst/>
                      </a:prstGeom>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7030A0"/>
                </a:solidFill>
              </a:rPr>
              <a:t>Using Competitive Learning for Clustering</a:t>
            </a:r>
            <a:endParaRPr lang="en-US" b="1">
              <a:solidFill>
                <a:srgbClr val="7030A0"/>
              </a:solidFill>
            </a:endParaRPr>
          </a:p>
        </p:txBody>
      </p:sp>
      <p:sp>
        <p:nvSpPr>
          <p:cNvPr id="3" name="Content Placeholder 2"/>
          <p:cNvSpPr>
            <a:spLocks noGrp="1"/>
          </p:cNvSpPr>
          <p:nvPr>
            <p:ph sz="half" idx="1"/>
          </p:nvPr>
        </p:nvSpPr>
        <p:spPr>
          <a:xfrm>
            <a:off x="838200" y="1825625"/>
            <a:ext cx="10751820" cy="4533265"/>
          </a:xfrm>
        </p:spPr>
        <p:txBody>
          <a:bodyPr>
            <a:normAutofit fontScale="80000"/>
          </a:bodyPr>
          <a:p>
            <a:r>
              <a:rPr lang="en-US"/>
              <a:t>Deciding which cluster any datapoint belongs to is now an easy task: we present it to the trained algorithm and look what is activated. </a:t>
            </a:r>
            <a:endParaRPr lang="en-US"/>
          </a:p>
          <a:p>
            <a:r>
              <a:rPr lang="en-US"/>
              <a:t>If we don’t have any target data, then the problem is finished. </a:t>
            </a:r>
            <a:endParaRPr lang="en-US"/>
          </a:p>
          <a:p>
            <a:r>
              <a:rPr lang="en-US"/>
              <a:t>However, for many problems we might want to interpret the best matching cluster as a class label (alternatively, a set of cluster centres could all correspond to one class).</a:t>
            </a:r>
            <a:endParaRPr lang="en-US"/>
          </a:p>
          <a:p>
            <a:r>
              <a:rPr lang="en-US"/>
              <a:t>This is fine, since if we have target data we can match the output classes to the targets, provided that we are a bit careful: there is no reason why the order of the nodes in the network should match the order in the data, since the algorithm knows nothing about that order. </a:t>
            </a:r>
            <a:endParaRPr lang="en-US"/>
          </a:p>
          <a:p>
            <a:r>
              <a:rPr lang="en-US"/>
              <a:t>For that reason, when assigning class labels to the outputs, you need to check which numbers match up carefully, or the results will look a lot worse than they actually are.</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53440" y="1253490"/>
            <a:ext cx="10554970" cy="4351655"/>
          </a:xfrm>
        </p:spPr>
        <p:txBody>
          <a:bodyPr>
            <a:normAutofit fontScale="90000"/>
          </a:bodyPr>
          <a:p>
            <a:r>
              <a:rPr lang="en-US"/>
              <a:t>There is an alternative solution to this problem of assigning labels, and it is one that we have seen before.</a:t>
            </a:r>
            <a:endParaRPr lang="en-US"/>
          </a:p>
          <a:p>
            <a:r>
              <a:rPr lang="en-US"/>
              <a:t>The k-means part positions the RBFs(Radial Basis Function Networks) in the input space, so that they represent the input data well. </a:t>
            </a:r>
            <a:endParaRPr lang="en-US"/>
          </a:p>
          <a:p>
            <a:r>
              <a:rPr lang="en-US"/>
              <a:t>A Perceptron is then used on top of this in order to provide the match to the outputs in the supervised learning part of the network. Since this is now supervised learning, it ensures that the output categories match the target data classes. </a:t>
            </a:r>
            <a:endParaRPr lang="en-US"/>
          </a:p>
          <a:p>
            <a:r>
              <a:rPr lang="en-US"/>
              <a:t>It also means that you can use lots of clusters in the k-means network without having to work out which datapoints belong to which cluster, since the Perceptron will do this for you.</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7030A0"/>
                </a:solidFill>
              </a:rPr>
              <a:t> VECTOR QUANTISATION</a:t>
            </a:r>
            <a:endParaRPr lang="en-US" b="1">
              <a:solidFill>
                <a:srgbClr val="7030A0"/>
              </a:solidFill>
            </a:endParaRPr>
          </a:p>
        </p:txBody>
      </p:sp>
      <p:sp>
        <p:nvSpPr>
          <p:cNvPr id="3" name="Content Placeholder 2"/>
          <p:cNvSpPr>
            <a:spLocks noGrp="1"/>
          </p:cNvSpPr>
          <p:nvPr>
            <p:ph sz="half" idx="1"/>
          </p:nvPr>
        </p:nvSpPr>
        <p:spPr>
          <a:xfrm>
            <a:off x="542925" y="1794510"/>
            <a:ext cx="11106150" cy="4351655"/>
          </a:xfrm>
        </p:spPr>
        <p:txBody>
          <a:bodyPr>
            <a:normAutofit lnSpcReduction="10000"/>
          </a:bodyPr>
          <a:p>
            <a:r>
              <a:rPr lang="en-US"/>
              <a:t>We’ve already discussed using competitive learning for </a:t>
            </a:r>
            <a:r>
              <a:rPr lang="en-US">
                <a:solidFill>
                  <a:srgbClr val="FF0000"/>
                </a:solidFill>
              </a:rPr>
              <a:t>removing noise</a:t>
            </a:r>
            <a:r>
              <a:rPr lang="en-US"/>
              <a:t>.</a:t>
            </a:r>
            <a:endParaRPr lang="en-US"/>
          </a:p>
          <a:p>
            <a:r>
              <a:rPr lang="en-US"/>
              <a:t> There is a related application, </a:t>
            </a:r>
            <a:r>
              <a:rPr lang="en-US">
                <a:solidFill>
                  <a:srgbClr val="FF0000"/>
                </a:solidFill>
              </a:rPr>
              <a:t>data compression</a:t>
            </a:r>
            <a:r>
              <a:rPr lang="en-US"/>
              <a:t>, which is used both for storing data and for the transmission of speech and image data. </a:t>
            </a:r>
            <a:endParaRPr lang="en-US"/>
          </a:p>
          <a:p>
            <a:r>
              <a:rPr lang="en-US"/>
              <a:t>The reason that the applications are related is that both replace the current input by the cluster centre that it belongs to.</a:t>
            </a:r>
            <a:endParaRPr lang="en-US"/>
          </a:p>
          <a:p>
            <a:r>
              <a:rPr lang="en-US"/>
              <a:t>For noise reduction we do this to replace the noisy input with a cleaner one, while for data compression we do it to reduce the number of datapoints that we send.</a:t>
            </a:r>
            <a:endParaRPr lang="en-US"/>
          </a:p>
          <a:p>
            <a:r>
              <a:rPr lang="en-US"/>
              <a:t>Both of these things can be understood by considering them as examples of </a:t>
            </a:r>
            <a:r>
              <a:rPr lang="en-US">
                <a:solidFill>
                  <a:srgbClr val="FF0000"/>
                </a:solidFill>
              </a:rPr>
              <a:t>data communication</a:t>
            </a:r>
            <a:r>
              <a:rPr lang="en-US"/>
              <a: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7030A0"/>
                </a:solidFill>
              </a:rPr>
              <a:t>Introduction</a:t>
            </a:r>
            <a:endParaRPr lang="en-US" b="1">
              <a:solidFill>
                <a:srgbClr val="7030A0"/>
              </a:solidFill>
            </a:endParaRPr>
          </a:p>
        </p:txBody>
      </p:sp>
      <p:sp>
        <p:nvSpPr>
          <p:cNvPr id="3" name="Content Placeholder 2"/>
          <p:cNvSpPr>
            <a:spLocks noGrp="1"/>
          </p:cNvSpPr>
          <p:nvPr>
            <p:ph idx="1"/>
          </p:nvPr>
        </p:nvSpPr>
        <p:spPr>
          <a:xfrm>
            <a:off x="838200" y="1691005"/>
            <a:ext cx="10678795" cy="4351655"/>
          </a:xfrm>
        </p:spPr>
        <p:txBody>
          <a:bodyPr>
            <a:normAutofit lnSpcReduction="10000"/>
          </a:bodyPr>
          <a:p>
            <a:r>
              <a:rPr lang="en-US"/>
              <a:t>Unsupervised learning is a conceptually different problem to supervised learning.</a:t>
            </a:r>
            <a:endParaRPr lang="en-US"/>
          </a:p>
          <a:p>
            <a:r>
              <a:rPr lang="en-US"/>
              <a:t>The supervised learning algorithms that we have discussed so far have aimed to minimise some external error criterion—mostly the sum-of-squares error—based on the difference between the targets and the outputs.</a:t>
            </a:r>
            <a:endParaRPr lang="en-US"/>
          </a:p>
          <a:p>
            <a:r>
              <a:rPr lang="en-US"/>
              <a:t> Calculating and minimising this error was possible because we had target data to calculate it from, which is not true for unsupervised learning.</a:t>
            </a:r>
            <a:endParaRPr lang="en-US"/>
          </a:p>
          <a:p>
            <a:r>
              <a:rPr lang="en-US"/>
              <a:t>This means that we need to find something else to drive the learning.</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767715" y="802005"/>
            <a:ext cx="10656570" cy="4351655"/>
          </a:xfrm>
        </p:spPr>
        <p:txBody>
          <a:bodyPr>
            <a:normAutofit fontScale="70000"/>
          </a:bodyPr>
          <a:p>
            <a:r>
              <a:rPr lang="en-US"/>
              <a:t>Suppose that We want to send data to you, but that We have to pay for each data bit We transmit, so We want to keep the amount of data that We send to a minimum.</a:t>
            </a:r>
            <a:endParaRPr lang="en-US"/>
          </a:p>
          <a:p>
            <a:r>
              <a:rPr lang="en-US"/>
              <a:t>We notice that there are lots of repeated datapoints, so We decide to encode my data before We send it, so that instead of sending the entire set, we agree on a codebook of prototype vectors together.</a:t>
            </a:r>
            <a:endParaRPr lang="en-US"/>
          </a:p>
          <a:p>
            <a:r>
              <a:rPr lang="en-US"/>
              <a:t>Now, instead of transmitting the actual data, We can transmit the index of that datapoint in the codebook, which is shorter. </a:t>
            </a:r>
            <a:endParaRPr lang="en-US"/>
          </a:p>
          <a:p>
            <a:r>
              <a:rPr lang="en-US"/>
              <a:t>All you have to do is take the indices We send you and look them up, and you have the data. </a:t>
            </a:r>
            <a:endParaRPr lang="en-US"/>
          </a:p>
          <a:p>
            <a:r>
              <a:rPr lang="en-US"/>
              <a:t>We can actually make the code even more efficient by using shorter indices for the datapoints that are more common. </a:t>
            </a:r>
            <a:endParaRPr lang="en-US"/>
          </a:p>
          <a:p>
            <a:r>
              <a:rPr lang="en-US"/>
              <a:t>This is an important problem in information theory, and every kind of sound and image  ompression algorithm has a different method of solving it.</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24230" y="669290"/>
            <a:ext cx="9562465" cy="4351655"/>
          </a:xfrm>
        </p:spPr>
        <p:txBody>
          <a:bodyPr>
            <a:normAutofit/>
          </a:bodyPr>
          <a:p>
            <a:r>
              <a:rPr lang="en-US"/>
              <a:t>There is one problem with the scenario so far, which is that the codebook won’t contain every possible datapoint. </a:t>
            </a:r>
            <a:endParaRPr lang="en-US"/>
          </a:p>
          <a:p>
            <a:r>
              <a:rPr lang="en-US">
                <a:solidFill>
                  <a:srgbClr val="FF0000"/>
                </a:solidFill>
              </a:rPr>
              <a:t>What happens when I want to send a datapoint and it isn’t in the codebook?</a:t>
            </a:r>
            <a:endParaRPr lang="en-US">
              <a:solidFill>
                <a:srgbClr val="FF0000"/>
              </a:solidFill>
            </a:endParaRPr>
          </a:p>
          <a:p>
            <a:r>
              <a:rPr lang="en-US"/>
              <a:t>In that case we need to accept that our data will not look exactly the same, and I send you the index of the prototype vector that is closest to it (this is known as </a:t>
            </a:r>
            <a:r>
              <a:rPr lang="en-US">
                <a:solidFill>
                  <a:srgbClr val="FF0000"/>
                </a:solidFill>
              </a:rPr>
              <a:t>vector quantisation</a:t>
            </a:r>
            <a:r>
              <a:rPr lang="en-US"/>
              <a:t>, and is the way that lossy compression works).</a:t>
            </a:r>
            <a:endParaRPr lang="en-US"/>
          </a:p>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7030A0"/>
                </a:solidFill>
              </a:rPr>
              <a:t>Example</a:t>
            </a:r>
            <a:endParaRPr lang="en-US" b="1">
              <a:solidFill>
                <a:srgbClr val="7030A0"/>
              </a:solidFill>
            </a:endParaRPr>
          </a:p>
        </p:txBody>
      </p:sp>
      <p:sp>
        <p:nvSpPr>
          <p:cNvPr id="3" name="Content Placeholder 2"/>
          <p:cNvSpPr>
            <a:spLocks noGrp="1"/>
          </p:cNvSpPr>
          <p:nvPr>
            <p:ph sz="half" idx="1"/>
          </p:nvPr>
        </p:nvSpPr>
        <p:spPr>
          <a:xfrm>
            <a:off x="838835" y="1510665"/>
            <a:ext cx="6688455" cy="5048250"/>
          </a:xfrm>
        </p:spPr>
        <p:txBody>
          <a:bodyPr>
            <a:normAutofit fontScale="90000"/>
          </a:bodyPr>
          <a:p>
            <a:r>
              <a:rPr lang="en-US"/>
              <a:t>Fig shows an interpretation of prototype vectors in two dimensions. </a:t>
            </a:r>
            <a:endParaRPr lang="en-US"/>
          </a:p>
          <a:p>
            <a:r>
              <a:rPr lang="en-US"/>
              <a:t>The dots at the centre of each cell are the prototype vectors, and any datapoint that lies within a cell is represented by the dot. </a:t>
            </a:r>
            <a:endParaRPr lang="en-US"/>
          </a:p>
          <a:p>
            <a:r>
              <a:rPr lang="en-US"/>
              <a:t>The name for each cell is the Voronoi set of a particular prototype. Together, they produce the Voronoi tesselation of the space. </a:t>
            </a:r>
            <a:endParaRPr lang="en-US"/>
          </a:p>
          <a:p>
            <a:r>
              <a:rPr lang="en-US"/>
              <a:t>If you connect together every pair of points that share an edge, as is shown by the dotted lines, then you get the Delaunay triangulation, which is the optimal way to organise the space to perform function approximation.</a:t>
            </a:r>
            <a:endParaRPr lang="en-US"/>
          </a:p>
          <a:p>
            <a:endParaRPr lang="en-US"/>
          </a:p>
        </p:txBody>
      </p:sp>
      <p:pic>
        <p:nvPicPr>
          <p:cNvPr id="5" name="Content Placeholder 4"/>
          <p:cNvPicPr>
            <a:picLocks noChangeAspect="1"/>
          </p:cNvPicPr>
          <p:nvPr>
            <p:ph sz="half" idx="2"/>
          </p:nvPr>
        </p:nvPicPr>
        <p:blipFill>
          <a:blip r:embed="rId1"/>
          <a:stretch>
            <a:fillRect/>
          </a:stretch>
        </p:blipFill>
        <p:spPr>
          <a:xfrm>
            <a:off x="8517255" y="2303780"/>
            <a:ext cx="2879725" cy="253746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85825" y="889000"/>
            <a:ext cx="10642600" cy="4351655"/>
          </a:xfrm>
        </p:spPr>
        <p:txBody>
          <a:bodyPr>
            <a:normAutofit lnSpcReduction="20000"/>
          </a:bodyPr>
          <a:p>
            <a:r>
              <a:rPr lang="en-US">
                <a:sym typeface="+mn-ea"/>
              </a:rPr>
              <a:t>The question is </a:t>
            </a:r>
            <a:r>
              <a:rPr lang="en-US">
                <a:solidFill>
                  <a:srgbClr val="FF0000"/>
                </a:solidFill>
                <a:sym typeface="+mn-ea"/>
              </a:rPr>
              <a:t>how to choose the prototype vectors</a:t>
            </a:r>
            <a:r>
              <a:rPr lang="en-US">
                <a:sym typeface="+mn-ea"/>
              </a:rPr>
              <a:t>, and this is where competitive learning comes in. </a:t>
            </a:r>
            <a:endParaRPr lang="en-US"/>
          </a:p>
          <a:p>
            <a:r>
              <a:rPr lang="en-US">
                <a:sym typeface="+mn-ea"/>
              </a:rPr>
              <a:t>We need to choose prototype vectors that are as close as possible to all of the possible inputs that we might see. </a:t>
            </a:r>
            <a:endParaRPr lang="en-US"/>
          </a:p>
          <a:p>
            <a:r>
              <a:rPr lang="en-US">
                <a:sym typeface="+mn-ea"/>
              </a:rPr>
              <a:t>This application is called </a:t>
            </a:r>
            <a:r>
              <a:rPr lang="en-US">
                <a:solidFill>
                  <a:srgbClr val="FF0000"/>
                </a:solidFill>
                <a:sym typeface="+mn-ea"/>
              </a:rPr>
              <a:t>learning vector quantisation </a:t>
            </a:r>
            <a:r>
              <a:rPr lang="en-US">
                <a:sym typeface="+mn-ea"/>
              </a:rPr>
              <a:t>because we are learning an efficient vector quantisation.</a:t>
            </a:r>
            <a:endParaRPr lang="en-US">
              <a:sym typeface="+mn-ea"/>
            </a:endParaRPr>
          </a:p>
          <a:p>
            <a:r>
              <a:rPr lang="en-US"/>
              <a:t>The k-means algorithm can be used to solve the problem if we know how large we want our codebook to be.</a:t>
            </a:r>
            <a:endParaRPr lang="en-US"/>
          </a:p>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7030A0"/>
                </a:solidFill>
              </a:rPr>
              <a:t>THE SELF-ORGANISING FEATURE MAP</a:t>
            </a:r>
            <a:endParaRPr lang="en-US" b="1">
              <a:solidFill>
                <a:srgbClr val="7030A0"/>
              </a:solidFill>
            </a:endParaRPr>
          </a:p>
        </p:txBody>
      </p:sp>
      <p:sp>
        <p:nvSpPr>
          <p:cNvPr id="3" name="Content Placeholder 2"/>
          <p:cNvSpPr>
            <a:spLocks noGrp="1"/>
          </p:cNvSpPr>
          <p:nvPr>
            <p:ph sz="half" idx="1"/>
          </p:nvPr>
        </p:nvSpPr>
        <p:spPr>
          <a:xfrm>
            <a:off x="838200" y="1825625"/>
            <a:ext cx="10705465" cy="4351655"/>
          </a:xfrm>
        </p:spPr>
        <p:txBody>
          <a:bodyPr>
            <a:normAutofit lnSpcReduction="10000"/>
          </a:bodyPr>
          <a:p>
            <a:r>
              <a:rPr lang="en-US"/>
              <a:t>A self-organizing map (SOM) or self-organizing feature map (SOFM) is a type of artificial neural network (ANN) that is trained using </a:t>
            </a:r>
            <a:r>
              <a:rPr lang="en-US">
                <a:sym typeface="+mn-ea"/>
              </a:rPr>
              <a:t>u</a:t>
            </a:r>
            <a:r>
              <a:rPr lang="en-US"/>
              <a:t>nsupervised learning to produce a low-dimensional (typically two-dimensional), discretized representation of the input space of the training samples, called a map, and is therefore a method to do dimensionality reduction.</a:t>
            </a:r>
            <a:endParaRPr lang="en-US"/>
          </a:p>
          <a:p>
            <a:r>
              <a:rPr lang="en-US"/>
              <a:t>Self-organizing maps differ from other artificial neural networks as they apply competitive learning as opposed to error-correction learning (such as backpropagation with gradient descent), and in the sense that they use a neighborhood function to preserve the topological properties of the input space.</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925830" y="1253490"/>
            <a:ext cx="10864850" cy="4351655"/>
          </a:xfrm>
        </p:spPr>
        <p:txBody>
          <a:bodyPr>
            <a:normAutofit/>
          </a:bodyPr>
          <a:p>
            <a:r>
              <a:rPr>
                <a:sym typeface="+mn-ea"/>
              </a:rPr>
              <a:t>Maintains the topology of the dataset</a:t>
            </a:r>
            <a:endParaRPr>
              <a:sym typeface="+mn-ea"/>
            </a:endParaRPr>
          </a:p>
          <a:p>
            <a:r>
              <a:rPr>
                <a:sym typeface="+mn-ea"/>
              </a:rPr>
              <a:t>Training occurs via competition between the neurons</a:t>
            </a:r>
            <a:endParaRPr>
              <a:sym typeface="+mn-ea"/>
            </a:endParaRPr>
          </a:p>
          <a:p>
            <a:r>
              <a:rPr>
                <a:sym typeface="+mn-ea"/>
              </a:rPr>
              <a:t>Impossible to assign network nodes to specific input classes in advance</a:t>
            </a:r>
            <a:endParaRPr>
              <a:sym typeface="+mn-ea"/>
            </a:endParaRPr>
          </a:p>
          <a:p>
            <a:r>
              <a:rPr>
                <a:sym typeface="+mn-ea"/>
              </a:rPr>
              <a:t>Can be used for detecting similarity and degrees of similarity</a:t>
            </a:r>
            <a:endParaRPr>
              <a:sym typeface="+mn-ea"/>
            </a:endParaRPr>
          </a:p>
          <a:p>
            <a:r>
              <a:rPr>
                <a:sym typeface="+mn-ea"/>
              </a:rPr>
              <a:t>It is assumed that input pattern fall into sufficiently large distinct groupings</a:t>
            </a:r>
            <a:endParaRPr>
              <a:sym typeface="+mn-ea"/>
            </a:endParaRPr>
          </a:p>
          <a:p>
            <a:r>
              <a:rPr>
                <a:sym typeface="+mn-ea"/>
              </a:rPr>
              <a:t>Random weight vector initialization</a:t>
            </a:r>
            <a:endParaRPr>
              <a:sym typeface="+mn-ea"/>
            </a:endParaRPr>
          </a:p>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b="1">
                <a:solidFill>
                  <a:srgbClr val="7030A0"/>
                </a:solidFill>
                <a:sym typeface="+mn-ea"/>
              </a:rPr>
              <a:t>Components of SOM</a:t>
            </a:r>
            <a:br>
              <a:rPr b="1">
                <a:solidFill>
                  <a:srgbClr val="7030A0"/>
                </a:solidFill>
                <a:sym typeface="+mn-ea"/>
              </a:rPr>
            </a:br>
            <a:endParaRPr lang="en-US" b="1">
              <a:solidFill>
                <a:srgbClr val="7030A0"/>
              </a:solidFill>
              <a:sym typeface="+mn-ea"/>
            </a:endParaRPr>
          </a:p>
        </p:txBody>
      </p:sp>
      <p:sp>
        <p:nvSpPr>
          <p:cNvPr id="5123" name="Text Placeholder 5122"/>
          <p:cNvSpPr>
            <a:spLocks noGrp="1"/>
          </p:cNvSpPr>
          <p:nvPr>
            <p:ph type="body" idx="1"/>
          </p:nvPr>
        </p:nvSpPr>
        <p:spPr>
          <a:xfrm>
            <a:off x="533400" y="1447800"/>
            <a:ext cx="8229600" cy="4876800"/>
          </a:xfrm>
        </p:spPr>
        <p:txBody>
          <a:bodyPr lIns="91429" tIns="45714" rIns="91429" bIns="45714">
            <a:normAutofit lnSpcReduction="20000"/>
          </a:bodyPr>
          <a:p>
            <a:r>
              <a:t>Sample data</a:t>
            </a:r>
          </a:p>
          <a:p>
            <a:pPr>
              <a:buNone/>
            </a:pPr>
            <a:r>
              <a:t> </a:t>
            </a:r>
          </a:p>
          <a:p/>
          <a:p>
            <a:r>
              <a:t>Weights</a:t>
            </a:r>
          </a:p>
          <a:p/>
          <a:p/>
          <a:p/>
          <a:p/>
          <a:p>
            <a:pPr>
              <a:buNone/>
            </a:pPr>
            <a:r>
              <a:t> </a:t>
            </a:r>
          </a:p>
          <a:p>
            <a:pPr>
              <a:buNone/>
            </a:pPr>
            <a:r>
              <a:t> </a:t>
            </a:r>
          </a:p>
          <a:p>
            <a:r>
              <a:t>Output nodes</a:t>
            </a:r>
          </a:p>
          <a:p>
            <a:pPr>
              <a:buNone/>
            </a:pPr>
          </a:p>
        </p:txBody>
      </p:sp>
      <p:pic>
        <p:nvPicPr>
          <p:cNvPr id="5124" name="Picture 5123" descr="colors"/>
          <p:cNvPicPr>
            <a:picLocks noChangeAspect="1"/>
          </p:cNvPicPr>
          <p:nvPr/>
        </p:nvPicPr>
        <p:blipFill>
          <a:blip r:embed="rId1"/>
          <a:stretch>
            <a:fillRect/>
          </a:stretch>
        </p:blipFill>
        <p:spPr>
          <a:xfrm>
            <a:off x="3429000" y="1295400"/>
            <a:ext cx="2819400" cy="838200"/>
          </a:xfrm>
          <a:prstGeom prst="rect">
            <a:avLst/>
          </a:prstGeom>
          <a:noFill/>
          <a:ln w="9525">
            <a:noFill/>
          </a:ln>
        </p:spPr>
      </p:pic>
      <p:pic>
        <p:nvPicPr>
          <p:cNvPr id="5125" name="Picture 5124" descr="weights"/>
          <p:cNvPicPr>
            <a:picLocks noChangeAspect="1"/>
          </p:cNvPicPr>
          <p:nvPr/>
        </p:nvPicPr>
        <p:blipFill>
          <a:blip r:embed="rId2"/>
          <a:stretch>
            <a:fillRect/>
          </a:stretch>
        </p:blipFill>
        <p:spPr>
          <a:xfrm>
            <a:off x="2514600" y="2514600"/>
            <a:ext cx="4162425" cy="3143250"/>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317500"/>
            <a:ext cx="9964420" cy="1025525"/>
          </a:xfrm>
        </p:spPr>
        <p:txBody>
          <a:bodyPr>
            <a:normAutofit fontScale="90000"/>
          </a:bodyPr>
          <a:p>
            <a:pPr algn="ctr"/>
            <a:r>
              <a:rPr sz="4890" b="1">
                <a:solidFill>
                  <a:srgbClr val="7030A0"/>
                </a:solidFill>
                <a:latin typeface="+mj-ea"/>
                <a:cs typeface="+mj-ea"/>
                <a:sym typeface="+mn-ea"/>
              </a:rPr>
              <a:t>Structure of the map</a:t>
            </a:r>
            <a:br>
              <a:rPr b="1">
                <a:solidFill>
                  <a:srgbClr val="7030A0"/>
                </a:solidFill>
                <a:sym typeface="+mn-ea"/>
              </a:rPr>
            </a:br>
            <a:endParaRPr lang="en-US" b="1">
              <a:solidFill>
                <a:srgbClr val="7030A0"/>
              </a:solidFill>
              <a:sym typeface="+mn-ea"/>
            </a:endParaRPr>
          </a:p>
        </p:txBody>
      </p:sp>
      <p:sp>
        <p:nvSpPr>
          <p:cNvPr id="5" name="Text Placeholder 4"/>
          <p:cNvSpPr>
            <a:spLocks noGrp="1"/>
          </p:cNvSpPr>
          <p:nvPr>
            <p:ph type="body" sz="half" idx="2"/>
          </p:nvPr>
        </p:nvSpPr>
        <p:spPr>
          <a:xfrm>
            <a:off x="840105" y="1343025"/>
            <a:ext cx="10503535" cy="4843780"/>
          </a:xfrm>
        </p:spPr>
        <p:txBody>
          <a:bodyPr lIns="91429" tIns="45714" rIns="91429" bIns="45714">
            <a:noAutofit/>
          </a:bodyPr>
          <a:p>
            <a:pPr marL="285750" indent="-285750">
              <a:buFont typeface="Arial" panose="020B0604020202020204" pitchFamily="34" charset="0"/>
              <a:buChar char="•"/>
            </a:pPr>
            <a:r>
              <a:rPr sz="2400"/>
              <a:t>2-dimensional or 1-dimensional grid</a:t>
            </a:r>
            <a:endParaRPr sz="2400"/>
          </a:p>
          <a:p>
            <a:pPr>
              <a:buNone/>
            </a:pPr>
            <a:endParaRPr sz="2400"/>
          </a:p>
          <a:p>
            <a:endParaRPr sz="2400"/>
          </a:p>
          <a:p>
            <a:endParaRPr sz="2400"/>
          </a:p>
          <a:p>
            <a:pPr>
              <a:buNone/>
            </a:pPr>
            <a:endParaRPr sz="2400"/>
          </a:p>
          <a:p>
            <a:pPr>
              <a:buNone/>
            </a:pPr>
            <a:r>
              <a:rPr sz="2400"/>
              <a:t> </a:t>
            </a:r>
            <a:endParaRPr sz="2400"/>
          </a:p>
          <a:p>
            <a:endParaRPr sz="2400"/>
          </a:p>
          <a:p>
            <a:pPr marL="285750" indent="-285750">
              <a:buFont typeface="Arial" panose="020B0604020202020204" pitchFamily="34" charset="0"/>
              <a:buChar char="•"/>
            </a:pPr>
            <a:r>
              <a:rPr sz="2400"/>
              <a:t>Each grid point represents a output node</a:t>
            </a:r>
            <a:endParaRPr sz="2400"/>
          </a:p>
          <a:p>
            <a:pPr marL="285750" indent="-285750">
              <a:buFont typeface="Arial" panose="020B0604020202020204" pitchFamily="34" charset="0"/>
              <a:buChar char="•"/>
            </a:pPr>
            <a:r>
              <a:rPr sz="2400"/>
              <a:t>The grid is initialized with random vectors</a:t>
            </a:r>
            <a:endParaRPr sz="2400"/>
          </a:p>
        </p:txBody>
      </p:sp>
      <p:pic>
        <p:nvPicPr>
          <p:cNvPr id="7172" name="Picture Placeholder 7171" descr="SOM_shapes"/>
          <p:cNvPicPr>
            <a:picLocks noChangeAspect="1"/>
          </p:cNvPicPr>
          <p:nvPr>
            <p:ph type="pic" idx="1"/>
          </p:nvPr>
        </p:nvPicPr>
        <p:blipFill>
          <a:blip r:embed="rId1"/>
          <a:stretch>
            <a:fillRect/>
          </a:stretch>
        </p:blipFill>
        <p:spPr>
          <a:xfrm>
            <a:off x="1707515" y="1981200"/>
            <a:ext cx="4244340" cy="2085975"/>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6" name="Title 54275"/>
          <p:cNvSpPr>
            <a:spLocks noGrp="1"/>
          </p:cNvSpPr>
          <p:nvPr>
            <p:ph type="title"/>
          </p:nvPr>
        </p:nvSpPr>
        <p:spPr/>
        <p:txBody>
          <a:bodyPr lIns="91429" tIns="45714" rIns="91429" bIns="45714"/>
          <a:p>
            <a:pPr algn="ctr"/>
            <a:r>
              <a:rPr b="1">
                <a:solidFill>
                  <a:srgbClr val="7030A0"/>
                </a:solidFill>
              </a:rPr>
              <a:t>Training Algorithm</a:t>
            </a:r>
            <a:endParaRPr b="1">
              <a:solidFill>
                <a:srgbClr val="7030A0"/>
              </a:solidFill>
            </a:endParaRPr>
          </a:p>
        </p:txBody>
      </p:sp>
      <p:sp>
        <p:nvSpPr>
          <p:cNvPr id="54278" name="Text Placeholder 54277"/>
          <p:cNvSpPr>
            <a:spLocks noGrp="1"/>
          </p:cNvSpPr>
          <p:nvPr>
            <p:ph type="body" sz="half" idx="2"/>
          </p:nvPr>
        </p:nvSpPr>
        <p:spPr>
          <a:xfrm>
            <a:off x="6210300" y="1447800"/>
            <a:ext cx="5667375" cy="4707255"/>
          </a:xfrm>
        </p:spPr>
        <p:txBody>
          <a:bodyPr lIns="91429" tIns="45714" rIns="91429" bIns="45714"/>
          <a:p>
            <a:pPr>
              <a:buClr>
                <a:srgbClr val="3366CC"/>
              </a:buClr>
              <a:buSzTx/>
            </a:pPr>
            <a:r>
              <a:rPr sz="2200"/>
              <a:t>Initialize Map</a:t>
            </a:r>
            <a:endParaRPr sz="2200"/>
          </a:p>
          <a:p>
            <a:pPr>
              <a:buClr>
                <a:srgbClr val="3366CC"/>
              </a:buClr>
              <a:buSzTx/>
            </a:pPr>
            <a:r>
              <a:rPr sz="2200"/>
              <a:t>For t from 0 to 1</a:t>
            </a:r>
            <a:endParaRPr sz="2200"/>
          </a:p>
          <a:p>
            <a:pPr marL="465455" lvl="1" indent="0">
              <a:buClr>
                <a:srgbClr val="3366CC"/>
              </a:buClr>
              <a:buFont typeface="Arial" panose="020B0604020202020204" pitchFamily="34" charset="0"/>
            </a:pPr>
            <a:r>
              <a:rPr sz="2000"/>
              <a:t> Select a sample</a:t>
            </a:r>
            <a:endParaRPr sz="2000"/>
          </a:p>
          <a:p>
            <a:pPr marL="465455" lvl="1" indent="0">
              <a:buClr>
                <a:srgbClr val="3366CC"/>
              </a:buClr>
              <a:buFont typeface="Arial" panose="020B0604020202020204" pitchFamily="34" charset="0"/>
            </a:pPr>
            <a:r>
              <a:rPr sz="2000"/>
              <a:t> Get best matching unit</a:t>
            </a:r>
            <a:endParaRPr sz="2000"/>
          </a:p>
          <a:p>
            <a:pPr marL="465455" lvl="1" indent="0">
              <a:buClr>
                <a:srgbClr val="3366CC"/>
              </a:buClr>
              <a:buFont typeface="Arial" panose="020B0604020202020204" pitchFamily="34" charset="0"/>
            </a:pPr>
            <a:r>
              <a:rPr sz="2000"/>
              <a:t> Scale neighbors</a:t>
            </a:r>
            <a:endParaRPr sz="2000"/>
          </a:p>
          <a:p>
            <a:pPr marL="465455" lvl="1" indent="0">
              <a:buClr>
                <a:srgbClr val="3366CC"/>
              </a:buClr>
              <a:buFont typeface="Arial" panose="020B0604020202020204" pitchFamily="34" charset="0"/>
            </a:pPr>
            <a:r>
              <a:rPr sz="2000"/>
              <a:t> Increase t a small amount</a:t>
            </a:r>
            <a:endParaRPr sz="2000"/>
          </a:p>
          <a:p>
            <a:pPr>
              <a:buClr>
                <a:srgbClr val="3366CC"/>
              </a:buClr>
              <a:buSzTx/>
              <a:buFont typeface="Wingdings" panose="05000000000000000000" pitchFamily="2" charset="2"/>
              <a:buNone/>
            </a:pPr>
            <a:r>
              <a:rPr sz="2200"/>
              <a:t>    End for</a:t>
            </a:r>
            <a:endParaRPr sz="2200"/>
          </a:p>
          <a:p>
            <a:pPr>
              <a:buClr>
                <a:srgbClr val="3366CC"/>
              </a:buClr>
              <a:buSzTx/>
              <a:buFont typeface="Wingdings" panose="05000000000000000000" pitchFamily="2" charset="2"/>
              <a:buNone/>
            </a:pPr>
            <a:endParaRPr sz="2200"/>
          </a:p>
          <a:p>
            <a:pPr>
              <a:buClr>
                <a:srgbClr val="3366CC"/>
              </a:buClr>
              <a:buSzTx/>
              <a:buFont typeface="Wingdings" panose="05000000000000000000" pitchFamily="2" charset="2"/>
              <a:buNone/>
            </a:pPr>
            <a:endParaRPr sz="2200"/>
          </a:p>
        </p:txBody>
      </p:sp>
      <p:pic>
        <p:nvPicPr>
          <p:cNvPr id="54279" name="Picture 54278" descr="img9"/>
          <p:cNvPicPr>
            <a:picLocks noChangeAspect="1"/>
          </p:cNvPicPr>
          <p:nvPr/>
        </p:nvPicPr>
        <p:blipFill>
          <a:blip r:embed="rId1"/>
          <a:stretch>
            <a:fillRect/>
          </a:stretch>
        </p:blipFill>
        <p:spPr>
          <a:xfrm>
            <a:off x="885190" y="1882140"/>
            <a:ext cx="4518660" cy="4409440"/>
          </a:xfrm>
          <a:prstGeom prst="rect">
            <a:avLst/>
          </a:prstGeom>
          <a:noFill/>
          <a:ln w="9525">
            <a:noFill/>
          </a:ln>
        </p:spPr>
      </p:pic>
      <p:graphicFrame>
        <p:nvGraphicFramePr>
          <p:cNvPr id="54280" name="Content Placeholder 54279"/>
          <p:cNvGraphicFramePr/>
          <p:nvPr>
            <p:ph sz="half" idx="1"/>
          </p:nvPr>
        </p:nvGraphicFramePr>
        <p:xfrm>
          <a:off x="6316345" y="4953000"/>
          <a:ext cx="5036820" cy="817880"/>
        </p:xfrm>
        <a:graphic>
          <a:graphicData uri="http://schemas.openxmlformats.org/presentationml/2006/ole">
            <mc:AlternateContent xmlns:mc="http://schemas.openxmlformats.org/markup-compatibility/2006">
              <mc:Choice xmlns:v="urn:schemas-microsoft-com:vml" Requires="v">
                <p:oleObj spid="_x0000_s3077" name="" r:id="rId2" imgW="2159000" imgH="457200" progId="Equation.3">
                  <p:embed/>
                </p:oleObj>
              </mc:Choice>
              <mc:Fallback>
                <p:oleObj name="" r:id="rId2" imgW="2159000" imgH="457200" progId="Equation.3">
                  <p:embed/>
                  <p:pic>
                    <p:nvPicPr>
                      <p:cNvPr id="0" name="Picture 3076"/>
                      <p:cNvPicPr/>
                      <p:nvPr/>
                    </p:nvPicPr>
                    <p:blipFill>
                      <a:blip r:embed="rId3"/>
                      <a:stretch>
                        <a:fillRect/>
                      </a:stretch>
                    </p:blipFill>
                    <p:spPr>
                      <a:xfrm>
                        <a:off x="6316345" y="4953000"/>
                        <a:ext cx="5036820" cy="817880"/>
                      </a:xfrm>
                      <a:prstGeom prst="rect">
                        <a:avLst/>
                      </a:prstGeom>
                      <a:noFill/>
                      <a:ln w="38100">
                        <a:miter/>
                      </a:ln>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itle 8193"/>
          <p:cNvSpPr>
            <a:spLocks noGrp="1"/>
          </p:cNvSpPr>
          <p:nvPr>
            <p:ph type="title"/>
          </p:nvPr>
        </p:nvSpPr>
        <p:spPr/>
        <p:txBody>
          <a:bodyPr lIns="91429" tIns="45714" rIns="91429" bIns="45714"/>
          <a:p>
            <a:pPr algn="ctr"/>
            <a:r>
              <a:rPr b="1">
                <a:solidFill>
                  <a:srgbClr val="7030A0"/>
                </a:solidFill>
              </a:rPr>
              <a:t>Initializing the weights</a:t>
            </a:r>
            <a:endParaRPr b="1">
              <a:solidFill>
                <a:srgbClr val="7030A0"/>
              </a:solidFill>
            </a:endParaRPr>
          </a:p>
        </p:txBody>
      </p:sp>
      <p:sp>
        <p:nvSpPr>
          <p:cNvPr id="8195" name="Text Placeholder 8194"/>
          <p:cNvSpPr>
            <a:spLocks noGrp="1"/>
          </p:cNvSpPr>
          <p:nvPr>
            <p:ph type="body" idx="1"/>
          </p:nvPr>
        </p:nvSpPr>
        <p:spPr>
          <a:xfrm>
            <a:off x="962660" y="1526540"/>
            <a:ext cx="10390505" cy="4798060"/>
          </a:xfrm>
        </p:spPr>
        <p:txBody>
          <a:bodyPr lIns="91429" tIns="45714" rIns="91429" bIns="45714"/>
          <a:p>
            <a:r>
              <a:t>SOMs are computationally very expensive.</a:t>
            </a:r>
          </a:p>
          <a:p>
            <a:r>
              <a:t>Good Initialization </a:t>
            </a:r>
          </a:p>
          <a:p>
            <a:pPr lvl="1"/>
            <a:r>
              <a:t>Less iterations</a:t>
            </a:r>
          </a:p>
          <a:p>
            <a:pPr lvl="1"/>
            <a:r>
              <a:t>Quality of Map</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886460"/>
            <a:ext cx="10663555" cy="5589270"/>
          </a:xfrm>
        </p:spPr>
        <p:txBody>
          <a:bodyPr>
            <a:normAutofit fontScale="80000"/>
          </a:bodyPr>
          <a:p>
            <a:r>
              <a:rPr lang="en-US"/>
              <a:t>The problem is more general than sum-of-squares error: we can’t use any error criterion that relies on targets or other outside information (an external error criterion), we need to find something internal to the algorithm. </a:t>
            </a:r>
            <a:endParaRPr lang="en-US"/>
          </a:p>
          <a:p>
            <a:r>
              <a:rPr lang="en-US"/>
              <a:t>This means that the measure has to be independent of the task, because we can’t keep on changing the whole algorithm every time a new task is introduced. </a:t>
            </a:r>
            <a:endParaRPr lang="en-US"/>
          </a:p>
          <a:p>
            <a:r>
              <a:rPr lang="en-US"/>
              <a:t>In supervised learning the error criterion was task-specific, because it was based on the target data that we provided.</a:t>
            </a:r>
            <a:endParaRPr lang="en-US"/>
          </a:p>
          <a:p>
            <a:r>
              <a:rPr lang="en-US"/>
              <a:t>To see how to work out a general error criterion that we can use, we need to go back to some of the important concepts that were discussed in CO-1 : input space and weight space.</a:t>
            </a:r>
            <a:endParaRPr lang="en-US"/>
          </a:p>
          <a:p>
            <a:r>
              <a:rPr lang="en-US"/>
              <a:t>If two inputs are close together then it means that their vectors are similar, and so the distance between them is small </a:t>
            </a:r>
            <a:endParaRPr lang="en-US"/>
          </a:p>
          <a:p>
            <a:r>
              <a:rPr lang="en-US"/>
              <a:t>Then inputs that are close together are identified as being similar, so that they can be clustered, while inputs that are far apart are not clustered together.</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itle 57345"/>
          <p:cNvSpPr>
            <a:spLocks noGrp="1"/>
          </p:cNvSpPr>
          <p:nvPr>
            <p:ph type="title"/>
          </p:nvPr>
        </p:nvSpPr>
        <p:spPr/>
        <p:txBody>
          <a:bodyPr lIns="91429" tIns="45714" rIns="91429" bIns="45714">
            <a:noAutofit/>
          </a:bodyPr>
          <a:p>
            <a:pPr algn="ctr"/>
            <a:r>
              <a:rPr b="1">
                <a:solidFill>
                  <a:srgbClr val="7030A0"/>
                </a:solidFill>
              </a:rPr>
              <a:t>Get Best Matching Unit</a:t>
            </a:r>
            <a:br>
              <a:rPr b="1">
                <a:solidFill>
                  <a:srgbClr val="7030A0"/>
                </a:solidFill>
              </a:rPr>
            </a:br>
            <a:endParaRPr b="1">
              <a:solidFill>
                <a:srgbClr val="7030A0"/>
              </a:solidFill>
            </a:endParaRPr>
          </a:p>
        </p:txBody>
      </p:sp>
      <p:sp>
        <p:nvSpPr>
          <p:cNvPr id="57347" name="Text Placeholder 57346"/>
          <p:cNvSpPr>
            <a:spLocks noGrp="1"/>
          </p:cNvSpPr>
          <p:nvPr>
            <p:ph type="body" sz="half" idx="1"/>
          </p:nvPr>
        </p:nvSpPr>
        <p:spPr>
          <a:xfrm>
            <a:off x="1048385" y="1295400"/>
            <a:ext cx="10619105" cy="5044440"/>
          </a:xfrm>
        </p:spPr>
        <p:txBody>
          <a:bodyPr lIns="91429" tIns="45714" rIns="91429" bIns="45714">
            <a:normAutofit lnSpcReduction="10000"/>
          </a:bodyPr>
          <a:p>
            <a:pPr>
              <a:lnSpc>
                <a:spcPct val="90000"/>
              </a:lnSpc>
              <a:buClr>
                <a:srgbClr val="3366CC"/>
              </a:buClr>
              <a:buSzTx/>
            </a:pPr>
            <a:r>
              <a:rPr sz="2400"/>
              <a:t>Any method for vector distance i. e.</a:t>
            </a:r>
            <a:endParaRPr sz="2400"/>
          </a:p>
          <a:p>
            <a:pPr marL="465455" lvl="1" indent="0">
              <a:lnSpc>
                <a:spcPct val="90000"/>
              </a:lnSpc>
              <a:buClr>
                <a:srgbClr val="3366CC"/>
              </a:buClr>
              <a:buFont typeface="Arial" panose="020B0604020202020204" pitchFamily="34" charset="0"/>
            </a:pPr>
            <a:r>
              <a:rPr sz="2400"/>
              <a:t>Nearest neighbor</a:t>
            </a:r>
            <a:endParaRPr sz="2400"/>
          </a:p>
          <a:p>
            <a:pPr marL="465455" lvl="1" indent="0">
              <a:lnSpc>
                <a:spcPct val="90000"/>
              </a:lnSpc>
              <a:buClr>
                <a:srgbClr val="3366CC"/>
              </a:buClr>
              <a:buFont typeface="Arial" panose="020B0604020202020204" pitchFamily="34" charset="0"/>
            </a:pPr>
            <a:r>
              <a:rPr sz="2400"/>
              <a:t>Farthest neighbor</a:t>
            </a:r>
            <a:endParaRPr sz="2400"/>
          </a:p>
          <a:p>
            <a:pPr marL="465455" lvl="1" indent="0">
              <a:lnSpc>
                <a:spcPct val="90000"/>
              </a:lnSpc>
              <a:buClr>
                <a:srgbClr val="3366CC"/>
              </a:buClr>
              <a:buFont typeface="Arial" panose="020B0604020202020204" pitchFamily="34" charset="0"/>
            </a:pPr>
            <a:r>
              <a:rPr sz="2400"/>
              <a:t>Distance between means</a:t>
            </a:r>
            <a:endParaRPr sz="2400"/>
          </a:p>
          <a:p>
            <a:pPr marL="465455" lvl="1" indent="0">
              <a:lnSpc>
                <a:spcPct val="90000"/>
              </a:lnSpc>
              <a:buClr>
                <a:srgbClr val="3366CC"/>
              </a:buClr>
              <a:buFont typeface="Arial" panose="020B0604020202020204" pitchFamily="34" charset="0"/>
            </a:pPr>
            <a:r>
              <a:rPr sz="2400"/>
              <a:t>Distance between medians</a:t>
            </a:r>
            <a:endParaRPr sz="2400"/>
          </a:p>
          <a:p>
            <a:pPr>
              <a:lnSpc>
                <a:spcPct val="90000"/>
              </a:lnSpc>
              <a:buClr>
                <a:srgbClr val="3366CC"/>
              </a:buClr>
              <a:buSzTx/>
            </a:pPr>
            <a:r>
              <a:rPr sz="2400"/>
              <a:t>Most common method is Euclidean distance.</a:t>
            </a:r>
            <a:endParaRPr sz="2400"/>
          </a:p>
          <a:p>
            <a:pPr>
              <a:lnSpc>
                <a:spcPct val="90000"/>
              </a:lnSpc>
              <a:buClr>
                <a:srgbClr val="3366CC"/>
              </a:buClr>
              <a:buSzTx/>
              <a:buFont typeface="Wingdings" panose="05000000000000000000" pitchFamily="2" charset="2"/>
            </a:pPr>
            <a:endParaRPr sz="2400"/>
          </a:p>
          <a:p>
            <a:pPr>
              <a:lnSpc>
                <a:spcPct val="90000"/>
              </a:lnSpc>
              <a:buClr>
                <a:srgbClr val="3366CC"/>
              </a:buClr>
              <a:buSzTx/>
              <a:buFont typeface="Wingdings" panose="05000000000000000000" pitchFamily="2" charset="2"/>
            </a:pPr>
            <a:endParaRPr sz="2400"/>
          </a:p>
          <a:p>
            <a:pPr>
              <a:lnSpc>
                <a:spcPct val="90000"/>
              </a:lnSpc>
              <a:buClr>
                <a:srgbClr val="3366CC"/>
              </a:buClr>
              <a:buSzTx/>
              <a:buFont typeface="Wingdings" panose="05000000000000000000" pitchFamily="2" charset="2"/>
            </a:pPr>
            <a:endParaRPr sz="2400"/>
          </a:p>
          <a:p>
            <a:pPr>
              <a:lnSpc>
                <a:spcPct val="90000"/>
              </a:lnSpc>
              <a:buClr>
                <a:srgbClr val="3366CC"/>
              </a:buClr>
              <a:buSzTx/>
              <a:buFont typeface="Wingdings" panose="05000000000000000000" pitchFamily="2" charset="2"/>
            </a:pPr>
            <a:endParaRPr sz="2400"/>
          </a:p>
          <a:p>
            <a:pPr>
              <a:lnSpc>
                <a:spcPct val="90000"/>
              </a:lnSpc>
              <a:buClr>
                <a:srgbClr val="3366CC"/>
              </a:buClr>
              <a:buSzTx/>
            </a:pPr>
            <a:r>
              <a:rPr sz="2400"/>
              <a:t>More than one contestant, choose randomly</a:t>
            </a:r>
            <a:endParaRPr sz="2400"/>
          </a:p>
        </p:txBody>
      </p:sp>
      <p:graphicFrame>
        <p:nvGraphicFramePr>
          <p:cNvPr id="57348" name="Content Placeholder 57347"/>
          <p:cNvGraphicFramePr/>
          <p:nvPr>
            <p:ph sz="half" idx="2"/>
          </p:nvPr>
        </p:nvGraphicFramePr>
        <p:xfrm>
          <a:off x="2552065" y="3719195"/>
          <a:ext cx="1447800" cy="914400"/>
        </p:xfrm>
        <a:graphic>
          <a:graphicData uri="http://schemas.openxmlformats.org/presentationml/2006/ole">
            <mc:AlternateContent xmlns:mc="http://schemas.openxmlformats.org/markup-compatibility/2006">
              <mc:Choice xmlns:v="urn:schemas-microsoft-com:vml" Requires="v">
                <p:oleObj spid="_x0000_s3079" name="" r:id="rId1" imgW="533400" imgH="482600" progId="Equation.3">
                  <p:embed/>
                </p:oleObj>
              </mc:Choice>
              <mc:Fallback>
                <p:oleObj name="" r:id="rId1" imgW="533400" imgH="482600" progId="Equation.3">
                  <p:embed/>
                  <p:pic>
                    <p:nvPicPr>
                      <p:cNvPr id="0" name="Picture 3078"/>
                      <p:cNvPicPr/>
                      <p:nvPr/>
                    </p:nvPicPr>
                    <p:blipFill>
                      <a:blip r:embed="rId2"/>
                      <a:stretch>
                        <a:fillRect/>
                      </a:stretch>
                    </p:blipFill>
                    <p:spPr>
                      <a:xfrm>
                        <a:off x="2552065" y="3719195"/>
                        <a:ext cx="1447800" cy="914400"/>
                      </a:xfrm>
                      <a:prstGeom prst="rect">
                        <a:avLst/>
                      </a:prstGeom>
                      <a:noFill/>
                      <a:ln w="38100">
                        <a:miter/>
                      </a:ln>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Title 59393"/>
          <p:cNvSpPr>
            <a:spLocks noGrp="1"/>
          </p:cNvSpPr>
          <p:nvPr>
            <p:ph type="title"/>
          </p:nvPr>
        </p:nvSpPr>
        <p:spPr/>
        <p:txBody>
          <a:bodyPr lIns="91429" tIns="45714" rIns="91429" bIns="45714">
            <a:noAutofit/>
          </a:bodyPr>
          <a:p>
            <a:pPr algn="ctr"/>
            <a:r>
              <a:rPr b="1">
                <a:solidFill>
                  <a:srgbClr val="7030A0"/>
                </a:solidFill>
              </a:rPr>
              <a:t>Scale Neighbors</a:t>
            </a:r>
            <a:br>
              <a:rPr b="1">
                <a:solidFill>
                  <a:srgbClr val="7030A0"/>
                </a:solidFill>
              </a:rPr>
            </a:br>
            <a:endParaRPr b="1">
              <a:solidFill>
                <a:srgbClr val="7030A0"/>
              </a:solidFill>
            </a:endParaRPr>
          </a:p>
        </p:txBody>
      </p:sp>
      <p:sp>
        <p:nvSpPr>
          <p:cNvPr id="59395" name="Text Placeholder 59394"/>
          <p:cNvSpPr>
            <a:spLocks noGrp="1"/>
          </p:cNvSpPr>
          <p:nvPr>
            <p:ph type="body" sz="half" idx="1"/>
          </p:nvPr>
        </p:nvSpPr>
        <p:spPr>
          <a:xfrm>
            <a:off x="1121410" y="1447800"/>
            <a:ext cx="5705475" cy="4707255"/>
          </a:xfrm>
        </p:spPr>
        <p:txBody>
          <a:bodyPr lIns="91429" tIns="45714" rIns="91429" bIns="45714"/>
          <a:p>
            <a:pPr>
              <a:buClr>
                <a:srgbClr val="3366CC"/>
              </a:buClr>
              <a:buSzTx/>
            </a:pPr>
            <a:r>
              <a:rPr sz="2400"/>
              <a:t>Determining Neighbors</a:t>
            </a:r>
            <a:endParaRPr sz="2400"/>
          </a:p>
          <a:p>
            <a:pPr marL="465455" lvl="1" indent="0">
              <a:buClr>
                <a:srgbClr val="3366CC"/>
              </a:buClr>
              <a:buFont typeface="Arial" panose="020B0604020202020204" pitchFamily="34" charset="0"/>
            </a:pPr>
            <a:r>
              <a:rPr sz="2400"/>
              <a:t>Neighborhood size</a:t>
            </a:r>
            <a:endParaRPr sz="2400"/>
          </a:p>
          <a:p>
            <a:pPr marL="914400" lvl="2" indent="0">
              <a:buClr>
                <a:srgbClr val="3366CC"/>
              </a:buClr>
              <a:buFont typeface="Arial" panose="020B0604020202020204" pitchFamily="34" charset="0"/>
            </a:pPr>
            <a:r>
              <a:rPr sz="2400"/>
              <a:t>Decreases over time</a:t>
            </a:r>
            <a:endParaRPr sz="2400"/>
          </a:p>
          <a:p>
            <a:pPr marL="465455" lvl="1" indent="0">
              <a:buClr>
                <a:srgbClr val="3366CC"/>
              </a:buClr>
              <a:buFont typeface="Arial" panose="020B0604020202020204" pitchFamily="34" charset="0"/>
            </a:pPr>
            <a:r>
              <a:rPr sz="2400"/>
              <a:t>Effect on neighbors</a:t>
            </a:r>
            <a:endParaRPr sz="2400"/>
          </a:p>
          <a:p>
            <a:pPr>
              <a:buClr>
                <a:srgbClr val="3366CC"/>
              </a:buClr>
              <a:buSzTx/>
              <a:buFont typeface="Wingdings" panose="05000000000000000000" pitchFamily="2" charset="2"/>
            </a:pPr>
            <a:endParaRPr sz="2400"/>
          </a:p>
          <a:p>
            <a:pPr>
              <a:buClr>
                <a:srgbClr val="3366CC"/>
              </a:buClr>
              <a:buSzTx/>
            </a:pPr>
            <a:r>
              <a:rPr sz="2400"/>
              <a:t>Learning</a:t>
            </a:r>
            <a:endParaRPr sz="2400"/>
          </a:p>
          <a:p>
            <a:pPr marL="465455" lvl="1" indent="0">
              <a:buClr>
                <a:srgbClr val="3366CC"/>
              </a:buClr>
              <a:buFont typeface="Arial" panose="020B0604020202020204" pitchFamily="34" charset="0"/>
            </a:pPr>
            <a:endParaRPr sz="2400"/>
          </a:p>
          <a:p>
            <a:pPr marL="465455" lvl="1" indent="0">
              <a:buClr>
                <a:srgbClr val="3366CC"/>
              </a:buClr>
              <a:buFont typeface="Arial" panose="020B0604020202020204" pitchFamily="34" charset="0"/>
            </a:pPr>
            <a:endParaRPr sz="2400"/>
          </a:p>
        </p:txBody>
      </p:sp>
      <p:graphicFrame>
        <p:nvGraphicFramePr>
          <p:cNvPr id="59398" name="Content Placeholder 59397"/>
          <p:cNvGraphicFramePr/>
          <p:nvPr>
            <p:ph sz="quarter" idx="2"/>
          </p:nvPr>
        </p:nvGraphicFramePr>
        <p:xfrm>
          <a:off x="7251700" y="2249488"/>
          <a:ext cx="1917700" cy="673100"/>
        </p:xfrm>
        <a:graphic>
          <a:graphicData uri="http://schemas.openxmlformats.org/presentationml/2006/ole">
            <mc:AlternateContent xmlns:mc="http://schemas.openxmlformats.org/markup-compatibility/2006">
              <mc:Choice xmlns:v="urn:schemas-microsoft-com:vml" Requires="v">
                <p:oleObj spid="_x0000_s3077" name="" r:id="rId1" imgW="1917065" imgH="673100" progId="Equation.3">
                  <p:embed/>
                </p:oleObj>
              </mc:Choice>
              <mc:Fallback>
                <p:oleObj name="" r:id="rId1" imgW="1917065" imgH="673100" progId="Equation.3">
                  <p:embed/>
                  <p:pic>
                    <p:nvPicPr>
                      <p:cNvPr id="0" name="Picture 3076"/>
                      <p:cNvPicPr/>
                      <p:nvPr/>
                    </p:nvPicPr>
                    <p:blipFill>
                      <a:blip r:embed="rId2"/>
                      <a:stretch>
                        <a:fillRect/>
                      </a:stretch>
                    </p:blipFill>
                    <p:spPr>
                      <a:xfrm>
                        <a:off x="7251700" y="2249488"/>
                        <a:ext cx="1917700" cy="673100"/>
                      </a:xfrm>
                      <a:prstGeom prst="rect">
                        <a:avLst/>
                      </a:prstGeom>
                      <a:noFill/>
                      <a:ln w="38100">
                        <a:miter/>
                      </a:ln>
                    </p:spPr>
                  </p:pic>
                </p:oleObj>
              </mc:Fallback>
            </mc:AlternateContent>
          </a:graphicData>
        </a:graphic>
      </p:graphicFrame>
      <p:pic>
        <p:nvPicPr>
          <p:cNvPr id="59397" name="Picture 59396" descr="guass3d"/>
          <p:cNvPicPr>
            <a:picLocks noChangeAspect="1"/>
          </p:cNvPicPr>
          <p:nvPr/>
        </p:nvPicPr>
        <p:blipFill>
          <a:blip r:embed="rId3"/>
          <a:stretch>
            <a:fillRect/>
          </a:stretch>
        </p:blipFill>
        <p:spPr>
          <a:xfrm>
            <a:off x="7251700" y="2060575"/>
            <a:ext cx="3806190" cy="2736850"/>
          </a:xfrm>
          <a:prstGeom prst="rect">
            <a:avLst/>
          </a:prstGeom>
          <a:noFill/>
          <a:ln w="9525">
            <a:noFill/>
          </a:ln>
        </p:spPr>
      </p:pic>
      <p:graphicFrame>
        <p:nvGraphicFramePr>
          <p:cNvPr id="59408" name="Content Placeholder 59407"/>
          <p:cNvGraphicFramePr/>
          <p:nvPr>
            <p:ph sz="quarter" idx="3"/>
          </p:nvPr>
        </p:nvGraphicFramePr>
        <p:xfrm>
          <a:off x="1762125" y="3928110"/>
          <a:ext cx="4295775" cy="1722755"/>
        </p:xfrm>
        <a:graphic>
          <a:graphicData uri="http://schemas.openxmlformats.org/presentationml/2006/ole">
            <mc:AlternateContent xmlns:mc="http://schemas.openxmlformats.org/markup-compatibility/2006">
              <mc:Choice xmlns:v="urn:schemas-microsoft-com:vml" Requires="v">
                <p:oleObj spid="_x0000_s3078" name="" r:id="rId4" imgW="2235200" imgH="914400" progId="Equation.3">
                  <p:embed/>
                </p:oleObj>
              </mc:Choice>
              <mc:Fallback>
                <p:oleObj name="" r:id="rId4" imgW="2235200" imgH="914400" progId="Equation.3">
                  <p:embed/>
                  <p:pic>
                    <p:nvPicPr>
                      <p:cNvPr id="0" name="Picture 3077"/>
                      <p:cNvPicPr/>
                      <p:nvPr/>
                    </p:nvPicPr>
                    <p:blipFill>
                      <a:blip r:embed="rId5"/>
                      <a:stretch>
                        <a:fillRect/>
                      </a:stretch>
                    </p:blipFill>
                    <p:spPr>
                      <a:xfrm>
                        <a:off x="1762125" y="3928110"/>
                        <a:ext cx="4295775" cy="1722755"/>
                      </a:xfrm>
                      <a:prstGeom prst="rect">
                        <a:avLst/>
                      </a:prstGeom>
                      <a:noFill/>
                      <a:ln w="38100">
                        <a:miter/>
                      </a:ln>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9" name="Text Placeholder 65538"/>
          <p:cNvSpPr>
            <a:spLocks noGrp="1"/>
          </p:cNvSpPr>
          <p:nvPr>
            <p:ph type="body" idx="1"/>
          </p:nvPr>
        </p:nvSpPr>
        <p:spPr>
          <a:xfrm>
            <a:off x="755650" y="591185"/>
            <a:ext cx="10931525" cy="5704840"/>
          </a:xfrm>
        </p:spPr>
        <p:txBody>
          <a:bodyPr lIns="91429" tIns="45714" rIns="91429" bIns="45714">
            <a:normAutofit lnSpcReduction="10000"/>
          </a:bodyPr>
          <a:p>
            <a:r>
              <a:rPr b="1">
                <a:solidFill>
                  <a:srgbClr val="7030A0"/>
                </a:solidFill>
                <a:sym typeface="+mn-ea"/>
              </a:rPr>
              <a:t>Necessary conditions</a:t>
            </a:r>
            <a:endParaRPr b="1">
              <a:solidFill>
                <a:srgbClr val="7030A0"/>
              </a:solidFill>
            </a:endParaRPr>
          </a:p>
          <a:p>
            <a:pPr lvl="1"/>
            <a:r>
              <a:t>Amount of training data</a:t>
            </a:r>
          </a:p>
          <a:p>
            <a:pPr lvl="1"/>
            <a:r>
              <a:t>Change of weights should be</a:t>
            </a:r>
          </a:p>
          <a:p>
            <a:pPr lvl="2"/>
            <a:r>
              <a:t>In excited neighborhood</a:t>
            </a:r>
          </a:p>
          <a:p>
            <a:pPr lvl="2"/>
            <a:r>
              <a:t>Proportional to activation received</a:t>
            </a:r>
          </a:p>
          <a:p>
            <a:pPr lvl="1"/>
          </a:p>
          <a:p>
            <a:pPr>
              <a:lnSpc>
                <a:spcPct val="90000"/>
              </a:lnSpc>
            </a:pPr>
            <a:r>
              <a:rPr>
                <a:solidFill>
                  <a:srgbClr val="7030A0"/>
                </a:solidFill>
                <a:sym typeface="+mn-ea"/>
              </a:rPr>
              <a:t>Advantages </a:t>
            </a:r>
            <a:endParaRPr>
              <a:solidFill>
                <a:srgbClr val="7030A0"/>
              </a:solidFill>
            </a:endParaRPr>
          </a:p>
          <a:p>
            <a:pPr lvl="1">
              <a:lnSpc>
                <a:spcPct val="90000"/>
              </a:lnSpc>
            </a:pPr>
            <a:r>
              <a:rPr sz="2400">
                <a:sym typeface="+mn-ea"/>
              </a:rPr>
              <a:t>Very easy to understand</a:t>
            </a:r>
            <a:endParaRPr sz="2400">
              <a:sym typeface="+mn-ea"/>
            </a:endParaRPr>
          </a:p>
          <a:p>
            <a:pPr lvl="1">
              <a:lnSpc>
                <a:spcPct val="90000"/>
              </a:lnSpc>
            </a:pPr>
            <a:r>
              <a:rPr sz="2400">
                <a:sym typeface="+mn-ea"/>
              </a:rPr>
              <a:t>Works well</a:t>
            </a:r>
            <a:endParaRPr sz="2400">
              <a:sym typeface="+mn-ea"/>
            </a:endParaRPr>
          </a:p>
          <a:p>
            <a:pPr>
              <a:lnSpc>
                <a:spcPct val="90000"/>
              </a:lnSpc>
            </a:pPr>
            <a:r>
              <a:rPr>
                <a:solidFill>
                  <a:srgbClr val="7030A0"/>
                </a:solidFill>
                <a:sym typeface="+mn-ea"/>
              </a:rPr>
              <a:t>Disadvantages</a:t>
            </a:r>
            <a:endParaRPr>
              <a:solidFill>
                <a:srgbClr val="7030A0"/>
              </a:solidFill>
            </a:endParaRPr>
          </a:p>
          <a:p>
            <a:pPr lvl="1">
              <a:lnSpc>
                <a:spcPct val="90000"/>
              </a:lnSpc>
            </a:pPr>
            <a:r>
              <a:rPr sz="2400">
                <a:sym typeface="+mn-ea"/>
              </a:rPr>
              <a:t>computationally expensive</a:t>
            </a:r>
            <a:endParaRPr sz="2400">
              <a:sym typeface="+mn-ea"/>
            </a:endParaRPr>
          </a:p>
          <a:p>
            <a:pPr lvl="1">
              <a:lnSpc>
                <a:spcPct val="90000"/>
              </a:lnSpc>
            </a:pPr>
            <a:r>
              <a:rPr sz="2400">
                <a:sym typeface="+mn-ea"/>
              </a:rPr>
              <a:t>every SOM is different</a:t>
            </a:r>
            <a:endParaRPr sz="2400">
              <a:sym typeface="+mn-ea"/>
            </a:endParaRPr>
          </a:p>
          <a:p>
            <a:pPr lvl="1"/>
          </a:p>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00685" y="365125"/>
            <a:ext cx="11299190" cy="1325880"/>
          </a:xfrm>
        </p:spPr>
        <p:txBody>
          <a:bodyPr>
            <a:normAutofit fontScale="90000"/>
          </a:bodyPr>
          <a:p>
            <a:pPr algn="ctr"/>
            <a:br>
              <a:rPr lang="en-US" b="1">
                <a:solidFill>
                  <a:srgbClr val="7030A0"/>
                </a:solidFill>
                <a:sym typeface="+mn-ea"/>
              </a:rPr>
            </a:br>
            <a:br>
              <a:rPr lang="en-US" b="1">
                <a:solidFill>
                  <a:srgbClr val="7030A0"/>
                </a:solidFill>
                <a:sym typeface="+mn-ea"/>
              </a:rPr>
            </a:br>
            <a:r>
              <a:rPr lang="en-US" b="1">
                <a:solidFill>
                  <a:srgbClr val="7030A0"/>
                </a:solidFill>
                <a:sym typeface="+mn-ea"/>
              </a:rPr>
              <a:t>SUPERVISED LEARNING VS UNSUPERVISED LEARNING</a:t>
            </a:r>
            <a:br>
              <a:rPr lang="en-US" b="1">
                <a:solidFill>
                  <a:srgbClr val="7030A0"/>
                </a:solidFill>
              </a:rPr>
            </a:br>
            <a:br>
              <a:rPr lang="en-US" b="1">
                <a:solidFill>
                  <a:srgbClr val="7030A0"/>
                </a:solidFill>
              </a:rPr>
            </a:br>
            <a:endParaRPr lang="en-US" b="1">
              <a:solidFill>
                <a:srgbClr val="7030A0"/>
              </a:solidFill>
            </a:endParaRPr>
          </a:p>
        </p:txBody>
      </p:sp>
      <p:graphicFrame>
        <p:nvGraphicFramePr>
          <p:cNvPr id="4" name="Content Placeholder 3"/>
          <p:cNvGraphicFramePr/>
          <p:nvPr>
            <p:ph idx="1"/>
          </p:nvPr>
        </p:nvGraphicFramePr>
        <p:xfrm>
          <a:off x="687705" y="1981200"/>
          <a:ext cx="10772775" cy="3437890"/>
        </p:xfrm>
        <a:graphic>
          <a:graphicData uri="http://schemas.openxmlformats.org/drawingml/2006/table">
            <a:tbl>
              <a:tblPr firstRow="1" bandRow="1">
                <a:tableStyleId>{5C22544A-7EE6-4342-B048-85BDC9FD1C3A}</a:tableStyleId>
              </a:tblPr>
              <a:tblGrid>
                <a:gridCol w="3590925"/>
                <a:gridCol w="3590925"/>
                <a:gridCol w="3590925"/>
              </a:tblGrid>
              <a:tr h="467360">
                <a:tc>
                  <a:txBody>
                    <a:bodyPr/>
                    <a:p>
                      <a:pPr algn="ctr">
                        <a:buNone/>
                      </a:pPr>
                      <a:r>
                        <a:rPr lang="en-US" b="1"/>
                        <a:t>Factor</a:t>
                      </a:r>
                      <a:endParaRPr lang="en-US" b="1"/>
                    </a:p>
                  </a:txBody>
                  <a:tcPr/>
                </a:tc>
                <a:tc>
                  <a:txBody>
                    <a:bodyPr/>
                    <a:p>
                      <a:pPr algn="ctr">
                        <a:buNone/>
                      </a:pPr>
                      <a:r>
                        <a:rPr lang="en-US" b="1"/>
                        <a:t>SUPERVISED LEARNING</a:t>
                      </a:r>
                      <a:endParaRPr lang="en-US" b="1"/>
                    </a:p>
                  </a:txBody>
                  <a:tcPr/>
                </a:tc>
                <a:tc>
                  <a:txBody>
                    <a:bodyPr/>
                    <a:p>
                      <a:pPr algn="ctr">
                        <a:buNone/>
                      </a:pPr>
                      <a:r>
                        <a:rPr lang="en-US" b="1"/>
                        <a:t>UNSUPERVISED LEARNING</a:t>
                      </a:r>
                      <a:endParaRPr lang="en-US" b="1"/>
                    </a:p>
                  </a:txBody>
                  <a:tcPr/>
                </a:tc>
              </a:tr>
              <a:tr h="784225">
                <a:tc>
                  <a:txBody>
                    <a:bodyPr/>
                    <a:p>
                      <a:pPr>
                        <a:buNone/>
                      </a:pPr>
                      <a:r>
                        <a:rPr lang="en-US"/>
                        <a:t>Input Data</a:t>
                      </a:r>
                      <a:endParaRPr lang="en-US"/>
                    </a:p>
                  </a:txBody>
                  <a:tcPr/>
                </a:tc>
                <a:tc>
                  <a:txBody>
                    <a:bodyPr/>
                    <a:p>
                      <a:pPr>
                        <a:buNone/>
                      </a:pPr>
                      <a:r>
                        <a:rPr lang="en-US"/>
                        <a:t>Uses Known and Labeled Data as input</a:t>
                      </a:r>
                      <a:endParaRPr lang="en-US"/>
                    </a:p>
                  </a:txBody>
                  <a:tcPr/>
                </a:tc>
                <a:tc>
                  <a:txBody>
                    <a:bodyPr/>
                    <a:p>
                      <a:pPr>
                        <a:buNone/>
                      </a:pPr>
                      <a:r>
                        <a:rPr lang="en-US"/>
                        <a:t>Uses Unknown Data as input</a:t>
                      </a:r>
                      <a:endParaRPr lang="en-US"/>
                    </a:p>
                  </a:txBody>
                  <a:tcPr/>
                </a:tc>
              </a:tr>
              <a:tr h="467360">
                <a:tc>
                  <a:txBody>
                    <a:bodyPr/>
                    <a:p>
                      <a:pPr>
                        <a:buNone/>
                      </a:pPr>
                      <a:r>
                        <a:rPr lang="en-US"/>
                        <a:t>Computational Complexity</a:t>
                      </a:r>
                      <a:endParaRPr lang="en-US"/>
                    </a:p>
                  </a:txBody>
                  <a:tcPr/>
                </a:tc>
                <a:tc>
                  <a:txBody>
                    <a:bodyPr/>
                    <a:p>
                      <a:pPr>
                        <a:buNone/>
                      </a:pPr>
                      <a:r>
                        <a:rPr lang="en-US"/>
                        <a:t>Very Complex</a:t>
                      </a:r>
                      <a:endParaRPr lang="en-US"/>
                    </a:p>
                  </a:txBody>
                  <a:tcPr/>
                </a:tc>
                <a:tc>
                  <a:txBody>
                    <a:bodyPr/>
                    <a:p>
                      <a:pPr>
                        <a:buNone/>
                      </a:pPr>
                      <a:r>
                        <a:rPr lang="en-US"/>
                        <a:t>Less Computational Complexity</a:t>
                      </a:r>
                      <a:endParaRPr lang="en-US"/>
                    </a:p>
                  </a:txBody>
                  <a:tcPr/>
                </a:tc>
              </a:tr>
              <a:tr h="467360">
                <a:tc>
                  <a:txBody>
                    <a:bodyPr/>
                    <a:p>
                      <a:pPr>
                        <a:buNone/>
                      </a:pPr>
                      <a:r>
                        <a:rPr lang="en-US"/>
                        <a:t>Real Time</a:t>
                      </a:r>
                      <a:endParaRPr lang="en-US"/>
                    </a:p>
                  </a:txBody>
                  <a:tcPr/>
                </a:tc>
                <a:tc>
                  <a:txBody>
                    <a:bodyPr/>
                    <a:p>
                      <a:pPr>
                        <a:buNone/>
                      </a:pPr>
                      <a:r>
                        <a:rPr lang="en-US"/>
                        <a:t>Uses off-line analysis</a:t>
                      </a:r>
                      <a:endParaRPr lang="en-US"/>
                    </a:p>
                  </a:txBody>
                  <a:tcPr/>
                </a:tc>
                <a:tc>
                  <a:txBody>
                    <a:bodyPr/>
                    <a:p>
                      <a:pPr>
                        <a:buNone/>
                      </a:pPr>
                      <a:r>
                        <a:rPr lang="en-US"/>
                        <a:t>Uses Real Time Analysis of Data</a:t>
                      </a:r>
                      <a:endParaRPr lang="en-US"/>
                    </a:p>
                  </a:txBody>
                  <a:tcPr/>
                </a:tc>
              </a:tr>
              <a:tr h="467360">
                <a:tc>
                  <a:txBody>
                    <a:bodyPr/>
                    <a:p>
                      <a:pPr>
                        <a:buNone/>
                      </a:pPr>
                      <a:r>
                        <a:rPr lang="en-US"/>
                        <a:t>Number of Classes</a:t>
                      </a:r>
                      <a:endParaRPr lang="en-US"/>
                    </a:p>
                  </a:txBody>
                  <a:tcPr/>
                </a:tc>
                <a:tc>
                  <a:txBody>
                    <a:bodyPr/>
                    <a:p>
                      <a:pPr>
                        <a:buNone/>
                      </a:pPr>
                      <a:r>
                        <a:rPr lang="en-US"/>
                        <a:t>Number of Classes are known</a:t>
                      </a:r>
                      <a:endParaRPr lang="en-US"/>
                    </a:p>
                  </a:txBody>
                  <a:tcPr/>
                </a:tc>
                <a:tc>
                  <a:txBody>
                    <a:bodyPr/>
                    <a:p>
                      <a:pPr>
                        <a:buNone/>
                      </a:pPr>
                      <a:r>
                        <a:rPr lang="en-US"/>
                        <a:t>Number of Classes are not known</a:t>
                      </a:r>
                      <a:endParaRPr lang="en-US"/>
                    </a:p>
                  </a:txBody>
                  <a:tcPr/>
                </a:tc>
              </a:tr>
              <a:tr h="784225">
                <a:tc>
                  <a:txBody>
                    <a:bodyPr/>
                    <a:p>
                      <a:pPr>
                        <a:buNone/>
                      </a:pPr>
                      <a:r>
                        <a:rPr lang="en-US"/>
                        <a:t>Accuracy of Results</a:t>
                      </a:r>
                      <a:endParaRPr lang="en-US"/>
                    </a:p>
                  </a:txBody>
                  <a:tcPr/>
                </a:tc>
                <a:tc>
                  <a:txBody>
                    <a:bodyPr/>
                    <a:p>
                      <a:pPr>
                        <a:buNone/>
                      </a:pPr>
                      <a:r>
                        <a:rPr lang="en-US"/>
                        <a:t>Accurate and Reliable Results</a:t>
                      </a:r>
                      <a:endParaRPr lang="en-US"/>
                    </a:p>
                  </a:txBody>
                  <a:tcPr/>
                </a:tc>
                <a:tc>
                  <a:txBody>
                    <a:bodyPr/>
                    <a:p>
                      <a:pPr>
                        <a:buNone/>
                      </a:pPr>
                      <a:r>
                        <a:rPr lang="en-US"/>
                        <a:t>Moderate Accurate and Reliable Results</a:t>
                      </a:r>
                      <a:endParaRPr lang="en-US"/>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02310" y="814705"/>
            <a:ext cx="10515600" cy="4351338"/>
          </a:xfrm>
        </p:spPr>
        <p:txBody>
          <a:bodyPr/>
          <a:p>
            <a:r>
              <a:rPr lang="en-US"/>
              <a:t>We can extend this to the nodes of a network by aligning weight space with input space. </a:t>
            </a:r>
            <a:endParaRPr lang="en-US"/>
          </a:p>
          <a:p>
            <a:r>
              <a:rPr lang="en-US"/>
              <a:t>Now if the weight values of a node are similar to the elements of an input vector then that node should be a good match for the input, and any other inputs that are similar.</a:t>
            </a:r>
            <a:endParaRPr lang="en-US"/>
          </a:p>
          <a:p>
            <a:r>
              <a:rPr lang="en-US"/>
              <a:t>In order to start to see these ideas in practice we’ll look at a simple clustering algorithm, the </a:t>
            </a:r>
            <a:r>
              <a:rPr lang="en-US">
                <a:solidFill>
                  <a:srgbClr val="FF0000"/>
                </a:solidFill>
              </a:rPr>
              <a:t>k-Means Algorithm</a:t>
            </a:r>
            <a:endParaRPr lang="en-US">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7030A0"/>
                </a:solidFill>
              </a:rPr>
              <a:t>THE K-MEANS ALGORITHM</a:t>
            </a:r>
            <a:endParaRPr lang="en-US" b="1">
              <a:solidFill>
                <a:srgbClr val="7030A0"/>
              </a:solidFill>
            </a:endParaRPr>
          </a:p>
        </p:txBody>
      </p:sp>
      <p:sp>
        <p:nvSpPr>
          <p:cNvPr id="3" name="Content Placeholder 2"/>
          <p:cNvSpPr>
            <a:spLocks noGrp="1"/>
          </p:cNvSpPr>
          <p:nvPr>
            <p:ph idx="1"/>
          </p:nvPr>
        </p:nvSpPr>
        <p:spPr>
          <a:xfrm>
            <a:off x="838200" y="1825625"/>
            <a:ext cx="10727690" cy="4351655"/>
          </a:xfrm>
        </p:spPr>
        <p:txBody>
          <a:bodyPr>
            <a:normAutofit fontScale="90000"/>
          </a:bodyPr>
          <a:p>
            <a:r>
              <a:rPr lang="en-US"/>
              <a:t>If you have ever watched a group of tourists with a couple of tour guides who hold umbrellas up so that everybody can see them and follow them, then you have seen a dynamic version of the k-means algorithm. </a:t>
            </a:r>
            <a:endParaRPr lang="en-US"/>
          </a:p>
          <a:p>
            <a:r>
              <a:rPr lang="en-US"/>
              <a:t>Our version is simpler, because the </a:t>
            </a:r>
            <a:r>
              <a:rPr lang="en-US">
                <a:solidFill>
                  <a:srgbClr val="FF0000"/>
                </a:solidFill>
              </a:rPr>
              <a:t>data</a:t>
            </a:r>
            <a:r>
              <a:rPr lang="en-US"/>
              <a:t> (playing the part of the tourists) </a:t>
            </a:r>
            <a:r>
              <a:rPr lang="en-US">
                <a:solidFill>
                  <a:srgbClr val="FF0000"/>
                </a:solidFill>
              </a:rPr>
              <a:t>does not move</a:t>
            </a:r>
            <a:r>
              <a:rPr lang="en-US"/>
              <a:t>, only the tour guides.</a:t>
            </a:r>
            <a:endParaRPr lang="en-US"/>
          </a:p>
          <a:p>
            <a:r>
              <a:rPr lang="en-US"/>
              <a:t>Suppose that we want to divide our input data into k categories, where we know the value of k (for example, we have a set of medical test results from lots of people for three diseases, and we want to see how well the tests identify the three diseases).</a:t>
            </a:r>
            <a:endParaRPr lang="en-US"/>
          </a:p>
          <a:p>
            <a:r>
              <a:rPr lang="en-US"/>
              <a:t>We allocate k cluster centres to our input space, and we would like to position these centres so that there is one cluster centre in the middle of each cluster.</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808355"/>
            <a:ext cx="10909935" cy="5338445"/>
          </a:xfrm>
        </p:spPr>
        <p:txBody>
          <a:bodyPr>
            <a:normAutofit lnSpcReduction="20000"/>
          </a:bodyPr>
          <a:p>
            <a:r>
              <a:rPr lang="en-US"/>
              <a:t>However, we don’t know where the clusters are, let alone where their ‘middle’ is, so we need an algorithm that will find them.</a:t>
            </a:r>
            <a:endParaRPr lang="en-US"/>
          </a:p>
          <a:p>
            <a:r>
              <a:rPr lang="en-US"/>
              <a:t>Learning algorithms generally try to minimise some sort of error, so we need to think of an error criterion that describes this aim. </a:t>
            </a:r>
            <a:endParaRPr lang="en-US"/>
          </a:p>
          <a:p>
            <a:r>
              <a:rPr lang="en-US"/>
              <a:t>The idea of the ‘middle’ is the first thing that we need to think about. </a:t>
            </a:r>
            <a:r>
              <a:rPr lang="en-US">
                <a:solidFill>
                  <a:srgbClr val="FF0000"/>
                </a:solidFill>
              </a:rPr>
              <a:t>How do we define the middle of a set of points</a:t>
            </a:r>
            <a:r>
              <a:rPr lang="en-US"/>
              <a:t>? </a:t>
            </a:r>
            <a:endParaRPr lang="en-US"/>
          </a:p>
          <a:p>
            <a:r>
              <a:rPr lang="en-US"/>
              <a:t>There are actually two things that we need to define:</a:t>
            </a:r>
            <a:endParaRPr lang="en-US"/>
          </a:p>
          <a:p>
            <a:pPr lvl="1"/>
            <a:r>
              <a:rPr lang="en-US" b="1"/>
              <a:t>A distance measure:</a:t>
            </a:r>
            <a:r>
              <a:rPr lang="en-US"/>
              <a:t> Meas</a:t>
            </a:r>
            <a:r>
              <a:rPr lang="en-US">
                <a:sym typeface="+mn-ea"/>
              </a:rPr>
              <a:t>sure</a:t>
            </a:r>
            <a:r>
              <a:rPr lang="en-US"/>
              <a:t> distances between points. It is often the normal Euclidean distance.</a:t>
            </a:r>
            <a:endParaRPr lang="en-US"/>
          </a:p>
          <a:p>
            <a:pPr lvl="1"/>
            <a:r>
              <a:rPr lang="en-US" b="1"/>
              <a:t>The mean average:</a:t>
            </a:r>
            <a:r>
              <a:rPr lang="en-US"/>
              <a:t> Once we have a distance measure, we can compute the central point of a set of datapoints, which is the </a:t>
            </a:r>
            <a:r>
              <a:rPr lang="en-US">
                <a:solidFill>
                  <a:srgbClr val="FF0000"/>
                </a:solidFill>
              </a:rPr>
              <a:t>mean average</a:t>
            </a:r>
            <a:endParaRPr lang="en-US">
              <a:solidFill>
                <a:srgbClr val="FF0000"/>
              </a:solidFill>
            </a:endParaRPr>
          </a:p>
          <a:p>
            <a:pPr lvl="1"/>
            <a:endParaRPr lang="en-US">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86435" y="762635"/>
            <a:ext cx="11014710" cy="5094605"/>
          </a:xfrm>
        </p:spPr>
        <p:txBody>
          <a:bodyPr>
            <a:normAutofit/>
          </a:bodyPr>
          <a:p>
            <a:r>
              <a:rPr lang="en-US"/>
              <a:t>We can now think about a suitable way of positioning the cluster centres: we compute the mean point of each cluster, µ</a:t>
            </a:r>
            <a:r>
              <a:rPr lang="en-US" baseline="-25000"/>
              <a:t>c</a:t>
            </a:r>
            <a:r>
              <a:rPr lang="en-US"/>
              <a:t>(i) , and put the cluster centre there. </a:t>
            </a:r>
            <a:endParaRPr lang="en-US"/>
          </a:p>
          <a:p>
            <a:r>
              <a:rPr lang="en-US"/>
              <a:t>This is equivalent to minimising the Euclidean distance (which is the sum-of-squares error again) from each datapoint to its cluster centre.</a:t>
            </a:r>
            <a:endParaRPr lang="en-US"/>
          </a:p>
          <a:p>
            <a:r>
              <a:rPr lang="en-US"/>
              <a:t>How do we </a:t>
            </a:r>
            <a:r>
              <a:rPr lang="en-US">
                <a:solidFill>
                  <a:srgbClr val="FF0000"/>
                </a:solidFill>
              </a:rPr>
              <a:t>decide which points belong to which clusters</a:t>
            </a:r>
            <a:r>
              <a:rPr lang="en-US"/>
              <a:t>? It is important to decide, since we will use that to position the cluster centres. </a:t>
            </a:r>
            <a:endParaRPr lang="en-US"/>
          </a:p>
          <a:p>
            <a:r>
              <a:rPr lang="en-US"/>
              <a:t>The obvious thing is to associate each point with the cluster centre that it is closest too. </a:t>
            </a:r>
            <a:endParaRPr lang="en-US"/>
          </a:p>
          <a:p>
            <a:r>
              <a:rPr lang="en-US"/>
              <a:t>This might change as the algorithm iterates, but that’s fine.</a:t>
            </a:r>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157605"/>
            <a:ext cx="10622280" cy="4913630"/>
          </a:xfrm>
        </p:spPr>
        <p:txBody>
          <a:bodyPr/>
          <a:p>
            <a:r>
              <a:rPr lang="en-US">
                <a:sym typeface="+mn-ea"/>
              </a:rPr>
              <a:t>Start by positioning the cluster centres randomly through the input space, since we don’t know where to put them, and then we update their positions according to the data.</a:t>
            </a:r>
            <a:endParaRPr lang="en-US"/>
          </a:p>
          <a:p>
            <a:r>
              <a:rPr lang="en-US">
                <a:sym typeface="+mn-ea"/>
              </a:rPr>
              <a:t>Decide which cluster each datapoint belongs to by computing the distance between each datapoint and all of the cluster centres, and assigning it to the cluster that is the closest.</a:t>
            </a:r>
            <a:endParaRPr lang="en-US"/>
          </a:p>
          <a:p>
            <a:r>
              <a:rPr lang="en-US">
                <a:sym typeface="+mn-ea"/>
              </a:rPr>
              <a:t>For all of the points that are assigned to a cluster, we then compute the mean of them, and move the cluster centre to that place.</a:t>
            </a:r>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20348</Words>
  <Application>WPS Presentation</Application>
  <PresentationFormat>Widescreen</PresentationFormat>
  <Paragraphs>422</Paragraphs>
  <Slides>43</Slides>
  <Notes>9</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6</vt:i4>
      </vt:variant>
      <vt:variant>
        <vt:lpstr>幻灯片标题</vt:lpstr>
      </vt:variant>
      <vt:variant>
        <vt:i4>43</vt:i4>
      </vt:variant>
    </vt:vector>
  </HeadingPairs>
  <TitlesOfParts>
    <vt:vector size="58" baseType="lpstr">
      <vt:lpstr>Arial</vt:lpstr>
      <vt:lpstr>SimSun</vt:lpstr>
      <vt:lpstr>Wingdings</vt:lpstr>
      <vt:lpstr>Calibri</vt:lpstr>
      <vt:lpstr>Times New Roman</vt:lpstr>
      <vt:lpstr>Calibri Light</vt:lpstr>
      <vt:lpstr>Microsoft YaHei</vt:lpstr>
      <vt:lpstr>Arial Unicode MS</vt:lpstr>
      <vt:lpstr>Office Theme</vt:lpstr>
      <vt:lpstr>Paint.Picture</vt:lpstr>
      <vt:lpstr>Paint.Picture</vt:lpstr>
      <vt:lpstr>Equation.3</vt:lpstr>
      <vt:lpstr>Equation.3</vt:lpstr>
      <vt:lpstr>Equation.3</vt:lpstr>
      <vt:lpstr>Equation.3</vt:lpstr>
      <vt:lpstr>Machine Learning</vt:lpstr>
      <vt:lpstr>PowerPoint 演示文稿</vt:lpstr>
      <vt:lpstr>Introduction</vt:lpstr>
      <vt:lpstr>PowerPoint 演示文稿</vt:lpstr>
      <vt:lpstr>PowerPoint 演示文稿</vt:lpstr>
      <vt:lpstr>THE K-MEANS ALGORITHM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Dealing with Noise</vt:lpstr>
      <vt:lpstr>PowerPoint 演示文稿</vt:lpstr>
      <vt:lpstr>The k-Means Neural Network</vt:lpstr>
      <vt:lpstr>PowerPoint 演示文稿</vt:lpstr>
      <vt:lpstr>PowerPoint 演示文稿</vt:lpstr>
      <vt:lpstr>PowerPoint 演示文稿</vt:lpstr>
      <vt:lpstr>PowerPoint 演示文稿</vt:lpstr>
      <vt:lpstr> Normalisation</vt:lpstr>
      <vt:lpstr>PowerPoint 演示文稿</vt:lpstr>
      <vt:lpstr>A Better Weight Update Rule</vt:lpstr>
      <vt:lpstr>PowerPoint 演示文稿</vt:lpstr>
      <vt:lpstr>PowerPoint 演示文稿</vt:lpstr>
      <vt:lpstr>Using Competitive Learning for Clustering</vt:lpstr>
      <vt:lpstr>PowerPoint 演示文稿</vt:lpstr>
      <vt:lpstr> VECTOR QUANTISATION</vt:lpstr>
      <vt:lpstr>PowerPoint 演示文稿</vt:lpstr>
      <vt:lpstr>PowerPoint 演示文稿</vt:lpstr>
      <vt:lpstr>Example</vt:lpstr>
      <vt:lpstr>PowerPoint 演示文稿</vt:lpstr>
      <vt:lpstr>THE SELF-ORGANISING FEATURE MAP</vt:lpstr>
      <vt:lpstr>PowerPoint 演示文稿</vt:lpstr>
      <vt:lpstr>Components of SOM </vt:lpstr>
      <vt:lpstr>Structure of the map </vt:lpstr>
      <vt:lpstr>Training Algorithm</vt:lpstr>
      <vt:lpstr>Initializing the weights</vt:lpstr>
      <vt:lpstr>Get Best Matching Unit </vt:lpstr>
      <vt:lpstr>Scale Neighbors </vt:lpstr>
      <vt:lpstr>PowerPoint 演示文稿</vt:lpstr>
      <vt:lpstr>  SUPERVISED LEARNING VS UNSUPERVISED LEARNING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S KUMAR REDDY MALLIDI</dc:creator>
  <cp:lastModifiedBy>Aviv</cp:lastModifiedBy>
  <cp:revision>87</cp:revision>
  <dcterms:created xsi:type="dcterms:W3CDTF">2021-05-31T03:31:00Z</dcterms:created>
  <dcterms:modified xsi:type="dcterms:W3CDTF">2021-07-12T05:02:09Z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1033-11.2.0.10200</vt:lpwstr>
  </property>
</Properties>
</file>