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57" r:id="rId4"/>
    <p:sldId id="281" r:id="rId5"/>
    <p:sldId id="259" r:id="rId6"/>
    <p:sldId id="283" r:id="rId7"/>
    <p:sldId id="262" r:id="rId8"/>
    <p:sldId id="263" r:id="rId9"/>
    <p:sldId id="276" r:id="rId10"/>
    <p:sldId id="277" r:id="rId11"/>
    <p:sldId id="278" r:id="rId12"/>
    <p:sldId id="279" r:id="rId13"/>
    <p:sldId id="270" r:id="rId14"/>
    <p:sldId id="264" r:id="rId15"/>
    <p:sldId id="282" r:id="rId16"/>
    <p:sldId id="287" r:id="rId17"/>
    <p:sldId id="273" r:id="rId18"/>
    <p:sldId id="274" r:id="rId19"/>
    <p:sldId id="268" r:id="rId20"/>
    <p:sldId id="286" r:id="rId21"/>
    <p:sldId id="288" r:id="rId22"/>
    <p:sldId id="269" r:id="rId23"/>
    <p:sldId id="265" r:id="rId24"/>
    <p:sldId id="271" r:id="rId25"/>
    <p:sldId id="272" r:id="rId26"/>
    <p:sldId id="284" r:id="rId27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новец Игорь Июревич" initials="МИИ" lastIdx="20" clrIdx="0">
    <p:extLst>
      <p:ext uri="{19B8F6BF-5375-455C-9EA6-DF929625EA0E}">
        <p15:presenceInfo xmlns:p15="http://schemas.microsoft.com/office/powerpoint/2012/main" userId="S-1-5-21-934710031-3510347311-1493297187-3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A8A"/>
    <a:srgbClr val="106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2T10:13:52.137" idx="19">
    <p:pos x="3329" y="2382"/>
    <p:text>Уважаемые коллеги. В настоящий момент я хотел бы познакомить вас с информационной системой Медицинская аккредитация. Во время презентации будут показаны ее возможности и будет разъяснено как и в каком порядке ею пользоваться. 
Свои вопросы вы сможете задать по окончании демонстрации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4:07:44.903" idx="16">
    <p:pos x="3468" y="3369"/>
    <p:text>Сохранение таблиц производится по нажатии кнопки «Сохранить таблицу по критерию» внизу или клике на шапке таблицы сверху, сохраненные данные в дальнейшем можно редактировать.
При переходе на другую вкладку, таблицу, обособленное подразделение задается вопрос о необходимости сохранения внесенных данных(защита от потери данных)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4:11:50.801" idx="17">
    <p:pos x="4156" y="1901"/>
    <p:text>(актуальных документов!)</p:text>
    <p:extLst>
      <p:ext uri="{C676402C-5697-4E1C-873F-D02D1690AC5C}">
        <p15:threadingInfo xmlns:p15="http://schemas.microsoft.com/office/powerpoint/2012/main" timeZoneBias="-180"/>
      </p:ext>
    </p:extLst>
  </p:cm>
  <p:cm authorId="1" dt="2023-08-01T14:11:56.734" idx="18">
    <p:pos x="4224" y="2868"/>
    <p:text>(в зависимости от организационной структуры ОЗ)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3:53:25.690" idx="9">
    <p:pos x="3530" y="2298"/>
    <p:text>(Работоспособность проверена в популярных и часто используемых браузерах актуальных версий: Chrome, MS Edge. ИС не предназначена для работы в браузерах мобильных устройств)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3:55:14.083" idx="10">
    <p:pos x="4930" y="1963"/>
    <p:text>(будут рассылаться в течение 4-5 дней).
Так же письмо будет содержать ссылку на руководство по использованию ИС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0:46:28.573" idx="1">
    <p:pos x="5659" y="1352"/>
    <p:text>(о пройденной аккредитации, о новом в законодательстве об аккредитации, расписание регламентных работ на сайте, публикации совета по аккредитации, обновления ИС с описанием нововведений)</p:text>
    <p:extLst>
      <p:ext uri="{C676402C-5697-4E1C-873F-D02D1690AC5C}">
        <p15:threadingInfo xmlns:p15="http://schemas.microsoft.com/office/powerpoint/2012/main" timeZoneBias="-180"/>
      </p:ext>
    </p:extLst>
  </p:cm>
  <p:cm authorId="1" dt="2023-08-01T10:47:49.850" idx="2">
    <p:pos x="5440" y="1349"/>
    <p:text>(в дальнейшем функционал будет доработан и  расширен)</p:text>
    <p:extLst>
      <p:ext uri="{C676402C-5697-4E1C-873F-D02D1690AC5C}">
        <p15:threadingInfo xmlns:p15="http://schemas.microsoft.com/office/powerpoint/2012/main" timeZoneBias="-180"/>
      </p:ext>
    </p:extLst>
  </p:cm>
  <p:cm authorId="1" dt="2023-08-01T13:55:27.406" idx="11">
    <p:pos x="1568" y="2236"/>
    <p:text>(На рассмотрении, оценка завершена, на доработке)</p:text>
    <p:extLst>
      <p:ext uri="{C676402C-5697-4E1C-873F-D02D1690AC5C}">
        <p15:threadingInfo xmlns:p15="http://schemas.microsoft.com/office/powerpoint/2012/main" timeZoneBias="-180"/>
      </p:ext>
    </p:extLst>
  </p:cm>
  <p:cm authorId="1" dt="2023-08-03T09:34:21.777" idx="20">
    <p:pos x="1879" y="2567"/>
    <p:text>Будет содержать информацию аналогичную разделу на гостевой странице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0:48:21.169" idx="3">
    <p:pos x="4407" y="1916"/>
    <p:text>(необходимая документация для подтверждения, вопросы применимости конкретного критерия и пр.)</p:text>
    <p:extLst>
      <p:ext uri="{C676402C-5697-4E1C-873F-D02D1690AC5C}">
        <p15:threadingInfo xmlns:p15="http://schemas.microsoft.com/office/powerpoint/2012/main" timeZoneBias="-180"/>
      </p:ext>
    </p:extLst>
  </p:cm>
  <p:cm authorId="1" dt="2023-08-01T10:55:49.655" idx="4">
    <p:pos x="4601" y="2843"/>
    <p:text>(уточнения, исправление ошибок, дополнение и исключение критериев)</p:text>
    <p:extLst>
      <p:ext uri="{C676402C-5697-4E1C-873F-D02D1690AC5C}">
        <p15:threadingInfo xmlns:p15="http://schemas.microsoft.com/office/powerpoint/2012/main" timeZoneBias="-180"/>
      </p:ext>
    </p:extLst>
  </p:cm>
  <p:cm authorId="1" dt="2023-08-01T13:58:06.178" idx="12">
    <p:pos x="4041" y="2180"/>
    <p:text>(технического характера)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3:58:50.591" idx="13">
    <p:pos x="4063" y="3704"/>
    <p:text>(УНП, адрес, сокращенное название лучше всего взять в ЕГР (egr.gov.by)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1:26:33.444" idx="7">
    <p:pos x="4635" y="3900"/>
    <p:text>Все перечисленные документы обязательно необходимо загрузить, без них отправка заявления будет невозможна!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0:59:45.064" idx="5">
    <p:pos x="6309" y="1984"/>
    <p:text>(если необходимо. К примеру: ФАП, УБ входящие в состав ЦРБ)</p:text>
    <p:extLst>
      <p:ext uri="{C676402C-5697-4E1C-873F-D02D1690AC5C}">
        <p15:threadingInfo xmlns:p15="http://schemas.microsoft.com/office/powerpoint/2012/main" timeZoneBias="-180"/>
      </p:ext>
    </p:extLst>
  </p:cm>
  <p:cm authorId="1" dt="2023-08-01T14:01:18.911" idx="14">
    <p:pos x="5544" y="3166"/>
    <p:text>(официальное должно соответствовать штатному расписанию)</p:text>
    <p:extLst>
      <p:ext uri="{C676402C-5697-4E1C-873F-D02D1690AC5C}">
        <p15:threadingInfo xmlns:p15="http://schemas.microsoft.com/office/powerpoint/2012/main" timeZoneBias="-180"/>
      </p:ext>
    </p:extLst>
  </p:cm>
  <p:cm authorId="1" dt="2023-08-01T14:05:23.500" idx="15">
    <p:pos x="2164" y="3622"/>
    <p:text>Работать с таблицами структурных подразделений и вносить данные можно во вкладке с названием «структурного обособленного подразделения»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01T11:11:36.334" idx="6">
    <p:pos x="5911" y="3454"/>
    <p:text>Работа ответственного за медаккредитацию руководителя закончена на данном этапе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A689-3529-4B9A-8E41-C4E507FEB36F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EDC6-2584-4525-9A6F-1300B2547B7B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7317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BEDC6-2584-4525-9A6F-1300B2547B7B}" type="slidenum">
              <a:rPr lang="ru-BY" smtClean="0"/>
              <a:t>1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1016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FF496-5F55-42DE-B269-540754B3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FE71D-DAD9-4D64-B1D7-3FCEC472D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11842-C78E-4050-B86B-62F7005C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8E8B0E-F2EE-45F2-9C44-0B2DE3CF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E3E93-85E7-4D1B-9A41-2AAA0948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591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90AAC-462D-44D5-BE05-3E91AE8C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F827BE-375E-4BB4-952F-77071094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B804F3-2072-4AB2-A0EC-2985A38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AA2D9-7D7A-4340-A832-B89FC814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0D6A52-AC49-4A0B-9758-85807EE2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8146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F11718-C450-45B7-A3E2-CC47C3C1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A8E65-E813-4018-8744-C33DE8ED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E0563-1277-4E36-BFB6-BEE0CA37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7A569-8C6C-4DA8-8F37-DC63A279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C77BB-2A0A-4123-8000-06E70A43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8510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D2466-33F7-4A00-A022-D99FB046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ADCED-39D4-49EA-B66E-429D94E6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3B6D3-F25F-449A-ADC0-88307093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0D36FD-6BA7-482D-A357-0AD370F8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0A353-1D4E-49CC-ADA6-EBB3DAE2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354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F03CD-018E-4BCF-A407-A26E98C2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CA6A62-8C4B-4AA8-B245-FA282024F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F4C1D-5B78-4AA1-8D46-1E94C464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73D15-A6A9-4273-B758-EB8F72E0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826DA-FE9C-4DD6-9131-6B1F7433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364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02970-4C5A-41C0-878C-1DB85A44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E9029A-55A2-4449-BFD3-C362EDEDB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801C7B-0439-4F71-BCA6-12A964D7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850630-E2C5-4AF5-B4BD-835F6E58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99F0E-5BEE-4935-A1F7-A58998C0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EF191A-06E8-45F0-A1E2-5B4E6C81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3938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02A3C-6818-4C5E-84FA-E977B5A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D707F3-DB8D-4935-90D6-CA584578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BA81DD-F062-43C7-B190-D46FED0F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9AEDE5-624C-4B8F-9497-34C6B5124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3CEFF0-415F-4067-95EF-D1AC033D7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71BD53-9200-4A81-A5E4-8502D3C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5EE154-1825-498B-BD6D-0F7D01FE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886BE8-3F3C-471E-B8DF-1AFB82C9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7147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6EA0F-7B01-41B1-8735-45ECDF48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E49ADA-FC5D-4F4E-ADC7-50B9C6C0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3E8D2C-DC33-4C5C-8F3B-3D83F87F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A1D40F-8A1B-41CD-B7F9-BD920AE9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424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588E21-A5E2-4227-AF76-E302D415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B222E8-1ADF-4ED1-8F9E-FCC978D3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C285E3-3113-4597-9119-78F62A42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5428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C0126-CF16-410F-AEE7-7DA56BF9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8A890-EF31-4597-B536-43747F03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349F94-205D-48FB-A92B-6E4B820A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FCE457-BAF7-4F83-8A6A-99AD671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DEED8-9429-4718-82B0-2D09C1D2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D42443-8036-42EF-A5EA-1A229AC6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4599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BBC63-21A2-4ABE-B3DB-98789114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886314-40ED-4B15-A460-4C7C2F414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D694E5-9C84-4CF9-961D-8392ACA9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22C202-0DC6-4212-8CA8-077C5C53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342D41-5D77-4A10-9DA1-A0BDE310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3E7FB6-8A00-4F55-91BB-C5FC462A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2086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9E9F3-A9D8-4D50-83DE-6AC2EFE8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BF5D6-E0BF-4102-81E0-C5579BC9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EEFDA-E721-4F37-9C9F-7D7EDA074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5EC6-5305-4893-84F7-E1C28E08928B}" type="datetimeFigureOut">
              <a:rPr lang="ru-BY" smtClean="0"/>
              <a:t>12.09.2023</a:t>
            </a:fld>
            <a:endParaRPr lang="ru-BY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AE7F1-74E1-4A1F-BD44-D85F71459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CF550-34C4-44E5-B0F2-2D4705CC9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9A57-46BD-4924-82B6-ABED23699961}" type="slidenum">
              <a:rPr lang="ru-BY" smtClean="0"/>
              <a:t>‹#›</a:t>
            </a:fld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284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2B96B-49B9-41FF-AF92-586E95DE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183" y="197708"/>
            <a:ext cx="9641633" cy="3400897"/>
          </a:xfrm>
          <a:effectLst>
            <a:outerShdw dist="63500" sx="1000" sy="1000" algn="ctr" rotWithShape="0">
              <a:srgbClr val="000000"/>
            </a:outerShdw>
            <a:reflection endPos="0" dist="508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06C6A"/>
                </a:solidFill>
              </a:rPr>
              <a:t>Обучение</a:t>
            </a:r>
            <a:br>
              <a:rPr lang="ru-RU" b="1" dirty="0">
                <a:solidFill>
                  <a:srgbClr val="106C6A"/>
                </a:solidFill>
              </a:rPr>
            </a:br>
            <a:br>
              <a:rPr lang="ru-RU" b="1" dirty="0">
                <a:solidFill>
                  <a:srgbClr val="106C6A"/>
                </a:solidFill>
              </a:rPr>
            </a:br>
            <a:r>
              <a:rPr lang="ru-RU" b="1" dirty="0">
                <a:solidFill>
                  <a:srgbClr val="106C6A"/>
                </a:solidFill>
              </a:rPr>
              <a:t>Использование ИС «Медицинская аккредитация»</a:t>
            </a:r>
            <a:endParaRPr lang="ru-BY" b="1" dirty="0">
              <a:solidFill>
                <a:srgbClr val="106C6A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2A2C3-58C3-4CB7-8F42-BCE1FD1F3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03092"/>
            <a:ext cx="9144000" cy="457200"/>
          </a:xfrm>
        </p:spPr>
        <p:txBody>
          <a:bodyPr/>
          <a:lstStyle/>
          <a:p>
            <a:r>
              <a:rPr lang="ru-RU" dirty="0">
                <a:solidFill>
                  <a:srgbClr val="148A8A"/>
                </a:solidFill>
                <a:latin typeface="+mj-lt"/>
              </a:rPr>
              <a:t>РНПЦ МТ, 2023</a:t>
            </a:r>
            <a:endParaRPr lang="ru-BY" dirty="0">
              <a:solidFill>
                <a:srgbClr val="148A8A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BC425-2CA9-4C36-B0A4-D007929D6241}"/>
              </a:ext>
            </a:extLst>
          </p:cNvPr>
          <p:cNvSpPr txBox="1"/>
          <p:nvPr/>
        </p:nvSpPr>
        <p:spPr>
          <a:xfrm>
            <a:off x="7374194" y="4577683"/>
            <a:ext cx="416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Врач-эксперт ОМА РНПЦ МТ,</a:t>
            </a:r>
            <a:br>
              <a:rPr lang="ru-RU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Михновец Игорь Игоревич</a:t>
            </a:r>
            <a:endParaRPr lang="ru-BY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06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D69BD-6BE2-4C2F-9013-BD53CCD0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  <a:cs typeface="Arial" panose="020B0604020202020204" pitchFamily="34" charset="0"/>
              </a:rPr>
              <a:t>Организационная</a:t>
            </a:r>
            <a:r>
              <a:rPr lang="ru-RU" dirty="0">
                <a:solidFill>
                  <a:srgbClr val="148A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148A8A"/>
                </a:solidFill>
                <a:cs typeface="Arial" panose="020B0604020202020204" pitchFamily="34" charset="0"/>
              </a:rPr>
              <a:t>структура</a:t>
            </a:r>
            <a:endParaRPr lang="ru-BY" dirty="0">
              <a:solidFill>
                <a:srgbClr val="148A8A"/>
              </a:solidFill>
              <a:cs typeface="Arial" panose="020B0604020202020204" pitchFamily="34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F9D12CD-6B8F-4675-BE42-A391276D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09" y="2055135"/>
            <a:ext cx="8004426" cy="4212361"/>
          </a:xfrm>
        </p:spPr>
      </p:pic>
    </p:spTree>
    <p:extLst>
      <p:ext uri="{BB962C8B-B14F-4D97-AF65-F5344CB8AC3E}">
        <p14:creationId xmlns:p14="http://schemas.microsoft.com/office/powerpoint/2010/main" val="240660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B1B3D-3CB7-4AC9-BF71-B65BA049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Информация о техническом оснащении</a:t>
            </a:r>
            <a:endParaRPr lang="ru-BY" dirty="0">
              <a:solidFill>
                <a:srgbClr val="148A8A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47A4F03-1F93-42F8-9404-D6B8538F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77" y="1997641"/>
            <a:ext cx="8115246" cy="4351338"/>
          </a:xfrm>
        </p:spPr>
      </p:pic>
    </p:spTree>
    <p:extLst>
      <p:ext uri="{BB962C8B-B14F-4D97-AF65-F5344CB8AC3E}">
        <p14:creationId xmlns:p14="http://schemas.microsoft.com/office/powerpoint/2010/main" val="165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E811-7164-40B1-913D-343C4FDD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Укомплектованность</a:t>
            </a:r>
            <a:endParaRPr lang="ru-BY" dirty="0">
              <a:solidFill>
                <a:srgbClr val="148A8A"/>
              </a:solidFill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8C98513-A107-4724-B45E-0F6931344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31" y="1970481"/>
            <a:ext cx="7884537" cy="4351338"/>
          </a:xfrm>
        </p:spPr>
      </p:pic>
    </p:spTree>
    <p:extLst>
      <p:ext uri="{BB962C8B-B14F-4D97-AF65-F5344CB8AC3E}">
        <p14:creationId xmlns:p14="http://schemas.microsoft.com/office/powerpoint/2010/main" val="31031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FD9C4-AE79-4E5A-852A-87F6408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Заявление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638D2-6A1B-44E3-8208-7678265F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4411"/>
            <a:ext cx="10515600" cy="3322552"/>
          </a:xfrm>
        </p:spPr>
        <p:txBody>
          <a:bodyPr/>
          <a:lstStyle/>
          <a:p>
            <a:r>
              <a:rPr lang="ru-RU" dirty="0"/>
              <a:t>Кнопка «Сохранить» (позволит сохранить внесенную информацию и в дальнейшем продолжить работу в удобное для вас время)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20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FD9C4-AE79-4E5A-852A-87F6408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Заявление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638D2-6A1B-44E3-8208-7678265F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719"/>
            <a:ext cx="10515600" cy="4039244"/>
          </a:xfrm>
        </p:spPr>
        <p:txBody>
          <a:bodyPr>
            <a:normAutofit/>
          </a:bodyPr>
          <a:lstStyle/>
          <a:p>
            <a:r>
              <a:rPr lang="ru-RU" dirty="0"/>
              <a:t>Вкладка с сокращённым названием ОЗ (заявителя) создается автоматически</a:t>
            </a:r>
          </a:p>
          <a:p>
            <a:r>
              <a:rPr lang="ru-RU" dirty="0"/>
              <a:t>Добавление структурного обособленного подразделения: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dirty="0"/>
              <a:t>Если структурное подразделение подходит под критерии расположенные в первом блоке – «По общим условиям оказания медицинской помощи», то добавляется с помощью кнопки «+добавить обособленное структурное подразделение»</a:t>
            </a:r>
            <a:br>
              <a:rPr lang="ru-RU" dirty="0"/>
            </a:br>
            <a:r>
              <a:rPr lang="ru-RU" dirty="0"/>
              <a:t>Необходимо указать в открывшемся окне название данного подразделения </a:t>
            </a:r>
          </a:p>
        </p:txBody>
      </p:sp>
    </p:spTree>
    <p:extLst>
      <p:ext uri="{BB962C8B-B14F-4D97-AF65-F5344CB8AC3E}">
        <p14:creationId xmlns:p14="http://schemas.microsoft.com/office/powerpoint/2010/main" val="378658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FD9C4-AE79-4E5A-852A-87F6408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Добавление таблиц критериев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638D2-6A1B-44E3-8208-7678265F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649"/>
            <a:ext cx="10515600" cy="40763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Слева три блока критериев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общим условиям оказания медицинской помощи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видам оказания медицинской помощи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Диагностические подразделения</a:t>
            </a:r>
          </a:p>
          <a:p>
            <a:pPr marL="0" indent="0">
              <a:buNone/>
            </a:pPr>
            <a:r>
              <a:rPr lang="ru-RU" dirty="0"/>
              <a:t>Выбираются в соответствие с организационной структурой ОЗ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Таблицы отображаются справа в рабочей части окна в виде списка вкладок, каждая из которых будет содержать таблицу критериев</a:t>
            </a:r>
          </a:p>
          <a:p>
            <a:pPr marL="0" indent="0">
              <a:buNone/>
            </a:pPr>
            <a:r>
              <a:rPr lang="ru-RU" dirty="0"/>
              <a:t>Обязательно «Сохранение информации о подразделении»!</a:t>
            </a:r>
          </a:p>
        </p:txBody>
      </p:sp>
    </p:spTree>
    <p:extLst>
      <p:ext uri="{BB962C8B-B14F-4D97-AF65-F5344CB8AC3E}">
        <p14:creationId xmlns:p14="http://schemas.microsoft.com/office/powerpoint/2010/main" val="319114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B35C1-ACDD-4D30-A26F-EB84BBE9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Таблицы содержат столбцы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EECFC-4810-4302-BBB3-2CD35FCF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789"/>
            <a:ext cx="10515600" cy="4002173"/>
          </a:xfrm>
        </p:spPr>
        <p:txBody>
          <a:bodyPr>
            <a:normAutofit/>
          </a:bodyPr>
          <a:lstStyle/>
          <a:p>
            <a:r>
              <a:rPr lang="ru-RU" dirty="0"/>
              <a:t>Номер критерия</a:t>
            </a:r>
          </a:p>
          <a:p>
            <a:r>
              <a:rPr lang="ru-RU" dirty="0"/>
              <a:t>Название критерия</a:t>
            </a:r>
          </a:p>
          <a:p>
            <a:r>
              <a:rPr lang="ru-RU" dirty="0"/>
              <a:t>Сведения по самооценке ОЗ (выбор варианта соответствия)</a:t>
            </a:r>
          </a:p>
          <a:p>
            <a:r>
              <a:rPr lang="ru-RU" dirty="0"/>
              <a:t>Документы и сведения, на основании которых проведена самооценка</a:t>
            </a:r>
          </a:p>
          <a:p>
            <a:r>
              <a:rPr lang="ru-RU" dirty="0"/>
              <a:t>Примечание</a:t>
            </a:r>
          </a:p>
        </p:txBody>
      </p:sp>
    </p:spTree>
    <p:extLst>
      <p:ext uri="{BB962C8B-B14F-4D97-AF65-F5344CB8AC3E}">
        <p14:creationId xmlns:p14="http://schemas.microsoft.com/office/powerpoint/2010/main" val="39523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B35C1-ACDD-4D30-A26F-EB84BBE9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Заполнение таблиц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EECFC-4810-4302-BBB3-2CD35FCF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789"/>
            <a:ext cx="10515600" cy="4002173"/>
          </a:xfrm>
        </p:spPr>
        <p:txBody>
          <a:bodyPr>
            <a:normAutofit/>
          </a:bodyPr>
          <a:lstStyle/>
          <a:p>
            <a:r>
              <a:rPr lang="ru-RU" dirty="0"/>
              <a:t>Таблицы заполняются ответственными лицами согласно графика(так как учетная запись </a:t>
            </a:r>
            <a:r>
              <a:rPr lang="ru-RU" u="sng" dirty="0"/>
              <a:t>одна</a:t>
            </a:r>
            <a:r>
              <a:rPr lang="ru-RU" dirty="0"/>
              <a:t> для организации) </a:t>
            </a:r>
          </a:p>
          <a:p>
            <a:r>
              <a:rPr lang="ru-RU" dirty="0"/>
              <a:t>Варианты ответов: «да», «нет», «не применяется» </a:t>
            </a:r>
          </a:p>
          <a:p>
            <a:r>
              <a:rPr lang="ru-RU" dirty="0"/>
              <a:t>Для вариантов «нет» и «не применяется» обязательно заполнение примечания с кратким указанием причин</a:t>
            </a:r>
          </a:p>
          <a:p>
            <a:r>
              <a:rPr lang="ru-RU" dirty="0"/>
              <a:t>В раздел «документы» вносится название документа, его дата и прочая информация(приложение, дополнения и др.)</a:t>
            </a:r>
          </a:p>
        </p:txBody>
      </p:sp>
    </p:spTree>
    <p:extLst>
      <p:ext uri="{BB962C8B-B14F-4D97-AF65-F5344CB8AC3E}">
        <p14:creationId xmlns:p14="http://schemas.microsoft.com/office/powerpoint/2010/main" val="239555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8EE14-3389-4166-98CA-F93B1C0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48A8A"/>
                </a:solidFill>
              </a:rPr>
              <a:t>Расчет результатов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22B4A-843E-4E50-9998-14699DF2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51"/>
            <a:ext cx="10515600" cy="4162812"/>
          </a:xfrm>
        </p:spPr>
        <p:txBody>
          <a:bodyPr/>
          <a:lstStyle/>
          <a:p>
            <a:r>
              <a:rPr lang="ru-RU" dirty="0"/>
              <a:t>Соответствие критерию «нет» или «не применяется» не учитываются при расчете оценки(полноты охвата критериев)</a:t>
            </a:r>
          </a:p>
          <a:p>
            <a:r>
              <a:rPr lang="ru-RU" dirty="0"/>
              <a:t>Расчет критерия возможен для каждой отдельной таблицы, т. е. для каждого структурного подразделения и структурного обособленного подразделения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25485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DA8C0-D7D3-4344-BCF9-7C13D254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192AF-B4A6-4DDD-A907-37135F1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F9A911-ECFB-47A5-8132-3F52D4853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58771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BY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1F1458E-74E1-4E4D-9F2F-DC3D4327A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03341"/>
              </p:ext>
            </p:extLst>
          </p:nvPr>
        </p:nvGraphicFramePr>
        <p:xfrm>
          <a:off x="-1" y="0"/>
          <a:ext cx="1229032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Slide" r:id="rId3" imgW="6111277" imgH="3429060" progId="PowerPoint.Slide.12">
                  <p:embed/>
                </p:oleObj>
              </mc:Choice>
              <mc:Fallback>
                <p:oleObj name="Slide" r:id="rId3" imgW="6111277" imgH="3429060" progId="PowerPoint.Slide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0"/>
                        <a:ext cx="12290323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21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82250-B899-42A4-BEE2-16D89939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5477" cy="1325563"/>
          </a:xfrm>
        </p:spPr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Вход на сайт ИС </a:t>
            </a:r>
            <a:br>
              <a:rPr lang="ru-RU" dirty="0">
                <a:solidFill>
                  <a:srgbClr val="148A8A"/>
                </a:solidFill>
              </a:rPr>
            </a:br>
            <a:r>
              <a:rPr lang="ru-RU" dirty="0">
                <a:solidFill>
                  <a:srgbClr val="148A8A"/>
                </a:solidFill>
              </a:rPr>
              <a:t>«Медицинская аккредитация»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8DF68-53D1-4A66-8A5B-DFE8EE13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6993"/>
            <a:ext cx="10515600" cy="3069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Адресная строка браузера -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medaccr.rnpcmt.by</a:t>
            </a:r>
            <a:br>
              <a:rPr lang="en-US" dirty="0"/>
            </a:b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949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8EE14-3389-4166-98CA-F93B1C0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48A8A"/>
                </a:solidFill>
              </a:rPr>
              <a:t>В примере выше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22B4A-843E-4E50-9998-14699DF2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51"/>
            <a:ext cx="10515600" cy="416281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Барановичская городская больница</a:t>
            </a:r>
          </a:p>
          <a:p>
            <a:r>
              <a:rPr lang="ru-RU" dirty="0"/>
              <a:t>Барановичская детская городская больница</a:t>
            </a:r>
          </a:p>
          <a:p>
            <a:r>
              <a:rPr lang="ru-RU" dirty="0"/>
              <a:t>Городищенская горпоселковая больница</a:t>
            </a:r>
          </a:p>
          <a:p>
            <a:r>
              <a:rPr lang="ru-RU" dirty="0"/>
              <a:t>Новомышковский хоспис </a:t>
            </a:r>
          </a:p>
          <a:p>
            <a:pPr marL="0" indent="0">
              <a:buNone/>
            </a:pPr>
            <a:r>
              <a:rPr lang="ru-RU" dirty="0"/>
              <a:t>Являются ОБОСОБЛЕННЫМИ СТРУКТУРНЫМИ ПОДРАЗДЕЛЕНИЯМИ, так как подходят под критерии расположенные в первом разделе – «По общим условиям оказания медицинской помощи». Их следует добавить с помощью кнопки «+добавить структурное обособленное подразделение» и далее выбрать структуру соответствующую этим организациям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316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8EE14-3389-4166-98CA-F93B1C0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148A8A"/>
                </a:solidFill>
              </a:rPr>
              <a:t>В случае ошибки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22B4A-843E-4E50-9998-14699DF2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51"/>
            <a:ext cx="10515600" cy="41628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создании структуры ОЗ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Таблицы структурных подразделений можно удалить убрав отметку в нужном чек-боксе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Обособленные структурные подразделения - с помощью кнопки «удалить подразделение» на соответствующей вкладке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0008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E3468-2611-48AD-BE2C-7595C752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Отчет по самооценке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78484-97F9-4A91-991C-78F80DC5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291"/>
            <a:ext cx="10515600" cy="440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Доступен на вкладке «Общие сведения о заявителе»</a:t>
            </a:r>
          </a:p>
          <a:p>
            <a:pPr marL="0" indent="0">
              <a:buNone/>
            </a:pPr>
            <a:r>
              <a:rPr lang="ru-RU" dirty="0"/>
              <a:t>Кнопки: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Отправить – сохранение и отправка заявления с самооценкой на аккредитацию.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Печать – вывод отчета на бумажный носитель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 самооценки – создание файла(может использоваться для промежуточного контроля самооценки и обязательно для отправки заявления)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Закрыть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6941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C1F8F-B57D-4CEB-AA13-E627544E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Перед отправкой проверить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1D77D-D6D2-4504-B7BD-829B7A46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858"/>
            <a:ext cx="10515600" cy="4646141"/>
          </a:xfrm>
        </p:spPr>
        <p:txBody>
          <a:bodyPr>
            <a:normAutofit/>
          </a:bodyPr>
          <a:lstStyle/>
          <a:p>
            <a:r>
              <a:rPr lang="ru-RU" dirty="0"/>
              <a:t>Заполненное заявление с указание всей необходимой информации</a:t>
            </a:r>
          </a:p>
          <a:p>
            <a:r>
              <a:rPr lang="ru-RU" dirty="0"/>
              <a:t>Загрузка необходимых документов</a:t>
            </a:r>
            <a:endParaRPr lang="ru-RU" dirty="0">
              <a:solidFill>
                <a:schemeClr val="accent1"/>
              </a:solidFill>
            </a:endParaRPr>
          </a:p>
          <a:p>
            <a:r>
              <a:rPr lang="ru-RU" dirty="0"/>
              <a:t>Загрузка результатов самооценки</a:t>
            </a:r>
          </a:p>
          <a:p>
            <a:r>
              <a:rPr lang="ru-RU" dirty="0"/>
              <a:t>Заполненные таблицы по общим и профильным критериям, а так же по диагностике</a:t>
            </a:r>
            <a:endParaRPr lang="ru-RU" dirty="0">
              <a:solidFill>
                <a:schemeClr val="accent1"/>
              </a:solidFill>
            </a:endParaRPr>
          </a:p>
          <a:p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dirty="0"/>
              <a:t>Отправленное заявление нельзя редактировать и дополнять!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2837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902B5-7C30-4D25-8A12-66C77517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Отправленное заявление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71946-F623-47A4-A4B5-1757AC63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427"/>
            <a:ext cx="10515600" cy="38415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Имеет свой статус </a:t>
            </a:r>
          </a:p>
          <a:p>
            <a:r>
              <a:rPr lang="ru-RU" dirty="0"/>
              <a:t>на рассмотрении</a:t>
            </a:r>
          </a:p>
          <a:p>
            <a:r>
              <a:rPr lang="ru-RU" dirty="0"/>
              <a:t>оценка завершена</a:t>
            </a:r>
          </a:p>
          <a:p>
            <a:r>
              <a:rPr lang="ru-RU" dirty="0"/>
              <a:t>на доработке</a:t>
            </a:r>
          </a:p>
          <a:p>
            <a:pPr marL="0" indent="0">
              <a:buNone/>
            </a:pPr>
            <a:r>
              <a:rPr lang="ru-RU" dirty="0"/>
              <a:t> Заявления отправленные на доработку после выявления недостатков сотрудниками ОМА буду вновь находиться во вкладке «Самооценка» с возможностью редактировать ранее внесенную информацию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51143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0D149-E4D4-4ADC-9CF0-2D2AD022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Итог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88A2A9-994A-4182-B4E6-BF62B32A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713"/>
            <a:ext cx="10515600" cy="38662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оценки сотрудниками ОМА в ИС будет доступен отчет о соответствии, статус заявления будет изменен на «Оценка завершена»</a:t>
            </a:r>
          </a:p>
          <a:p>
            <a:endParaRPr lang="ru-RU" dirty="0"/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6600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0D149-E4D4-4ADC-9CF0-2D2AD022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5510"/>
            <a:ext cx="10515600" cy="486451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148A8A"/>
                </a:solidFill>
              </a:rPr>
              <a:t>Спасибо за внимание</a:t>
            </a:r>
            <a:endParaRPr lang="ru-BY" dirty="0">
              <a:solidFill>
                <a:srgbClr val="148A8A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58D14C2-E95E-44C6-A21F-EB24102ED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5" y="1915452"/>
            <a:ext cx="4882330" cy="4882330"/>
          </a:xfrm>
        </p:spPr>
      </p:pic>
    </p:spTree>
    <p:extLst>
      <p:ext uri="{BB962C8B-B14F-4D97-AF65-F5344CB8AC3E}">
        <p14:creationId xmlns:p14="http://schemas.microsoft.com/office/powerpoint/2010/main" val="305463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11A28-26EF-45C1-A194-C995AF83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Разделы гостевой страницы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A2F9D-E094-4C87-B197-6B242901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503"/>
            <a:ext cx="10515600" cy="39774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Главная – аналитика и статистика в виде диаграмм + новости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Контакты</a:t>
            </a:r>
            <a:r>
              <a:rPr lang="en-US" dirty="0"/>
              <a:t> - </a:t>
            </a:r>
            <a:r>
              <a:rPr lang="ru-RU" dirty="0"/>
              <a:t> адрес, телефоны, электронная почта, ссылки на отделы ОМА и ОМСМА, карта, контакты разработчиков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Помощь – ссылки на инструкции, критерии, вебинар и другие обучающие инструменты + часто задаваемые вопросы и ответы на них</a:t>
            </a:r>
          </a:p>
          <a:p>
            <a:pPr marL="0" indent="0">
              <a:buNone/>
            </a:pPr>
            <a:r>
              <a:rPr lang="ru-RU" dirty="0"/>
              <a:t>Форма «Задать вопрос» будет доступна после авторизации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430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82250-B899-42A4-BEE2-16D89939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Продолжаем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8DF68-53D1-4A66-8A5B-DFE8EE13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713"/>
            <a:ext cx="10515600" cy="38662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Авторизация: Клик на вкладке гость в верхнем правом углу окна. Нажимаем на кнопку «Войти»</a:t>
            </a:r>
          </a:p>
          <a:p>
            <a:pPr marL="0" indent="0">
              <a:buNone/>
            </a:pPr>
            <a:r>
              <a:rPr lang="ru-RU" dirty="0"/>
              <a:t>Вводим в открывшемся окне Имя пользователя/Пароль, полученные по электронной почте отдельно для каждой организации</a:t>
            </a:r>
            <a:r>
              <a:rPr lang="en-US" dirty="0"/>
              <a:t> </a:t>
            </a:r>
            <a:r>
              <a:rPr lang="ru-RU" dirty="0"/>
              <a:t>по СМДО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60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11A28-26EF-45C1-A194-C995AF83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Разделы страницы пользователя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A2F9D-E094-4C87-B197-6B242901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145"/>
            <a:ext cx="10515600" cy="43057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/>
              <a:t>Главная – аналитика и статистика + новости</a:t>
            </a:r>
            <a:endParaRPr lang="ru-RU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Заявление – на странице возможно создать заявление и приступить к его редактированию, а так же проверить его статус</a:t>
            </a:r>
            <a:endParaRPr lang="ru-RU" sz="30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Контакты</a:t>
            </a:r>
            <a:r>
              <a:rPr lang="en-US" sz="3000" dirty="0"/>
              <a:t> - </a:t>
            </a:r>
            <a:r>
              <a:rPr lang="ru-RU" sz="3000" dirty="0"/>
              <a:t>адрес, телефоны РНПЦ</a:t>
            </a:r>
            <a:r>
              <a:rPr lang="en-US" sz="3000" dirty="0"/>
              <a:t> </a:t>
            </a:r>
            <a:r>
              <a:rPr lang="ru-RU" sz="3000" dirty="0"/>
              <a:t>МТ, электронная почта, ссылки на контакты ОМА и ОМСМА, карта, контакты разработчиков</a:t>
            </a:r>
          </a:p>
          <a:p>
            <a:pPr marL="514350" indent="-514350">
              <a:buFont typeface="+mj-lt"/>
              <a:buAutoNum type="arabicPeriod"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0258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11A28-26EF-45C1-A194-C995AF83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Разделы страницы пользователя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A2F9D-E094-4C87-B197-6B242901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87145"/>
            <a:ext cx="10679349" cy="4305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4. Помощь – ссылки на вебинары и руководства + часто задаваемые вопросы + форма для заполнения вопросов с тремя типами</a:t>
            </a:r>
            <a:r>
              <a:rPr lang="ru-RU" sz="3000" dirty="0">
                <a:sym typeface="Wingdings" panose="05000000000000000000" pitchFamily="2" charset="2"/>
              </a:rPr>
              <a:t>:</a:t>
            </a:r>
            <a:endParaRPr lang="ru-RU" sz="3000" dirty="0"/>
          </a:p>
          <a:p>
            <a:pPr marL="808038" lvl="2" indent="-273050"/>
            <a:r>
              <a:rPr lang="ru-RU" sz="3000" dirty="0"/>
              <a:t>Вопросы использованию ИС  </a:t>
            </a:r>
          </a:p>
          <a:p>
            <a:pPr marL="808038" lvl="2" indent="-273050"/>
            <a:r>
              <a:rPr lang="ru-RU" sz="3000" dirty="0"/>
              <a:t>Вопросы по самооценке и заполнению таблиц критериев </a:t>
            </a:r>
          </a:p>
          <a:p>
            <a:pPr marL="808038" lvl="2" indent="-273050"/>
            <a:r>
              <a:rPr lang="ru-RU" sz="3000" dirty="0"/>
              <a:t>Предложения по ИС и критериям</a:t>
            </a:r>
          </a:p>
          <a:p>
            <a:pPr lvl="2"/>
            <a:endParaRPr lang="ru-RU" sz="3000" dirty="0"/>
          </a:p>
          <a:p>
            <a:pPr marL="0" lvl="2" indent="360363">
              <a:buNone/>
            </a:pPr>
            <a:r>
              <a:rPr lang="ru-RU" sz="3000" dirty="0"/>
              <a:t>Обращение в колл-центр следует после того, как не получено ответов от службы технической поддержки в ИС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357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FD9C4-AE79-4E5A-852A-87F6408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Заявление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638D2-6A1B-44E3-8208-7678265F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362"/>
            <a:ext cx="10515600" cy="4226011"/>
          </a:xfrm>
        </p:spPr>
        <p:txBody>
          <a:bodyPr>
            <a:normAutofit fontScale="92500"/>
          </a:bodyPr>
          <a:lstStyle/>
          <a:p>
            <a:r>
              <a:rPr lang="ru-RU" dirty="0"/>
              <a:t>Создание заявления после нажатия на кнопку «Создать заявление». Далее доступ к нему возможен во вкладке «Самооценка»</a:t>
            </a:r>
          </a:p>
          <a:p>
            <a:r>
              <a:rPr lang="ru-RU" dirty="0"/>
              <a:t>Заполнение информации общего характера будет происходить ответственными лицами: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Технический специалист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Руководитель ответственный за заполнение заявления и создание структуры таблиц для внесения информации остальными сотрудниками согласно графику в ИС</a:t>
            </a:r>
          </a:p>
          <a:p>
            <a:pPr marL="0" indent="0">
              <a:buNone/>
            </a:pPr>
            <a:r>
              <a:rPr lang="ru-RU" dirty="0"/>
              <a:t>Полное название организации заполняется автоматически</a:t>
            </a:r>
            <a:br>
              <a:rPr lang="ru-RU" dirty="0"/>
            </a:br>
            <a:r>
              <a:rPr lang="ru-RU" dirty="0"/>
              <a:t>Остальные поля заполняются вручную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8692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FD9C4-AE79-4E5A-852A-87F6408B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Заявление</a:t>
            </a:r>
            <a:endParaRPr lang="ru-BY" dirty="0">
              <a:solidFill>
                <a:srgbClr val="148A8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638D2-6A1B-44E3-8208-7678265F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005"/>
            <a:ext cx="10515600" cy="437987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Загрузка необходимых документов</a:t>
            </a:r>
            <a:br>
              <a:rPr lang="ru-RU" dirty="0"/>
            </a:b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Сопроводительное письмо (по форме - </a:t>
            </a:r>
            <a:r>
              <a:rPr lang="en-US" dirty="0"/>
              <a:t>PDF </a:t>
            </a:r>
            <a:r>
              <a:rPr lang="ru-RU" dirty="0"/>
              <a:t>скан)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Копия штатного расписания (</a:t>
            </a:r>
            <a:r>
              <a:rPr lang="en-US" dirty="0"/>
              <a:t>PDF </a:t>
            </a:r>
            <a:r>
              <a:rPr lang="ru-RU" dirty="0"/>
              <a:t>скан)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Организационная структура (по форме - </a:t>
            </a:r>
            <a:r>
              <a:rPr lang="en-US" dirty="0"/>
              <a:t>word, excel)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Информация о техническом оснащении (по форме – </a:t>
            </a:r>
            <a:r>
              <a:rPr lang="en-US" dirty="0"/>
              <a:t>word, excel)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Укомплектованность (по форме – </a:t>
            </a:r>
            <a:r>
              <a:rPr lang="en-US" dirty="0"/>
              <a:t>word, excel)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 самооценки - файл который необходимо будет обязательно загрузить перед отправкой заявления на проверку, после заполнения всех таблиц(будет сформирован программой по нажатии кнопки «Расчет самооценки» с возможностью сохранить его на ПК)</a:t>
            </a:r>
          </a:p>
        </p:txBody>
      </p:sp>
    </p:spTree>
    <p:extLst>
      <p:ext uri="{BB962C8B-B14F-4D97-AF65-F5344CB8AC3E}">
        <p14:creationId xmlns:p14="http://schemas.microsoft.com/office/powerpoint/2010/main" val="161761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82115-9C82-44E3-90F0-697996EC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148A8A"/>
                </a:solidFill>
              </a:rPr>
              <a:t>Сопроводительное</a:t>
            </a:r>
            <a:br>
              <a:rPr lang="ru-RU" dirty="0">
                <a:solidFill>
                  <a:srgbClr val="148A8A"/>
                </a:solidFill>
              </a:rPr>
            </a:br>
            <a:r>
              <a:rPr lang="ru-RU" dirty="0">
                <a:solidFill>
                  <a:srgbClr val="148A8A"/>
                </a:solidFill>
              </a:rPr>
              <a:t>письмо</a:t>
            </a:r>
            <a:endParaRPr lang="ru-BY" dirty="0">
              <a:solidFill>
                <a:srgbClr val="148A8A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4BE41A-3A68-4B36-895F-05B79260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81" y="-78658"/>
            <a:ext cx="5024672" cy="7039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203FE-E8C5-468A-B74A-AA996B1C52F6}"/>
              </a:ext>
            </a:extLst>
          </p:cNvPr>
          <p:cNvSpPr txBox="1"/>
          <p:nvPr/>
        </p:nvSpPr>
        <p:spPr>
          <a:xfrm>
            <a:off x="838200" y="2290526"/>
            <a:ext cx="4402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 и следующие формы будут доступны по ссылкам в разделе</a:t>
            </a:r>
            <a:br>
              <a:rPr lang="ru-RU" sz="2400" dirty="0"/>
            </a:br>
            <a:r>
              <a:rPr lang="ru-RU" sz="2400" dirty="0"/>
              <a:t> </a:t>
            </a:r>
          </a:p>
          <a:p>
            <a:r>
              <a:rPr lang="ru-RU" sz="2400" dirty="0"/>
              <a:t>«Помощь»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251310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РНПЦ">
      <a:majorFont>
        <a:latin typeface="Nirmala UI"/>
        <a:ea typeface=""/>
        <a:cs typeface=""/>
      </a:majorFont>
      <a:minorFont>
        <a:latin typeface="Dubai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925</Words>
  <Application>Microsoft Office PowerPoint</Application>
  <PresentationFormat>Широкоэкранный</PresentationFormat>
  <Paragraphs>107</Paragraphs>
  <Slides>26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Dubai Light</vt:lpstr>
      <vt:lpstr>Nirmala UI</vt:lpstr>
      <vt:lpstr>Тема Office</vt:lpstr>
      <vt:lpstr>Slide</vt:lpstr>
      <vt:lpstr>Обучение  Использование ИС «Медицинская аккредитация»</vt:lpstr>
      <vt:lpstr>Вход на сайт ИС  «Медицинская аккредитация»</vt:lpstr>
      <vt:lpstr>Разделы гостевой страницы</vt:lpstr>
      <vt:lpstr>Продолжаем</vt:lpstr>
      <vt:lpstr>Разделы страницы пользователя</vt:lpstr>
      <vt:lpstr>Разделы страницы пользователя</vt:lpstr>
      <vt:lpstr>Заявление</vt:lpstr>
      <vt:lpstr>Заявление</vt:lpstr>
      <vt:lpstr>Сопроводительное письмо</vt:lpstr>
      <vt:lpstr>Организационная структура</vt:lpstr>
      <vt:lpstr>Информация о техническом оснащении</vt:lpstr>
      <vt:lpstr>Укомплектованность</vt:lpstr>
      <vt:lpstr>Заявление</vt:lpstr>
      <vt:lpstr>Заявление</vt:lpstr>
      <vt:lpstr>Добавление таблиц критериев</vt:lpstr>
      <vt:lpstr>Таблицы содержат столбцы</vt:lpstr>
      <vt:lpstr>Заполнение таблиц</vt:lpstr>
      <vt:lpstr>Расчет результатов</vt:lpstr>
      <vt:lpstr>Презентация PowerPoint</vt:lpstr>
      <vt:lpstr>В примере выше</vt:lpstr>
      <vt:lpstr>В случае ошибки</vt:lpstr>
      <vt:lpstr>Отчет по самооценке</vt:lpstr>
      <vt:lpstr>Перед отправкой проверить</vt:lpstr>
      <vt:lpstr>Отправленное заявление</vt:lpstr>
      <vt:lpstr>Итог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ИС для аккредитации</dc:title>
  <dc:creator>Михновец Игорь Июревич</dc:creator>
  <cp:lastModifiedBy>Асадчая Наталья Филипповна</cp:lastModifiedBy>
  <cp:revision>35</cp:revision>
  <dcterms:created xsi:type="dcterms:W3CDTF">2023-07-31T08:00:35Z</dcterms:created>
  <dcterms:modified xsi:type="dcterms:W3CDTF">2023-09-12T07:49:15Z</dcterms:modified>
</cp:coreProperties>
</file>