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57" r:id="rId4"/>
    <p:sldId id="258" r:id="rId5"/>
    <p:sldId id="285" r:id="rId6"/>
    <p:sldId id="286" r:id="rId7"/>
    <p:sldId id="290" r:id="rId8"/>
    <p:sldId id="291" r:id="rId9"/>
    <p:sldId id="259" r:id="rId10"/>
    <p:sldId id="287" r:id="rId11"/>
    <p:sldId id="288" r:id="rId12"/>
    <p:sldId id="289" r:id="rId13"/>
    <p:sldId id="262" r:id="rId14"/>
    <p:sldId id="263" r:id="rId15"/>
    <p:sldId id="267" r:id="rId16"/>
    <p:sldId id="269" r:id="rId17"/>
    <p:sldId id="270" r:id="rId18"/>
    <p:sldId id="276" r:id="rId19"/>
    <p:sldId id="260" r:id="rId20"/>
    <p:sldId id="277" r:id="rId21"/>
    <p:sldId id="280" r:id="rId22"/>
    <p:sldId id="282" r:id="rId23"/>
    <p:sldId id="281" r:id="rId24"/>
    <p:sldId id="273" r:id="rId25"/>
    <p:sldId id="274" r:id="rId26"/>
    <p:sldId id="292" r:id="rId27"/>
    <p:sldId id="293" r:id="rId28"/>
    <p:sldId id="261" r:id="rId29"/>
    <p:sldId id="264" r:id="rId30"/>
    <p:sldId id="268" r:id="rId31"/>
    <p:sldId id="294" r:id="rId32"/>
    <p:sldId id="295" r:id="rId33"/>
    <p:sldId id="296" r:id="rId34"/>
    <p:sldId id="297" r:id="rId35"/>
    <p:sldId id="298" r:id="rId36"/>
    <p:sldId id="299" r:id="rId37"/>
    <p:sldId id="300" r:id="rId38"/>
    <p:sldId id="301" r:id="rId39"/>
    <p:sldId id="302" r:id="rId40"/>
    <p:sldId id="303" r:id="rId41"/>
    <p:sldId id="304" r:id="rId42"/>
    <p:sldId id="306" r:id="rId43"/>
    <p:sldId id="305" r:id="rId44"/>
    <p:sldId id="27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7F5762C-D9DA-46A9-AE9E-5805557B9575}"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A9EB4-F67C-4ACA-A05F-5C4379B25805}" type="slidenum">
              <a:rPr lang="en-US" smtClean="0"/>
              <a:t>‹#›</a:t>
            </a:fld>
            <a:endParaRPr lang="en-US"/>
          </a:p>
        </p:txBody>
      </p:sp>
    </p:spTree>
    <p:extLst>
      <p:ext uri="{BB962C8B-B14F-4D97-AF65-F5344CB8AC3E}">
        <p14:creationId xmlns:p14="http://schemas.microsoft.com/office/powerpoint/2010/main" val="1988839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F5762C-D9DA-46A9-AE9E-5805557B9575}"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A9EB4-F67C-4ACA-A05F-5C4379B25805}" type="slidenum">
              <a:rPr lang="en-US" smtClean="0"/>
              <a:t>‹#›</a:t>
            </a:fld>
            <a:endParaRPr lang="en-US"/>
          </a:p>
        </p:txBody>
      </p:sp>
    </p:spTree>
    <p:extLst>
      <p:ext uri="{BB962C8B-B14F-4D97-AF65-F5344CB8AC3E}">
        <p14:creationId xmlns:p14="http://schemas.microsoft.com/office/powerpoint/2010/main" val="3165515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F5762C-D9DA-46A9-AE9E-5805557B9575}"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A9EB4-F67C-4ACA-A05F-5C4379B25805}" type="slidenum">
              <a:rPr lang="en-US" smtClean="0"/>
              <a:t>‹#›</a:t>
            </a:fld>
            <a:endParaRPr lang="en-US"/>
          </a:p>
        </p:txBody>
      </p:sp>
    </p:spTree>
    <p:extLst>
      <p:ext uri="{BB962C8B-B14F-4D97-AF65-F5344CB8AC3E}">
        <p14:creationId xmlns:p14="http://schemas.microsoft.com/office/powerpoint/2010/main" val="3035833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F5762C-D9DA-46A9-AE9E-5805557B9575}"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A9EB4-F67C-4ACA-A05F-5C4379B25805}" type="slidenum">
              <a:rPr lang="en-US" smtClean="0"/>
              <a:t>‹#›</a:t>
            </a:fld>
            <a:endParaRPr lang="en-US"/>
          </a:p>
        </p:txBody>
      </p:sp>
    </p:spTree>
    <p:extLst>
      <p:ext uri="{BB962C8B-B14F-4D97-AF65-F5344CB8AC3E}">
        <p14:creationId xmlns:p14="http://schemas.microsoft.com/office/powerpoint/2010/main" val="1147770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5762C-D9DA-46A9-AE9E-5805557B9575}"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A9EB4-F67C-4ACA-A05F-5C4379B25805}" type="slidenum">
              <a:rPr lang="en-US" smtClean="0"/>
              <a:t>‹#›</a:t>
            </a:fld>
            <a:endParaRPr lang="en-US"/>
          </a:p>
        </p:txBody>
      </p:sp>
    </p:spTree>
    <p:extLst>
      <p:ext uri="{BB962C8B-B14F-4D97-AF65-F5344CB8AC3E}">
        <p14:creationId xmlns:p14="http://schemas.microsoft.com/office/powerpoint/2010/main" val="1612170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F5762C-D9DA-46A9-AE9E-5805557B9575}"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A9EB4-F67C-4ACA-A05F-5C4379B25805}" type="slidenum">
              <a:rPr lang="en-US" smtClean="0"/>
              <a:t>‹#›</a:t>
            </a:fld>
            <a:endParaRPr lang="en-US"/>
          </a:p>
        </p:txBody>
      </p:sp>
    </p:spTree>
    <p:extLst>
      <p:ext uri="{BB962C8B-B14F-4D97-AF65-F5344CB8AC3E}">
        <p14:creationId xmlns:p14="http://schemas.microsoft.com/office/powerpoint/2010/main" val="2185173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F5762C-D9DA-46A9-AE9E-5805557B9575}" type="datetimeFigureOut">
              <a:rPr lang="en-US" smtClean="0"/>
              <a:t>9/6/2024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3A9EB4-F67C-4ACA-A05F-5C4379B25805}" type="slidenum">
              <a:rPr lang="en-US" smtClean="0"/>
              <a:t>‹#›</a:t>
            </a:fld>
            <a:endParaRPr lang="en-US"/>
          </a:p>
        </p:txBody>
      </p:sp>
    </p:spTree>
    <p:extLst>
      <p:ext uri="{BB962C8B-B14F-4D97-AF65-F5344CB8AC3E}">
        <p14:creationId xmlns:p14="http://schemas.microsoft.com/office/powerpoint/2010/main" val="2322395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F5762C-D9DA-46A9-AE9E-5805557B9575}" type="datetimeFigureOut">
              <a:rPr lang="en-US" smtClean="0"/>
              <a:t>9/6/2024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3A9EB4-F67C-4ACA-A05F-5C4379B25805}" type="slidenum">
              <a:rPr lang="en-US" smtClean="0"/>
              <a:t>‹#›</a:t>
            </a:fld>
            <a:endParaRPr lang="en-US"/>
          </a:p>
        </p:txBody>
      </p:sp>
    </p:spTree>
    <p:extLst>
      <p:ext uri="{BB962C8B-B14F-4D97-AF65-F5344CB8AC3E}">
        <p14:creationId xmlns:p14="http://schemas.microsoft.com/office/powerpoint/2010/main" val="3050579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5762C-D9DA-46A9-AE9E-5805557B9575}" type="datetimeFigureOut">
              <a:rPr lang="en-US" smtClean="0"/>
              <a:t>9/6/2024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3A9EB4-F67C-4ACA-A05F-5C4379B25805}" type="slidenum">
              <a:rPr lang="en-US" smtClean="0"/>
              <a:t>‹#›</a:t>
            </a:fld>
            <a:endParaRPr lang="en-US"/>
          </a:p>
        </p:txBody>
      </p:sp>
    </p:spTree>
    <p:extLst>
      <p:ext uri="{BB962C8B-B14F-4D97-AF65-F5344CB8AC3E}">
        <p14:creationId xmlns:p14="http://schemas.microsoft.com/office/powerpoint/2010/main" val="200193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F5762C-D9DA-46A9-AE9E-5805557B9575}"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A9EB4-F67C-4ACA-A05F-5C4379B25805}" type="slidenum">
              <a:rPr lang="en-US" smtClean="0"/>
              <a:t>‹#›</a:t>
            </a:fld>
            <a:endParaRPr lang="en-US"/>
          </a:p>
        </p:txBody>
      </p:sp>
    </p:spTree>
    <p:extLst>
      <p:ext uri="{BB962C8B-B14F-4D97-AF65-F5344CB8AC3E}">
        <p14:creationId xmlns:p14="http://schemas.microsoft.com/office/powerpoint/2010/main" val="312082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F5762C-D9DA-46A9-AE9E-5805557B9575}"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A9EB4-F67C-4ACA-A05F-5C4379B25805}" type="slidenum">
              <a:rPr lang="en-US" smtClean="0"/>
              <a:t>‹#›</a:t>
            </a:fld>
            <a:endParaRPr lang="en-US"/>
          </a:p>
        </p:txBody>
      </p:sp>
    </p:spTree>
    <p:extLst>
      <p:ext uri="{BB962C8B-B14F-4D97-AF65-F5344CB8AC3E}">
        <p14:creationId xmlns:p14="http://schemas.microsoft.com/office/powerpoint/2010/main" val="2389801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F5762C-D9DA-46A9-AE9E-5805557B9575}" type="datetimeFigureOut">
              <a:rPr lang="en-US" smtClean="0"/>
              <a:t>9/6/2024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3A9EB4-F67C-4ACA-A05F-5C4379B25805}" type="slidenum">
              <a:rPr lang="en-US" smtClean="0"/>
              <a:t>‹#›</a:t>
            </a:fld>
            <a:endParaRPr lang="en-US"/>
          </a:p>
        </p:txBody>
      </p:sp>
    </p:spTree>
    <p:extLst>
      <p:ext uri="{BB962C8B-B14F-4D97-AF65-F5344CB8AC3E}">
        <p14:creationId xmlns:p14="http://schemas.microsoft.com/office/powerpoint/2010/main" val="3065983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geeksforgeeks.org/few-bytes-on-null-pointer-in-c/"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geeksforgeeks.org/void-pointer-c-cpp/"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41022" y="-934769"/>
            <a:ext cx="2424873" cy="2708393"/>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3756" y="-134087"/>
            <a:ext cx="1635955" cy="1226966"/>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713565" y="311926"/>
            <a:ext cx="4059393" cy="1911083"/>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548980" y="1613994"/>
            <a:ext cx="1185708" cy="88928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27781" y="5494508"/>
            <a:ext cx="2444907" cy="1774587"/>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211282" y="5555952"/>
            <a:ext cx="928467" cy="69635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7311" y="1407984"/>
            <a:ext cx="5389379" cy="4042034"/>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76283" y="882213"/>
            <a:ext cx="6791435" cy="5093576"/>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0BFC77D5-B8D6-47B4-B18E-EFC8355796C6}"/>
              </a:ext>
            </a:extLst>
          </p:cNvPr>
          <p:cNvSpPr>
            <a:spLocks noGrp="1"/>
          </p:cNvSpPr>
          <p:nvPr>
            <p:ph type="ctrTitle"/>
          </p:nvPr>
        </p:nvSpPr>
        <p:spPr>
          <a:xfrm>
            <a:off x="2403482" y="2353642"/>
            <a:ext cx="4337037" cy="2150719"/>
          </a:xfrm>
          <a:noFill/>
        </p:spPr>
        <p:txBody>
          <a:bodyPr anchor="ctr">
            <a:normAutofit/>
          </a:bodyPr>
          <a:lstStyle/>
          <a:p>
            <a:r>
              <a:rPr lang="en-US" sz="3600">
                <a:solidFill>
                  <a:srgbClr val="080808"/>
                </a:solidFill>
              </a:rPr>
              <a:t>Pointers</a:t>
            </a:r>
            <a:endParaRPr lang="en-US" sz="3600" dirty="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943393" y="5778693"/>
            <a:ext cx="2231794" cy="1926608"/>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170047" y="5363544"/>
            <a:ext cx="959985" cy="719989"/>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90931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9B62A-F92D-D8A3-66BC-0AC953EA9DC1}"/>
              </a:ext>
            </a:extLst>
          </p:cNvPr>
          <p:cNvSpPr>
            <a:spLocks noGrp="1"/>
          </p:cNvSpPr>
          <p:nvPr>
            <p:ph type="title"/>
          </p:nvPr>
        </p:nvSpPr>
        <p:spPr/>
        <p:txBody>
          <a:bodyPr/>
          <a:lstStyle/>
          <a:p>
            <a:r>
              <a:rPr lang="en-US" dirty="0"/>
              <a:t>Dynamic Variables</a:t>
            </a:r>
            <a:endParaRPr lang="en-IN" dirty="0"/>
          </a:p>
        </p:txBody>
      </p:sp>
      <p:sp>
        <p:nvSpPr>
          <p:cNvPr id="3" name="Content Placeholder 2">
            <a:extLst>
              <a:ext uri="{FF2B5EF4-FFF2-40B4-BE49-F238E27FC236}">
                <a16:creationId xmlns:a16="http://schemas.microsoft.com/office/drawing/2014/main" id="{C323DD0D-AD7B-C0B5-ACF2-1AF00C68A7D8}"/>
              </a:ext>
            </a:extLst>
          </p:cNvPr>
          <p:cNvSpPr>
            <a:spLocks noGrp="1"/>
          </p:cNvSpPr>
          <p:nvPr>
            <p:ph idx="1"/>
          </p:nvPr>
        </p:nvSpPr>
        <p:spPr/>
        <p:txBody>
          <a:bodyPr>
            <a:normAutofit lnSpcReduction="10000"/>
          </a:bodyPr>
          <a:lstStyle/>
          <a:p>
            <a:r>
              <a:rPr lang="en-US" sz="2000" dirty="0"/>
              <a:t>Why pointers</a:t>
            </a:r>
          </a:p>
          <a:p>
            <a:r>
              <a:rPr lang="en-US" sz="2000" dirty="0"/>
              <a:t>Pointers manipulate data using existing memory spaces</a:t>
            </a:r>
          </a:p>
          <a:p>
            <a:r>
              <a:rPr lang="en-IN" sz="2000" dirty="0"/>
              <a:t>Learned to use pointer to manipulate data into memory space created by other variables</a:t>
            </a:r>
            <a:r>
              <a:rPr lang="en-US" sz="2000" dirty="0"/>
              <a:t>.(Same can be achieved using variables)</a:t>
            </a:r>
          </a:p>
          <a:p>
            <a:r>
              <a:rPr lang="en-US" sz="2000" dirty="0"/>
              <a:t>Variables created during program execution are called dynamic variables.</a:t>
            </a:r>
          </a:p>
          <a:p>
            <a:r>
              <a:rPr lang="en-US" sz="2000" dirty="0"/>
              <a:t>Two operators – new and delete</a:t>
            </a:r>
          </a:p>
          <a:p>
            <a:pPr marL="0" indent="0">
              <a:buNone/>
            </a:pPr>
            <a:r>
              <a:rPr lang="en-US" sz="2000" dirty="0"/>
              <a:t>	new datatype; (allocate single)</a:t>
            </a:r>
          </a:p>
          <a:p>
            <a:pPr marL="0" indent="0">
              <a:buNone/>
            </a:pPr>
            <a:r>
              <a:rPr lang="en-US" sz="2000" dirty="0"/>
              <a:t>	new datatype[positive integer] (allocate array, storing address of first variable)</a:t>
            </a:r>
          </a:p>
          <a:p>
            <a:pPr marL="0" indent="0">
              <a:buNone/>
            </a:pPr>
            <a:r>
              <a:rPr lang="en-US" sz="2000" dirty="0"/>
              <a:t>Ex-</a:t>
            </a:r>
          </a:p>
          <a:p>
            <a:pPr marL="0" indent="0">
              <a:buNone/>
            </a:pPr>
            <a:r>
              <a:rPr lang="en-US" sz="2000" dirty="0"/>
              <a:t>	p = new int;</a:t>
            </a:r>
          </a:p>
          <a:p>
            <a:pPr marL="0" indent="0">
              <a:buNone/>
            </a:pPr>
            <a:r>
              <a:rPr lang="en-US" sz="2000" dirty="0"/>
              <a:t>	q = new char[16];</a:t>
            </a:r>
          </a:p>
          <a:p>
            <a:pPr marL="0" indent="0">
              <a:buNone/>
            </a:pPr>
            <a:r>
              <a:rPr lang="en-US" sz="2000" dirty="0"/>
              <a:t>	array in q,</a:t>
            </a:r>
          </a:p>
          <a:p>
            <a:pPr marL="0" indent="0">
              <a:buNone/>
            </a:pPr>
            <a:endParaRPr lang="en-US" sz="2000" dirty="0"/>
          </a:p>
          <a:p>
            <a:endParaRPr lang="en-US" sz="2000" dirty="0"/>
          </a:p>
          <a:p>
            <a:endParaRPr lang="en-IN" sz="2000" dirty="0"/>
          </a:p>
        </p:txBody>
      </p:sp>
    </p:spTree>
    <p:extLst>
      <p:ext uri="{BB962C8B-B14F-4D97-AF65-F5344CB8AC3E}">
        <p14:creationId xmlns:p14="http://schemas.microsoft.com/office/powerpoint/2010/main" val="850121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9D54D-7E1C-BB7B-6479-885C8B8BCB34}"/>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93EE27B5-5A5F-896F-9613-72F0F4057F7B}"/>
              </a:ext>
            </a:extLst>
          </p:cNvPr>
          <p:cNvSpPr>
            <a:spLocks noGrp="1"/>
          </p:cNvSpPr>
          <p:nvPr>
            <p:ph idx="1"/>
          </p:nvPr>
        </p:nvSpPr>
        <p:spPr/>
        <p:txBody>
          <a:bodyPr>
            <a:normAutofit fontScale="92500" lnSpcReduction="20000"/>
          </a:bodyPr>
          <a:lstStyle/>
          <a:p>
            <a:r>
              <a:rPr lang="en-US" dirty="0"/>
              <a:t>Int *p</a:t>
            </a:r>
          </a:p>
          <a:p>
            <a:r>
              <a:rPr lang="en-US" dirty="0"/>
              <a:t>Char *name</a:t>
            </a:r>
          </a:p>
          <a:p>
            <a:r>
              <a:rPr lang="en-US" dirty="0"/>
              <a:t>String *str</a:t>
            </a:r>
          </a:p>
          <a:p>
            <a:r>
              <a:rPr lang="en-US" dirty="0"/>
              <a:t>P=new int</a:t>
            </a:r>
          </a:p>
          <a:p>
            <a:r>
              <a:rPr lang="en-US" dirty="0"/>
              <a:t>*p=28</a:t>
            </a:r>
          </a:p>
          <a:p>
            <a:r>
              <a:rPr lang="en-US" dirty="0"/>
              <a:t>Name=new char[5]</a:t>
            </a:r>
          </a:p>
          <a:p>
            <a:r>
              <a:rPr lang="en-US" dirty="0" err="1"/>
              <a:t>Strcpy</a:t>
            </a:r>
            <a:r>
              <a:rPr lang="en-US" dirty="0"/>
              <a:t>(</a:t>
            </a:r>
            <a:r>
              <a:rPr lang="en-US" dirty="0" err="1"/>
              <a:t>name,”john</a:t>
            </a:r>
            <a:r>
              <a:rPr lang="en-US" dirty="0"/>
              <a:t>”)</a:t>
            </a:r>
          </a:p>
          <a:p>
            <a:r>
              <a:rPr lang="en-US" dirty="0"/>
              <a:t>Str=new string</a:t>
            </a:r>
          </a:p>
          <a:p>
            <a:r>
              <a:rPr lang="en-US" dirty="0"/>
              <a:t>*str=“sunny day”</a:t>
            </a:r>
            <a:endParaRPr lang="en-IN" dirty="0"/>
          </a:p>
        </p:txBody>
      </p:sp>
    </p:spTree>
    <p:extLst>
      <p:ext uri="{BB962C8B-B14F-4D97-AF65-F5344CB8AC3E}">
        <p14:creationId xmlns:p14="http://schemas.microsoft.com/office/powerpoint/2010/main" val="1546902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9DADB-05BD-6D1C-A73C-456EC0B3471A}"/>
              </a:ext>
            </a:extLst>
          </p:cNvPr>
          <p:cNvSpPr>
            <a:spLocks noGrp="1"/>
          </p:cNvSpPr>
          <p:nvPr>
            <p:ph type="title"/>
          </p:nvPr>
        </p:nvSpPr>
        <p:spPr/>
        <p:txBody>
          <a:bodyPr/>
          <a:lstStyle/>
          <a:p>
            <a:r>
              <a:rPr lang="en-US" dirty="0"/>
              <a:t>Dynamic variable deallocation</a:t>
            </a:r>
            <a:endParaRPr lang="en-IN" dirty="0"/>
          </a:p>
        </p:txBody>
      </p:sp>
      <p:sp>
        <p:nvSpPr>
          <p:cNvPr id="3" name="Content Placeholder 2">
            <a:extLst>
              <a:ext uri="{FF2B5EF4-FFF2-40B4-BE49-F238E27FC236}">
                <a16:creationId xmlns:a16="http://schemas.microsoft.com/office/drawing/2014/main" id="{CC2DF1B7-E6C8-C75F-859D-5AB04D52A074}"/>
              </a:ext>
            </a:extLst>
          </p:cNvPr>
          <p:cNvSpPr>
            <a:spLocks noGrp="1"/>
          </p:cNvSpPr>
          <p:nvPr>
            <p:ph idx="1"/>
          </p:nvPr>
        </p:nvSpPr>
        <p:spPr/>
        <p:txBody>
          <a:bodyPr/>
          <a:lstStyle/>
          <a:p>
            <a:r>
              <a:rPr lang="en-US" dirty="0"/>
              <a:t>delete p;</a:t>
            </a:r>
          </a:p>
          <a:p>
            <a:r>
              <a:rPr lang="en-US" dirty="0"/>
              <a:t>delete [] name - array</a:t>
            </a:r>
            <a:endParaRPr lang="en-IN" dirty="0"/>
          </a:p>
        </p:txBody>
      </p:sp>
    </p:spTree>
    <p:extLst>
      <p:ext uri="{BB962C8B-B14F-4D97-AF65-F5344CB8AC3E}">
        <p14:creationId xmlns:p14="http://schemas.microsoft.com/office/powerpoint/2010/main" val="485224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fontScale="77500" lnSpcReduction="20000"/>
          </a:bodyPr>
          <a:lstStyle/>
          <a:p>
            <a:r>
              <a:rPr lang="en-US" dirty="0"/>
              <a:t>In data structures, </a:t>
            </a:r>
            <a:r>
              <a:rPr lang="en-US" b="1" dirty="0">
                <a:solidFill>
                  <a:srgbClr val="00B050"/>
                </a:solidFill>
              </a:rPr>
              <a:t>pointer arithmetic is commonly used in scenarios like:</a:t>
            </a:r>
          </a:p>
          <a:p>
            <a:endParaRPr lang="en-US" dirty="0"/>
          </a:p>
          <a:p>
            <a:r>
              <a:rPr lang="en-US" dirty="0"/>
              <a:t>Array traversal: Pointers allow you to iterate through arrays efficiently by incrementing the pointer to move to the next element.</a:t>
            </a:r>
          </a:p>
          <a:p>
            <a:endParaRPr lang="en-US" dirty="0"/>
          </a:p>
          <a:p>
            <a:r>
              <a:rPr lang="en-US" dirty="0"/>
              <a:t>Linked lists: Pointer arithmetic helps navigate between nodes in a linked list by moving the pointer from one node to the next.</a:t>
            </a:r>
          </a:p>
          <a:p>
            <a:endParaRPr lang="en-US" dirty="0"/>
          </a:p>
          <a:p>
            <a:r>
              <a:rPr lang="en-US" dirty="0"/>
              <a:t>Dynamic memory allocation: Pointers are used to manage dynamically allocated memory, such as arrays or matrices.</a:t>
            </a:r>
          </a:p>
        </p:txBody>
      </p:sp>
    </p:spTree>
    <p:extLst>
      <p:ext uri="{BB962C8B-B14F-4D97-AF65-F5344CB8AC3E}">
        <p14:creationId xmlns:p14="http://schemas.microsoft.com/office/powerpoint/2010/main" val="4069679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r>
              <a:rPr lang="en-US" dirty="0"/>
              <a:t>Binary trees: Pointer arithmetic allows traversal through binary tree nodes, moving to the left or right child nodes.</a:t>
            </a:r>
          </a:p>
          <a:p>
            <a:pPr algn="just"/>
            <a:endParaRPr lang="en-US" dirty="0"/>
          </a:p>
          <a:p>
            <a:pPr algn="just"/>
            <a:r>
              <a:rPr lang="en-US" dirty="0"/>
              <a:t>When using pointer arithmetic, it's crucial to be careful to avoid memory access violations and undefined behavior. A </a:t>
            </a:r>
            <a:r>
              <a:rPr lang="en-US" b="1" dirty="0">
                <a:solidFill>
                  <a:srgbClr val="00B050"/>
                </a:solidFill>
              </a:rPr>
              <a:t>deep understanding of memory layout and data structure organization is essential to utilize pointer arithmetic effectively and safely.</a:t>
            </a:r>
          </a:p>
          <a:p>
            <a:endParaRPr lang="en-US" dirty="0"/>
          </a:p>
        </p:txBody>
      </p:sp>
    </p:spTree>
    <p:extLst>
      <p:ext uri="{BB962C8B-B14F-4D97-AF65-F5344CB8AC3E}">
        <p14:creationId xmlns:p14="http://schemas.microsoft.com/office/powerpoint/2010/main" val="4097630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values using pointers</a:t>
            </a:r>
          </a:p>
        </p:txBody>
      </p:sp>
      <p:pic>
        <p:nvPicPr>
          <p:cNvPr id="1026" name="Picture 2" descr="https://media.geeksforgeeks.org/wp-content/cdn-uploads/How-Pointer-Works-In-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828" y="2306516"/>
            <a:ext cx="5715000"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845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of pointers</a:t>
            </a:r>
          </a:p>
        </p:txBody>
      </p:sp>
      <p:sp>
        <p:nvSpPr>
          <p:cNvPr id="4" name="AutoShape 2" descr="array-of-pointers-image"/>
          <p:cNvSpPr>
            <a:spLocks noChangeAspect="1" noChangeArrowheads="1"/>
          </p:cNvSpPr>
          <p:nvPr/>
        </p:nvSpPr>
        <p:spPr bwMode="auto">
          <a:xfrm>
            <a:off x="116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Search in sidebar query"/>
          <p:cNvSpPr>
            <a:spLocks noChangeAspect="1" noChangeArrowheads="1"/>
          </p:cNvSpPr>
          <p:nvPr/>
        </p:nvSpPr>
        <p:spPr bwMode="auto">
          <a:xfrm>
            <a:off x="230981" y="7938"/>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Search in sidebar query"/>
          <p:cNvSpPr>
            <a:spLocks noChangeAspect="1" noChangeArrowheads="1"/>
          </p:cNvSpPr>
          <p:nvPr/>
        </p:nvSpPr>
        <p:spPr bwMode="auto">
          <a:xfrm>
            <a:off x="345281" y="160338"/>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1362" y="2181042"/>
            <a:ext cx="5767754" cy="3540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68216" y="1617785"/>
            <a:ext cx="4062046" cy="923330"/>
          </a:xfrm>
          <a:prstGeom prst="rect">
            <a:avLst/>
          </a:prstGeom>
          <a:noFill/>
        </p:spPr>
        <p:txBody>
          <a:bodyPr wrap="square" rtlCol="0">
            <a:spAutoFit/>
          </a:bodyPr>
          <a:lstStyle/>
          <a:p>
            <a:r>
              <a:rPr lang="en-US" dirty="0" err="1"/>
              <a:t>Int</a:t>
            </a:r>
            <a:r>
              <a:rPr lang="en-US" dirty="0"/>
              <a:t> array[5];</a:t>
            </a:r>
          </a:p>
          <a:p>
            <a:endParaRPr lang="en-US" dirty="0"/>
          </a:p>
          <a:p>
            <a:r>
              <a:rPr lang="en-US" dirty="0" err="1"/>
              <a:t>Int</a:t>
            </a:r>
            <a:r>
              <a:rPr lang="en-US" dirty="0"/>
              <a:t> *array1[5];</a:t>
            </a:r>
          </a:p>
        </p:txBody>
      </p:sp>
      <p:sp>
        <p:nvSpPr>
          <p:cNvPr id="8" name="TextBox 7"/>
          <p:cNvSpPr txBox="1"/>
          <p:nvPr/>
        </p:nvSpPr>
        <p:spPr>
          <a:xfrm>
            <a:off x="345281" y="3505200"/>
            <a:ext cx="1756080" cy="369332"/>
          </a:xfrm>
          <a:prstGeom prst="rect">
            <a:avLst/>
          </a:prstGeom>
          <a:noFill/>
        </p:spPr>
        <p:txBody>
          <a:bodyPr wrap="square" rtlCol="0">
            <a:spAutoFit/>
          </a:bodyPr>
          <a:lstStyle/>
          <a:p>
            <a:r>
              <a:rPr lang="en-US" dirty="0"/>
              <a:t>array1=&amp;array;</a:t>
            </a:r>
          </a:p>
        </p:txBody>
      </p:sp>
    </p:spTree>
    <p:extLst>
      <p:ext uri="{BB962C8B-B14F-4D97-AF65-F5344CB8AC3E}">
        <p14:creationId xmlns:p14="http://schemas.microsoft.com/office/powerpoint/2010/main" val="1012987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Pointers</a:t>
            </a:r>
          </a:p>
        </p:txBody>
      </p:sp>
      <p:sp>
        <p:nvSpPr>
          <p:cNvPr id="3" name="Content Placeholder 2"/>
          <p:cNvSpPr>
            <a:spLocks noGrp="1"/>
          </p:cNvSpPr>
          <p:nvPr>
            <p:ph idx="1"/>
          </p:nvPr>
        </p:nvSpPr>
        <p:spPr/>
        <p:txBody>
          <a:bodyPr/>
          <a:lstStyle/>
          <a:p>
            <a:r>
              <a:rPr lang="en-US" dirty="0"/>
              <a:t>Null pointer</a:t>
            </a:r>
          </a:p>
          <a:p>
            <a:r>
              <a:rPr lang="en-US" dirty="0"/>
              <a:t>Void pointer(generic pointer)</a:t>
            </a:r>
          </a:p>
        </p:txBody>
      </p:sp>
    </p:spTree>
    <p:extLst>
      <p:ext uri="{BB962C8B-B14F-4D97-AF65-F5344CB8AC3E}">
        <p14:creationId xmlns:p14="http://schemas.microsoft.com/office/powerpoint/2010/main" val="3060556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hlinkClick r:id="rId2"/>
              </a:rPr>
              <a:t>NULL Pointer</a:t>
            </a:r>
            <a:br>
              <a:rPr lang="en-US" dirty="0"/>
            </a:br>
            <a:endParaRPr lang="en-US" dirty="0"/>
          </a:p>
        </p:txBody>
      </p:sp>
      <p:sp>
        <p:nvSpPr>
          <p:cNvPr id="3" name="Content Placeholder 2"/>
          <p:cNvSpPr>
            <a:spLocks noGrp="1"/>
          </p:cNvSpPr>
          <p:nvPr>
            <p:ph idx="1"/>
          </p:nvPr>
        </p:nvSpPr>
        <p:spPr/>
        <p:txBody>
          <a:bodyPr/>
          <a:lstStyle/>
          <a:p>
            <a:r>
              <a:rPr lang="en-US" dirty="0"/>
              <a:t>NULL Pointer is a pointer which is pointing to nothing. In case, if we don’t have address to be assigned to a pointer, then we can simply use NULL.</a:t>
            </a:r>
          </a:p>
          <a:p>
            <a:endParaRPr lang="en-US" dirty="0"/>
          </a:p>
        </p:txBody>
      </p:sp>
    </p:spTree>
    <p:extLst>
      <p:ext uri="{BB962C8B-B14F-4D97-AF65-F5344CB8AC3E}">
        <p14:creationId xmlns:p14="http://schemas.microsoft.com/office/powerpoint/2010/main" val="2846877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US" b="1" i="1" dirty="0">
                <a:solidFill>
                  <a:srgbClr val="00B050"/>
                </a:solidFill>
              </a:rPr>
              <a:t>Null Pointers: </a:t>
            </a:r>
            <a:r>
              <a:rPr lang="en-US" dirty="0"/>
              <a:t>Pointers can have a special value called NULL, which indicates that they do not currently point to any valid memory location. It's crucial to check for NULL pointers to avoid crashes and undefined behavior.</a:t>
            </a:r>
          </a:p>
          <a:p>
            <a:pPr algn="just"/>
            <a:r>
              <a:rPr lang="en-US" dirty="0"/>
              <a:t>Pointers, while powerful, also require careful handling, as improper usage can lead to bugs like segmentation faults and memory leaks. Understanding pointers is essential for building efficient and flexible data structures in various programming languages.</a:t>
            </a:r>
          </a:p>
          <a:p>
            <a:pPr algn="just"/>
            <a:endParaRPr lang="en-US" dirty="0"/>
          </a:p>
        </p:txBody>
      </p:sp>
    </p:spTree>
    <p:extLst>
      <p:ext uri="{BB962C8B-B14F-4D97-AF65-F5344CB8AC3E}">
        <p14:creationId xmlns:p14="http://schemas.microsoft.com/office/powerpoint/2010/main" val="2413613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Pointers</a:t>
            </a:r>
          </a:p>
        </p:txBody>
      </p:sp>
      <p:sp>
        <p:nvSpPr>
          <p:cNvPr id="5" name="Content Placeholder 4"/>
          <p:cNvSpPr>
            <a:spLocks noGrp="1"/>
          </p:cNvSpPr>
          <p:nvPr>
            <p:ph idx="1"/>
          </p:nvPr>
        </p:nvSpPr>
        <p:spPr/>
        <p:txBody>
          <a:bodyPr/>
          <a:lstStyle/>
          <a:p>
            <a:pPr algn="just"/>
            <a:r>
              <a:rPr lang="en-US" dirty="0"/>
              <a:t>Pointers are a fundamental concept in data structures and programming languages that allow efficient memory management and data manipulation. A pointer is a variable that stores the memory address of another variable, rather than its value. In other words, it "points" to the location in memory where the data is stored.</a:t>
            </a:r>
          </a:p>
        </p:txBody>
      </p:sp>
    </p:spTree>
    <p:extLst>
      <p:ext uri="{BB962C8B-B14F-4D97-AF65-F5344CB8AC3E}">
        <p14:creationId xmlns:p14="http://schemas.microsoft.com/office/powerpoint/2010/main" val="1290349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4525963"/>
          </a:xfrm>
        </p:spPr>
        <p:txBody>
          <a:bodyPr>
            <a:normAutofit lnSpcReduction="1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err="1"/>
              <a:t>int</a:t>
            </a:r>
            <a:r>
              <a:rPr lang="en-US" dirty="0"/>
              <a:t> main() {</a:t>
            </a:r>
          </a:p>
          <a:p>
            <a:pPr marL="0" indent="0">
              <a:buNone/>
            </a:pPr>
            <a:r>
              <a:rPr lang="en-US" dirty="0"/>
              <a:t>    </a:t>
            </a:r>
            <a:r>
              <a:rPr lang="en-US" dirty="0" err="1"/>
              <a:t>int</a:t>
            </a:r>
            <a:r>
              <a:rPr lang="en-US" dirty="0"/>
              <a:t>* </a:t>
            </a:r>
            <a:r>
              <a:rPr lang="en-US" dirty="0" err="1"/>
              <a:t>ptr</a:t>
            </a:r>
            <a:r>
              <a:rPr lang="en-US" dirty="0"/>
              <a:t> = NULL;  // Creating a null pointer</a:t>
            </a:r>
          </a:p>
          <a:p>
            <a:pPr marL="0" indent="0">
              <a:buNone/>
            </a:pPr>
            <a:r>
              <a:rPr lang="en-US" dirty="0"/>
              <a:t>    </a:t>
            </a:r>
            <a:r>
              <a:rPr lang="en-US" dirty="0" err="1"/>
              <a:t>cout</a:t>
            </a:r>
            <a:r>
              <a:rPr lang="en-US" dirty="0"/>
              <a:t>&lt;&lt;</a:t>
            </a:r>
            <a:r>
              <a:rPr lang="en-US" dirty="0" err="1"/>
              <a:t>ptr</a:t>
            </a:r>
            <a:r>
              <a:rPr lang="en-US" dirty="0"/>
              <a:t>&lt;&lt;</a:t>
            </a:r>
            <a:r>
              <a:rPr lang="en-US" dirty="0" err="1"/>
              <a:t>endl</a:t>
            </a:r>
            <a:r>
              <a:rPr lang="en-US" dirty="0"/>
              <a:t>;</a:t>
            </a:r>
          </a:p>
          <a:p>
            <a:pPr marL="0" indent="0">
              <a:buNone/>
            </a:pPr>
            <a:r>
              <a:rPr lang="en-US" dirty="0"/>
              <a:t>    </a:t>
            </a:r>
            <a:r>
              <a:rPr lang="en-US" dirty="0" err="1"/>
              <a:t>cout</a:t>
            </a:r>
            <a:r>
              <a:rPr lang="en-US" dirty="0"/>
              <a:t>&lt;&lt;*</a:t>
            </a:r>
            <a:r>
              <a:rPr lang="en-US" dirty="0" err="1"/>
              <a:t>ptr</a:t>
            </a:r>
            <a:r>
              <a:rPr lang="en-US" dirty="0"/>
              <a:t>&lt;&lt;</a:t>
            </a:r>
            <a:r>
              <a:rPr lang="en-US" dirty="0" err="1"/>
              <a:t>endl</a:t>
            </a:r>
            <a:r>
              <a:rPr lang="en-US" dirty="0"/>
              <a:t>;</a:t>
            </a:r>
          </a:p>
          <a:p>
            <a:pPr marL="0" indent="0">
              <a:buNone/>
            </a:pPr>
            <a:r>
              <a:rPr lang="en-US" dirty="0"/>
              <a:t>    return 0;</a:t>
            </a:r>
          </a:p>
          <a:p>
            <a:pPr marL="0" indent="0">
              <a:buNone/>
            </a:pPr>
            <a:r>
              <a:rPr lang="en-US" dirty="0"/>
              <a:t>}</a:t>
            </a:r>
          </a:p>
        </p:txBody>
      </p:sp>
      <p:sp>
        <p:nvSpPr>
          <p:cNvPr id="6" name="Rectangle 2"/>
          <p:cNvSpPr>
            <a:spLocks noChangeArrowheads="1"/>
          </p:cNvSpPr>
          <p:nvPr/>
        </p:nvSpPr>
        <p:spPr bwMode="auto">
          <a:xfrm>
            <a:off x="228600" y="4808550"/>
            <a:ext cx="6858000"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pitchFamily="34" charset="0"/>
                <a:cs typeface="Arial" pitchFamily="34" charset="0"/>
              </a:rPr>
              <a:t>Output</a:t>
            </a: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Arial Unicode MS" pitchFamily="34" charset="-128"/>
                <a:cs typeface="Arial" pitchFamily="34" charset="0"/>
              </a:rPr>
              <a:t>0</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…(nothing is printed in screen when write *p)</a:t>
            </a:r>
            <a:endParaRPr kumimoji="0" lang="en-US" sz="4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52003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can be useful in various situations, such as</a:t>
            </a:r>
          </a:p>
        </p:txBody>
      </p:sp>
      <p:sp>
        <p:nvSpPr>
          <p:cNvPr id="3" name="Content Placeholder 2"/>
          <p:cNvSpPr>
            <a:spLocks noGrp="1"/>
          </p:cNvSpPr>
          <p:nvPr>
            <p:ph idx="1"/>
          </p:nvPr>
        </p:nvSpPr>
        <p:spPr/>
        <p:txBody>
          <a:bodyPr>
            <a:normAutofit fontScale="92500"/>
          </a:bodyPr>
          <a:lstStyle/>
          <a:p>
            <a:pPr marL="0" indent="0">
              <a:buNone/>
            </a:pPr>
            <a:endParaRPr lang="en-US" dirty="0"/>
          </a:p>
          <a:p>
            <a:pPr>
              <a:buFont typeface="Wingdings" pitchFamily="2" charset="2"/>
              <a:buChar char="Ø"/>
            </a:pPr>
            <a:r>
              <a:rPr lang="en-US" dirty="0"/>
              <a:t>Initializing Pointers: When you declare a pointer but do not have a valid memory address to assign to it initially, you can set it to a null pointer. This helps in avoiding uninitialized pointer issues.</a:t>
            </a:r>
          </a:p>
          <a:p>
            <a:pPr>
              <a:buFont typeface="Wingdings" pitchFamily="2" charset="2"/>
              <a:buChar char="Ø"/>
            </a:pPr>
            <a:r>
              <a:rPr lang="en-US" dirty="0"/>
              <a:t>Error Handling: Null pointers can be used to signal and handle errors or exceptional conditions when memory allocation or resource acquisition fails.</a:t>
            </a:r>
          </a:p>
        </p:txBody>
      </p:sp>
    </p:spTree>
    <p:extLst>
      <p:ext uri="{BB962C8B-B14F-4D97-AF65-F5344CB8AC3E}">
        <p14:creationId xmlns:p14="http://schemas.microsoft.com/office/powerpoint/2010/main" val="2616140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0"/>
            <a:ext cx="4572000" cy="6001643"/>
          </a:xfrm>
          <a:prstGeom prst="rect">
            <a:avLst/>
          </a:prstGeom>
        </p:spPr>
        <p:txBody>
          <a:bodyPr>
            <a:spAutoFit/>
          </a:bodyPr>
          <a:lstStyle/>
          <a:p>
            <a:r>
              <a:rPr lang="en-US" sz="2400" dirty="0"/>
              <a:t>#include &lt;</a:t>
            </a:r>
            <a:r>
              <a:rPr lang="en-US" sz="2400" dirty="0" err="1"/>
              <a:t>iostream</a:t>
            </a:r>
            <a:r>
              <a:rPr lang="en-US" sz="2400" dirty="0"/>
              <a:t>&gt;</a:t>
            </a:r>
          </a:p>
          <a:p>
            <a:r>
              <a:rPr lang="en-US" sz="2400" dirty="0"/>
              <a:t>using namespace </a:t>
            </a:r>
            <a:r>
              <a:rPr lang="en-US" sz="2400" dirty="0" err="1"/>
              <a:t>std</a:t>
            </a:r>
            <a:r>
              <a:rPr lang="en-US" sz="2400" dirty="0"/>
              <a:t>;</a:t>
            </a:r>
          </a:p>
          <a:p>
            <a:r>
              <a:rPr lang="en-US" sz="2400" dirty="0" err="1"/>
              <a:t>int</a:t>
            </a:r>
            <a:r>
              <a:rPr lang="en-US" sz="2400" dirty="0"/>
              <a:t> main() {</a:t>
            </a:r>
          </a:p>
          <a:p>
            <a:r>
              <a:rPr lang="en-US" sz="2400" dirty="0"/>
              <a:t>    </a:t>
            </a:r>
            <a:r>
              <a:rPr lang="en-US" sz="2400" dirty="0" err="1"/>
              <a:t>int</a:t>
            </a:r>
            <a:r>
              <a:rPr lang="en-US" sz="2400" dirty="0"/>
              <a:t> *Ptr1 = NULL; // Initialize a pointer to </a:t>
            </a:r>
            <a:r>
              <a:rPr lang="en-US" sz="2400" dirty="0" err="1"/>
              <a:t>nullptr</a:t>
            </a:r>
            <a:endParaRPr lang="en-US" sz="2400" dirty="0"/>
          </a:p>
          <a:p>
            <a:r>
              <a:rPr lang="en-US" sz="2400" dirty="0"/>
              <a:t>    </a:t>
            </a:r>
          </a:p>
          <a:p>
            <a:r>
              <a:rPr lang="en-US" sz="2400" dirty="0"/>
              <a:t>    //</a:t>
            </a:r>
            <a:r>
              <a:rPr lang="en-US" sz="2400" dirty="0" err="1"/>
              <a:t>cout</a:t>
            </a:r>
            <a:r>
              <a:rPr lang="en-US" sz="2400" dirty="0"/>
              <a:t>&lt;&lt;Ptr1&lt;&lt;</a:t>
            </a:r>
            <a:r>
              <a:rPr lang="en-US" sz="2400" dirty="0" err="1"/>
              <a:t>endl</a:t>
            </a:r>
            <a:r>
              <a:rPr lang="en-US" sz="2400" dirty="0"/>
              <a:t>;</a:t>
            </a:r>
          </a:p>
          <a:p>
            <a:r>
              <a:rPr lang="en-US" sz="2400" dirty="0"/>
              <a:t>    if (Ptr1==0 ) {</a:t>
            </a:r>
          </a:p>
          <a:p>
            <a:r>
              <a:rPr lang="en-US" sz="2400" dirty="0"/>
              <a:t>        </a:t>
            </a:r>
            <a:r>
              <a:rPr lang="en-US" sz="2400" dirty="0" err="1"/>
              <a:t>cout</a:t>
            </a:r>
            <a:r>
              <a:rPr lang="en-US" sz="2400" dirty="0"/>
              <a:t> &lt;&lt; "Ptr1 is a null pointer." &lt;&lt;</a:t>
            </a:r>
            <a:r>
              <a:rPr lang="en-US" sz="2400" dirty="0" err="1"/>
              <a:t>endl</a:t>
            </a:r>
            <a:r>
              <a:rPr lang="en-US" sz="2400" dirty="0"/>
              <a:t>;</a:t>
            </a:r>
          </a:p>
          <a:p>
            <a:r>
              <a:rPr lang="en-US" sz="2400" dirty="0"/>
              <a:t>    } else {</a:t>
            </a:r>
          </a:p>
          <a:p>
            <a:r>
              <a:rPr lang="en-US" sz="2400" dirty="0"/>
              <a:t>        </a:t>
            </a:r>
            <a:r>
              <a:rPr lang="en-US" sz="2400" dirty="0" err="1"/>
              <a:t>cout</a:t>
            </a:r>
            <a:r>
              <a:rPr lang="en-US" sz="2400" dirty="0"/>
              <a:t> &lt;&lt; "Ptr1 is not a null pointer." &lt;&lt;</a:t>
            </a:r>
            <a:r>
              <a:rPr lang="en-US" sz="2400" dirty="0" err="1"/>
              <a:t>endl</a:t>
            </a:r>
            <a:r>
              <a:rPr lang="en-US" sz="2400" dirty="0"/>
              <a:t>;</a:t>
            </a:r>
          </a:p>
          <a:p>
            <a:r>
              <a:rPr lang="en-US" sz="2400" dirty="0"/>
              <a:t>    }</a:t>
            </a:r>
          </a:p>
          <a:p>
            <a:r>
              <a:rPr lang="en-US" sz="2400" dirty="0"/>
              <a:t>}</a:t>
            </a:r>
          </a:p>
          <a:p>
            <a:endParaRPr lang="en-US" sz="2400" dirty="0"/>
          </a:p>
        </p:txBody>
      </p:sp>
      <p:sp>
        <p:nvSpPr>
          <p:cNvPr id="5" name="Rectangle 4"/>
          <p:cNvSpPr/>
          <p:nvPr/>
        </p:nvSpPr>
        <p:spPr>
          <a:xfrm>
            <a:off x="4714090" y="5257800"/>
            <a:ext cx="2893613" cy="523220"/>
          </a:xfrm>
          <a:prstGeom prst="rect">
            <a:avLst/>
          </a:prstGeom>
        </p:spPr>
        <p:txBody>
          <a:bodyPr wrap="none">
            <a:spAutoFit/>
          </a:bodyPr>
          <a:lstStyle/>
          <a:p>
            <a:r>
              <a:rPr lang="en-US" sz="2800" b="1" dirty="0"/>
              <a:t> NOTE : </a:t>
            </a:r>
            <a:r>
              <a:rPr lang="en-US" dirty="0"/>
              <a:t>if (Ptr1==NULL ) </a:t>
            </a:r>
          </a:p>
        </p:txBody>
      </p:sp>
    </p:spTree>
    <p:extLst>
      <p:ext uri="{BB962C8B-B14F-4D97-AF65-F5344CB8AC3E}">
        <p14:creationId xmlns:p14="http://schemas.microsoft.com/office/powerpoint/2010/main" val="117041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47500" lnSpcReduction="2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err="1"/>
              <a:t>int</a:t>
            </a:r>
            <a:r>
              <a:rPr lang="en-US" dirty="0"/>
              <a:t> main() {</a:t>
            </a:r>
          </a:p>
          <a:p>
            <a:pPr marL="0" indent="0">
              <a:buNone/>
            </a:pPr>
            <a:r>
              <a:rPr lang="en-US" dirty="0"/>
              <a:t>    </a:t>
            </a:r>
            <a:r>
              <a:rPr lang="en-US" dirty="0" err="1"/>
              <a:t>int</a:t>
            </a:r>
            <a:r>
              <a:rPr lang="en-US" dirty="0"/>
              <a:t> *Ptr1 = NULL; // Initialize a pointer to </a:t>
            </a:r>
            <a:r>
              <a:rPr lang="en-US" dirty="0" err="1"/>
              <a:t>nullptr</a:t>
            </a:r>
            <a:endParaRPr lang="en-US" dirty="0"/>
          </a:p>
          <a:p>
            <a:pPr marL="0" indent="0">
              <a:buNone/>
            </a:pPr>
            <a:r>
              <a:rPr lang="en-US" dirty="0"/>
              <a:t>    </a:t>
            </a:r>
            <a:r>
              <a:rPr lang="en-US" dirty="0" err="1"/>
              <a:t>int</a:t>
            </a:r>
            <a:r>
              <a:rPr lang="en-US" dirty="0"/>
              <a:t> *Ptr2 = NULL;  // Initialize another pointer to </a:t>
            </a:r>
            <a:r>
              <a:rPr lang="en-US" dirty="0" err="1"/>
              <a:t>nullptr</a:t>
            </a:r>
            <a:endParaRPr lang="en-US" dirty="0"/>
          </a:p>
          <a:p>
            <a:pPr marL="0" indent="0">
              <a:buNone/>
            </a:pPr>
            <a:r>
              <a:rPr lang="en-US" dirty="0"/>
              <a:t>    </a:t>
            </a:r>
          </a:p>
          <a:p>
            <a:pPr marL="0" indent="0">
              <a:buNone/>
            </a:pPr>
            <a:r>
              <a:rPr lang="en-US" dirty="0"/>
              <a:t>    </a:t>
            </a:r>
            <a:r>
              <a:rPr lang="en-US" dirty="0" err="1"/>
              <a:t>cout</a:t>
            </a:r>
            <a:r>
              <a:rPr lang="en-US" dirty="0"/>
              <a:t>&lt;&lt;Ptr1&lt;&lt;</a:t>
            </a:r>
            <a:r>
              <a:rPr lang="en-US" dirty="0" err="1"/>
              <a:t>endl</a:t>
            </a:r>
            <a:r>
              <a:rPr lang="en-US" dirty="0"/>
              <a:t>;</a:t>
            </a:r>
          </a:p>
          <a:p>
            <a:pPr marL="0" indent="0">
              <a:buNone/>
            </a:pPr>
            <a:r>
              <a:rPr lang="en-US" dirty="0"/>
              <a:t>    </a:t>
            </a:r>
            <a:r>
              <a:rPr lang="en-US" dirty="0" err="1"/>
              <a:t>cout</a:t>
            </a:r>
            <a:r>
              <a:rPr lang="en-US" dirty="0"/>
              <a:t>&lt;&lt;Ptr2&lt;&lt;</a:t>
            </a:r>
            <a:r>
              <a:rPr lang="en-US" dirty="0" err="1"/>
              <a:t>endl</a:t>
            </a:r>
            <a:r>
              <a:rPr lang="en-US" dirty="0"/>
              <a:t>;</a:t>
            </a:r>
          </a:p>
          <a:p>
            <a:pPr marL="0" indent="0">
              <a:buNone/>
            </a:pPr>
            <a:r>
              <a:rPr lang="en-US" dirty="0"/>
              <a:t>    </a:t>
            </a:r>
          </a:p>
          <a:p>
            <a:pPr marL="0" indent="0">
              <a:buNone/>
            </a:pPr>
            <a:r>
              <a:rPr lang="en-US" dirty="0"/>
              <a:t>    if (Ptr1==Ptr2 ) {</a:t>
            </a:r>
          </a:p>
          <a:p>
            <a:pPr marL="0" indent="0">
              <a:buNone/>
            </a:pPr>
            <a:r>
              <a:rPr lang="en-US" dirty="0"/>
              <a:t>        </a:t>
            </a:r>
            <a:r>
              <a:rPr lang="en-US" dirty="0" err="1"/>
              <a:t>cout</a:t>
            </a:r>
            <a:r>
              <a:rPr lang="en-US" dirty="0"/>
              <a:t> &lt;&lt; "</a:t>
            </a:r>
            <a:r>
              <a:rPr lang="en-US" dirty="0" err="1"/>
              <a:t>validPtr</a:t>
            </a:r>
            <a:r>
              <a:rPr lang="en-US" dirty="0"/>
              <a:t> is a null pointer." &lt;&lt;</a:t>
            </a:r>
            <a:r>
              <a:rPr lang="en-US" dirty="0" err="1"/>
              <a:t>endl</a:t>
            </a:r>
            <a:r>
              <a:rPr lang="en-US" dirty="0"/>
              <a:t>;</a:t>
            </a:r>
          </a:p>
          <a:p>
            <a:pPr marL="0" indent="0">
              <a:buNone/>
            </a:pPr>
            <a:r>
              <a:rPr lang="en-US" dirty="0"/>
              <a:t>    } else {</a:t>
            </a:r>
          </a:p>
          <a:p>
            <a:pPr marL="0" indent="0">
              <a:buNone/>
            </a:pPr>
            <a:r>
              <a:rPr lang="en-US" dirty="0"/>
              <a:t>        </a:t>
            </a:r>
            <a:r>
              <a:rPr lang="en-US" dirty="0" err="1"/>
              <a:t>cout</a:t>
            </a:r>
            <a:r>
              <a:rPr lang="en-US" dirty="0"/>
              <a:t> &lt;&lt; "</a:t>
            </a:r>
            <a:r>
              <a:rPr lang="en-US" dirty="0" err="1"/>
              <a:t>validPtr</a:t>
            </a:r>
            <a:r>
              <a:rPr lang="en-US" dirty="0"/>
              <a:t> is not a null pointer." &lt;&lt;</a:t>
            </a:r>
            <a:r>
              <a:rPr lang="en-US" dirty="0" err="1"/>
              <a:t>endl</a:t>
            </a:r>
            <a:r>
              <a:rPr lang="en-US" dirty="0"/>
              <a:t>;</a:t>
            </a:r>
          </a:p>
          <a:p>
            <a:pPr marL="0" indent="0">
              <a:buNone/>
            </a:pPr>
            <a:r>
              <a:rPr lang="en-US" dirty="0"/>
              <a:t>    }</a:t>
            </a:r>
          </a:p>
          <a:p>
            <a:pPr marL="0" indent="0">
              <a:buNone/>
            </a:pPr>
            <a:endParaRPr lang="en-US" dirty="0"/>
          </a:p>
          <a:p>
            <a:pPr marL="0" indent="0">
              <a:buNone/>
            </a:pPr>
            <a:r>
              <a:rPr lang="en-US" dirty="0"/>
              <a:t>   if (Ptr1 == Ptr2) {</a:t>
            </a:r>
          </a:p>
          <a:p>
            <a:pPr marL="0" indent="0">
              <a:buNone/>
            </a:pPr>
            <a:r>
              <a:rPr lang="en-US" dirty="0"/>
              <a:t>        </a:t>
            </a:r>
            <a:r>
              <a:rPr lang="en-US" dirty="0" err="1"/>
              <a:t>cout</a:t>
            </a:r>
            <a:r>
              <a:rPr lang="en-US" dirty="0"/>
              <a:t> &lt;&lt; "</a:t>
            </a:r>
            <a:r>
              <a:rPr lang="en-US" dirty="0" err="1"/>
              <a:t>Ptr</a:t>
            </a:r>
            <a:r>
              <a:rPr lang="en-US" dirty="0"/>
              <a:t> is a null pointer." &lt;&lt;</a:t>
            </a:r>
            <a:r>
              <a:rPr lang="en-US" dirty="0" err="1"/>
              <a:t>endl</a:t>
            </a:r>
            <a:r>
              <a:rPr lang="en-US" dirty="0"/>
              <a:t>;</a:t>
            </a:r>
          </a:p>
          <a:p>
            <a:pPr marL="0" indent="0">
              <a:buNone/>
            </a:pPr>
            <a:r>
              <a:rPr lang="en-US" dirty="0"/>
              <a:t>    } else {</a:t>
            </a:r>
          </a:p>
          <a:p>
            <a:pPr marL="0" indent="0">
              <a:buNone/>
            </a:pPr>
            <a:r>
              <a:rPr lang="en-US" dirty="0"/>
              <a:t>        </a:t>
            </a:r>
            <a:r>
              <a:rPr lang="en-US" dirty="0" err="1"/>
              <a:t>cout</a:t>
            </a:r>
            <a:r>
              <a:rPr lang="en-US" dirty="0"/>
              <a:t> &lt;&lt; "</a:t>
            </a:r>
            <a:r>
              <a:rPr lang="en-US" dirty="0" err="1"/>
              <a:t>Ptr</a:t>
            </a:r>
            <a:r>
              <a:rPr lang="en-US" dirty="0"/>
              <a:t> is not a null pointer." &lt;&lt;</a:t>
            </a:r>
            <a:r>
              <a:rPr lang="en-US" dirty="0" err="1"/>
              <a:t>endl</a:t>
            </a:r>
            <a:r>
              <a:rPr lang="en-US" dirty="0"/>
              <a:t>;</a:t>
            </a:r>
          </a:p>
          <a:p>
            <a:pPr marL="0" indent="0">
              <a:buNone/>
            </a:pPr>
            <a:r>
              <a:rPr lang="en-US" dirty="0"/>
              <a:t>    }</a:t>
            </a:r>
          </a:p>
          <a:p>
            <a:pPr marL="0" indent="0">
              <a:buNone/>
            </a:pPr>
            <a:endParaRPr lang="en-US" dirty="0"/>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3270599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hlinkClick r:id="rId2"/>
              </a:rPr>
              <a:t>Void pointer</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Void pointer is a specific pointer type – void * – a pointer that points to some data location in storage, which doesn’t have any specific type. Void refers to the type. Basically the type of data that it points to is can be any. If we assign address of char data type to void pointer it will become char Pointer, if </a:t>
            </a:r>
            <a:r>
              <a:rPr lang="en-US" dirty="0" err="1"/>
              <a:t>int</a:t>
            </a:r>
            <a:r>
              <a:rPr lang="en-US" dirty="0"/>
              <a:t> data type then </a:t>
            </a:r>
            <a:r>
              <a:rPr lang="en-US" dirty="0" err="1"/>
              <a:t>int</a:t>
            </a:r>
            <a:r>
              <a:rPr lang="en-US" dirty="0"/>
              <a:t> pointer and so on. </a:t>
            </a:r>
            <a:r>
              <a:rPr lang="en-US" dirty="0">
                <a:solidFill>
                  <a:srgbClr val="00B050"/>
                </a:solidFill>
              </a:rPr>
              <a:t>Any pointer type is convertible to a void pointer hence it can point to any value.</a:t>
            </a:r>
          </a:p>
          <a:p>
            <a:endParaRPr lang="en-US" dirty="0"/>
          </a:p>
        </p:txBody>
      </p:sp>
    </p:spTree>
    <p:extLst>
      <p:ext uri="{BB962C8B-B14F-4D97-AF65-F5344CB8AC3E}">
        <p14:creationId xmlns:p14="http://schemas.microsoft.com/office/powerpoint/2010/main" val="3605682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6324600"/>
          </a:xfrm>
        </p:spPr>
        <p:txBody>
          <a:bodyPr>
            <a:normAutofit fontScale="70000" lnSpcReduction="2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err="1"/>
              <a:t>int</a:t>
            </a:r>
            <a:r>
              <a:rPr lang="en-US" dirty="0"/>
              <a:t> main()</a:t>
            </a:r>
          </a:p>
          <a:p>
            <a:pPr marL="0" indent="0">
              <a:buNone/>
            </a:pPr>
            <a:r>
              <a:rPr lang="en-US" dirty="0"/>
              <a:t>{</a:t>
            </a:r>
          </a:p>
          <a:p>
            <a:pPr marL="0" indent="0">
              <a:buNone/>
            </a:pPr>
            <a:r>
              <a:rPr lang="en-US" dirty="0"/>
              <a:t>	</a:t>
            </a:r>
            <a:r>
              <a:rPr lang="en-US" dirty="0" err="1"/>
              <a:t>int</a:t>
            </a:r>
            <a:r>
              <a:rPr lang="en-US" dirty="0"/>
              <a:t> x = 4;</a:t>
            </a:r>
          </a:p>
          <a:p>
            <a:pPr marL="0" indent="0">
              <a:buNone/>
            </a:pPr>
            <a:r>
              <a:rPr lang="en-US" dirty="0"/>
              <a:t>	float y = 5.5;</a:t>
            </a:r>
          </a:p>
          <a:p>
            <a:pPr marL="0" indent="0">
              <a:buNone/>
            </a:pPr>
            <a:r>
              <a:rPr lang="en-US" dirty="0"/>
              <a:t>	// A void pointer</a:t>
            </a:r>
          </a:p>
          <a:p>
            <a:pPr marL="0" indent="0">
              <a:buNone/>
            </a:pPr>
            <a:r>
              <a:rPr lang="en-US" dirty="0"/>
              <a:t>	void* </a:t>
            </a:r>
            <a:r>
              <a:rPr lang="en-US" dirty="0" err="1"/>
              <a:t>ptr</a:t>
            </a:r>
            <a:r>
              <a:rPr lang="en-US" dirty="0"/>
              <a:t>;</a:t>
            </a:r>
          </a:p>
          <a:p>
            <a:pPr marL="0" indent="0">
              <a:buNone/>
            </a:pPr>
            <a:r>
              <a:rPr lang="en-US" dirty="0"/>
              <a:t>	</a:t>
            </a:r>
            <a:r>
              <a:rPr lang="en-US" dirty="0" err="1"/>
              <a:t>ptr</a:t>
            </a:r>
            <a:r>
              <a:rPr lang="en-US" dirty="0"/>
              <a:t> = &amp;x;</a:t>
            </a:r>
          </a:p>
          <a:p>
            <a:pPr marL="0" indent="0">
              <a:buNone/>
            </a:pPr>
            <a:r>
              <a:rPr lang="en-US" dirty="0"/>
              <a:t>	// (</a:t>
            </a:r>
            <a:r>
              <a:rPr lang="en-US" dirty="0" err="1"/>
              <a:t>int</a:t>
            </a:r>
            <a:r>
              <a:rPr lang="en-US" dirty="0"/>
              <a:t>*)</a:t>
            </a:r>
            <a:r>
              <a:rPr lang="en-US" dirty="0" err="1"/>
              <a:t>ptr</a:t>
            </a:r>
            <a:r>
              <a:rPr lang="en-US" dirty="0"/>
              <a:t> - does type casting of void</a:t>
            </a:r>
          </a:p>
          <a:p>
            <a:pPr marL="0" indent="0">
              <a:buNone/>
            </a:pPr>
            <a:r>
              <a:rPr lang="en-US" dirty="0"/>
              <a:t>	// *((</a:t>
            </a:r>
            <a:r>
              <a:rPr lang="en-US" dirty="0" err="1"/>
              <a:t>int</a:t>
            </a:r>
            <a:r>
              <a:rPr lang="en-US" dirty="0"/>
              <a:t>*)</a:t>
            </a:r>
            <a:r>
              <a:rPr lang="en-US" dirty="0" err="1"/>
              <a:t>ptr</a:t>
            </a:r>
            <a:r>
              <a:rPr lang="en-US" dirty="0"/>
              <a:t>) dereferences the type casted</a:t>
            </a:r>
          </a:p>
          <a:p>
            <a:pPr marL="0" indent="0">
              <a:buNone/>
            </a:pPr>
            <a:r>
              <a:rPr lang="en-US" dirty="0"/>
              <a:t>	// void pointer variable.</a:t>
            </a:r>
          </a:p>
          <a:p>
            <a:pPr marL="0" indent="0">
              <a:buNone/>
            </a:pPr>
            <a:r>
              <a:rPr lang="en-US" dirty="0"/>
              <a:t>	</a:t>
            </a:r>
            <a:r>
              <a:rPr lang="en-US" dirty="0" err="1"/>
              <a:t>cout</a:t>
            </a:r>
            <a:r>
              <a:rPr lang="en-US" dirty="0"/>
              <a:t> &lt;&lt; "Integer variable is = " &lt;&lt; *((</a:t>
            </a:r>
            <a:r>
              <a:rPr lang="en-US" dirty="0" err="1"/>
              <a:t>int</a:t>
            </a:r>
            <a:r>
              <a:rPr lang="en-US" dirty="0"/>
              <a:t>*)</a:t>
            </a:r>
            <a:r>
              <a:rPr lang="en-US" dirty="0" err="1"/>
              <a:t>ptr</a:t>
            </a:r>
            <a:r>
              <a:rPr lang="en-US" dirty="0"/>
              <a:t>)</a:t>
            </a:r>
          </a:p>
          <a:p>
            <a:pPr marL="0" indent="0">
              <a:buNone/>
            </a:pPr>
            <a:r>
              <a:rPr lang="en-US" dirty="0"/>
              <a:t>		&lt;&lt; </a:t>
            </a:r>
            <a:r>
              <a:rPr lang="en-US" dirty="0" err="1"/>
              <a:t>endl</a:t>
            </a:r>
            <a:r>
              <a:rPr lang="en-US" dirty="0"/>
              <a:t>;</a:t>
            </a:r>
          </a:p>
          <a:p>
            <a:pPr marL="0" indent="0">
              <a:buNone/>
            </a:pPr>
            <a:r>
              <a:rPr lang="en-US" dirty="0"/>
              <a:t>	</a:t>
            </a:r>
            <a:r>
              <a:rPr lang="en-US" dirty="0" err="1"/>
              <a:t>ptr</a:t>
            </a:r>
            <a:r>
              <a:rPr lang="en-US" dirty="0"/>
              <a:t> = &amp;y;</a:t>
            </a:r>
          </a:p>
          <a:p>
            <a:pPr marL="0" indent="0">
              <a:buNone/>
            </a:pPr>
            <a:r>
              <a:rPr lang="en-US" dirty="0"/>
              <a:t>	</a:t>
            </a:r>
            <a:r>
              <a:rPr lang="en-US" dirty="0" err="1"/>
              <a:t>cout</a:t>
            </a:r>
            <a:r>
              <a:rPr lang="en-US" dirty="0"/>
              <a:t> &lt;&lt; "Float variable is = " &lt;&lt; *((float*)</a:t>
            </a:r>
            <a:r>
              <a:rPr lang="en-US" dirty="0" err="1"/>
              <a:t>ptr</a:t>
            </a:r>
            <a:r>
              <a:rPr lang="en-US" dirty="0"/>
              <a:t>) &lt;&lt; </a:t>
            </a:r>
            <a:r>
              <a:rPr lang="en-US" dirty="0" err="1"/>
              <a:t>endl</a:t>
            </a:r>
            <a:r>
              <a:rPr lang="en-US" dirty="0"/>
              <a:t>;</a:t>
            </a:r>
          </a:p>
          <a:p>
            <a:pPr marL="0" indent="0">
              <a:buNone/>
            </a:pPr>
            <a:r>
              <a:rPr lang="en-US" dirty="0"/>
              <a:t>	return 0;</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414952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58DD-C203-9153-0E8B-0A66F1EF44C8}"/>
              </a:ext>
            </a:extLst>
          </p:cNvPr>
          <p:cNvSpPr>
            <a:spLocks noGrp="1"/>
          </p:cNvSpPr>
          <p:nvPr>
            <p:ph type="title"/>
          </p:nvPr>
        </p:nvSpPr>
        <p:spPr/>
        <p:txBody>
          <a:bodyPr/>
          <a:lstStyle/>
          <a:p>
            <a:r>
              <a:rPr lang="en-US" dirty="0"/>
              <a:t>Constant</a:t>
            </a:r>
            <a:endParaRPr lang="en-IN" dirty="0"/>
          </a:p>
        </p:txBody>
      </p:sp>
      <p:sp>
        <p:nvSpPr>
          <p:cNvPr id="3" name="Content Placeholder 2">
            <a:extLst>
              <a:ext uri="{FF2B5EF4-FFF2-40B4-BE49-F238E27FC236}">
                <a16:creationId xmlns:a16="http://schemas.microsoft.com/office/drawing/2014/main" id="{DEC9829A-9DE9-7C56-3D13-7A028D4F228F}"/>
              </a:ext>
            </a:extLst>
          </p:cNvPr>
          <p:cNvSpPr>
            <a:spLocks noGrp="1"/>
          </p:cNvSpPr>
          <p:nvPr>
            <p:ph idx="1"/>
          </p:nvPr>
        </p:nvSpPr>
        <p:spPr/>
        <p:txBody>
          <a:bodyPr>
            <a:normAutofit fontScale="85000" lnSpcReduction="10000"/>
          </a:bodyPr>
          <a:lstStyle/>
          <a:p>
            <a:pPr marL="0" marR="0">
              <a:lnSpc>
                <a:spcPct val="107000"/>
              </a:lnSpc>
              <a:spcBef>
                <a:spcPts val="0"/>
              </a:spcBef>
              <a:spcAft>
                <a:spcPts val="800"/>
              </a:spcAft>
            </a:pPr>
            <a:r>
              <a:rPr lang="en-US" sz="1800" dirty="0">
                <a:effectLst/>
                <a:latin typeface="Courier New" panose="02070309020205020404" pitchFamily="49" charset="0"/>
                <a:ea typeface="Times New Roman" panose="02020603050405020304" pitchFamily="18" charset="0"/>
                <a:cs typeface="Mangal" panose="02040503050203030202" pitchFamily="18" charset="0"/>
              </a:rPr>
              <a:t>int *const</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 is a declaration in C/C++ that defines a constant pointer to an integer. Let's break down what this means: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ourier New" panose="02070309020205020404" pitchFamily="49" charset="0"/>
                <a:ea typeface="Times New Roman" panose="02020603050405020304" pitchFamily="18" charset="0"/>
                <a:cs typeface="Mangal" panose="02040503050203030202" pitchFamily="18" charset="0"/>
              </a:rPr>
              <a:t>int *</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 This indicates that the variable is a pointer to an integer. The pointer itself can point to an integer variable.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ourier New" panose="02070309020205020404" pitchFamily="49" charset="0"/>
                <a:ea typeface="Times New Roman" panose="02020603050405020304" pitchFamily="18" charset="0"/>
                <a:cs typeface="Mangal" panose="02040503050203030202" pitchFamily="18" charset="0"/>
              </a:rPr>
              <a:t>const</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 Placed after the </a:t>
            </a:r>
            <a:r>
              <a:rPr lang="en-US" sz="1800" dirty="0">
                <a:effectLst/>
                <a:latin typeface="Courier New" panose="02070309020205020404" pitchFamily="49" charset="0"/>
                <a:ea typeface="Times New Roman" panose="02020603050405020304" pitchFamily="18" charset="0"/>
                <a:cs typeface="Mangal" panose="02040503050203030202" pitchFamily="18" charset="0"/>
              </a:rPr>
              <a:t>*</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 it means that the pointer itself is constant. This implies that once the pointer is initialized to point to a particular integer, it cannot be made to point to another integer. However, the value of the integer that the pointer points to can still be changed.</a:t>
            </a:r>
          </a:p>
          <a:p>
            <a:pPr marL="0" marR="0">
              <a:lnSpc>
                <a:spcPct val="107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cs typeface="Mangal" panose="02040503050203030202" pitchFamily="18" charset="0"/>
              </a:rPr>
              <a:t>Example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Mangal" panose="02040503050203030202" pitchFamily="18" charset="0"/>
              </a:rPr>
              <a:t>int a = 10;</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Mangal" panose="02040503050203030202" pitchFamily="18" charset="0"/>
              </a:rPr>
              <a:t>int b = 20;</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Mangal" panose="02040503050203030202" pitchFamily="18" charset="0"/>
              </a:rPr>
              <a:t>int *const </a:t>
            </a:r>
            <a:r>
              <a:rPr lang="en-US" sz="1800" dirty="0" err="1">
                <a:effectLst/>
                <a:latin typeface="Courier New" panose="02070309020205020404" pitchFamily="49" charset="0"/>
                <a:ea typeface="Times New Roman" panose="02020603050405020304" pitchFamily="18" charset="0"/>
                <a:cs typeface="Mangal" panose="02040503050203030202" pitchFamily="18" charset="0"/>
              </a:rPr>
              <a:t>ptr</a:t>
            </a:r>
            <a:r>
              <a:rPr lang="en-US" sz="1800" dirty="0">
                <a:effectLst/>
                <a:latin typeface="Courier New" panose="02070309020205020404" pitchFamily="49" charset="0"/>
                <a:ea typeface="Times New Roman" panose="02020603050405020304" pitchFamily="18" charset="0"/>
                <a:cs typeface="Mangal" panose="02040503050203030202" pitchFamily="18" charset="0"/>
              </a:rPr>
              <a:t> = &amp;a;  // </a:t>
            </a:r>
            <a:r>
              <a:rPr lang="en-US" sz="1800" dirty="0" err="1">
                <a:effectLst/>
                <a:latin typeface="Courier New" panose="02070309020205020404" pitchFamily="49" charset="0"/>
                <a:ea typeface="Times New Roman" panose="02020603050405020304" pitchFamily="18" charset="0"/>
                <a:cs typeface="Mangal" panose="02040503050203030202" pitchFamily="18" charset="0"/>
              </a:rPr>
              <a:t>ptr</a:t>
            </a:r>
            <a:r>
              <a:rPr lang="en-US" sz="1800" dirty="0">
                <a:effectLst/>
                <a:latin typeface="Courier New" panose="02070309020205020404" pitchFamily="49" charset="0"/>
                <a:ea typeface="Times New Roman" panose="02020603050405020304" pitchFamily="18" charset="0"/>
                <a:cs typeface="Mangal" panose="02040503050203030202" pitchFamily="18" charset="0"/>
              </a:rPr>
              <a:t> is a constant pointer to an integer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Mangal" panose="02040503050203030202" pitchFamily="18" charset="0"/>
              </a:rPr>
              <a:t>*</a:t>
            </a:r>
            <a:r>
              <a:rPr lang="en-US" sz="1800" dirty="0" err="1">
                <a:effectLst/>
                <a:latin typeface="Courier New" panose="02070309020205020404" pitchFamily="49" charset="0"/>
                <a:ea typeface="Times New Roman" panose="02020603050405020304" pitchFamily="18" charset="0"/>
                <a:cs typeface="Mangal" panose="02040503050203030202" pitchFamily="18" charset="0"/>
              </a:rPr>
              <a:t>ptr</a:t>
            </a:r>
            <a:r>
              <a:rPr lang="en-US" sz="1800" dirty="0">
                <a:effectLst/>
                <a:latin typeface="Courier New" panose="02070309020205020404" pitchFamily="49" charset="0"/>
                <a:ea typeface="Times New Roman" panose="02020603050405020304" pitchFamily="18" charset="0"/>
                <a:cs typeface="Mangal" panose="02040503050203030202" pitchFamily="18" charset="0"/>
              </a:rPr>
              <a:t> = 15;  // This is allowed. The value of 'a' is now 15.</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Mangal" panose="02040503050203030202" pitchFamily="18" charset="0"/>
              </a:rPr>
              <a:t>// </a:t>
            </a:r>
            <a:r>
              <a:rPr lang="en-US" sz="1800" dirty="0" err="1">
                <a:effectLst/>
                <a:latin typeface="Courier New" panose="02070309020205020404" pitchFamily="49" charset="0"/>
                <a:ea typeface="Times New Roman" panose="02020603050405020304" pitchFamily="18" charset="0"/>
                <a:cs typeface="Mangal" panose="02040503050203030202" pitchFamily="18" charset="0"/>
              </a:rPr>
              <a:t>ptr</a:t>
            </a:r>
            <a:r>
              <a:rPr lang="en-US" sz="1800" dirty="0">
                <a:effectLst/>
                <a:latin typeface="Courier New" panose="02070309020205020404" pitchFamily="49" charset="0"/>
                <a:ea typeface="Times New Roman" panose="02020603050405020304" pitchFamily="18" charset="0"/>
                <a:cs typeface="Mangal" panose="02040503050203030202" pitchFamily="18" charset="0"/>
              </a:rPr>
              <a:t> = &amp;b;  // This would cause a compilation error, because '</a:t>
            </a:r>
            <a:r>
              <a:rPr lang="en-US" sz="1800" dirty="0" err="1">
                <a:effectLst/>
                <a:latin typeface="Courier New" panose="02070309020205020404" pitchFamily="49" charset="0"/>
                <a:ea typeface="Times New Roman" panose="02020603050405020304" pitchFamily="18" charset="0"/>
                <a:cs typeface="Mangal" panose="02040503050203030202" pitchFamily="18" charset="0"/>
              </a:rPr>
              <a:t>ptr</a:t>
            </a:r>
            <a:r>
              <a:rPr lang="en-US" sz="1800" dirty="0">
                <a:effectLst/>
                <a:latin typeface="Courier New" panose="02070309020205020404" pitchFamily="49" charset="0"/>
                <a:ea typeface="Times New Roman" panose="02020603050405020304" pitchFamily="18" charset="0"/>
                <a:cs typeface="Mangal" panose="02040503050203030202" pitchFamily="18" charset="0"/>
              </a:rPr>
              <a:t>' is a constant pointer.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Mangal" panose="02040503050203030202" pitchFamily="18" charset="0"/>
              </a:rPr>
              <a:t>In this example, the pointer </a:t>
            </a:r>
            <a:r>
              <a:rPr lang="en-US" sz="1800" dirty="0" err="1">
                <a:effectLst/>
                <a:latin typeface="Courier New" panose="02070309020205020404" pitchFamily="49" charset="0"/>
                <a:ea typeface="Times New Roman" panose="02020603050405020304" pitchFamily="18" charset="0"/>
                <a:cs typeface="Mangal" panose="02040503050203030202" pitchFamily="18" charset="0"/>
              </a:rPr>
              <a:t>ptr</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 can only point to </a:t>
            </a:r>
            <a:r>
              <a:rPr lang="en-US" sz="1800" dirty="0">
                <a:effectLst/>
                <a:latin typeface="Courier New" panose="02070309020205020404" pitchFamily="49" charset="0"/>
                <a:ea typeface="Times New Roman" panose="02020603050405020304" pitchFamily="18" charset="0"/>
                <a:cs typeface="Mangal" panose="02040503050203030202" pitchFamily="18" charset="0"/>
              </a:rPr>
              <a:t>a</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 for its lifetime, but the value of </a:t>
            </a:r>
            <a:r>
              <a:rPr lang="en-US" sz="1800" dirty="0">
                <a:effectLst/>
                <a:latin typeface="Courier New" panose="02070309020205020404" pitchFamily="49" charset="0"/>
                <a:ea typeface="Times New Roman" panose="02020603050405020304" pitchFamily="18" charset="0"/>
                <a:cs typeface="Mangal" panose="02040503050203030202" pitchFamily="18" charset="0"/>
              </a:rPr>
              <a:t>a</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 (which </a:t>
            </a:r>
            <a:r>
              <a:rPr lang="en-US" sz="1800" dirty="0" err="1">
                <a:effectLst/>
                <a:latin typeface="Courier New" panose="02070309020205020404" pitchFamily="49" charset="0"/>
                <a:ea typeface="Times New Roman" panose="02020603050405020304" pitchFamily="18" charset="0"/>
                <a:cs typeface="Mangal" panose="02040503050203030202" pitchFamily="18" charset="0"/>
              </a:rPr>
              <a:t>ptr</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 points to) can be modified through the pointer.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32614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9B3D-9D27-FBC0-0A45-44784CF61E03}"/>
              </a:ext>
            </a:extLst>
          </p:cNvPr>
          <p:cNvSpPr>
            <a:spLocks noGrp="1"/>
          </p:cNvSpPr>
          <p:nvPr>
            <p:ph type="title"/>
          </p:nvPr>
        </p:nvSpPr>
        <p:spPr/>
        <p:txBody>
          <a:bodyPr/>
          <a:lstStyle/>
          <a:p>
            <a:r>
              <a:rPr lang="en-US" dirty="0"/>
              <a:t>Constant</a:t>
            </a:r>
            <a:endParaRPr lang="en-IN" dirty="0"/>
          </a:p>
        </p:txBody>
      </p:sp>
      <p:sp>
        <p:nvSpPr>
          <p:cNvPr id="3" name="Content Placeholder 2">
            <a:extLst>
              <a:ext uri="{FF2B5EF4-FFF2-40B4-BE49-F238E27FC236}">
                <a16:creationId xmlns:a16="http://schemas.microsoft.com/office/drawing/2014/main" id="{570311FF-6654-2404-60A8-E9F7F5C50246}"/>
              </a:ext>
            </a:extLst>
          </p:cNvPr>
          <p:cNvSpPr>
            <a:spLocks noGrp="1"/>
          </p:cNvSpPr>
          <p:nvPr>
            <p:ph idx="1"/>
          </p:nvPr>
        </p:nvSpPr>
        <p:spPr/>
        <p:txBody>
          <a:bodyPr>
            <a:normAutofit fontScale="85000" lnSpcReduction="20000"/>
          </a:bodyPr>
          <a:lstStyle/>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Mangal" panose="02040503050203030202" pitchFamily="18" charset="0"/>
              </a:rPr>
              <a:t>const int *a</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1800" dirty="0">
                <a:effectLst/>
                <a:latin typeface="Courier New" panose="02070309020205020404" pitchFamily="49" charset="0"/>
                <a:ea typeface="Times New Roman" panose="02020603050405020304" pitchFamily="18" charset="0"/>
                <a:cs typeface="Mangal" panose="02040503050203030202" pitchFamily="18" charset="0"/>
              </a:rPr>
              <a:t>const int *a</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 is a declaration in C/C++ that defines a pointer to a constant integer. Let's break down what this means: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ourier New" panose="02070309020205020404" pitchFamily="49" charset="0"/>
                <a:ea typeface="Times New Roman" panose="02020603050405020304" pitchFamily="18" charset="0"/>
                <a:cs typeface="Mangal" panose="02040503050203030202" pitchFamily="18" charset="0"/>
              </a:rPr>
              <a:t>int *a</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 This indicates that </a:t>
            </a:r>
            <a:r>
              <a:rPr lang="en-US" sz="1800" dirty="0">
                <a:effectLst/>
                <a:latin typeface="Courier New" panose="02070309020205020404" pitchFamily="49" charset="0"/>
                <a:ea typeface="Times New Roman" panose="02020603050405020304" pitchFamily="18" charset="0"/>
                <a:cs typeface="Mangal" panose="02040503050203030202" pitchFamily="18" charset="0"/>
              </a:rPr>
              <a:t>a</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 is a pointer to an integer.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ourier New" panose="02070309020205020404" pitchFamily="49" charset="0"/>
                <a:ea typeface="Times New Roman" panose="02020603050405020304" pitchFamily="18" charset="0"/>
                <a:cs typeface="Mangal" panose="02040503050203030202" pitchFamily="18" charset="0"/>
              </a:rPr>
              <a:t>const</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 Placed before the </a:t>
            </a:r>
            <a:r>
              <a:rPr lang="en-US" sz="1800" dirty="0">
                <a:effectLst/>
                <a:latin typeface="Courier New" panose="02070309020205020404" pitchFamily="49" charset="0"/>
                <a:ea typeface="Times New Roman" panose="02020603050405020304" pitchFamily="18" charset="0"/>
                <a:cs typeface="Mangal" panose="02040503050203030202" pitchFamily="18" charset="0"/>
              </a:rPr>
              <a:t>int</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 it means that the integer value being pointed to by </a:t>
            </a:r>
            <a:r>
              <a:rPr lang="en-US" sz="1800" dirty="0">
                <a:effectLst/>
                <a:latin typeface="Courier New" panose="02070309020205020404" pitchFamily="49" charset="0"/>
                <a:ea typeface="Times New Roman" panose="02020603050405020304" pitchFamily="18" charset="0"/>
                <a:cs typeface="Mangal" panose="02040503050203030202" pitchFamily="18" charset="0"/>
              </a:rPr>
              <a:t>a</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 is constant and cannot be changed through the pointer. However, the pointer itself (</a:t>
            </a:r>
            <a:r>
              <a:rPr lang="en-US" sz="1800" dirty="0">
                <a:effectLst/>
                <a:latin typeface="Courier New" panose="02070309020205020404" pitchFamily="49" charset="0"/>
                <a:ea typeface="Times New Roman" panose="02020603050405020304" pitchFamily="18" charset="0"/>
                <a:cs typeface="Mangal" panose="02040503050203030202" pitchFamily="18" charset="0"/>
              </a:rPr>
              <a:t>a</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 can be changed to point to another integer.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cs typeface="Mangal" panose="02040503050203030202" pitchFamily="18" charset="0"/>
              </a:rPr>
              <a:t>Example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Mangal" panose="02040503050203030202" pitchFamily="18" charset="0"/>
              </a:rPr>
              <a:t>int x = 10;</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Mangal" panose="02040503050203030202" pitchFamily="18" charset="0"/>
              </a:rPr>
              <a:t>int y = 20;</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Mangal" panose="02040503050203030202" pitchFamily="18" charset="0"/>
              </a:rPr>
              <a:t>const int *a = &amp;x;  // 'a' is a pointer to a constant integer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Mangal" panose="02040503050203030202" pitchFamily="18" charset="0"/>
              </a:rPr>
              <a:t>// *a = 15;  // This would cause a compilation error, because the value at 'a' is constant.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Mangal" panose="02040503050203030202" pitchFamily="18" charset="0"/>
              </a:rPr>
              <a:t>a = &amp;y;     // This is allowed. The pointer 'a' can point to another integer.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Mangal" panose="02040503050203030202" pitchFamily="18" charset="0"/>
              </a:rPr>
              <a:t>In this example, the pointer </a:t>
            </a:r>
            <a:r>
              <a:rPr lang="en-US" sz="1800" dirty="0">
                <a:effectLst/>
                <a:latin typeface="Courier New" panose="02070309020205020404" pitchFamily="49" charset="0"/>
                <a:ea typeface="Times New Roman" panose="02020603050405020304" pitchFamily="18" charset="0"/>
                <a:cs typeface="Mangal" panose="02040503050203030202" pitchFamily="18" charset="0"/>
              </a:rPr>
              <a:t>a</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 can be made to point to different integers (</a:t>
            </a:r>
            <a:r>
              <a:rPr lang="en-US" sz="1800" dirty="0">
                <a:effectLst/>
                <a:latin typeface="Courier New" panose="02070309020205020404" pitchFamily="49" charset="0"/>
                <a:ea typeface="Times New Roman" panose="02020603050405020304" pitchFamily="18" charset="0"/>
                <a:cs typeface="Mangal" panose="02040503050203030202" pitchFamily="18" charset="0"/>
              </a:rPr>
              <a:t>x</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 or </a:t>
            </a:r>
            <a:r>
              <a:rPr lang="en-US" sz="1800" dirty="0">
                <a:effectLst/>
                <a:latin typeface="Courier New" panose="02070309020205020404" pitchFamily="49" charset="0"/>
                <a:ea typeface="Times New Roman" panose="02020603050405020304" pitchFamily="18" charset="0"/>
                <a:cs typeface="Mangal" panose="02040503050203030202" pitchFamily="18" charset="0"/>
              </a:rPr>
              <a:t>y</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 but the value of the integer that </a:t>
            </a:r>
            <a:r>
              <a:rPr lang="en-US" sz="1800" dirty="0">
                <a:effectLst/>
                <a:latin typeface="Courier New" panose="02070309020205020404" pitchFamily="49" charset="0"/>
                <a:ea typeface="Times New Roman" panose="02020603050405020304" pitchFamily="18" charset="0"/>
                <a:cs typeface="Mangal" panose="02040503050203030202" pitchFamily="18" charset="0"/>
              </a:rPr>
              <a:t>a</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 points to cannot be changed through </a:t>
            </a:r>
            <a:r>
              <a:rPr lang="en-US" sz="1800" dirty="0">
                <a:effectLst/>
                <a:latin typeface="Courier New" panose="02070309020205020404" pitchFamily="49" charset="0"/>
                <a:ea typeface="Times New Roman" panose="02020603050405020304" pitchFamily="18" charset="0"/>
                <a:cs typeface="Mangal" panose="02040503050203030202" pitchFamily="18" charset="0"/>
              </a:rPr>
              <a:t>a</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3974210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Pointer arithmetic in data structures refers to the manipulation of memory addresses using pointers to efficiently access and traverse data elements in memory. Pointers are variables that store the memory addresses of other variables or data structures. By performing arithmetic operations on pointers, you can move through the memory in a structured way.</a:t>
            </a:r>
          </a:p>
        </p:txBody>
      </p:sp>
      <p:sp>
        <p:nvSpPr>
          <p:cNvPr id="4" name="Rectangle 3"/>
          <p:cNvSpPr/>
          <p:nvPr/>
        </p:nvSpPr>
        <p:spPr>
          <a:xfrm>
            <a:off x="1752600" y="762000"/>
            <a:ext cx="4114800" cy="707886"/>
          </a:xfrm>
          <a:prstGeom prst="rect">
            <a:avLst/>
          </a:prstGeom>
        </p:spPr>
        <p:txBody>
          <a:bodyPr wrap="square">
            <a:spAutoFit/>
          </a:bodyPr>
          <a:lstStyle/>
          <a:p>
            <a:r>
              <a:rPr lang="en-US" sz="4000" dirty="0"/>
              <a:t>Pointer Arithmetic </a:t>
            </a:r>
          </a:p>
        </p:txBody>
      </p:sp>
    </p:spTree>
    <p:extLst>
      <p:ext uri="{BB962C8B-B14F-4D97-AF65-F5344CB8AC3E}">
        <p14:creationId xmlns:p14="http://schemas.microsoft.com/office/powerpoint/2010/main" val="2910981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i="1" dirty="0">
                <a:solidFill>
                  <a:srgbClr val="00B0F0"/>
                </a:solidFill>
              </a:rPr>
              <a:t>Pointer arithmetic means  </a:t>
            </a:r>
            <a:r>
              <a:rPr lang="en-US" dirty="0"/>
              <a:t>manipulate the memory address by using pointers  .So we access elements from memory in easy and efficient way. or u can say so we can perform operations on (data structure) in efficient way .</a:t>
            </a:r>
          </a:p>
          <a:p>
            <a:endParaRPr lang="en-US" dirty="0"/>
          </a:p>
        </p:txBody>
      </p:sp>
    </p:spTree>
    <p:extLst>
      <p:ext uri="{BB962C8B-B14F-4D97-AF65-F5344CB8AC3E}">
        <p14:creationId xmlns:p14="http://schemas.microsoft.com/office/powerpoint/2010/main" val="29737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018"/>
            <a:ext cx="8229600" cy="4525963"/>
          </a:xfrm>
        </p:spPr>
        <p:txBody>
          <a:bodyPr>
            <a:normAutofit fontScale="92500" lnSpcReduction="20000"/>
          </a:bodyPr>
          <a:lstStyle/>
          <a:p>
            <a:pPr algn="just"/>
            <a:r>
              <a:rPr lang="en-US" b="1" dirty="0">
                <a:solidFill>
                  <a:srgbClr val="00B050"/>
                </a:solidFill>
              </a:rPr>
              <a:t>Memory Address: </a:t>
            </a:r>
            <a:r>
              <a:rPr lang="en-US" dirty="0"/>
              <a:t>Every variable in a computer program is stored in a specific memory location, and each location has a unique address. Pointers are used to store and manipulate these memory addresses.</a:t>
            </a:r>
          </a:p>
          <a:p>
            <a:endParaRPr lang="en-US" dirty="0"/>
          </a:p>
          <a:p>
            <a:r>
              <a:rPr lang="en-US" b="1" dirty="0">
                <a:solidFill>
                  <a:srgbClr val="00B050"/>
                </a:solidFill>
              </a:rPr>
              <a:t>Declaration: </a:t>
            </a:r>
            <a:r>
              <a:rPr lang="en-US" dirty="0"/>
              <a:t>Pointers are declared using an asterisk (*) before the variable name. For example, to declare a pointer to an integer, you would write </a:t>
            </a:r>
            <a:r>
              <a:rPr lang="en-US" dirty="0" err="1"/>
              <a:t>int</a:t>
            </a:r>
            <a:r>
              <a:rPr lang="en-US" dirty="0"/>
              <a:t> *</a:t>
            </a:r>
            <a:r>
              <a:rPr lang="en-US" dirty="0" err="1"/>
              <a:t>ptr</a:t>
            </a:r>
            <a:r>
              <a:rPr lang="en-US" dirty="0"/>
              <a:t>;, where </a:t>
            </a:r>
            <a:r>
              <a:rPr lang="en-US" dirty="0" err="1"/>
              <a:t>ptr</a:t>
            </a:r>
            <a:r>
              <a:rPr lang="en-US" dirty="0"/>
              <a:t> is the pointer variable.</a:t>
            </a:r>
          </a:p>
        </p:txBody>
      </p:sp>
    </p:spTree>
    <p:extLst>
      <p:ext uri="{BB962C8B-B14F-4D97-AF65-F5344CB8AC3E}">
        <p14:creationId xmlns:p14="http://schemas.microsoft.com/office/powerpoint/2010/main" val="4726176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pointers</a:t>
            </a:r>
          </a:p>
        </p:txBody>
      </p:sp>
      <p:sp>
        <p:nvSpPr>
          <p:cNvPr id="3" name="Content Placeholder 2"/>
          <p:cNvSpPr>
            <a:spLocks noGrp="1"/>
          </p:cNvSpPr>
          <p:nvPr>
            <p:ph idx="1"/>
          </p:nvPr>
        </p:nvSpPr>
        <p:spPr/>
        <p:txBody>
          <a:bodyPr>
            <a:normAutofit fontScale="92500"/>
          </a:bodyPr>
          <a:lstStyle/>
          <a:p>
            <a:pPr fontAlgn="base"/>
            <a:r>
              <a:rPr lang="en-US" dirty="0"/>
              <a:t>A limited set of arithmetic operations can be performed on pointers which are:</a:t>
            </a:r>
          </a:p>
          <a:p>
            <a:pPr fontAlgn="base"/>
            <a:r>
              <a:rPr lang="en-US" dirty="0"/>
              <a:t>incremented ( ++ )</a:t>
            </a:r>
          </a:p>
          <a:p>
            <a:pPr fontAlgn="base"/>
            <a:r>
              <a:rPr lang="en-US" dirty="0"/>
              <a:t>decremented ( — )</a:t>
            </a:r>
          </a:p>
          <a:p>
            <a:pPr fontAlgn="base"/>
            <a:r>
              <a:rPr lang="en-US" dirty="0"/>
              <a:t>an integer may be added to a pointer ( + or += )</a:t>
            </a:r>
          </a:p>
          <a:p>
            <a:pPr fontAlgn="base"/>
            <a:r>
              <a:rPr lang="en-US" dirty="0"/>
              <a:t>an integer may be subtracted from a pointer ( – or -= )</a:t>
            </a:r>
          </a:p>
          <a:p>
            <a:pPr fontAlgn="base"/>
            <a:r>
              <a:rPr lang="en-US" dirty="0"/>
              <a:t>difference between two pointers (p1-p2)</a:t>
            </a:r>
          </a:p>
          <a:p>
            <a:endParaRPr lang="en-US" dirty="0"/>
          </a:p>
        </p:txBody>
      </p:sp>
    </p:spTree>
    <p:extLst>
      <p:ext uri="{BB962C8B-B14F-4D97-AF65-F5344CB8AC3E}">
        <p14:creationId xmlns:p14="http://schemas.microsoft.com/office/powerpoint/2010/main" val="4952698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ED17-1C34-B1E6-7EEC-103A82619D2D}"/>
              </a:ext>
            </a:extLst>
          </p:cNvPr>
          <p:cNvSpPr>
            <a:spLocks noGrp="1"/>
          </p:cNvSpPr>
          <p:nvPr>
            <p:ph type="title"/>
          </p:nvPr>
        </p:nvSpPr>
        <p:spPr>
          <a:xfrm>
            <a:off x="510209" y="76200"/>
            <a:ext cx="8229600" cy="1143000"/>
          </a:xfrm>
        </p:spPr>
        <p:txBody>
          <a:bodyPr>
            <a:normAutofit fontScale="90000"/>
          </a:bodyPr>
          <a:lstStyle/>
          <a:p>
            <a:r>
              <a:rPr lang="en-IN" dirty="0"/>
              <a:t>Pointer Addition</a:t>
            </a:r>
            <a:br>
              <a:rPr lang="en-IN" dirty="0"/>
            </a:br>
            <a:endParaRPr lang="en-IN" dirty="0"/>
          </a:p>
        </p:txBody>
      </p:sp>
      <p:sp>
        <p:nvSpPr>
          <p:cNvPr id="4" name="Rectangle 1">
            <a:extLst>
              <a:ext uri="{FF2B5EF4-FFF2-40B4-BE49-F238E27FC236}">
                <a16:creationId xmlns:a16="http://schemas.microsoft.com/office/drawing/2014/main" id="{37481399-1E85-7688-C320-0AF49D120FB5}"/>
              </a:ext>
            </a:extLst>
          </p:cNvPr>
          <p:cNvSpPr>
            <a:spLocks noGrp="1" noChangeArrowheads="1"/>
          </p:cNvSpPr>
          <p:nvPr>
            <p:ph idx="1"/>
          </p:nvPr>
        </p:nvSpPr>
        <p:spPr bwMode="auto">
          <a:xfrm>
            <a:off x="548309" y="674204"/>
            <a:ext cx="8153400"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Incrementing a Pointer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When you add an integer to a pointer, the pointer moves forward by that integer multiplied by the size of the data type it points to.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Syntax</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ptr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 {1, 2, 3, 4, 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ptr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ptr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points to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ptr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ptr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+ 2; //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ptr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now points to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Here, if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ptr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was pointing to an int, and int is 4 bytes, then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ptr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+ 2 moves the pointer forward by 8 bytes.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Addition of Constant to Pointers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can add integer values to Pointers and the pointer is adjusted based on the size of the data type it points to. For example, if an integer pointer stores the address 1000 and we add the value 5 to the pointer, it will store the new address 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1000 + (5 * 4(size of an integer)) = 1020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6240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E3A33-27AE-C274-3987-164A0E38BC87}"/>
              </a:ext>
            </a:extLst>
          </p:cNvPr>
          <p:cNvSpPr>
            <a:spLocks noGrp="1"/>
          </p:cNvSpPr>
          <p:nvPr>
            <p:ph type="title"/>
          </p:nvPr>
        </p:nvSpPr>
        <p:spPr/>
        <p:txBody>
          <a:bodyPr/>
          <a:lstStyle/>
          <a:p>
            <a:r>
              <a:rPr lang="en-IN" dirty="0"/>
              <a:t>Pointer Subtraction</a:t>
            </a:r>
          </a:p>
        </p:txBody>
      </p:sp>
      <p:sp>
        <p:nvSpPr>
          <p:cNvPr id="3" name="Content Placeholder 2">
            <a:extLst>
              <a:ext uri="{FF2B5EF4-FFF2-40B4-BE49-F238E27FC236}">
                <a16:creationId xmlns:a16="http://schemas.microsoft.com/office/drawing/2014/main" id="{8199540E-C4E2-407F-C0E9-B4E56CD684FD}"/>
              </a:ext>
            </a:extLst>
          </p:cNvPr>
          <p:cNvSpPr>
            <a:spLocks noGrp="1"/>
          </p:cNvSpPr>
          <p:nvPr>
            <p:ph idx="1"/>
          </p:nvPr>
        </p:nvSpPr>
        <p:spPr>
          <a:xfrm>
            <a:off x="457200" y="1417638"/>
            <a:ext cx="8229600" cy="4525963"/>
          </a:xfrm>
        </p:spPr>
        <p:txBody>
          <a:bodyPr>
            <a:normAutofit fontScale="62500" lnSpcReduction="20000"/>
          </a:bodyPr>
          <a:lstStyle/>
          <a:p>
            <a:r>
              <a:rPr lang="en-US" dirty="0"/>
              <a:t>Decrementing a Pointer: Subtracting an integer from a pointer moves the pointer backward by that integer multiplied by the size of the data type.</a:t>
            </a:r>
          </a:p>
          <a:p>
            <a:r>
              <a:rPr lang="en-US" dirty="0"/>
              <a:t>Syntax: </a:t>
            </a:r>
            <a:r>
              <a:rPr lang="en-US" dirty="0" err="1"/>
              <a:t>ptr</a:t>
            </a:r>
            <a:r>
              <a:rPr lang="en-US" dirty="0"/>
              <a:t> – n</a:t>
            </a:r>
            <a:br>
              <a:rPr lang="en-US" dirty="0"/>
            </a:br>
            <a:r>
              <a:rPr lang="en-US" dirty="0"/>
              <a:t>Example</a:t>
            </a:r>
          </a:p>
          <a:p>
            <a:pPr marL="0" indent="0">
              <a:buNone/>
            </a:pPr>
            <a:r>
              <a:rPr lang="en-US" dirty="0"/>
              <a:t>int </a:t>
            </a:r>
            <a:r>
              <a:rPr lang="en-US" dirty="0" err="1"/>
              <a:t>arr</a:t>
            </a:r>
            <a:r>
              <a:rPr lang="en-US" dirty="0"/>
              <a:t>[5] = {1, 2, 3, 4, 5}; </a:t>
            </a:r>
          </a:p>
          <a:p>
            <a:pPr marL="0" indent="0">
              <a:buNone/>
            </a:pPr>
            <a:r>
              <a:rPr lang="en-US" dirty="0"/>
              <a:t>int *</a:t>
            </a:r>
            <a:r>
              <a:rPr lang="en-US" dirty="0" err="1"/>
              <a:t>ptr</a:t>
            </a:r>
            <a:r>
              <a:rPr lang="en-US" dirty="0"/>
              <a:t> = &amp;</a:t>
            </a:r>
            <a:r>
              <a:rPr lang="en-US" dirty="0" err="1"/>
              <a:t>arr</a:t>
            </a:r>
            <a:r>
              <a:rPr lang="en-US" dirty="0"/>
              <a:t>[3]; // </a:t>
            </a:r>
            <a:r>
              <a:rPr lang="en-US" dirty="0" err="1"/>
              <a:t>ptr</a:t>
            </a:r>
            <a:r>
              <a:rPr lang="en-US" dirty="0"/>
              <a:t> points to </a:t>
            </a:r>
            <a:r>
              <a:rPr lang="en-US" dirty="0" err="1"/>
              <a:t>arr</a:t>
            </a:r>
            <a:r>
              <a:rPr lang="en-US" dirty="0"/>
              <a:t>[3] </a:t>
            </a:r>
          </a:p>
          <a:p>
            <a:pPr marL="0" indent="0">
              <a:buNone/>
            </a:pPr>
            <a:r>
              <a:rPr lang="en-US" dirty="0" err="1"/>
              <a:t>ptr</a:t>
            </a:r>
            <a:r>
              <a:rPr lang="en-US" dirty="0"/>
              <a:t> = </a:t>
            </a:r>
            <a:r>
              <a:rPr lang="en-US" dirty="0" err="1"/>
              <a:t>ptr</a:t>
            </a:r>
            <a:r>
              <a:rPr lang="en-US" dirty="0"/>
              <a:t> - 2; // </a:t>
            </a:r>
            <a:r>
              <a:rPr lang="en-US" dirty="0" err="1"/>
              <a:t>ptr</a:t>
            </a:r>
            <a:r>
              <a:rPr lang="en-US" dirty="0"/>
              <a:t> now points to </a:t>
            </a:r>
            <a:r>
              <a:rPr lang="en-US" dirty="0" err="1"/>
              <a:t>arr</a:t>
            </a:r>
            <a:r>
              <a:rPr lang="en-US" dirty="0"/>
              <a:t>[1]</a:t>
            </a:r>
          </a:p>
          <a:p>
            <a:pPr marL="0" indent="0">
              <a:buNone/>
            </a:pPr>
            <a:endParaRPr lang="en-US" dirty="0"/>
          </a:p>
          <a:p>
            <a:pPr marL="0" indent="0">
              <a:buNone/>
            </a:pPr>
            <a:r>
              <a:rPr lang="en-US" dirty="0"/>
              <a:t>We can also subtract a constant from Pointers and it is the same as the addition of a constant to a pointer. For example, if an integer pointer stores the address 1000 and we subtract the value 5 from the pointer, it will store the new address as:</a:t>
            </a:r>
          </a:p>
          <a:p>
            <a:pPr marL="0" indent="0">
              <a:buNone/>
            </a:pPr>
            <a:endParaRPr lang="en-US" dirty="0"/>
          </a:p>
          <a:p>
            <a:pPr marL="0" indent="0">
              <a:buNone/>
            </a:pPr>
            <a:r>
              <a:rPr lang="en-US" dirty="0"/>
              <a:t>1000 - (5 * 4(size of an integer)) = 980</a:t>
            </a:r>
            <a:endParaRPr lang="en-IN" dirty="0"/>
          </a:p>
        </p:txBody>
      </p:sp>
    </p:spTree>
    <p:extLst>
      <p:ext uri="{BB962C8B-B14F-4D97-AF65-F5344CB8AC3E}">
        <p14:creationId xmlns:p14="http://schemas.microsoft.com/office/powerpoint/2010/main" val="1602162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69281-A7F3-AAF1-312F-A175AD4123F1}"/>
              </a:ext>
            </a:extLst>
          </p:cNvPr>
          <p:cNvSpPr>
            <a:spLocks noGrp="1"/>
          </p:cNvSpPr>
          <p:nvPr>
            <p:ph type="title"/>
          </p:nvPr>
        </p:nvSpPr>
        <p:spPr/>
        <p:txBody>
          <a:bodyPr/>
          <a:lstStyle/>
          <a:p>
            <a:r>
              <a:rPr lang="en-IN" dirty="0"/>
              <a:t>Difference between Two Pointers</a:t>
            </a:r>
          </a:p>
        </p:txBody>
      </p:sp>
      <p:sp>
        <p:nvSpPr>
          <p:cNvPr id="3" name="Content Placeholder 2">
            <a:extLst>
              <a:ext uri="{FF2B5EF4-FFF2-40B4-BE49-F238E27FC236}">
                <a16:creationId xmlns:a16="http://schemas.microsoft.com/office/drawing/2014/main" id="{FDC91AC6-FF05-1E0B-A585-87F782B1978A}"/>
              </a:ext>
            </a:extLst>
          </p:cNvPr>
          <p:cNvSpPr>
            <a:spLocks noGrp="1"/>
          </p:cNvSpPr>
          <p:nvPr>
            <p:ph idx="1"/>
          </p:nvPr>
        </p:nvSpPr>
        <p:spPr/>
        <p:txBody>
          <a:bodyPr>
            <a:normAutofit fontScale="92500" lnSpcReduction="20000"/>
          </a:bodyPr>
          <a:lstStyle/>
          <a:p>
            <a:r>
              <a:rPr lang="en-US" dirty="0"/>
              <a:t>You can subtract one pointer from another if they point to elements of the same array. This gives the number of elements between them.</a:t>
            </a:r>
          </a:p>
          <a:p>
            <a:r>
              <a:rPr lang="en-US" dirty="0"/>
              <a:t>Syntax: ptr1 - ptr2</a:t>
            </a:r>
          </a:p>
          <a:p>
            <a:r>
              <a:rPr lang="en-US" dirty="0"/>
              <a:t>Example:</a:t>
            </a:r>
          </a:p>
          <a:p>
            <a:pPr marL="0" indent="0">
              <a:buNone/>
            </a:pPr>
            <a:r>
              <a:rPr lang="en-US" dirty="0"/>
              <a:t>int </a:t>
            </a:r>
            <a:r>
              <a:rPr lang="en-US" dirty="0" err="1"/>
              <a:t>arr</a:t>
            </a:r>
            <a:r>
              <a:rPr lang="en-US" dirty="0"/>
              <a:t>[5] = {1, 2, 3, 4, 5}; </a:t>
            </a:r>
          </a:p>
          <a:p>
            <a:pPr marL="0" indent="0">
              <a:buNone/>
            </a:pPr>
            <a:r>
              <a:rPr lang="en-US" dirty="0"/>
              <a:t>int *ptr1 = &amp;</a:t>
            </a:r>
            <a:r>
              <a:rPr lang="en-US" dirty="0" err="1"/>
              <a:t>arr</a:t>
            </a:r>
            <a:r>
              <a:rPr lang="en-US" dirty="0"/>
              <a:t>[3]; // ptr1 points to </a:t>
            </a:r>
            <a:r>
              <a:rPr lang="en-US" dirty="0" err="1"/>
              <a:t>arr</a:t>
            </a:r>
            <a:r>
              <a:rPr lang="en-US" dirty="0"/>
              <a:t>[3] </a:t>
            </a:r>
          </a:p>
          <a:p>
            <a:pPr marL="0" indent="0">
              <a:buNone/>
            </a:pPr>
            <a:r>
              <a:rPr lang="en-US" dirty="0"/>
              <a:t>int *ptr2 = &amp;</a:t>
            </a:r>
            <a:r>
              <a:rPr lang="en-US" dirty="0" err="1"/>
              <a:t>arr</a:t>
            </a:r>
            <a:r>
              <a:rPr lang="en-US" dirty="0"/>
              <a:t>[1]; // ptr2 points to </a:t>
            </a:r>
            <a:r>
              <a:rPr lang="en-US" dirty="0" err="1"/>
              <a:t>arr</a:t>
            </a:r>
            <a:r>
              <a:rPr lang="en-US" dirty="0"/>
              <a:t>[1] </a:t>
            </a:r>
          </a:p>
          <a:p>
            <a:pPr marL="0" indent="0">
              <a:buNone/>
            </a:pPr>
            <a:r>
              <a:rPr lang="en-US" dirty="0"/>
              <a:t>int diff = ptr1 - ptr2; // diff is 2, the number of elements between </a:t>
            </a:r>
            <a:r>
              <a:rPr lang="en-US" dirty="0" err="1"/>
              <a:t>arr</a:t>
            </a:r>
            <a:r>
              <a:rPr lang="en-US" dirty="0"/>
              <a:t>[1] and </a:t>
            </a:r>
            <a:r>
              <a:rPr lang="en-US" dirty="0" err="1"/>
              <a:t>arr</a:t>
            </a:r>
            <a:r>
              <a:rPr lang="en-US" dirty="0"/>
              <a:t>[3]</a:t>
            </a:r>
            <a:endParaRPr lang="en-IN" dirty="0"/>
          </a:p>
        </p:txBody>
      </p:sp>
    </p:spTree>
    <p:extLst>
      <p:ext uri="{BB962C8B-B14F-4D97-AF65-F5344CB8AC3E}">
        <p14:creationId xmlns:p14="http://schemas.microsoft.com/office/powerpoint/2010/main" val="41349211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22313-F0B6-E857-275F-A1B2EEED5BB4}"/>
              </a:ext>
            </a:extLst>
          </p:cNvPr>
          <p:cNvSpPr>
            <a:spLocks noGrp="1"/>
          </p:cNvSpPr>
          <p:nvPr>
            <p:ph type="title"/>
          </p:nvPr>
        </p:nvSpPr>
        <p:spPr/>
        <p:txBody>
          <a:bodyPr/>
          <a:lstStyle/>
          <a:p>
            <a:r>
              <a:rPr lang="en-IN" dirty="0"/>
              <a:t>Pointer Increment and Decrement</a:t>
            </a:r>
          </a:p>
        </p:txBody>
      </p:sp>
      <p:sp>
        <p:nvSpPr>
          <p:cNvPr id="4" name="Rectangle 1">
            <a:extLst>
              <a:ext uri="{FF2B5EF4-FFF2-40B4-BE49-F238E27FC236}">
                <a16:creationId xmlns:a16="http://schemas.microsoft.com/office/drawing/2014/main" id="{8BB3ED85-14D4-363E-7BD9-C4DB2245B1CD}"/>
              </a:ext>
            </a:extLst>
          </p:cNvPr>
          <p:cNvSpPr>
            <a:spLocks noGrp="1" noChangeArrowheads="1"/>
          </p:cNvSpPr>
          <p:nvPr>
            <p:ph idx="1"/>
          </p:nvPr>
        </p:nvSpPr>
        <p:spPr bwMode="auto">
          <a:xfrm>
            <a:off x="533400" y="2189440"/>
            <a:ext cx="81534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Increment (</a:t>
            </a:r>
            <a:r>
              <a:rPr kumimoji="0" lang="en-US" altLang="en-US" sz="1000" b="1" i="0" u="none" strike="noStrike" cap="none" normalizeH="0" baseline="0" dirty="0">
                <a:ln>
                  <a:noFill/>
                </a:ln>
                <a:solidFill>
                  <a:schemeClr val="tx1"/>
                </a:solidFill>
                <a:effectLst/>
                <a:latin typeface="Arial Unicode MS"/>
              </a:rPr>
              <a:t>++</a:t>
            </a:r>
            <a:r>
              <a:rPr kumimoji="0" lang="en-US" altLang="en-US" sz="600"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Moves the pointer to the next element.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Decrement (</a:t>
            </a:r>
            <a:r>
              <a:rPr kumimoji="0" lang="en-US" altLang="en-US" sz="1000" b="1" i="0" u="none" strike="noStrike" cap="none" normalizeH="0" baseline="0" dirty="0">
                <a:ln>
                  <a:noFill/>
                </a:ln>
                <a:solidFill>
                  <a:schemeClr val="tx1"/>
                </a:solidFill>
                <a:effectLst/>
                <a:latin typeface="Arial Unicode MS"/>
              </a:rPr>
              <a:t>--</a:t>
            </a:r>
            <a:r>
              <a:rPr kumimoji="0" lang="en-US" altLang="en-US" sz="600"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Moves the pointer to the previous element.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Incrementing or decrementing a pointer will make it refer to the address of the next or previous data in the memory. This process differs from incrementing and decrementing numeric data.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example, when we increment or decrement a numeric data, its value is incremented or decremented by 1. However, incrementing or decrementing a pointer, instead of increasing or decreasing by 1, the address increases or decreases by 1 multiplied by the size of the data type it is pointing to. (one of the reasons why the pointer declaration requires the information about the type of data it is pointing to)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79572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22313-F0B6-E857-275F-A1B2EEED5BB4}"/>
              </a:ext>
            </a:extLst>
          </p:cNvPr>
          <p:cNvSpPr>
            <a:spLocks noGrp="1"/>
          </p:cNvSpPr>
          <p:nvPr>
            <p:ph type="title"/>
          </p:nvPr>
        </p:nvSpPr>
        <p:spPr/>
        <p:txBody>
          <a:bodyPr/>
          <a:lstStyle/>
          <a:p>
            <a:r>
              <a:rPr lang="en-IN" dirty="0"/>
              <a:t>Pointer Increment and Decrement</a:t>
            </a:r>
          </a:p>
        </p:txBody>
      </p:sp>
      <p:sp>
        <p:nvSpPr>
          <p:cNvPr id="4" name="Rectangle 1">
            <a:extLst>
              <a:ext uri="{FF2B5EF4-FFF2-40B4-BE49-F238E27FC236}">
                <a16:creationId xmlns:a16="http://schemas.microsoft.com/office/drawing/2014/main" id="{8BB3ED85-14D4-363E-7BD9-C4DB2245B1CD}"/>
              </a:ext>
            </a:extLst>
          </p:cNvPr>
          <p:cNvSpPr>
            <a:spLocks noGrp="1" noChangeArrowheads="1"/>
          </p:cNvSpPr>
          <p:nvPr>
            <p:ph idx="1"/>
          </p:nvPr>
        </p:nvSpPr>
        <p:spPr bwMode="auto">
          <a:xfrm>
            <a:off x="495300" y="2057400"/>
            <a:ext cx="81534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Unicode MS"/>
              </a:rPr>
              <a:t>int </a:t>
            </a:r>
            <a:r>
              <a:rPr kumimoji="0" lang="en-US" altLang="en-US" sz="2000" b="0" i="0" u="none" strike="noStrike" cap="none" normalizeH="0" baseline="0" dirty="0" err="1">
                <a:ln>
                  <a:noFill/>
                </a:ln>
                <a:solidFill>
                  <a:schemeClr val="tx1"/>
                </a:solidFill>
                <a:effectLst/>
                <a:latin typeface="Arial Unicode MS"/>
              </a:rPr>
              <a:t>arr</a:t>
            </a:r>
            <a:r>
              <a:rPr kumimoji="0" lang="en-US" altLang="en-US" sz="2000" b="0" i="0" u="none" strike="noStrike" cap="none" normalizeH="0" baseline="0" dirty="0">
                <a:ln>
                  <a:noFill/>
                </a:ln>
                <a:solidFill>
                  <a:schemeClr val="tx1"/>
                </a:solidFill>
                <a:effectLst/>
                <a:latin typeface="Arial Unicode MS"/>
              </a:rPr>
              <a:t>[5] = {1, 2, 3, 4, 5};</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Unicode MS"/>
              </a:rPr>
              <a:t>int *</a:t>
            </a:r>
            <a:r>
              <a:rPr kumimoji="0" lang="en-US" altLang="en-US" sz="2000" b="0" i="0" u="none" strike="noStrike" cap="none" normalizeH="0" baseline="0" dirty="0" err="1">
                <a:ln>
                  <a:noFill/>
                </a:ln>
                <a:solidFill>
                  <a:schemeClr val="tx1"/>
                </a:solidFill>
                <a:effectLst/>
                <a:latin typeface="Arial Unicode MS"/>
              </a:rPr>
              <a:t>ptr</a:t>
            </a:r>
            <a:r>
              <a:rPr kumimoji="0" lang="en-US" altLang="en-US" sz="2000" b="0" i="0" u="none" strike="noStrike" cap="none" normalizeH="0" baseline="0" dirty="0">
                <a:ln>
                  <a:noFill/>
                </a:ln>
                <a:solidFill>
                  <a:schemeClr val="tx1"/>
                </a:solidFill>
                <a:effectLst/>
                <a:latin typeface="Arial Unicode MS"/>
              </a:rPr>
              <a:t> = </a:t>
            </a:r>
            <a:r>
              <a:rPr kumimoji="0" lang="en-US" altLang="en-US" sz="2000" b="0" i="0" u="none" strike="noStrike" cap="none" normalizeH="0" baseline="0" dirty="0" err="1">
                <a:ln>
                  <a:noFill/>
                </a:ln>
                <a:solidFill>
                  <a:schemeClr val="tx1"/>
                </a:solidFill>
                <a:effectLst/>
                <a:latin typeface="Arial Unicode MS"/>
              </a:rPr>
              <a:t>arr</a:t>
            </a:r>
            <a:r>
              <a:rPr kumimoji="0" lang="en-US" altLang="en-US" sz="2000" b="0" i="0" u="none" strike="noStrike" cap="none" normalizeH="0" baseline="0" dirty="0">
                <a:ln>
                  <a:noFill/>
                </a:ln>
                <a:solidFill>
                  <a:schemeClr val="tx1"/>
                </a:solidFill>
                <a:effectLst/>
                <a:latin typeface="Arial Unicode MS"/>
              </a:rPr>
              <a:t>;  // </a:t>
            </a:r>
            <a:r>
              <a:rPr kumimoji="0" lang="en-US" altLang="en-US" sz="2000" b="0" i="0" u="none" strike="noStrike" cap="none" normalizeH="0" baseline="0" dirty="0" err="1">
                <a:ln>
                  <a:noFill/>
                </a:ln>
                <a:solidFill>
                  <a:schemeClr val="tx1"/>
                </a:solidFill>
                <a:effectLst/>
                <a:latin typeface="Arial Unicode MS"/>
              </a:rPr>
              <a:t>ptr</a:t>
            </a:r>
            <a:r>
              <a:rPr kumimoji="0" lang="en-US" altLang="en-US" sz="2000" b="0" i="0" u="none" strike="noStrike" cap="none" normalizeH="0" baseline="0" dirty="0">
                <a:ln>
                  <a:noFill/>
                </a:ln>
                <a:solidFill>
                  <a:schemeClr val="tx1"/>
                </a:solidFill>
                <a:effectLst/>
                <a:latin typeface="Arial Unicode MS"/>
              </a:rPr>
              <a:t> points to </a:t>
            </a:r>
            <a:r>
              <a:rPr kumimoji="0" lang="en-US" altLang="en-US" sz="2000" b="0" i="0" u="none" strike="noStrike" cap="none" normalizeH="0" baseline="0" dirty="0" err="1">
                <a:ln>
                  <a:noFill/>
                </a:ln>
                <a:solidFill>
                  <a:schemeClr val="tx1"/>
                </a:solidFill>
                <a:effectLst/>
                <a:latin typeface="Arial Unicode MS"/>
              </a:rPr>
              <a:t>arr</a:t>
            </a:r>
            <a:r>
              <a:rPr kumimoji="0" lang="en-US" altLang="en-US" sz="2000" b="0" i="0" u="none" strike="noStrike" cap="none" normalizeH="0" baseline="0" dirty="0">
                <a:ln>
                  <a:noFill/>
                </a:ln>
                <a:solidFill>
                  <a:schemeClr val="tx1"/>
                </a:solidFill>
                <a:effectLst/>
                <a:latin typeface="Arial Unicode MS"/>
              </a:rPr>
              <a:t>[0]</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err="1">
                <a:ln>
                  <a:noFill/>
                </a:ln>
                <a:solidFill>
                  <a:schemeClr val="tx1"/>
                </a:solidFill>
                <a:effectLst/>
                <a:latin typeface="Arial Unicode MS"/>
              </a:rPr>
              <a:t>ptr</a:t>
            </a:r>
            <a:r>
              <a:rPr kumimoji="0" lang="en-US" altLang="en-US" sz="2000" b="0" i="0" u="none" strike="noStrike" cap="none" normalizeH="0" baseline="0" dirty="0">
                <a:ln>
                  <a:noFill/>
                </a:ln>
                <a:solidFill>
                  <a:schemeClr val="tx1"/>
                </a:solidFill>
                <a:effectLst/>
                <a:latin typeface="Arial Unicode MS"/>
              </a:rPr>
              <a:t>++;           // </a:t>
            </a:r>
            <a:r>
              <a:rPr kumimoji="0" lang="en-US" altLang="en-US" sz="2000" b="0" i="0" u="none" strike="noStrike" cap="none" normalizeH="0" baseline="0" dirty="0" err="1">
                <a:ln>
                  <a:noFill/>
                </a:ln>
                <a:solidFill>
                  <a:schemeClr val="tx1"/>
                </a:solidFill>
                <a:effectLst/>
                <a:latin typeface="Arial Unicode MS"/>
              </a:rPr>
              <a:t>ptr</a:t>
            </a:r>
            <a:r>
              <a:rPr kumimoji="0" lang="en-US" altLang="en-US" sz="2000" b="0" i="0" u="none" strike="noStrike" cap="none" normalizeH="0" baseline="0" dirty="0">
                <a:ln>
                  <a:noFill/>
                </a:ln>
                <a:solidFill>
                  <a:schemeClr val="tx1"/>
                </a:solidFill>
                <a:effectLst/>
                <a:latin typeface="Arial Unicode MS"/>
              </a:rPr>
              <a:t> now points to </a:t>
            </a:r>
            <a:r>
              <a:rPr kumimoji="0" lang="en-US" altLang="en-US" sz="2000" b="0" i="0" u="none" strike="noStrike" cap="none" normalizeH="0" baseline="0" dirty="0" err="1">
                <a:ln>
                  <a:noFill/>
                </a:ln>
                <a:solidFill>
                  <a:schemeClr val="tx1"/>
                </a:solidFill>
                <a:effectLst/>
                <a:latin typeface="Arial Unicode MS"/>
              </a:rPr>
              <a:t>arr</a:t>
            </a:r>
            <a:r>
              <a:rPr kumimoji="0" lang="en-US" altLang="en-US" sz="2000" b="0" i="0" u="none" strike="noStrike" cap="none" normalizeH="0" baseline="0" dirty="0">
                <a:ln>
                  <a:noFill/>
                </a:ln>
                <a:solidFill>
                  <a:schemeClr val="tx1"/>
                </a:solidFill>
                <a:effectLst/>
                <a:latin typeface="Arial Unicode MS"/>
              </a:rPr>
              <a:t>[1]</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err="1">
                <a:ln>
                  <a:noFill/>
                </a:ln>
                <a:solidFill>
                  <a:schemeClr val="tx1"/>
                </a:solidFill>
                <a:effectLst/>
                <a:latin typeface="Arial Unicode MS"/>
              </a:rPr>
              <a:t>ptr</a:t>
            </a:r>
            <a:r>
              <a:rPr kumimoji="0" lang="en-US" altLang="en-US" sz="2000" b="0" i="0" u="none" strike="noStrike" cap="none" normalizeH="0" baseline="0" dirty="0">
                <a:ln>
                  <a:noFill/>
                </a:ln>
                <a:solidFill>
                  <a:schemeClr val="tx1"/>
                </a:solidFill>
                <a:effectLst/>
                <a:latin typeface="Arial Unicode MS"/>
              </a:rPr>
              <a:t>--;           // </a:t>
            </a:r>
            <a:r>
              <a:rPr kumimoji="0" lang="en-US" altLang="en-US" sz="2000" b="0" i="0" u="none" strike="noStrike" cap="none" normalizeH="0" baseline="0" dirty="0" err="1">
                <a:ln>
                  <a:noFill/>
                </a:ln>
                <a:solidFill>
                  <a:schemeClr val="tx1"/>
                </a:solidFill>
                <a:effectLst/>
                <a:latin typeface="Arial Unicode MS"/>
              </a:rPr>
              <a:t>ptr</a:t>
            </a:r>
            <a:r>
              <a:rPr kumimoji="0" lang="en-US" altLang="en-US" sz="2000" b="0" i="0" u="none" strike="noStrike" cap="none" normalizeH="0" baseline="0" dirty="0">
                <a:ln>
                  <a:noFill/>
                </a:ln>
                <a:solidFill>
                  <a:schemeClr val="tx1"/>
                </a:solidFill>
                <a:effectLst/>
                <a:latin typeface="Arial Unicode MS"/>
              </a:rPr>
              <a:t> now points back to </a:t>
            </a:r>
            <a:r>
              <a:rPr kumimoji="0" lang="en-US" altLang="en-US" sz="2000" b="0" i="0" u="none" strike="noStrike" cap="none" normalizeH="0" baseline="0" dirty="0" err="1">
                <a:ln>
                  <a:noFill/>
                </a:ln>
                <a:solidFill>
                  <a:schemeClr val="tx1"/>
                </a:solidFill>
                <a:effectLst/>
                <a:latin typeface="Arial Unicode MS"/>
              </a:rPr>
              <a:t>arr</a:t>
            </a:r>
            <a:r>
              <a:rPr kumimoji="0" lang="en-US" altLang="en-US" sz="2000" b="0" i="0" u="none" strike="noStrike" cap="none" normalizeH="0" baseline="0" dirty="0">
                <a:ln>
                  <a:noFill/>
                </a:ln>
                <a:solidFill>
                  <a:schemeClr val="tx1"/>
                </a:solidFill>
                <a:effectLst/>
                <a:latin typeface="Arial Unicode MS"/>
              </a:rPr>
              <a:t>[0]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20438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D8587-16B1-0B38-CA17-496AD44B2746}"/>
              </a:ext>
            </a:extLst>
          </p:cNvPr>
          <p:cNvSpPr>
            <a:spLocks noGrp="1"/>
          </p:cNvSpPr>
          <p:nvPr>
            <p:ph type="title"/>
          </p:nvPr>
        </p:nvSpPr>
        <p:spPr>
          <a:xfrm>
            <a:off x="457200" y="-76200"/>
            <a:ext cx="8229600" cy="1143000"/>
          </a:xfrm>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E560D2C2-6414-6C90-C0B4-8FFF435D331D}"/>
              </a:ext>
            </a:extLst>
          </p:cNvPr>
          <p:cNvSpPr>
            <a:spLocks noGrp="1"/>
          </p:cNvSpPr>
          <p:nvPr>
            <p:ph idx="1"/>
          </p:nvPr>
        </p:nvSpPr>
        <p:spPr>
          <a:xfrm>
            <a:off x="221974" y="228600"/>
            <a:ext cx="8700052" cy="5638800"/>
          </a:xfrm>
        </p:spPr>
        <p:txBody>
          <a:bodyPr>
            <a:noAutofit/>
          </a:bodyPr>
          <a:lstStyle/>
          <a:p>
            <a:pPr marL="0" indent="0">
              <a:buNone/>
            </a:pPr>
            <a:r>
              <a:rPr lang="en-IN" sz="1400" dirty="0"/>
              <a:t>using namespace std;</a:t>
            </a:r>
          </a:p>
          <a:p>
            <a:pPr marL="0" indent="0">
              <a:buNone/>
            </a:pPr>
            <a:r>
              <a:rPr lang="en-IN" sz="1400" dirty="0"/>
              <a:t>int main()</a:t>
            </a:r>
          </a:p>
          <a:p>
            <a:pPr marL="0" indent="0">
              <a:buNone/>
            </a:pPr>
            <a:r>
              <a:rPr lang="en-IN" sz="1400" dirty="0"/>
              <a:t>{</a:t>
            </a:r>
          </a:p>
          <a:p>
            <a:pPr marL="0" indent="0">
              <a:buNone/>
            </a:pPr>
            <a:endParaRPr lang="en-IN" sz="1400" dirty="0"/>
          </a:p>
          <a:p>
            <a:pPr marL="0" indent="0">
              <a:buNone/>
            </a:pPr>
            <a:r>
              <a:rPr lang="en-IN" sz="1400" dirty="0"/>
              <a:t>    int </a:t>
            </a:r>
            <a:r>
              <a:rPr lang="en-IN" sz="1400" dirty="0" err="1"/>
              <a:t>num</a:t>
            </a:r>
            <a:r>
              <a:rPr lang="en-IN" sz="1400" dirty="0"/>
              <a:t> = 27;</a:t>
            </a:r>
          </a:p>
          <a:p>
            <a:pPr marL="0" indent="0">
              <a:buNone/>
            </a:pPr>
            <a:r>
              <a:rPr lang="en-IN" sz="1400" dirty="0"/>
              <a:t>    // Storing address of </a:t>
            </a:r>
            <a:r>
              <a:rPr lang="en-IN" sz="1400" dirty="0" err="1"/>
              <a:t>num</a:t>
            </a:r>
            <a:r>
              <a:rPr lang="en-IN" sz="1400" dirty="0"/>
              <a:t> in </a:t>
            </a:r>
            <a:r>
              <a:rPr lang="en-IN" sz="1400" dirty="0" err="1"/>
              <a:t>num_pointer</a:t>
            </a:r>
            <a:endParaRPr lang="en-IN" sz="1400" dirty="0"/>
          </a:p>
          <a:p>
            <a:pPr marL="0" indent="0">
              <a:buNone/>
            </a:pPr>
            <a:r>
              <a:rPr lang="en-IN" sz="1400" dirty="0"/>
              <a:t>    int* </a:t>
            </a:r>
            <a:r>
              <a:rPr lang="en-IN" sz="1400" dirty="0" err="1"/>
              <a:t>num_pointer</a:t>
            </a:r>
            <a:r>
              <a:rPr lang="en-IN" sz="1400" dirty="0"/>
              <a:t> = &amp;</a:t>
            </a:r>
            <a:r>
              <a:rPr lang="en-IN" sz="1400" dirty="0" err="1"/>
              <a:t>num</a:t>
            </a:r>
            <a:r>
              <a:rPr lang="en-IN" sz="1400" dirty="0"/>
              <a:t>;</a:t>
            </a:r>
          </a:p>
          <a:p>
            <a:pPr marL="0" indent="0">
              <a:buNone/>
            </a:pPr>
            <a:endParaRPr lang="en-IN" sz="1400" dirty="0"/>
          </a:p>
          <a:p>
            <a:pPr marL="0" indent="0">
              <a:buNone/>
            </a:pPr>
            <a:r>
              <a:rPr lang="en-IN" sz="1400" dirty="0"/>
              <a:t>    // Print size of int</a:t>
            </a:r>
          </a:p>
          <a:p>
            <a:pPr marL="0" indent="0">
              <a:buNone/>
            </a:pPr>
            <a:r>
              <a:rPr lang="en-IN" sz="1400" dirty="0"/>
              <a:t>    </a:t>
            </a:r>
            <a:r>
              <a:rPr lang="en-IN" sz="1400" dirty="0" err="1"/>
              <a:t>cout</a:t>
            </a:r>
            <a:r>
              <a:rPr lang="en-IN" sz="1400" dirty="0"/>
              <a:t> &lt;&lt; "Size of int: " &lt;&lt; </a:t>
            </a:r>
            <a:r>
              <a:rPr lang="en-IN" sz="1400" dirty="0" err="1"/>
              <a:t>sizeof</a:t>
            </a:r>
            <a:r>
              <a:rPr lang="en-IN" sz="1400" dirty="0"/>
              <a:t>(int) &lt;&lt; </a:t>
            </a:r>
            <a:r>
              <a:rPr lang="en-IN" sz="1400" dirty="0" err="1"/>
              <a:t>endl</a:t>
            </a:r>
            <a:r>
              <a:rPr lang="en-IN" sz="1400" dirty="0"/>
              <a:t>;</a:t>
            </a:r>
          </a:p>
          <a:p>
            <a:pPr marL="0" indent="0">
              <a:buNone/>
            </a:pPr>
            <a:endParaRPr lang="en-IN" sz="1400" dirty="0"/>
          </a:p>
          <a:p>
            <a:pPr marL="0" indent="0">
              <a:buNone/>
            </a:pPr>
            <a:r>
              <a:rPr lang="en-IN" sz="1400" dirty="0"/>
              <a:t>    // Print the address stored at </a:t>
            </a:r>
            <a:r>
              <a:rPr lang="en-IN" sz="1400" dirty="0" err="1"/>
              <a:t>num_pointer</a:t>
            </a:r>
            <a:endParaRPr lang="en-IN" sz="1400" dirty="0"/>
          </a:p>
          <a:p>
            <a:pPr marL="0" indent="0">
              <a:buNone/>
            </a:pPr>
            <a:r>
              <a:rPr lang="en-IN" sz="1400" dirty="0"/>
              <a:t>    </a:t>
            </a:r>
            <a:r>
              <a:rPr lang="en-IN" sz="1400" dirty="0" err="1"/>
              <a:t>cout</a:t>
            </a:r>
            <a:r>
              <a:rPr lang="en-IN" sz="1400" dirty="0"/>
              <a:t> &lt;&lt; "Before Increment: " &lt;&lt; </a:t>
            </a:r>
            <a:r>
              <a:rPr lang="en-IN" sz="1400" dirty="0" err="1"/>
              <a:t>num_pointer</a:t>
            </a:r>
            <a:r>
              <a:rPr lang="en-IN" sz="1400" dirty="0"/>
              <a:t> &lt;&lt; </a:t>
            </a:r>
            <a:r>
              <a:rPr lang="en-IN" sz="1400" dirty="0" err="1"/>
              <a:t>endl</a:t>
            </a:r>
            <a:r>
              <a:rPr lang="en-IN" sz="1400" dirty="0"/>
              <a:t>;</a:t>
            </a:r>
          </a:p>
          <a:p>
            <a:pPr marL="0" indent="0">
              <a:buNone/>
            </a:pPr>
            <a:r>
              <a:rPr lang="en-IN" sz="1400" dirty="0"/>
              <a:t>    // Increment pointer</a:t>
            </a:r>
          </a:p>
          <a:p>
            <a:pPr marL="0" indent="0">
              <a:buNone/>
            </a:pPr>
            <a:r>
              <a:rPr lang="en-IN" sz="1400" dirty="0"/>
              <a:t>    </a:t>
            </a:r>
            <a:r>
              <a:rPr lang="en-IN" sz="1400" dirty="0" err="1"/>
              <a:t>num_pointer</a:t>
            </a:r>
            <a:r>
              <a:rPr lang="en-IN" sz="1400" dirty="0"/>
              <a:t>++;</a:t>
            </a:r>
          </a:p>
          <a:p>
            <a:pPr marL="0" indent="0">
              <a:buNone/>
            </a:pPr>
            <a:endParaRPr lang="en-IN" sz="1400" dirty="0"/>
          </a:p>
          <a:p>
            <a:pPr marL="0" indent="0">
              <a:buNone/>
            </a:pPr>
            <a:r>
              <a:rPr lang="en-IN" sz="1400" dirty="0"/>
              <a:t>    </a:t>
            </a:r>
            <a:r>
              <a:rPr lang="en-IN" sz="1400" dirty="0" err="1"/>
              <a:t>cout</a:t>
            </a:r>
            <a:r>
              <a:rPr lang="en-IN" sz="1400" dirty="0"/>
              <a:t> &lt;&lt; "After Increment: " &lt;&lt; </a:t>
            </a:r>
            <a:r>
              <a:rPr lang="en-IN" sz="1400" dirty="0" err="1"/>
              <a:t>num_pointer</a:t>
            </a:r>
            <a:r>
              <a:rPr lang="en-IN" sz="1400" dirty="0"/>
              <a:t> &lt;&lt; </a:t>
            </a:r>
            <a:r>
              <a:rPr lang="en-IN" sz="1400" dirty="0" err="1"/>
              <a:t>endl</a:t>
            </a:r>
            <a:r>
              <a:rPr lang="en-IN" sz="1400" dirty="0"/>
              <a:t>;</a:t>
            </a:r>
          </a:p>
          <a:p>
            <a:pPr marL="0" indent="0">
              <a:buNone/>
            </a:pPr>
            <a:endParaRPr lang="en-IN" sz="1400" dirty="0"/>
          </a:p>
          <a:p>
            <a:pPr marL="0" indent="0">
              <a:buNone/>
            </a:pPr>
            <a:r>
              <a:rPr lang="en-IN" sz="1400" dirty="0"/>
              <a:t>    // Print the address stored at </a:t>
            </a:r>
            <a:r>
              <a:rPr lang="en-IN" sz="1400" dirty="0" err="1"/>
              <a:t>num_pointer</a:t>
            </a:r>
            <a:endParaRPr lang="en-IN" sz="1400" dirty="0"/>
          </a:p>
          <a:p>
            <a:pPr marL="0" indent="0">
              <a:buNone/>
            </a:pPr>
            <a:r>
              <a:rPr lang="en-IN" sz="1400" dirty="0"/>
              <a:t>    </a:t>
            </a:r>
            <a:r>
              <a:rPr lang="en-IN" sz="1400" dirty="0" err="1"/>
              <a:t>cout</a:t>
            </a:r>
            <a:r>
              <a:rPr lang="en-IN" sz="1400" dirty="0"/>
              <a:t> &lt;&lt; "Before Decrement: " &lt;&lt; </a:t>
            </a:r>
            <a:r>
              <a:rPr lang="en-IN" sz="1400" dirty="0" err="1"/>
              <a:t>num_pointer</a:t>
            </a:r>
            <a:r>
              <a:rPr lang="en-IN" sz="1400" dirty="0"/>
              <a:t> &lt;&lt; </a:t>
            </a:r>
            <a:r>
              <a:rPr lang="en-IN" sz="1400" dirty="0" err="1"/>
              <a:t>endl</a:t>
            </a:r>
            <a:r>
              <a:rPr lang="en-IN" sz="1400" dirty="0"/>
              <a:t>;</a:t>
            </a:r>
          </a:p>
          <a:p>
            <a:pPr marL="0" indent="0">
              <a:buNone/>
            </a:pPr>
            <a:r>
              <a:rPr lang="en-IN" sz="1400" dirty="0"/>
              <a:t>    // Decrement pointer</a:t>
            </a:r>
          </a:p>
          <a:p>
            <a:pPr marL="0" indent="0">
              <a:buNone/>
            </a:pPr>
            <a:r>
              <a:rPr lang="en-IN" sz="1400" dirty="0"/>
              <a:t>    </a:t>
            </a:r>
            <a:r>
              <a:rPr lang="en-IN" sz="1400" dirty="0" err="1"/>
              <a:t>num_pointer</a:t>
            </a:r>
            <a:r>
              <a:rPr lang="en-IN" sz="1400" dirty="0"/>
              <a:t>--;</a:t>
            </a:r>
          </a:p>
          <a:p>
            <a:pPr marL="0" indent="0">
              <a:buNone/>
            </a:pPr>
            <a:endParaRPr lang="en-IN" sz="1400" dirty="0"/>
          </a:p>
          <a:p>
            <a:pPr marL="0" indent="0">
              <a:buNone/>
            </a:pPr>
            <a:r>
              <a:rPr lang="en-IN" sz="1400" dirty="0"/>
              <a:t>    </a:t>
            </a:r>
            <a:r>
              <a:rPr lang="en-IN" sz="1400" dirty="0" err="1"/>
              <a:t>cout</a:t>
            </a:r>
            <a:r>
              <a:rPr lang="en-IN" sz="1400" dirty="0"/>
              <a:t> &lt;&lt; "After Decrement: " &lt;&lt; </a:t>
            </a:r>
            <a:r>
              <a:rPr lang="en-IN" sz="1400" dirty="0" err="1"/>
              <a:t>num_pointer</a:t>
            </a:r>
            <a:r>
              <a:rPr lang="en-IN" sz="1400" dirty="0"/>
              <a:t> &lt;&lt; </a:t>
            </a:r>
            <a:r>
              <a:rPr lang="en-IN" sz="1400" dirty="0" err="1"/>
              <a:t>endl</a:t>
            </a:r>
            <a:r>
              <a:rPr lang="en-IN" sz="1400" dirty="0"/>
              <a:t>;</a:t>
            </a:r>
          </a:p>
          <a:p>
            <a:pPr marL="0" indent="0">
              <a:buNone/>
            </a:pPr>
            <a:endParaRPr lang="en-IN" sz="1400" dirty="0"/>
          </a:p>
          <a:p>
            <a:pPr marL="0" indent="0">
              <a:buNone/>
            </a:pPr>
            <a:r>
              <a:rPr lang="en-IN" sz="1400" dirty="0"/>
              <a:t>    return 0;</a:t>
            </a:r>
          </a:p>
          <a:p>
            <a:pPr marL="0" indent="0">
              <a:buNone/>
            </a:pPr>
            <a:r>
              <a:rPr lang="en-IN" sz="1400" dirty="0"/>
              <a:t>}</a:t>
            </a:r>
          </a:p>
        </p:txBody>
      </p:sp>
    </p:spTree>
    <p:extLst>
      <p:ext uri="{BB962C8B-B14F-4D97-AF65-F5344CB8AC3E}">
        <p14:creationId xmlns:p14="http://schemas.microsoft.com/office/powerpoint/2010/main" val="12528007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F8851-3E21-2793-0EBE-DCD9076C28A3}"/>
              </a:ext>
            </a:extLst>
          </p:cNvPr>
          <p:cNvSpPr>
            <a:spLocks noGrp="1"/>
          </p:cNvSpPr>
          <p:nvPr>
            <p:ph type="title"/>
          </p:nvPr>
        </p:nvSpPr>
        <p:spPr/>
        <p:txBody>
          <a:bodyPr/>
          <a:lstStyle/>
          <a:p>
            <a:r>
              <a:rPr lang="en-IN" dirty="0"/>
              <a:t>Comparison of Pointers</a:t>
            </a:r>
          </a:p>
        </p:txBody>
      </p:sp>
      <p:sp>
        <p:nvSpPr>
          <p:cNvPr id="3" name="Content Placeholder 2">
            <a:extLst>
              <a:ext uri="{FF2B5EF4-FFF2-40B4-BE49-F238E27FC236}">
                <a16:creationId xmlns:a16="http://schemas.microsoft.com/office/drawing/2014/main" id="{24BFB720-7FF9-49E1-AC1F-7A1A03DF6DBE}"/>
              </a:ext>
            </a:extLst>
          </p:cNvPr>
          <p:cNvSpPr>
            <a:spLocks noGrp="1"/>
          </p:cNvSpPr>
          <p:nvPr>
            <p:ph idx="1"/>
          </p:nvPr>
        </p:nvSpPr>
        <p:spPr/>
        <p:txBody>
          <a:bodyPr/>
          <a:lstStyle/>
          <a:p>
            <a:r>
              <a:rPr lang="en-US" dirty="0"/>
              <a:t>In C++, we can perform a comparison between the two pointers using the relational operators(&gt;, &lt;, &gt;=, &lt;=, ==, !=). We generally use this operation to check whether the two-pointer as pointing to the same memory location or not.</a:t>
            </a:r>
            <a:endParaRPr lang="en-IN" dirty="0"/>
          </a:p>
        </p:txBody>
      </p:sp>
    </p:spTree>
    <p:extLst>
      <p:ext uri="{BB962C8B-B14F-4D97-AF65-F5344CB8AC3E}">
        <p14:creationId xmlns:p14="http://schemas.microsoft.com/office/powerpoint/2010/main" val="19000976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93FB9-98E4-6910-6473-85D1B70F4E91}"/>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60B339E9-653D-B05E-22C9-4DD184B8D1A8}"/>
              </a:ext>
            </a:extLst>
          </p:cNvPr>
          <p:cNvSpPr>
            <a:spLocks noGrp="1"/>
          </p:cNvSpPr>
          <p:nvPr>
            <p:ph idx="1"/>
          </p:nvPr>
        </p:nvSpPr>
        <p:spPr/>
        <p:txBody>
          <a:bodyPr>
            <a:normAutofit fontScale="40000" lnSpcReduction="20000"/>
          </a:bodyPr>
          <a:lstStyle/>
          <a:p>
            <a:r>
              <a:rPr lang="en-IN" dirty="0"/>
              <a:t>using namespace std;</a:t>
            </a:r>
          </a:p>
          <a:p>
            <a:endParaRPr lang="en-IN" dirty="0"/>
          </a:p>
          <a:p>
            <a:r>
              <a:rPr lang="en-IN" dirty="0"/>
              <a:t>int main()</a:t>
            </a:r>
          </a:p>
          <a:p>
            <a:r>
              <a:rPr lang="en-IN" dirty="0"/>
              <a:t>{</a:t>
            </a:r>
          </a:p>
          <a:p>
            <a:r>
              <a:rPr lang="en-IN" dirty="0"/>
              <a:t>    // declaring some pointers</a:t>
            </a:r>
          </a:p>
          <a:p>
            <a:r>
              <a:rPr lang="en-IN" dirty="0"/>
              <a:t>    int </a:t>
            </a:r>
            <a:r>
              <a:rPr lang="en-IN" dirty="0" err="1"/>
              <a:t>num</a:t>
            </a:r>
            <a:r>
              <a:rPr lang="en-IN" dirty="0"/>
              <a:t> = 10;</a:t>
            </a:r>
          </a:p>
          <a:p>
            <a:r>
              <a:rPr lang="en-IN" dirty="0"/>
              <a:t>    int* ptr1 = &amp;</a:t>
            </a:r>
            <a:r>
              <a:rPr lang="en-IN" dirty="0" err="1"/>
              <a:t>num</a:t>
            </a:r>
            <a:r>
              <a:rPr lang="en-IN" dirty="0"/>
              <a:t>;</a:t>
            </a:r>
          </a:p>
          <a:p>
            <a:r>
              <a:rPr lang="en-IN" dirty="0"/>
              <a:t>    int** ptr2 = &amp;ptr1;</a:t>
            </a:r>
          </a:p>
          <a:p>
            <a:r>
              <a:rPr lang="en-IN" dirty="0"/>
              <a:t>    int* ptr3 = *ptr2;</a:t>
            </a:r>
          </a:p>
          <a:p>
            <a:endParaRPr lang="en-IN" dirty="0"/>
          </a:p>
          <a:p>
            <a:r>
              <a:rPr lang="en-IN" dirty="0"/>
              <a:t>    // comparing equality</a:t>
            </a:r>
          </a:p>
          <a:p>
            <a:r>
              <a:rPr lang="en-IN" dirty="0"/>
              <a:t>    if (ptr1 == ptr3) {</a:t>
            </a:r>
          </a:p>
          <a:p>
            <a:r>
              <a:rPr lang="en-IN" dirty="0"/>
              <a:t>        </a:t>
            </a:r>
            <a:r>
              <a:rPr lang="en-IN" dirty="0" err="1"/>
              <a:t>cout</a:t>
            </a:r>
            <a:r>
              <a:rPr lang="en-IN" dirty="0"/>
              <a:t> &lt;&lt; "Both point to same memory location";</a:t>
            </a:r>
          </a:p>
          <a:p>
            <a:r>
              <a:rPr lang="en-IN" dirty="0"/>
              <a:t>    }</a:t>
            </a:r>
          </a:p>
          <a:p>
            <a:r>
              <a:rPr lang="en-IN" dirty="0"/>
              <a:t>    else {</a:t>
            </a:r>
          </a:p>
          <a:p>
            <a:r>
              <a:rPr lang="en-IN" dirty="0"/>
              <a:t>        </a:t>
            </a:r>
            <a:r>
              <a:rPr lang="en-IN" dirty="0" err="1"/>
              <a:t>cout</a:t>
            </a:r>
            <a:r>
              <a:rPr lang="en-IN" dirty="0"/>
              <a:t> &lt;&lt; "ptr1 points to: " &lt;&lt; ptr1 &lt;&lt; </a:t>
            </a:r>
            <a:r>
              <a:rPr lang="en-IN" dirty="0" err="1"/>
              <a:t>endl</a:t>
            </a:r>
            <a:r>
              <a:rPr lang="en-IN" dirty="0"/>
              <a:t>;</a:t>
            </a:r>
          </a:p>
          <a:p>
            <a:r>
              <a:rPr lang="en-IN" dirty="0"/>
              <a:t>        </a:t>
            </a:r>
            <a:r>
              <a:rPr lang="en-IN" dirty="0" err="1"/>
              <a:t>cout</a:t>
            </a:r>
            <a:r>
              <a:rPr lang="en-IN" dirty="0"/>
              <a:t> &lt;&lt; "ptr3 points to: " &lt;&lt; ptr3 &lt;&lt; </a:t>
            </a:r>
            <a:r>
              <a:rPr lang="en-IN" dirty="0" err="1"/>
              <a:t>endl</a:t>
            </a:r>
            <a:r>
              <a:rPr lang="en-IN" dirty="0"/>
              <a:t>;</a:t>
            </a:r>
          </a:p>
          <a:p>
            <a:r>
              <a:rPr lang="en-IN" dirty="0"/>
              <a:t>    }</a:t>
            </a:r>
          </a:p>
          <a:p>
            <a:r>
              <a:rPr lang="en-IN" dirty="0"/>
              <a:t>    return 0;</a:t>
            </a:r>
          </a:p>
          <a:p>
            <a:r>
              <a:rPr lang="en-IN" dirty="0"/>
              <a:t>}</a:t>
            </a:r>
          </a:p>
        </p:txBody>
      </p:sp>
    </p:spTree>
    <p:extLst>
      <p:ext uri="{BB962C8B-B14F-4D97-AF65-F5344CB8AC3E}">
        <p14:creationId xmlns:p14="http://schemas.microsoft.com/office/powerpoint/2010/main" val="29861033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2DC49-2F71-126D-FFF2-07FDAF146F56}"/>
              </a:ext>
            </a:extLst>
          </p:cNvPr>
          <p:cNvSpPr>
            <a:spLocks noGrp="1"/>
          </p:cNvSpPr>
          <p:nvPr>
            <p:ph type="title"/>
          </p:nvPr>
        </p:nvSpPr>
        <p:spPr/>
        <p:txBody>
          <a:bodyPr>
            <a:normAutofit fontScale="90000"/>
          </a:bodyPr>
          <a:lstStyle/>
          <a:p>
            <a:r>
              <a:rPr lang="en-US" dirty="0"/>
              <a:t>Comparison to NULL</a:t>
            </a:r>
            <a:br>
              <a:rPr lang="en-US" dirty="0"/>
            </a:br>
            <a:endParaRPr lang="en-IN" dirty="0"/>
          </a:p>
        </p:txBody>
      </p:sp>
      <p:sp>
        <p:nvSpPr>
          <p:cNvPr id="3" name="Content Placeholder 2">
            <a:extLst>
              <a:ext uri="{FF2B5EF4-FFF2-40B4-BE49-F238E27FC236}">
                <a16:creationId xmlns:a16="http://schemas.microsoft.com/office/drawing/2014/main" id="{3408AE96-F813-65E8-4352-DBDEB237D35B}"/>
              </a:ext>
            </a:extLst>
          </p:cNvPr>
          <p:cNvSpPr>
            <a:spLocks noGrp="1"/>
          </p:cNvSpPr>
          <p:nvPr>
            <p:ph idx="1"/>
          </p:nvPr>
        </p:nvSpPr>
        <p:spPr/>
        <p:txBody>
          <a:bodyPr/>
          <a:lstStyle/>
          <a:p>
            <a:r>
              <a:rPr lang="en-US" dirty="0"/>
              <a:t>We can compare the pointer of a type to NULL. This operation helps us to find whether the given pointer points to some memory address or not. It helps us to control errors such as segmentation faults.</a:t>
            </a:r>
          </a:p>
          <a:p>
            <a:endParaRPr lang="en-US" dirty="0"/>
          </a:p>
          <a:p>
            <a:r>
              <a:rPr lang="en-US" dirty="0"/>
              <a:t>Example</a:t>
            </a:r>
            <a:endParaRPr lang="en-IN" dirty="0"/>
          </a:p>
        </p:txBody>
      </p:sp>
    </p:spTree>
    <p:extLst>
      <p:ext uri="{BB962C8B-B14F-4D97-AF65-F5344CB8AC3E}">
        <p14:creationId xmlns:p14="http://schemas.microsoft.com/office/powerpoint/2010/main" val="2421045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018"/>
            <a:ext cx="8229600" cy="4525963"/>
          </a:xfrm>
        </p:spPr>
        <p:txBody>
          <a:bodyPr>
            <a:normAutofit fontScale="92500" lnSpcReduction="20000"/>
          </a:bodyPr>
          <a:lstStyle/>
          <a:p>
            <a:r>
              <a:rPr lang="en-US" dirty="0"/>
              <a:t>Initializing Pointers: Pointers should be initialized before they are used. Initializing means assigning them the memory address of another variable. </a:t>
            </a:r>
            <a:r>
              <a:rPr lang="en-US" b="1" i="1" dirty="0">
                <a:solidFill>
                  <a:srgbClr val="00B050"/>
                </a:solidFill>
              </a:rPr>
              <a:t>For example, </a:t>
            </a:r>
            <a:r>
              <a:rPr lang="en-US" b="1" i="1" dirty="0" err="1">
                <a:solidFill>
                  <a:srgbClr val="00B050"/>
                </a:solidFill>
              </a:rPr>
              <a:t>int</a:t>
            </a:r>
            <a:r>
              <a:rPr lang="en-US" b="1" i="1" dirty="0">
                <a:solidFill>
                  <a:srgbClr val="00B050"/>
                </a:solidFill>
              </a:rPr>
              <a:t> x = 10; </a:t>
            </a:r>
            <a:r>
              <a:rPr lang="en-US" b="1" i="1" dirty="0" err="1">
                <a:solidFill>
                  <a:srgbClr val="00B050"/>
                </a:solidFill>
              </a:rPr>
              <a:t>int</a:t>
            </a:r>
            <a:r>
              <a:rPr lang="en-US" b="1" i="1" dirty="0">
                <a:solidFill>
                  <a:srgbClr val="00B050"/>
                </a:solidFill>
              </a:rPr>
              <a:t> *</a:t>
            </a:r>
            <a:r>
              <a:rPr lang="en-US" b="1" i="1" dirty="0" err="1">
                <a:solidFill>
                  <a:srgbClr val="00B050"/>
                </a:solidFill>
              </a:rPr>
              <a:t>ptr</a:t>
            </a:r>
            <a:r>
              <a:rPr lang="en-US" b="1" i="1" dirty="0">
                <a:solidFill>
                  <a:srgbClr val="00B050"/>
                </a:solidFill>
              </a:rPr>
              <a:t> = &amp;x;</a:t>
            </a:r>
            <a:r>
              <a:rPr lang="en-US" dirty="0"/>
              <a:t> initializes </a:t>
            </a:r>
            <a:r>
              <a:rPr lang="en-US" dirty="0" err="1"/>
              <a:t>ptr</a:t>
            </a:r>
            <a:r>
              <a:rPr lang="en-US" dirty="0"/>
              <a:t> to point to the memory address of x.</a:t>
            </a:r>
          </a:p>
          <a:p>
            <a:endParaRPr lang="en-US" dirty="0"/>
          </a:p>
          <a:p>
            <a:r>
              <a:rPr lang="en-US" dirty="0"/>
              <a:t>Dereferencing: To access the value of the variable pointed by a pointer, you need to dereference it using the asterisk (*). </a:t>
            </a:r>
            <a:r>
              <a:rPr lang="en-US" b="1" dirty="0">
                <a:solidFill>
                  <a:srgbClr val="00B050"/>
                </a:solidFill>
              </a:rPr>
              <a:t>For example, </a:t>
            </a:r>
            <a:r>
              <a:rPr lang="en-US" b="1" dirty="0" err="1">
                <a:solidFill>
                  <a:srgbClr val="00B050"/>
                </a:solidFill>
              </a:rPr>
              <a:t>int</a:t>
            </a:r>
            <a:r>
              <a:rPr lang="en-US" b="1" dirty="0">
                <a:solidFill>
                  <a:srgbClr val="00B050"/>
                </a:solidFill>
              </a:rPr>
              <a:t> value = *</a:t>
            </a:r>
            <a:r>
              <a:rPr lang="en-US" b="1" dirty="0" err="1">
                <a:solidFill>
                  <a:srgbClr val="00B050"/>
                </a:solidFill>
              </a:rPr>
              <a:t>ptr</a:t>
            </a:r>
            <a:r>
              <a:rPr lang="en-US" b="1" dirty="0">
                <a:solidFill>
                  <a:srgbClr val="00B050"/>
                </a:solidFill>
              </a:rPr>
              <a:t>; </a:t>
            </a:r>
            <a:r>
              <a:rPr lang="en-US" dirty="0"/>
              <a:t>retrieves the value stored in the memory location pointed by </a:t>
            </a:r>
            <a:r>
              <a:rPr lang="en-US" dirty="0" err="1"/>
              <a:t>ptr</a:t>
            </a:r>
            <a:r>
              <a:rPr lang="en-US" dirty="0"/>
              <a:t>.</a:t>
            </a:r>
          </a:p>
        </p:txBody>
      </p:sp>
    </p:spTree>
    <p:extLst>
      <p:ext uri="{BB962C8B-B14F-4D97-AF65-F5344CB8AC3E}">
        <p14:creationId xmlns:p14="http://schemas.microsoft.com/office/powerpoint/2010/main" val="31209364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805A0-3829-630B-A559-869EE83CCFCE}"/>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31410C7D-20F9-EE7D-314D-ABBC50089127}"/>
              </a:ext>
            </a:extLst>
          </p:cNvPr>
          <p:cNvSpPr>
            <a:spLocks noGrp="1"/>
          </p:cNvSpPr>
          <p:nvPr>
            <p:ph idx="1"/>
          </p:nvPr>
        </p:nvSpPr>
        <p:spPr/>
        <p:txBody>
          <a:bodyPr>
            <a:normAutofit fontScale="47500" lnSpcReduction="20000"/>
          </a:bodyPr>
          <a:lstStyle/>
          <a:p>
            <a:r>
              <a:rPr lang="en-US" dirty="0"/>
              <a:t>using namespace std;</a:t>
            </a:r>
          </a:p>
          <a:p>
            <a:endParaRPr lang="en-US" dirty="0"/>
          </a:p>
          <a:p>
            <a:r>
              <a:rPr lang="en-US" dirty="0"/>
              <a:t>int main()</a:t>
            </a:r>
          </a:p>
          <a:p>
            <a:r>
              <a:rPr lang="en-US" dirty="0"/>
              <a:t>{</a:t>
            </a:r>
          </a:p>
          <a:p>
            <a:r>
              <a:rPr lang="en-US" dirty="0"/>
              <a:t>    int num = 10;</a:t>
            </a:r>
          </a:p>
          <a:p>
            <a:r>
              <a:rPr lang="en-US" dirty="0"/>
              <a:t>    // assigning null in case we </a:t>
            </a:r>
            <a:r>
              <a:rPr lang="en-US" dirty="0" err="1"/>
              <a:t>dont</a:t>
            </a:r>
            <a:r>
              <a:rPr lang="en-US" dirty="0"/>
              <a:t> use pointer</a:t>
            </a:r>
          </a:p>
          <a:p>
            <a:r>
              <a:rPr lang="en-US" dirty="0"/>
              <a:t>    int* </a:t>
            </a:r>
            <a:r>
              <a:rPr lang="en-US" dirty="0" err="1"/>
              <a:t>ptr</a:t>
            </a:r>
            <a:r>
              <a:rPr lang="en-US" dirty="0"/>
              <a:t> = NULL;</a:t>
            </a:r>
          </a:p>
          <a:p>
            <a:r>
              <a:rPr lang="en-US" dirty="0"/>
              <a:t>    </a:t>
            </a:r>
            <a:r>
              <a:rPr lang="en-US" dirty="0" err="1"/>
              <a:t>ptr</a:t>
            </a:r>
            <a:r>
              <a:rPr lang="en-US" dirty="0"/>
              <a:t> = &amp;num;</a:t>
            </a:r>
          </a:p>
          <a:p>
            <a:endParaRPr lang="en-US" dirty="0"/>
          </a:p>
          <a:p>
            <a:r>
              <a:rPr lang="en-US" dirty="0"/>
              <a:t>    // checking if the pointer is in use or not</a:t>
            </a:r>
          </a:p>
          <a:p>
            <a:r>
              <a:rPr lang="en-US" dirty="0"/>
              <a:t>    if (</a:t>
            </a:r>
            <a:r>
              <a:rPr lang="en-US" dirty="0" err="1"/>
              <a:t>ptr</a:t>
            </a:r>
            <a:r>
              <a:rPr lang="en-US" dirty="0"/>
              <a:t> == NULL) {</a:t>
            </a:r>
          </a:p>
          <a:p>
            <a:r>
              <a:rPr lang="en-US" dirty="0"/>
              <a:t>        </a:t>
            </a:r>
            <a:r>
              <a:rPr lang="en-US" dirty="0" err="1"/>
              <a:t>cout</a:t>
            </a:r>
            <a:r>
              <a:rPr lang="en-US" dirty="0"/>
              <a:t> &lt;&lt; "No value is pointed";</a:t>
            </a:r>
          </a:p>
          <a:p>
            <a:r>
              <a:rPr lang="en-US" dirty="0"/>
              <a:t>    }</a:t>
            </a:r>
          </a:p>
          <a:p>
            <a:r>
              <a:rPr lang="en-US" dirty="0"/>
              <a:t>    else {</a:t>
            </a:r>
          </a:p>
          <a:p>
            <a:r>
              <a:rPr lang="en-US" dirty="0"/>
              <a:t>        </a:t>
            </a:r>
            <a:r>
              <a:rPr lang="en-US" dirty="0" err="1"/>
              <a:t>cout</a:t>
            </a:r>
            <a:r>
              <a:rPr lang="en-US" dirty="0"/>
              <a:t> &lt;&lt; "The value pointed is " &lt;&lt; *</a:t>
            </a:r>
            <a:r>
              <a:rPr lang="en-US" dirty="0" err="1"/>
              <a:t>ptr</a:t>
            </a:r>
            <a:r>
              <a:rPr lang="en-US" dirty="0"/>
              <a:t>;</a:t>
            </a:r>
          </a:p>
          <a:p>
            <a:r>
              <a:rPr lang="en-US" dirty="0"/>
              <a:t>    }</a:t>
            </a:r>
          </a:p>
          <a:p>
            <a:r>
              <a:rPr lang="en-US" dirty="0"/>
              <a:t>    return 0;</a:t>
            </a:r>
          </a:p>
          <a:p>
            <a:r>
              <a:rPr lang="en-US" dirty="0"/>
              <a:t>}</a:t>
            </a:r>
            <a:endParaRPr lang="en-IN" dirty="0"/>
          </a:p>
        </p:txBody>
      </p:sp>
    </p:spTree>
    <p:extLst>
      <p:ext uri="{BB962C8B-B14F-4D97-AF65-F5344CB8AC3E}">
        <p14:creationId xmlns:p14="http://schemas.microsoft.com/office/powerpoint/2010/main" val="33221088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0C90E-0B6D-D8EC-FA81-471E7EEB4969}"/>
              </a:ext>
            </a:extLst>
          </p:cNvPr>
          <p:cNvSpPr>
            <a:spLocks noGrp="1"/>
          </p:cNvSpPr>
          <p:nvPr>
            <p:ph type="title"/>
          </p:nvPr>
        </p:nvSpPr>
        <p:spPr/>
        <p:txBody>
          <a:bodyPr/>
          <a:lstStyle/>
          <a:p>
            <a:r>
              <a:rPr lang="en-US" dirty="0"/>
              <a:t>Quiz</a:t>
            </a:r>
            <a:endParaRPr lang="en-IN" dirty="0"/>
          </a:p>
        </p:txBody>
      </p:sp>
      <p:sp>
        <p:nvSpPr>
          <p:cNvPr id="6" name="Rectangle 3">
            <a:extLst>
              <a:ext uri="{FF2B5EF4-FFF2-40B4-BE49-F238E27FC236}">
                <a16:creationId xmlns:a16="http://schemas.microsoft.com/office/drawing/2014/main" id="{5A520045-0A3A-9FF6-0AC3-0B5F8FB535D1}"/>
              </a:ext>
            </a:extLst>
          </p:cNvPr>
          <p:cNvSpPr>
            <a:spLocks noGrp="1" noChangeArrowheads="1"/>
          </p:cNvSpPr>
          <p:nvPr>
            <p:ph idx="1"/>
          </p:nvPr>
        </p:nvSpPr>
        <p:spPr bwMode="auto">
          <a:xfrm>
            <a:off x="457201" y="1654488"/>
            <a:ext cx="8229600"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What does a pointer store?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The value of a variable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 The address of a variable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 The data type of a variable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 The size of a variable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Which operator is used to get the value at the address pointed by a pointer?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 </a:t>
            </a:r>
            <a:r>
              <a:rPr kumimoji="0" lang="en-US" altLang="en-US" sz="1400" b="0" i="0" u="none" strike="noStrike" cap="none" normalizeH="0" baseline="0" dirty="0">
                <a:ln>
                  <a:noFill/>
                </a:ln>
                <a:solidFill>
                  <a:schemeClr val="tx1"/>
                </a:solidFill>
                <a:effectLst/>
                <a:latin typeface="Arial Unicode MS"/>
              </a:rPr>
              <a:t>&amp;</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b) </a:t>
            </a:r>
            <a:r>
              <a:rPr kumimoji="0" lang="en-US" altLang="en-US" sz="1400" b="0" i="0" u="none" strike="noStrike" cap="none" normalizeH="0" baseline="0" dirty="0">
                <a:ln>
                  <a:noFill/>
                </a:ln>
                <a:solidFill>
                  <a:schemeClr val="tx1"/>
                </a:solidFill>
                <a:effectLst/>
                <a:latin typeface="Arial Unicode MS"/>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c) </a:t>
            </a:r>
            <a:r>
              <a:rPr kumimoji="0" lang="en-US" altLang="en-US" sz="1400" b="0" i="0" u="none" strike="noStrike" cap="none" normalizeH="0" baseline="0" dirty="0">
                <a:ln>
                  <a:noFill/>
                </a:ln>
                <a:solidFill>
                  <a:schemeClr val="tx1"/>
                </a:solidFill>
                <a:effectLst/>
                <a:latin typeface="Arial Unicode MS"/>
              </a:rPr>
              <a:t>-&gt;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d) </a:t>
            </a:r>
            <a:r>
              <a:rPr kumimoji="0" lang="en-US" altLang="en-US" sz="14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Which operator is used to get the address of a variable?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 </a:t>
            </a:r>
            <a:r>
              <a:rPr kumimoji="0" lang="en-US" altLang="en-US" sz="1600" b="0" i="0" u="none" strike="noStrike" cap="none" normalizeH="0" baseline="0" dirty="0">
                <a:ln>
                  <a:noFill/>
                </a:ln>
                <a:solidFill>
                  <a:schemeClr val="tx1"/>
                </a:solidFill>
                <a:effectLst/>
                <a:latin typeface="Arial Unicode MS"/>
              </a:rPr>
              <a:t>&amp;</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b) </a:t>
            </a:r>
            <a:r>
              <a:rPr kumimoji="0" lang="en-US" altLang="en-US" sz="1600" b="0" i="0" u="none" strike="noStrike" cap="none" normalizeH="0" baseline="0" dirty="0">
                <a:ln>
                  <a:noFill/>
                </a:ln>
                <a:solidFill>
                  <a:schemeClr val="tx1"/>
                </a:solidFill>
                <a:effectLst/>
                <a:latin typeface="Arial Unicode MS"/>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c) </a:t>
            </a:r>
            <a:r>
              <a:rPr kumimoji="0" lang="en-US" altLang="en-US" sz="1600" b="0" i="0" u="none" strike="noStrike" cap="none" normalizeH="0" baseline="0" dirty="0">
                <a:ln>
                  <a:noFill/>
                </a:ln>
                <a:solidFill>
                  <a:schemeClr val="tx1"/>
                </a:solidFill>
                <a:effectLst/>
                <a:latin typeface="Arial Unicode MS"/>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d) </a:t>
            </a:r>
            <a:r>
              <a:rPr kumimoji="0" lang="en-US" altLang="en-US" sz="1600" b="0" i="0" u="none" strike="noStrike" cap="none" normalizeH="0" baseline="0" dirty="0">
                <a:ln>
                  <a:noFill/>
                </a:ln>
                <a:solidFill>
                  <a:schemeClr val="tx1"/>
                </a:solidFill>
                <a:effectLst/>
                <a:latin typeface="Arial Unicode MS"/>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45640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 of Pointers are :-</a:t>
            </a:r>
            <a:br>
              <a:rPr lang="en-US" dirty="0"/>
            </a:br>
            <a:endParaRPr lang="en-US" dirty="0"/>
          </a:p>
        </p:txBody>
      </p:sp>
      <p:sp>
        <p:nvSpPr>
          <p:cNvPr id="3" name="Content Placeholder 2"/>
          <p:cNvSpPr>
            <a:spLocks noGrp="1"/>
          </p:cNvSpPr>
          <p:nvPr>
            <p:ph idx="1"/>
          </p:nvPr>
        </p:nvSpPr>
        <p:spPr/>
        <p:txBody>
          <a:bodyPr>
            <a:normAutofit/>
          </a:bodyPr>
          <a:lstStyle/>
          <a:p>
            <a:r>
              <a:rPr lang="en-US" dirty="0"/>
              <a:t>Pointer provide direct access to the memory.</a:t>
            </a:r>
          </a:p>
          <a:p>
            <a:r>
              <a:rPr lang="en-US" dirty="0"/>
              <a:t>Pointer provide a way to returns more than one value to the functions.</a:t>
            </a:r>
          </a:p>
          <a:p>
            <a:r>
              <a:rPr lang="en-US" dirty="0"/>
              <a:t>Pointers provides an alternate way to access array elements.</a:t>
            </a:r>
          </a:p>
          <a:p>
            <a:r>
              <a:rPr lang="en-US" dirty="0"/>
              <a:t>Pointers reduces the storage space and complexity of the program.</a:t>
            </a:r>
          </a:p>
          <a:p>
            <a:r>
              <a:rPr lang="en-US" dirty="0"/>
              <a:t>Pointer reduces the execution of the program.</a:t>
            </a:r>
          </a:p>
          <a:p>
            <a:endParaRPr lang="en-US" dirty="0"/>
          </a:p>
        </p:txBody>
      </p:sp>
    </p:spTree>
    <p:extLst>
      <p:ext uri="{BB962C8B-B14F-4D97-AF65-F5344CB8AC3E}">
        <p14:creationId xmlns:p14="http://schemas.microsoft.com/office/powerpoint/2010/main" val="21079448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0C90E-0B6D-D8EC-FA81-471E7EEB4969}"/>
              </a:ext>
            </a:extLst>
          </p:cNvPr>
          <p:cNvSpPr>
            <a:spLocks noGrp="1"/>
          </p:cNvSpPr>
          <p:nvPr>
            <p:ph type="title"/>
          </p:nvPr>
        </p:nvSpPr>
        <p:spPr/>
        <p:txBody>
          <a:bodyPr/>
          <a:lstStyle/>
          <a:p>
            <a:r>
              <a:rPr lang="en-US" dirty="0"/>
              <a:t>Quiz</a:t>
            </a:r>
            <a:endParaRPr lang="en-IN" dirty="0"/>
          </a:p>
        </p:txBody>
      </p:sp>
      <p:sp>
        <p:nvSpPr>
          <p:cNvPr id="4" name="Rectangle 2">
            <a:extLst>
              <a:ext uri="{FF2B5EF4-FFF2-40B4-BE49-F238E27FC236}">
                <a16:creationId xmlns:a16="http://schemas.microsoft.com/office/drawing/2014/main" id="{374B3E06-EEB5-8EA5-3384-92026314DF0F}"/>
              </a:ext>
            </a:extLst>
          </p:cNvPr>
          <p:cNvSpPr>
            <a:spLocks noGrp="1" noChangeArrowheads="1"/>
          </p:cNvSpPr>
          <p:nvPr>
            <p:ph idx="1"/>
          </p:nvPr>
        </p:nvSpPr>
        <p:spPr bwMode="auto">
          <a:xfrm>
            <a:off x="914401" y="1130737"/>
            <a:ext cx="68580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If </a:t>
            </a:r>
            <a:r>
              <a:rPr kumimoji="0" lang="en-US" altLang="en-US" sz="1800" b="1" i="0" u="none" strike="noStrike" cap="none" normalizeH="0" baseline="0" dirty="0">
                <a:ln>
                  <a:noFill/>
                </a:ln>
                <a:solidFill>
                  <a:schemeClr val="tx1"/>
                </a:solidFill>
                <a:effectLst/>
                <a:latin typeface="Arial Unicode MS"/>
              </a:rPr>
              <a:t>int *</a:t>
            </a:r>
            <a:r>
              <a:rPr kumimoji="0" lang="en-US" altLang="en-US" sz="1800" b="1" i="0" u="none" strike="noStrike" cap="none" normalizeH="0" baseline="0" dirty="0" err="1">
                <a:ln>
                  <a:noFill/>
                </a:ln>
                <a:solidFill>
                  <a:schemeClr val="tx1"/>
                </a:solidFill>
                <a:effectLst/>
                <a:latin typeface="Arial Unicode MS"/>
              </a:rPr>
              <a:t>ptr</a:t>
            </a:r>
            <a:r>
              <a:rPr kumimoji="0" lang="en-US" altLang="en-US" sz="1800" b="1" i="0" u="none" strike="noStrike" cap="none" normalizeH="0" baseline="0" dirty="0">
                <a:ln>
                  <a:noFill/>
                </a:ln>
                <a:solidFill>
                  <a:schemeClr val="tx1"/>
                </a:solidFill>
                <a:effectLst/>
                <a:latin typeface="Arial Unicode MS"/>
              </a:rPr>
              <a:t> = </a:t>
            </a:r>
            <a:r>
              <a:rPr kumimoji="0" lang="en-US" altLang="en-US" sz="1800" b="1" i="0" u="none" strike="noStrike" cap="none" normalizeH="0" baseline="0" dirty="0" err="1">
                <a:ln>
                  <a:noFill/>
                </a:ln>
                <a:solidFill>
                  <a:schemeClr val="tx1"/>
                </a:solidFill>
                <a:effectLst/>
                <a:latin typeface="Arial Unicode MS"/>
              </a:rPr>
              <a:t>arr</a:t>
            </a:r>
            <a:r>
              <a:rPr kumimoji="0" lang="en-US" altLang="en-US" sz="1800" b="1" i="0" u="none" strike="noStrike" cap="none" normalizeH="0" baseline="0" dirty="0">
                <a:ln>
                  <a:noFill/>
                </a:ln>
                <a:solidFill>
                  <a:schemeClr val="tx1"/>
                </a:solidFill>
                <a:effectLst/>
                <a:latin typeface="Arial Unicode MS"/>
              </a:rPr>
              <a:t>;</a:t>
            </a:r>
            <a:r>
              <a:rPr kumimoji="0" lang="en-US" altLang="en-US" sz="1800" b="1" i="0" u="none" strike="noStrike" cap="none" normalizeH="0" baseline="0" dirty="0">
                <a:ln>
                  <a:noFill/>
                </a:ln>
                <a:solidFill>
                  <a:schemeClr val="tx1"/>
                </a:solidFill>
                <a:effectLst/>
              </a:rPr>
              <a:t> where </a:t>
            </a:r>
            <a:r>
              <a:rPr kumimoji="0" lang="en-US" altLang="en-US" sz="1800" b="1" i="0" u="none" strike="noStrike" cap="none" normalizeH="0" baseline="0" dirty="0" err="1">
                <a:ln>
                  <a:noFill/>
                </a:ln>
                <a:solidFill>
                  <a:schemeClr val="tx1"/>
                </a:solidFill>
                <a:effectLst/>
                <a:latin typeface="Arial Unicode MS"/>
              </a:rPr>
              <a:t>arr</a:t>
            </a:r>
            <a:r>
              <a:rPr kumimoji="0" lang="en-US" altLang="en-US" sz="1800" b="1" i="0" u="none" strike="noStrike" cap="none" normalizeH="0" baseline="0" dirty="0">
                <a:ln>
                  <a:noFill/>
                </a:ln>
                <a:solidFill>
                  <a:schemeClr val="tx1"/>
                </a:solidFill>
                <a:effectLst/>
              </a:rPr>
              <a:t> is an array, what does </a:t>
            </a:r>
            <a:r>
              <a:rPr kumimoji="0" lang="en-US" altLang="en-US" sz="1800" b="1" i="0" u="none" strike="noStrike" cap="none" normalizeH="0" baseline="0" dirty="0" err="1">
                <a:ln>
                  <a:noFill/>
                </a:ln>
                <a:solidFill>
                  <a:schemeClr val="tx1"/>
                </a:solidFill>
                <a:effectLst/>
                <a:latin typeface="Arial Unicode MS"/>
              </a:rPr>
              <a:t>ptr</a:t>
            </a:r>
            <a:r>
              <a:rPr kumimoji="0" lang="en-US" altLang="en-US" sz="1800" b="1" i="0" u="none" strike="noStrike" cap="none" normalizeH="0" baseline="0" dirty="0">
                <a:ln>
                  <a:noFill/>
                </a:ln>
                <a:solidFill>
                  <a:schemeClr val="tx1"/>
                </a:solidFill>
                <a:effectLst/>
                <a:latin typeface="Arial Unicode MS"/>
              </a:rPr>
              <a:t> + 1</a:t>
            </a:r>
            <a:r>
              <a:rPr kumimoji="0" lang="en-US" altLang="en-US" sz="1800" b="1" i="0" u="none" strike="noStrike" cap="none" normalizeH="0" baseline="0" dirty="0">
                <a:ln>
                  <a:noFill/>
                </a:ln>
                <a:solidFill>
                  <a:schemeClr val="tx1"/>
                </a:solidFill>
                <a:effectLst/>
              </a:rPr>
              <a:t> point to?</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a:t>
            </a:r>
            <a:r>
              <a:rPr kumimoji="0" lang="en-US" altLang="en-US" sz="1800" b="0" i="0" u="none" strike="noStrike" cap="none" normalizeH="0" baseline="0" dirty="0" err="1">
                <a:ln>
                  <a:noFill/>
                </a:ln>
                <a:solidFill>
                  <a:schemeClr val="tx1"/>
                </a:solidFill>
                <a:effectLst/>
                <a:latin typeface="Arial Unicode MS"/>
              </a:rPr>
              <a:t>arr</a:t>
            </a:r>
            <a:r>
              <a:rPr kumimoji="0" lang="en-US" altLang="en-US" sz="1800" b="0" i="0" u="none" strike="noStrike" cap="none" normalizeH="0" baseline="0" dirty="0">
                <a:ln>
                  <a:noFill/>
                </a:ln>
                <a:solidFill>
                  <a:schemeClr val="tx1"/>
                </a:solidFill>
                <a:effectLst/>
                <a:latin typeface="Arial Unicode MS"/>
              </a:rPr>
              <a:t>[0]</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b) </a:t>
            </a:r>
            <a:r>
              <a:rPr kumimoji="0" lang="en-US" altLang="en-US" sz="1800" b="0" i="0" u="none" strike="noStrike" cap="none" normalizeH="0" baseline="0" dirty="0" err="1">
                <a:ln>
                  <a:noFill/>
                </a:ln>
                <a:solidFill>
                  <a:schemeClr val="tx1"/>
                </a:solidFill>
                <a:effectLst/>
                <a:latin typeface="Arial Unicode MS"/>
              </a:rPr>
              <a:t>arr</a:t>
            </a:r>
            <a:r>
              <a:rPr kumimoji="0" lang="en-US" altLang="en-US" sz="1800" b="0" i="0" u="none" strike="noStrike" cap="none" normalizeH="0" baseline="0" dirty="0">
                <a:ln>
                  <a:noFill/>
                </a:ln>
                <a:solidFill>
                  <a:schemeClr val="tx1"/>
                </a:solidFill>
                <a:effectLst/>
                <a:latin typeface="Arial Unicode MS"/>
              </a:rPr>
              <a:t>[1]</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c) </a:t>
            </a:r>
            <a:r>
              <a:rPr kumimoji="0" lang="en-US" altLang="en-US" sz="1800" b="0" i="0" u="none" strike="noStrike" cap="none" normalizeH="0" baseline="0" dirty="0" err="1">
                <a:ln>
                  <a:noFill/>
                </a:ln>
                <a:solidFill>
                  <a:schemeClr val="tx1"/>
                </a:solidFill>
                <a:effectLst/>
                <a:latin typeface="Arial Unicode MS"/>
              </a:rPr>
              <a:t>arr</a:t>
            </a:r>
            <a:r>
              <a:rPr kumimoji="0" lang="en-US" altLang="en-US" sz="1800" b="0" i="0" u="none" strike="noStrike" cap="none" normalizeH="0" baseline="0" dirty="0">
                <a:ln>
                  <a:noFill/>
                </a:ln>
                <a:solidFill>
                  <a:schemeClr val="tx1"/>
                </a:solidFill>
                <a:effectLst/>
                <a:latin typeface="Arial Unicode MS"/>
              </a:rPr>
              <a:t>[2]</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d) </a:t>
            </a:r>
            <a:r>
              <a:rPr kumimoji="0" lang="en-US" altLang="en-US" sz="1800" b="0" i="0" u="none" strike="noStrike" cap="none" normalizeH="0" baseline="0" dirty="0" err="1">
                <a:ln>
                  <a:noFill/>
                </a:ln>
                <a:solidFill>
                  <a:schemeClr val="tx1"/>
                </a:solidFill>
                <a:effectLst/>
                <a:latin typeface="Arial Unicode MS"/>
              </a:rPr>
              <a:t>arr</a:t>
            </a:r>
            <a:r>
              <a:rPr kumimoji="0" lang="en-US" altLang="en-US" sz="1800" b="0" i="0" u="none" strike="noStrike" cap="none" normalizeH="0" baseline="0" dirty="0">
                <a:ln>
                  <a:noFill/>
                </a:ln>
                <a:solidFill>
                  <a:schemeClr val="tx1"/>
                </a:solidFill>
                <a:effectLst/>
                <a:latin typeface="Arial Unicode MS"/>
              </a:rPr>
              <a:t>[-1]</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What is the output of the expression </a:t>
            </a:r>
            <a:r>
              <a:rPr kumimoji="0" lang="en-US" altLang="en-US" sz="1600" b="1" i="0" u="none" strike="noStrike" cap="none" normalizeH="0" baseline="0" dirty="0">
                <a:ln>
                  <a:noFill/>
                </a:ln>
                <a:solidFill>
                  <a:schemeClr val="tx1"/>
                </a:solidFill>
                <a:effectLst/>
                <a:latin typeface="Arial Unicode MS"/>
              </a:rPr>
              <a:t>ptr1 - ptr2</a:t>
            </a:r>
            <a:r>
              <a:rPr kumimoji="0" lang="en-US" altLang="en-US" sz="1600" b="1" i="0" u="none" strike="noStrike" cap="none" normalizeH="0" baseline="0" dirty="0">
                <a:ln>
                  <a:noFill/>
                </a:ln>
                <a:solidFill>
                  <a:schemeClr val="tx1"/>
                </a:solidFill>
                <a:effectLst/>
              </a:rPr>
              <a:t> where both pointers point to elements of the same array?</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 The difference in the memory addresses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b) The difference in the number of elements between them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 The size of the data type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d) Undefined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00585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67198-6234-4DA4-9B33-20411AAC2AD6}"/>
              </a:ext>
            </a:extLst>
          </p:cNvPr>
          <p:cNvSpPr>
            <a:spLocks noGrp="1"/>
          </p:cNvSpPr>
          <p:nvPr>
            <p:ph type="title"/>
          </p:nvPr>
        </p:nvSpPr>
        <p:spPr>
          <a:xfrm>
            <a:off x="2639556" y="2434828"/>
            <a:ext cx="3149062" cy="994172"/>
          </a:xfrm>
        </p:spPr>
        <p:txBody>
          <a:bodyPr/>
          <a:lstStyle/>
          <a:p>
            <a:r>
              <a:rPr lang="en-IN" dirty="0"/>
              <a:t>Thanks</a:t>
            </a:r>
          </a:p>
        </p:txBody>
      </p:sp>
    </p:spTree>
    <p:extLst>
      <p:ext uri="{BB962C8B-B14F-4D97-AF65-F5344CB8AC3E}">
        <p14:creationId xmlns:p14="http://schemas.microsoft.com/office/powerpoint/2010/main" val="3167008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ADE8C-A15E-1946-13DF-C74E19F15475}"/>
              </a:ext>
            </a:extLst>
          </p:cNvPr>
          <p:cNvSpPr>
            <a:spLocks noGrp="1"/>
          </p:cNvSpPr>
          <p:nvPr>
            <p:ph type="ctrTitle"/>
          </p:nvPr>
        </p:nvSpPr>
        <p:spPr>
          <a:xfrm>
            <a:off x="533400" y="484187"/>
            <a:ext cx="7772400" cy="1470025"/>
          </a:xfrm>
        </p:spPr>
        <p:txBody>
          <a:bodyPr/>
          <a:lstStyle/>
          <a:p>
            <a:r>
              <a:rPr lang="en-US" dirty="0"/>
              <a:t>Example of Pointer Variable</a:t>
            </a:r>
            <a:endParaRPr lang="en-IN" dirty="0"/>
          </a:p>
        </p:txBody>
      </p:sp>
      <p:sp>
        <p:nvSpPr>
          <p:cNvPr id="3" name="Subtitle 2">
            <a:extLst>
              <a:ext uri="{FF2B5EF4-FFF2-40B4-BE49-F238E27FC236}">
                <a16:creationId xmlns:a16="http://schemas.microsoft.com/office/drawing/2014/main" id="{9894AD02-BC19-000C-FB29-82760A926D76}"/>
              </a:ext>
            </a:extLst>
          </p:cNvPr>
          <p:cNvSpPr>
            <a:spLocks noGrp="1"/>
          </p:cNvSpPr>
          <p:nvPr>
            <p:ph type="subTitle" idx="1"/>
          </p:nvPr>
        </p:nvSpPr>
        <p:spPr>
          <a:xfrm>
            <a:off x="1066800" y="1954212"/>
            <a:ext cx="6400800" cy="3836988"/>
          </a:xfrm>
        </p:spPr>
        <p:txBody>
          <a:bodyPr>
            <a:normAutofit/>
          </a:bodyPr>
          <a:lstStyle/>
          <a:p>
            <a:pPr algn="l"/>
            <a:r>
              <a:rPr lang="en-US" sz="1800" dirty="0">
                <a:solidFill>
                  <a:schemeClr val="tx1"/>
                </a:solidFill>
              </a:rPr>
              <a:t>int *p</a:t>
            </a:r>
          </a:p>
          <a:p>
            <a:pPr algn="l"/>
            <a:r>
              <a:rPr lang="en-US" sz="1800" dirty="0">
                <a:solidFill>
                  <a:schemeClr val="tx1"/>
                </a:solidFill>
              </a:rPr>
              <a:t>Char *</a:t>
            </a:r>
            <a:r>
              <a:rPr lang="en-US" sz="1800" dirty="0" err="1">
                <a:solidFill>
                  <a:schemeClr val="tx1"/>
                </a:solidFill>
              </a:rPr>
              <a:t>ch</a:t>
            </a:r>
            <a:endParaRPr lang="en-US" sz="1800" dirty="0">
              <a:solidFill>
                <a:schemeClr val="tx1"/>
              </a:solidFill>
            </a:endParaRPr>
          </a:p>
          <a:p>
            <a:pPr algn="l"/>
            <a:endParaRPr lang="en-US" sz="1800" dirty="0">
              <a:solidFill>
                <a:schemeClr val="tx1"/>
              </a:solidFill>
            </a:endParaRPr>
          </a:p>
          <a:p>
            <a:pPr algn="l"/>
            <a:r>
              <a:rPr lang="en-US" sz="1800" dirty="0">
                <a:solidFill>
                  <a:schemeClr val="tx1"/>
                </a:solidFill>
              </a:rPr>
              <a:t>int* p</a:t>
            </a:r>
          </a:p>
          <a:p>
            <a:pPr algn="l"/>
            <a:r>
              <a:rPr lang="en-US" sz="1800" dirty="0">
                <a:solidFill>
                  <a:schemeClr val="tx1"/>
                </a:solidFill>
              </a:rPr>
              <a:t>Int * p</a:t>
            </a:r>
          </a:p>
          <a:p>
            <a:pPr algn="l"/>
            <a:r>
              <a:rPr lang="en-US" sz="1800" dirty="0">
                <a:solidFill>
                  <a:schemeClr val="tx1"/>
                </a:solidFill>
              </a:rPr>
              <a:t>Int *p</a:t>
            </a:r>
          </a:p>
          <a:p>
            <a:pPr algn="l"/>
            <a:r>
              <a:rPr lang="en-US" sz="1800" dirty="0">
                <a:solidFill>
                  <a:schemeClr val="tx1"/>
                </a:solidFill>
              </a:rPr>
              <a:t>All the above example means the same</a:t>
            </a:r>
          </a:p>
          <a:p>
            <a:pPr algn="l"/>
            <a:endParaRPr lang="en-US" sz="1800" dirty="0">
              <a:solidFill>
                <a:schemeClr val="tx1"/>
              </a:solidFill>
            </a:endParaRPr>
          </a:p>
          <a:p>
            <a:pPr algn="l"/>
            <a:r>
              <a:rPr lang="en-US" sz="1800" dirty="0">
                <a:solidFill>
                  <a:schemeClr val="tx1"/>
                </a:solidFill>
              </a:rPr>
              <a:t>Int *p, q(q is not a pointer variable here)</a:t>
            </a:r>
          </a:p>
          <a:p>
            <a:pPr algn="l"/>
            <a:r>
              <a:rPr lang="en-US" sz="1800" dirty="0">
                <a:solidFill>
                  <a:schemeClr val="tx1"/>
                </a:solidFill>
              </a:rPr>
              <a:t>Int *p, *q</a:t>
            </a:r>
          </a:p>
          <a:p>
            <a:pPr algn="l"/>
            <a:endParaRPr lang="en-US" sz="1800" dirty="0">
              <a:solidFill>
                <a:schemeClr val="tx1"/>
              </a:solidFill>
            </a:endParaRPr>
          </a:p>
          <a:p>
            <a:pPr algn="l"/>
            <a:endParaRPr lang="en-US" sz="1800" dirty="0">
              <a:solidFill>
                <a:schemeClr val="tx1"/>
              </a:solidFill>
            </a:endParaRPr>
          </a:p>
          <a:p>
            <a:pPr algn="l"/>
            <a:endParaRPr lang="en-IN" sz="1800" dirty="0">
              <a:solidFill>
                <a:schemeClr val="tx1"/>
              </a:solidFill>
            </a:endParaRPr>
          </a:p>
        </p:txBody>
      </p:sp>
    </p:spTree>
    <p:extLst>
      <p:ext uri="{BB962C8B-B14F-4D97-AF65-F5344CB8AC3E}">
        <p14:creationId xmlns:p14="http://schemas.microsoft.com/office/powerpoint/2010/main" val="159831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BE76C-A11E-FC2B-6444-76AFE9A4CD2B}"/>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2E90C194-D7C8-68C3-8ACA-770090F3E40B}"/>
              </a:ext>
            </a:extLst>
          </p:cNvPr>
          <p:cNvSpPr>
            <a:spLocks noGrp="1"/>
          </p:cNvSpPr>
          <p:nvPr>
            <p:ph idx="1"/>
          </p:nvPr>
        </p:nvSpPr>
        <p:spPr/>
        <p:txBody>
          <a:bodyPr/>
          <a:lstStyle/>
          <a:p>
            <a:r>
              <a:rPr lang="en-US" dirty="0"/>
              <a:t>Address of operator(&amp;)</a:t>
            </a:r>
            <a:br>
              <a:rPr lang="en-US" dirty="0"/>
            </a:br>
            <a:r>
              <a:rPr lang="en-US" dirty="0"/>
              <a:t>Dereferencing operator(*)</a:t>
            </a:r>
          </a:p>
          <a:p>
            <a:pPr marL="0" indent="0">
              <a:buNone/>
            </a:pPr>
            <a:r>
              <a:rPr lang="en-US" dirty="0"/>
              <a:t>Int x				int x =25</a:t>
            </a:r>
          </a:p>
          <a:p>
            <a:pPr marL="0" indent="0">
              <a:buNone/>
            </a:pPr>
            <a:r>
              <a:rPr lang="en-US" dirty="0"/>
              <a:t>Int *p			int *p</a:t>
            </a:r>
          </a:p>
          <a:p>
            <a:pPr marL="0" indent="0">
              <a:buNone/>
            </a:pPr>
            <a:r>
              <a:rPr lang="en-US" dirty="0"/>
              <a:t>p = &amp;x			p = &amp;x</a:t>
            </a:r>
            <a:endParaRPr lang="en-IN" dirty="0"/>
          </a:p>
          <a:p>
            <a:pPr marL="0" indent="0">
              <a:buNone/>
            </a:pPr>
            <a:r>
              <a:rPr lang="en-IN" dirty="0"/>
              <a:t>				*p=55</a:t>
            </a:r>
          </a:p>
          <a:p>
            <a:pPr marL="0" indent="0">
              <a:buNone/>
            </a:pPr>
            <a:r>
              <a:rPr lang="en-IN" dirty="0"/>
              <a:t>				(print at each step the 				values of </a:t>
            </a:r>
            <a:r>
              <a:rPr lang="en-IN" dirty="0" err="1"/>
              <a:t>x,&amp;x,p,&amp;p</a:t>
            </a:r>
            <a:r>
              <a:rPr lang="en-IN" dirty="0"/>
              <a:t>,*p)</a:t>
            </a:r>
          </a:p>
        </p:txBody>
      </p:sp>
    </p:spTree>
    <p:extLst>
      <p:ext uri="{BB962C8B-B14F-4D97-AF65-F5344CB8AC3E}">
        <p14:creationId xmlns:p14="http://schemas.microsoft.com/office/powerpoint/2010/main" val="679240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values using pointers</a:t>
            </a:r>
          </a:p>
        </p:txBody>
      </p:sp>
      <p:pic>
        <p:nvPicPr>
          <p:cNvPr id="1026" name="Picture 2" descr="https://media.geeksforgeeks.org/wp-content/cdn-uploads/How-Pointer-Works-In-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828" y="2587137"/>
            <a:ext cx="5715000" cy="3164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366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values with pointers</a:t>
            </a:r>
          </a:p>
        </p:txBody>
      </p:sp>
      <p:sp>
        <p:nvSpPr>
          <p:cNvPr id="3" name="Content Placeholder 2"/>
          <p:cNvSpPr>
            <a:spLocks noGrp="1"/>
          </p:cNvSpPr>
          <p:nvPr>
            <p:ph idx="1"/>
          </p:nvPr>
        </p:nvSpPr>
        <p:spPr/>
        <p:txBody>
          <a:bodyPr/>
          <a:lstStyle/>
          <a:p>
            <a:r>
              <a:rPr lang="en-US" dirty="0"/>
              <a:t>The reason we associate data type to a pointer is </a:t>
            </a:r>
            <a:r>
              <a:rPr lang="en-US" b="1" dirty="0"/>
              <a:t>that it knows how many bytes the data is stored in</a:t>
            </a:r>
            <a:r>
              <a:rPr lang="en-US" dirty="0"/>
              <a:t>. </a:t>
            </a:r>
          </a:p>
        </p:txBody>
      </p:sp>
      <p:pic>
        <p:nvPicPr>
          <p:cNvPr id="2050"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429000"/>
            <a:ext cx="6019800" cy="2990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4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i="1" dirty="0">
                <a:solidFill>
                  <a:srgbClr val="00B050"/>
                </a:solidFill>
              </a:rPr>
              <a:t>Dynamic Memory Allocation: </a:t>
            </a:r>
            <a:r>
              <a:rPr lang="en-US" dirty="0"/>
              <a:t>Pointers are essential for dynamically allocating memory during program execution. Functions like </a:t>
            </a:r>
            <a:r>
              <a:rPr lang="en-US" b="1" i="1" dirty="0" err="1">
                <a:solidFill>
                  <a:srgbClr val="00B0F0"/>
                </a:solidFill>
              </a:rPr>
              <a:t>malloc</a:t>
            </a:r>
            <a:r>
              <a:rPr lang="en-US" b="1" i="1" dirty="0">
                <a:solidFill>
                  <a:srgbClr val="00B0F0"/>
                </a:solidFill>
              </a:rPr>
              <a:t>() (in C/C++) or new (in C++)</a:t>
            </a:r>
            <a:r>
              <a:rPr lang="en-US" b="1" i="1" dirty="0">
                <a:solidFill>
                  <a:srgbClr val="00B050"/>
                </a:solidFill>
              </a:rPr>
              <a:t> </a:t>
            </a:r>
            <a:r>
              <a:rPr lang="en-US" dirty="0"/>
              <a:t>return a pointer to the newly allocated memory block.</a:t>
            </a:r>
          </a:p>
          <a:p>
            <a:endParaRPr lang="en-US" dirty="0"/>
          </a:p>
          <a:p>
            <a:pPr algn="just"/>
            <a:r>
              <a:rPr lang="en-US" b="1" dirty="0">
                <a:solidFill>
                  <a:srgbClr val="00B050"/>
                </a:solidFill>
              </a:rPr>
              <a:t>Data Structures: </a:t>
            </a:r>
            <a:r>
              <a:rPr lang="en-US" dirty="0"/>
              <a:t>Pointers enable the creation of dynamic data structures like linked lists. In a linked list, each element (node) contains a data field and a pointer to the next node. </a:t>
            </a:r>
            <a:r>
              <a:rPr lang="en-US" b="1" dirty="0">
                <a:solidFill>
                  <a:srgbClr val="00B050"/>
                </a:solidFill>
              </a:rPr>
              <a:t>Pointers are used to traverse the list and connect nodes.</a:t>
            </a:r>
          </a:p>
        </p:txBody>
      </p:sp>
      <p:sp>
        <p:nvSpPr>
          <p:cNvPr id="2" name="Rectangle 1"/>
          <p:cNvSpPr/>
          <p:nvPr/>
        </p:nvSpPr>
        <p:spPr>
          <a:xfrm>
            <a:off x="609600" y="533400"/>
            <a:ext cx="7620000" cy="707886"/>
          </a:xfrm>
          <a:prstGeom prst="rect">
            <a:avLst/>
          </a:prstGeom>
        </p:spPr>
        <p:txBody>
          <a:bodyPr wrap="square">
            <a:spAutoFit/>
          </a:bodyPr>
          <a:lstStyle/>
          <a:p>
            <a:r>
              <a:rPr lang="en-US" sz="4000" b="1" i="1" dirty="0">
                <a:solidFill>
                  <a:srgbClr val="00B0F0"/>
                </a:solidFill>
              </a:rPr>
              <a:t>APPICATIONS  </a:t>
            </a:r>
          </a:p>
        </p:txBody>
      </p:sp>
    </p:spTree>
    <p:extLst>
      <p:ext uri="{BB962C8B-B14F-4D97-AF65-F5344CB8AC3E}">
        <p14:creationId xmlns:p14="http://schemas.microsoft.com/office/powerpoint/2010/main" val="2183862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592</TotalTime>
  <Words>3385</Words>
  <Application>Microsoft Office PowerPoint</Application>
  <PresentationFormat>On-screen Show (4:3)</PresentationFormat>
  <Paragraphs>351</Paragraphs>
  <Slides>44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Arial Unicode MS</vt:lpstr>
      <vt:lpstr>Calibri</vt:lpstr>
      <vt:lpstr>Courier New</vt:lpstr>
      <vt:lpstr>Symbol</vt:lpstr>
      <vt:lpstr>Times New Roman</vt:lpstr>
      <vt:lpstr>Wingdings</vt:lpstr>
      <vt:lpstr>Office Theme</vt:lpstr>
      <vt:lpstr>Pointers</vt:lpstr>
      <vt:lpstr>Introduction to Pointers</vt:lpstr>
      <vt:lpstr>PowerPoint Presentation</vt:lpstr>
      <vt:lpstr>PowerPoint Presentation</vt:lpstr>
      <vt:lpstr>Example of Pointer Variable</vt:lpstr>
      <vt:lpstr>Example</vt:lpstr>
      <vt:lpstr>Accessing values using pointers</vt:lpstr>
      <vt:lpstr>Accessing values with pointers</vt:lpstr>
      <vt:lpstr>PowerPoint Presentation</vt:lpstr>
      <vt:lpstr>Dynamic Variables</vt:lpstr>
      <vt:lpstr>Example</vt:lpstr>
      <vt:lpstr>Dynamic variable deallocation</vt:lpstr>
      <vt:lpstr>PowerPoint Presentation</vt:lpstr>
      <vt:lpstr>PowerPoint Presentation</vt:lpstr>
      <vt:lpstr>Accessing values using pointers</vt:lpstr>
      <vt:lpstr>Array of pointers</vt:lpstr>
      <vt:lpstr>Pointers</vt:lpstr>
      <vt:lpstr>NULL Pointer </vt:lpstr>
      <vt:lpstr>PowerPoint Presentation</vt:lpstr>
      <vt:lpstr>PowerPoint Presentation</vt:lpstr>
      <vt:lpstr>This can be useful in various situations, such as</vt:lpstr>
      <vt:lpstr>PowerPoint Presentation</vt:lpstr>
      <vt:lpstr>PowerPoint Presentation</vt:lpstr>
      <vt:lpstr>Void pointer </vt:lpstr>
      <vt:lpstr>PowerPoint Presentation</vt:lpstr>
      <vt:lpstr>Constant</vt:lpstr>
      <vt:lpstr>Constant</vt:lpstr>
      <vt:lpstr>PowerPoint Presentation</vt:lpstr>
      <vt:lpstr>PowerPoint Presentation</vt:lpstr>
      <vt:lpstr>Operations on pointers</vt:lpstr>
      <vt:lpstr>Pointer Addition </vt:lpstr>
      <vt:lpstr>Pointer Subtraction</vt:lpstr>
      <vt:lpstr>Difference between Two Pointers</vt:lpstr>
      <vt:lpstr>Pointer Increment and Decrement</vt:lpstr>
      <vt:lpstr>Pointer Increment and Decrement</vt:lpstr>
      <vt:lpstr>Example</vt:lpstr>
      <vt:lpstr>Comparison of Pointers</vt:lpstr>
      <vt:lpstr>Example</vt:lpstr>
      <vt:lpstr>Comparison to NULL </vt:lpstr>
      <vt:lpstr>Example</vt:lpstr>
      <vt:lpstr>Quiz</vt:lpstr>
      <vt:lpstr>Advantages of Pointers are :- </vt:lpstr>
      <vt:lpstr>Quiz</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Pointers</dc:title>
  <dc:creator>Windows User</dc:creator>
  <cp:lastModifiedBy>Harsh Bhasin</cp:lastModifiedBy>
  <cp:revision>62</cp:revision>
  <dcterms:created xsi:type="dcterms:W3CDTF">2023-07-26T08:00:13Z</dcterms:created>
  <dcterms:modified xsi:type="dcterms:W3CDTF">2024-09-06T18:03:14Z</dcterms:modified>
</cp:coreProperties>
</file>