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25-Jul-22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474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25-Jul-22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698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25-Jul-22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94560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25-Jul-22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4027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25-Jul-22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06033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25-Jul-22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0570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25-Jul-22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5821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25-Jul-22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9301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25-Jul-22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255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25-Jul-22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976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25-Jul-22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8705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25-Jul-22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8104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25-Jul-22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9607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25-Jul-22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339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25-Jul-22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1804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25-Jul-22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914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25-Jul-22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697308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drive.google.com/"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1154" y="0"/>
            <a:ext cx="3100846" cy="1965325"/>
          </a:xfrm>
          <a:prstGeom prst="rect">
            <a:avLst/>
          </a:prstGeom>
        </p:spPr>
      </p:pic>
      <p:sp>
        <p:nvSpPr>
          <p:cNvPr id="2" name="Title 1"/>
          <p:cNvSpPr>
            <a:spLocks noGrp="1"/>
          </p:cNvSpPr>
          <p:nvPr>
            <p:ph type="ctrTitle"/>
          </p:nvPr>
        </p:nvSpPr>
        <p:spPr>
          <a:xfrm>
            <a:off x="840315" y="1101196"/>
            <a:ext cx="9051923" cy="2616199"/>
          </a:xfrm>
        </p:spPr>
        <p:txBody>
          <a:bodyPr>
            <a:normAutofit/>
          </a:bodyPr>
          <a:lstStyle/>
          <a:p>
            <a:pPr algn="ctr"/>
            <a:r>
              <a:rPr lang="en-US" sz="4500" dirty="0" smtClean="0">
                <a:solidFill>
                  <a:schemeClr val="bg2">
                    <a:lumMod val="50000"/>
                  </a:schemeClr>
                </a:solidFill>
                <a:latin typeface="Consolas" panose="020B0609020204030204" pitchFamily="49" charset="0"/>
              </a:rPr>
              <a:t>FOREIGN DIRECT INVESTMENT </a:t>
            </a:r>
            <a:br>
              <a:rPr lang="en-US" sz="4500" dirty="0" smtClean="0">
                <a:solidFill>
                  <a:schemeClr val="bg2">
                    <a:lumMod val="50000"/>
                  </a:schemeClr>
                </a:solidFill>
                <a:latin typeface="Consolas" panose="020B0609020204030204" pitchFamily="49" charset="0"/>
              </a:rPr>
            </a:br>
            <a:r>
              <a:rPr lang="en-US" sz="4500" dirty="0" smtClean="0">
                <a:solidFill>
                  <a:schemeClr val="bg2">
                    <a:lumMod val="50000"/>
                  </a:schemeClr>
                </a:solidFill>
                <a:latin typeface="Consolas" panose="020B0609020204030204" pitchFamily="49" charset="0"/>
              </a:rPr>
              <a:t>ANALYSIS </a:t>
            </a:r>
            <a:endParaRPr lang="en-US" sz="4500" dirty="0">
              <a:solidFill>
                <a:schemeClr val="bg2">
                  <a:lumMod val="50000"/>
                </a:schemeClr>
              </a:solidFill>
              <a:latin typeface="Consolas" panose="020B0609020204030204" pitchFamily="49" charset="0"/>
            </a:endParaRPr>
          </a:p>
        </p:txBody>
      </p:sp>
      <p:sp>
        <p:nvSpPr>
          <p:cNvPr id="3" name="Subtitle 2"/>
          <p:cNvSpPr>
            <a:spLocks noGrp="1"/>
          </p:cNvSpPr>
          <p:nvPr>
            <p:ph type="subTitle" idx="1"/>
          </p:nvPr>
        </p:nvSpPr>
        <p:spPr>
          <a:xfrm>
            <a:off x="5366277" y="5469466"/>
            <a:ext cx="6987645" cy="1388534"/>
          </a:xfrm>
        </p:spPr>
        <p:txBody>
          <a:bodyPr/>
          <a:lstStyle/>
          <a:p>
            <a:pPr algn="l"/>
            <a:r>
              <a:rPr lang="en-US" dirty="0" smtClean="0">
                <a:latin typeface="Consolas" panose="020B0609020204030204" pitchFamily="49" charset="0"/>
              </a:rPr>
              <a:t>PRESENTED BY:-</a:t>
            </a:r>
          </a:p>
          <a:p>
            <a:pPr algn="l"/>
            <a:r>
              <a:rPr lang="en-US" dirty="0" smtClean="0">
                <a:latin typeface="Consolas" panose="020B0609020204030204" pitchFamily="49" charset="0"/>
              </a:rPr>
              <a:t>VIKASH KUMAR MAHAPATRA</a:t>
            </a:r>
            <a:endParaRPr lang="en-US" dirty="0">
              <a:latin typeface="Consolas" panose="020B0609020204030204" pitchFamily="49" charset="0"/>
            </a:endParaRPr>
          </a:p>
        </p:txBody>
      </p:sp>
    </p:spTree>
    <p:extLst>
      <p:ext uri="{BB962C8B-B14F-4D97-AF65-F5344CB8AC3E}">
        <p14:creationId xmlns:p14="http://schemas.microsoft.com/office/powerpoint/2010/main" val="1591913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2342" y="1"/>
            <a:ext cx="2989658" cy="1894854"/>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40" y="2179333"/>
            <a:ext cx="10699703" cy="4302746"/>
          </a:xfrm>
          <a:prstGeom prst="rect">
            <a:avLst/>
          </a:prstGeom>
        </p:spPr>
      </p:pic>
      <p:sp>
        <p:nvSpPr>
          <p:cNvPr id="5" name="TextBox 4"/>
          <p:cNvSpPr txBox="1"/>
          <p:nvPr/>
        </p:nvSpPr>
        <p:spPr>
          <a:xfrm>
            <a:off x="1112520" y="417525"/>
            <a:ext cx="6654800" cy="1477328"/>
          </a:xfrm>
          <a:prstGeom prst="rect">
            <a:avLst/>
          </a:prstGeom>
          <a:noFill/>
        </p:spPr>
        <p:txBody>
          <a:bodyPr wrap="square" rtlCol="0">
            <a:spAutoFit/>
          </a:bodyPr>
          <a:lstStyle/>
          <a:p>
            <a:pPr algn="just"/>
            <a:r>
              <a:rPr lang="en-US" dirty="0" smtClean="0">
                <a:latin typeface="Consolas" panose="020B0609020204030204" pitchFamily="49" charset="0"/>
              </a:rPr>
              <a:t>Below figure show least receiving FDI sectors we can see Coir, Defense Sector almost 0.001 percent over the year of the total FDI, glue &amp; gelatin almost 0.046 percent over the year of the total FDI.</a:t>
            </a:r>
            <a:endParaRPr lang="en-US" dirty="0">
              <a:latin typeface="Consolas" panose="020B0609020204030204" pitchFamily="49" charset="0"/>
            </a:endParaRPr>
          </a:p>
        </p:txBody>
      </p:sp>
    </p:spTree>
    <p:extLst>
      <p:ext uri="{BB962C8B-B14F-4D97-AF65-F5344CB8AC3E}">
        <p14:creationId xmlns:p14="http://schemas.microsoft.com/office/powerpoint/2010/main" val="711732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1"/>
            <a:ext cx="2743200" cy="1738648"/>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184" y="1914525"/>
            <a:ext cx="11009136" cy="4943475"/>
          </a:xfrm>
          <a:prstGeom prst="rect">
            <a:avLst/>
          </a:prstGeom>
        </p:spPr>
      </p:pic>
    </p:spTree>
    <p:extLst>
      <p:ext uri="{BB962C8B-B14F-4D97-AF65-F5344CB8AC3E}">
        <p14:creationId xmlns:p14="http://schemas.microsoft.com/office/powerpoint/2010/main" val="32842540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1154" y="0"/>
            <a:ext cx="3100846" cy="1965325"/>
          </a:xfrm>
          <a:prstGeom prst="rect">
            <a:avLst/>
          </a:prstGeom>
        </p:spPr>
      </p:pic>
      <p:sp>
        <p:nvSpPr>
          <p:cNvPr id="7" name="TextBox 6"/>
          <p:cNvSpPr txBox="1"/>
          <p:nvPr/>
        </p:nvSpPr>
        <p:spPr>
          <a:xfrm>
            <a:off x="2783840" y="101600"/>
            <a:ext cx="3027680" cy="984885"/>
          </a:xfrm>
          <a:prstGeom prst="rect">
            <a:avLst/>
          </a:prstGeom>
          <a:noFill/>
        </p:spPr>
        <p:txBody>
          <a:bodyPr wrap="square" rtlCol="0">
            <a:spAutoFit/>
          </a:bodyPr>
          <a:lstStyle/>
          <a:p>
            <a:pPr algn="ctr"/>
            <a:r>
              <a:rPr lang="en-US" sz="4000" dirty="0">
                <a:solidFill>
                  <a:schemeClr val="tx1">
                    <a:lumMod val="50000"/>
                    <a:lumOff val="50000"/>
                  </a:schemeClr>
                </a:solidFill>
                <a:latin typeface="Consolas" panose="020B0609020204030204" pitchFamily="49" charset="0"/>
              </a:rPr>
              <a:t>CONCLUSION</a:t>
            </a:r>
          </a:p>
          <a:p>
            <a:endParaRPr lang="en-US" dirty="0"/>
          </a:p>
        </p:txBody>
      </p:sp>
      <p:sp>
        <p:nvSpPr>
          <p:cNvPr id="8" name="TextBox 7"/>
          <p:cNvSpPr txBox="1"/>
          <p:nvPr/>
        </p:nvSpPr>
        <p:spPr>
          <a:xfrm>
            <a:off x="650240" y="890587"/>
            <a:ext cx="8676640" cy="6186309"/>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Consolas" panose="020B0609020204030204" pitchFamily="49" charset="0"/>
              </a:rPr>
              <a:t>The Sectoral composition of FDI over the period of </a:t>
            </a:r>
            <a:r>
              <a:rPr lang="en-US" dirty="0" smtClean="0">
                <a:latin typeface="Consolas" panose="020B0609020204030204" pitchFamily="49" charset="0"/>
              </a:rPr>
              <a:t>2000-2017</a:t>
            </a:r>
            <a:r>
              <a:rPr lang="en-US" dirty="0">
                <a:latin typeface="Consolas" panose="020B0609020204030204" pitchFamily="49" charset="0"/>
              </a:rPr>
              <a:t>, we can find that the largest recipient of such investment is Service sector (Financial and non-financial </a:t>
            </a:r>
            <a:r>
              <a:rPr lang="en-US" dirty="0" smtClean="0">
                <a:latin typeface="Consolas" panose="020B0609020204030204" pitchFamily="49" charset="0"/>
              </a:rPr>
              <a:t>services),comparing </a:t>
            </a:r>
            <a:r>
              <a:rPr lang="en-US" dirty="0">
                <a:latin typeface="Consolas" panose="020B0609020204030204" pitchFamily="49" charset="0"/>
              </a:rPr>
              <a:t>to all sector  is 17.65 % of the </a:t>
            </a:r>
            <a:r>
              <a:rPr lang="en-US" dirty="0" smtClean="0">
                <a:latin typeface="Consolas" panose="020B0609020204030204" pitchFamily="49" charset="0"/>
              </a:rPr>
              <a:t>total FDI </a:t>
            </a:r>
            <a:r>
              <a:rPr lang="en-US" dirty="0">
                <a:latin typeface="Consolas" panose="020B0609020204030204" pitchFamily="49" charset="0"/>
              </a:rPr>
              <a:t>inflow</a:t>
            </a:r>
            <a:r>
              <a:rPr lang="en-US" dirty="0" smtClean="0">
                <a:latin typeface="Consolas" panose="020B0609020204030204" pitchFamily="49" charset="0"/>
              </a:rPr>
              <a:t>.</a:t>
            </a:r>
          </a:p>
          <a:p>
            <a:pPr marL="285750" indent="-285750" algn="just">
              <a:buFont typeface="Wingdings" panose="05000000000000000000" pitchFamily="2" charset="2"/>
              <a:buChar char="v"/>
            </a:pPr>
            <a:r>
              <a:rPr lang="en-US" dirty="0">
                <a:latin typeface="Consolas" panose="020B0609020204030204" pitchFamily="49" charset="0"/>
              </a:rPr>
              <a:t>The </a:t>
            </a:r>
            <a:r>
              <a:rPr lang="en-US" dirty="0" smtClean="0">
                <a:latin typeface="Consolas" panose="020B0609020204030204" pitchFamily="49" charset="0"/>
              </a:rPr>
              <a:t>top sector second most recipient </a:t>
            </a:r>
            <a:r>
              <a:rPr lang="en-US" dirty="0">
                <a:latin typeface="Consolas" panose="020B0609020204030204" pitchFamily="49" charset="0"/>
              </a:rPr>
              <a:t>is Computer software and </a:t>
            </a:r>
            <a:r>
              <a:rPr lang="en-US" dirty="0" smtClean="0">
                <a:latin typeface="Consolas" panose="020B0609020204030204" pitchFamily="49" charset="0"/>
              </a:rPr>
              <a:t>Hardware,</a:t>
            </a:r>
            <a:r>
              <a:rPr lang="en-US" dirty="0">
                <a:latin typeface="Consolas" panose="020B0609020204030204" pitchFamily="49" charset="0"/>
              </a:rPr>
              <a:t> Telecommunication</a:t>
            </a:r>
            <a:r>
              <a:rPr lang="en-US" dirty="0" smtClean="0">
                <a:latin typeface="Consolas" panose="020B0609020204030204" pitchFamily="49" charset="0"/>
              </a:rPr>
              <a:t>  </a:t>
            </a:r>
            <a:r>
              <a:rPr lang="en-US" dirty="0">
                <a:latin typeface="Consolas" panose="020B0609020204030204" pitchFamily="49" charset="0"/>
              </a:rPr>
              <a:t>sector which shares </a:t>
            </a:r>
            <a:r>
              <a:rPr lang="en-US" dirty="0" smtClean="0">
                <a:latin typeface="Consolas" panose="020B0609020204030204" pitchFamily="49" charset="0"/>
              </a:rPr>
              <a:t>7% </a:t>
            </a:r>
            <a:r>
              <a:rPr lang="en-US" dirty="0">
                <a:latin typeface="Consolas" panose="020B0609020204030204" pitchFamily="49" charset="0"/>
              </a:rPr>
              <a:t>of the total FDI </a:t>
            </a:r>
            <a:r>
              <a:rPr lang="en-US" dirty="0" smtClean="0">
                <a:latin typeface="Consolas" panose="020B0609020204030204" pitchFamily="49" charset="0"/>
              </a:rPr>
              <a:t>inflow. Construction development, Automobile </a:t>
            </a:r>
            <a:r>
              <a:rPr lang="en-US" dirty="0">
                <a:latin typeface="Consolas" panose="020B0609020204030204" pitchFamily="49" charset="0"/>
              </a:rPr>
              <a:t>Industry sector having </a:t>
            </a:r>
            <a:r>
              <a:rPr lang="en-US" dirty="0" smtClean="0">
                <a:latin typeface="Consolas" panose="020B0609020204030204" pitchFamily="49" charset="0"/>
              </a:rPr>
              <a:t>6%, 5% respectively.</a:t>
            </a:r>
          </a:p>
          <a:p>
            <a:pPr marL="285750" indent="-285750" algn="just">
              <a:buFont typeface="Wingdings" panose="05000000000000000000" pitchFamily="2" charset="2"/>
              <a:buChar char="v"/>
            </a:pPr>
            <a:r>
              <a:rPr lang="en-US" dirty="0" smtClean="0">
                <a:latin typeface="Consolas" panose="020B0609020204030204" pitchFamily="49" charset="0"/>
              </a:rPr>
              <a:t>The least receiving FDI over the year is COIR , Defense Industries having 0.001%.In them Dye-Stuffs , Tea &amp; Coffee each received 0.029% . In them glue &amp; gelatin received 0.046% is most of received FDI in bottom sector.</a:t>
            </a:r>
          </a:p>
          <a:p>
            <a:pPr marL="285750" indent="-285750" algn="just">
              <a:buFont typeface="Wingdings" panose="05000000000000000000" pitchFamily="2" charset="2"/>
              <a:buChar char="v"/>
            </a:pPr>
            <a:r>
              <a:rPr lang="en-US" dirty="0">
                <a:latin typeface="Consolas" panose="020B0609020204030204" pitchFamily="49" charset="0"/>
              </a:rPr>
              <a:t>The foreign investors are interested in mainly financial services due to its profit generating advantage. This sector gives scope for the foreign investor to take back the profits to the home country</a:t>
            </a:r>
            <a:r>
              <a:rPr lang="en-US" dirty="0" smtClean="0">
                <a:latin typeface="Consolas" panose="020B0609020204030204" pitchFamily="49" charset="0"/>
              </a:rPr>
              <a:t>.</a:t>
            </a:r>
          </a:p>
          <a:p>
            <a:pPr marL="285750" indent="-285750" algn="just">
              <a:buFont typeface="Wingdings" panose="05000000000000000000" pitchFamily="2" charset="2"/>
              <a:buChar char="v"/>
            </a:pPr>
            <a:r>
              <a:rPr lang="en-US" dirty="0" smtClean="0">
                <a:latin typeface="Consolas" panose="020B0609020204030204" pitchFamily="49" charset="0"/>
              </a:rPr>
              <a:t>Over the year there are some up and down in the FDI inflows ,major hike was in year 2006-07 i.e. 56,525 CR compare to previous year's. In 2015-16 inflows was almost 2,61,886 CR and 2016-17 inflows was almost 2,91,608 CR which in comparison to all previous year is highest received.</a:t>
            </a:r>
            <a:endParaRPr lang="en-US" dirty="0">
              <a:latin typeface="Consolas" panose="020B0609020204030204" pitchFamily="49" charset="0"/>
            </a:endParaRPr>
          </a:p>
          <a:p>
            <a:pPr marL="285750" indent="-285750" algn="just">
              <a:buFont typeface="Wingdings" panose="05000000000000000000" pitchFamily="2" charset="2"/>
              <a:buChar char="v"/>
            </a:pPr>
            <a:endParaRPr lang="en-US" dirty="0">
              <a:latin typeface="Consolas" panose="020B0609020204030204" pitchFamily="49" charset="0"/>
            </a:endParaRPr>
          </a:p>
        </p:txBody>
      </p:sp>
    </p:spTree>
    <p:extLst>
      <p:ext uri="{BB962C8B-B14F-4D97-AF65-F5344CB8AC3E}">
        <p14:creationId xmlns:p14="http://schemas.microsoft.com/office/powerpoint/2010/main" val="1240786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1154" y="0"/>
            <a:ext cx="3100846" cy="1965325"/>
          </a:xfrm>
          <a:prstGeom prst="rect">
            <a:avLst/>
          </a:prstGeom>
        </p:spPr>
      </p:pic>
      <p:sp>
        <p:nvSpPr>
          <p:cNvPr id="2" name="TextBox 1"/>
          <p:cNvSpPr txBox="1"/>
          <p:nvPr/>
        </p:nvSpPr>
        <p:spPr>
          <a:xfrm>
            <a:off x="2489200" y="139700"/>
            <a:ext cx="5283200" cy="646331"/>
          </a:xfrm>
          <a:prstGeom prst="rect">
            <a:avLst/>
          </a:prstGeom>
          <a:noFill/>
        </p:spPr>
        <p:txBody>
          <a:bodyPr wrap="square" rtlCol="0">
            <a:spAutoFit/>
          </a:bodyPr>
          <a:lstStyle/>
          <a:p>
            <a:pPr algn="just"/>
            <a:r>
              <a:rPr lang="en-US" sz="3600" dirty="0" smtClean="0">
                <a:solidFill>
                  <a:schemeClr val="tx1">
                    <a:lumMod val="50000"/>
                    <a:lumOff val="50000"/>
                  </a:schemeClr>
                </a:solidFill>
                <a:latin typeface="Consolas" panose="020B0609020204030204" pitchFamily="49" charset="0"/>
              </a:rPr>
              <a:t>QUESTION AND ANSWER</a:t>
            </a:r>
            <a:endParaRPr lang="en-US" sz="3600" dirty="0">
              <a:solidFill>
                <a:schemeClr val="tx1">
                  <a:lumMod val="50000"/>
                  <a:lumOff val="50000"/>
                </a:schemeClr>
              </a:solidFill>
              <a:latin typeface="Consolas" panose="020B0609020204030204" pitchFamily="49" charset="0"/>
            </a:endParaRPr>
          </a:p>
        </p:txBody>
      </p:sp>
      <p:sp>
        <p:nvSpPr>
          <p:cNvPr id="3" name="TextBox 2"/>
          <p:cNvSpPr txBox="1"/>
          <p:nvPr/>
        </p:nvSpPr>
        <p:spPr>
          <a:xfrm>
            <a:off x="368300" y="1244600"/>
            <a:ext cx="9220200" cy="5632311"/>
          </a:xfrm>
          <a:prstGeom prst="rect">
            <a:avLst/>
          </a:prstGeom>
          <a:noFill/>
        </p:spPr>
        <p:txBody>
          <a:bodyPr wrap="square" rtlCol="0">
            <a:spAutoFit/>
          </a:bodyPr>
          <a:lstStyle/>
          <a:p>
            <a:pPr marL="342900" indent="-342900" algn="just">
              <a:buFont typeface="Wingdings" panose="05000000000000000000" pitchFamily="2" charset="2"/>
              <a:buChar char="v"/>
            </a:pPr>
            <a:r>
              <a:rPr lang="en-US" sz="2000" dirty="0" smtClean="0">
                <a:latin typeface="Consolas" panose="020B0609020204030204" pitchFamily="49" charset="0"/>
              </a:rPr>
              <a:t>What’s </a:t>
            </a:r>
            <a:r>
              <a:rPr lang="en-US" sz="2000" dirty="0">
                <a:latin typeface="Consolas" panose="020B0609020204030204" pitchFamily="49" charset="0"/>
              </a:rPr>
              <a:t>the source of </a:t>
            </a:r>
            <a:r>
              <a:rPr lang="en-US" sz="2000" dirty="0" smtClean="0">
                <a:latin typeface="Consolas" panose="020B0609020204030204" pitchFamily="49" charset="0"/>
              </a:rPr>
              <a:t>data? The Dataset was taken from </a:t>
            </a:r>
            <a:r>
              <a:rPr lang="en-US" dirty="0" smtClean="0">
                <a:latin typeface="Consolas" panose="020B0609020204030204" pitchFamily="49" charset="0"/>
              </a:rPr>
              <a:t>project document</a:t>
            </a:r>
            <a:r>
              <a:rPr lang="en-US" dirty="0" smtClean="0">
                <a:latin typeface="Consolas" panose="020B0609020204030204" pitchFamily="49" charset="0"/>
                <a:hlinkClick r:id="rId3"/>
              </a:rPr>
              <a:t>https</a:t>
            </a:r>
            <a:r>
              <a:rPr lang="en-US" sz="2000" dirty="0">
                <a:latin typeface="Consolas" panose="020B0609020204030204" pitchFamily="49" charset="0"/>
                <a:hlinkClick r:id="rId3"/>
              </a:rPr>
              <a:t>://</a:t>
            </a:r>
            <a:r>
              <a:rPr lang="en-US" sz="2000" dirty="0" smtClean="0">
                <a:latin typeface="Consolas" panose="020B0609020204030204" pitchFamily="49" charset="0"/>
                <a:hlinkClick r:id="rId3"/>
              </a:rPr>
              <a:t>drive.google.com/</a:t>
            </a:r>
            <a:r>
              <a:rPr lang="en-US" sz="2000" dirty="0" smtClean="0">
                <a:latin typeface="Consolas" panose="020B0609020204030204" pitchFamily="49" charset="0"/>
              </a:rPr>
              <a:t>drive/folders/1M5z7z1NmWar7y1eFs67orfjqHL0iSV?usp=sharing </a:t>
            </a:r>
          </a:p>
          <a:p>
            <a:pPr marL="342900" indent="-342900">
              <a:buFont typeface="Wingdings" panose="05000000000000000000" pitchFamily="2" charset="2"/>
              <a:buChar char="v"/>
            </a:pPr>
            <a:r>
              <a:rPr lang="en-US" sz="2000" dirty="0" smtClean="0">
                <a:latin typeface="Consolas" panose="020B0609020204030204" pitchFamily="49" charset="0"/>
              </a:rPr>
              <a:t>What was the type of data? It was combination of numerical and categorical values.</a:t>
            </a:r>
          </a:p>
          <a:p>
            <a:pPr marL="342900" indent="-342900">
              <a:buFont typeface="Wingdings" panose="05000000000000000000" pitchFamily="2" charset="2"/>
              <a:buChar char="v"/>
            </a:pPr>
            <a:r>
              <a:rPr lang="en-US" sz="2000" dirty="0" smtClean="0">
                <a:latin typeface="Consolas" panose="020B0609020204030204" pitchFamily="49" charset="0"/>
              </a:rPr>
              <a:t>What were the libraries that you used in Python? I used Pandas , NumPy  and Matplotlib libraries of python.</a:t>
            </a:r>
          </a:p>
          <a:p>
            <a:pPr marL="342900" indent="-342900">
              <a:buFont typeface="Wingdings" panose="05000000000000000000" pitchFamily="2" charset="2"/>
              <a:buChar char="v"/>
            </a:pPr>
            <a:r>
              <a:rPr lang="en-US" sz="2000" dirty="0" smtClean="0">
                <a:latin typeface="Consolas" panose="020B0609020204030204" pitchFamily="49" charset="0"/>
              </a:rPr>
              <a:t>Do we have to download these libraries?  To check whether you have it or not try pip list (you need to have pip install in system execute this command)if don’t find then download using pip install library name.</a:t>
            </a:r>
          </a:p>
          <a:p>
            <a:pPr marL="342900" indent="-342900">
              <a:buFont typeface="Wingdings" panose="05000000000000000000" pitchFamily="2" charset="2"/>
              <a:buChar char="v"/>
            </a:pPr>
            <a:r>
              <a:rPr lang="en-US" sz="2000" dirty="0" smtClean="0">
                <a:latin typeface="Consolas" panose="020B0609020204030204" pitchFamily="49" charset="0"/>
              </a:rPr>
              <a:t>What techniques were you using for data? 1.Finding null values and datatypes. 2.Visualizing relationship between independent variables with each other and output variables.</a:t>
            </a:r>
            <a:r>
              <a:rPr lang="en-US" sz="2000" dirty="0">
                <a:latin typeface="Consolas" panose="020B0609020204030204" pitchFamily="49" charset="0"/>
              </a:rPr>
              <a:t> </a:t>
            </a:r>
            <a:r>
              <a:rPr lang="en-US" sz="2000" dirty="0" smtClean="0">
                <a:latin typeface="Consolas" panose="020B0609020204030204" pitchFamily="49" charset="0"/>
              </a:rPr>
              <a:t>3.Removing </a:t>
            </a:r>
            <a:r>
              <a:rPr lang="en-US" sz="2000" dirty="0">
                <a:latin typeface="Consolas" panose="020B0609020204030204" pitchFamily="49" charset="0"/>
              </a:rPr>
              <a:t>unwanted </a:t>
            </a:r>
            <a:r>
              <a:rPr lang="en-US" sz="2000" dirty="0" smtClean="0">
                <a:latin typeface="Consolas" panose="020B0609020204030204" pitchFamily="49" charset="0"/>
              </a:rPr>
              <a:t>attributes, removing outliers, impute missing if required otherwise drop from dataset. 4. Transform your data the get desired result.</a:t>
            </a:r>
            <a:r>
              <a:rPr lang="en-US" sz="2000" dirty="0"/>
              <a:t/>
            </a:r>
            <a:br>
              <a:rPr lang="en-US" sz="2000" dirty="0"/>
            </a:br>
            <a:endParaRPr lang="en-US" sz="2000" dirty="0">
              <a:latin typeface="Consolas" panose="020B0609020204030204" pitchFamily="49" charset="0"/>
            </a:endParaRPr>
          </a:p>
        </p:txBody>
      </p:sp>
    </p:spTree>
    <p:extLst>
      <p:ext uri="{BB962C8B-B14F-4D97-AF65-F5344CB8AC3E}">
        <p14:creationId xmlns:p14="http://schemas.microsoft.com/office/powerpoint/2010/main" val="4010467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1154" y="0"/>
            <a:ext cx="3100846" cy="1965325"/>
          </a:xfrm>
          <a:prstGeom prst="rect">
            <a:avLst/>
          </a:prstGeom>
        </p:spPr>
      </p:pic>
      <p:sp>
        <p:nvSpPr>
          <p:cNvPr id="2" name="Title 1"/>
          <p:cNvSpPr>
            <a:spLocks noGrp="1"/>
          </p:cNvSpPr>
          <p:nvPr>
            <p:ph type="ctrTitle"/>
          </p:nvPr>
        </p:nvSpPr>
        <p:spPr>
          <a:xfrm>
            <a:off x="840315" y="1101196"/>
            <a:ext cx="9051923" cy="2616199"/>
          </a:xfrm>
        </p:spPr>
        <p:txBody>
          <a:bodyPr>
            <a:normAutofit/>
          </a:bodyPr>
          <a:lstStyle/>
          <a:p>
            <a:pPr algn="ctr"/>
            <a:r>
              <a:rPr lang="en-US" sz="4500" dirty="0" smtClean="0">
                <a:solidFill>
                  <a:schemeClr val="bg2">
                    <a:lumMod val="50000"/>
                  </a:schemeClr>
                </a:solidFill>
                <a:latin typeface="Consolas" panose="020B0609020204030204" pitchFamily="49" charset="0"/>
              </a:rPr>
              <a:t>THANK YOU</a:t>
            </a:r>
            <a:endParaRPr lang="en-US" sz="4500" dirty="0">
              <a:solidFill>
                <a:schemeClr val="bg2">
                  <a:lumMod val="50000"/>
                </a:schemeClr>
              </a:solidFill>
              <a:latin typeface="Consolas" panose="020B0609020204030204" pitchFamily="49" charset="0"/>
            </a:endParaRPr>
          </a:p>
        </p:txBody>
      </p:sp>
    </p:spTree>
    <p:extLst>
      <p:ext uri="{BB962C8B-B14F-4D97-AF65-F5344CB8AC3E}">
        <p14:creationId xmlns:p14="http://schemas.microsoft.com/office/powerpoint/2010/main" val="1319777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1154" y="0"/>
            <a:ext cx="3100846" cy="1965325"/>
          </a:xfrm>
          <a:prstGeom prst="rect">
            <a:avLst/>
          </a:prstGeom>
        </p:spPr>
      </p:pic>
      <p:sp>
        <p:nvSpPr>
          <p:cNvPr id="2" name="Title 1"/>
          <p:cNvSpPr>
            <a:spLocks noGrp="1"/>
          </p:cNvSpPr>
          <p:nvPr>
            <p:ph type="ctrTitle"/>
          </p:nvPr>
        </p:nvSpPr>
        <p:spPr>
          <a:xfrm>
            <a:off x="1300479" y="1105428"/>
            <a:ext cx="4543423" cy="1214967"/>
          </a:xfrm>
        </p:spPr>
        <p:txBody>
          <a:bodyPr/>
          <a:lstStyle/>
          <a:p>
            <a:pPr algn="just"/>
            <a:r>
              <a:rPr lang="en-US" b="1" dirty="0">
                <a:solidFill>
                  <a:schemeClr val="tx1">
                    <a:lumMod val="65000"/>
                    <a:lumOff val="35000"/>
                  </a:schemeClr>
                </a:solidFill>
                <a:latin typeface="Consolas" panose="020B0609020204030204" pitchFamily="49" charset="0"/>
              </a:rPr>
              <a:t>OBJECTIVE</a:t>
            </a:r>
            <a:endParaRPr lang="en-US" dirty="0">
              <a:solidFill>
                <a:schemeClr val="tx1">
                  <a:lumMod val="65000"/>
                  <a:lumOff val="35000"/>
                </a:schemeClr>
              </a:solidFill>
              <a:latin typeface="Consolas" panose="020B0609020204030204" pitchFamily="49" charset="0"/>
            </a:endParaRPr>
          </a:p>
        </p:txBody>
      </p:sp>
      <p:sp>
        <p:nvSpPr>
          <p:cNvPr id="3" name="Subtitle 2"/>
          <p:cNvSpPr>
            <a:spLocks noGrp="1"/>
          </p:cNvSpPr>
          <p:nvPr>
            <p:ph type="subTitle" idx="1"/>
          </p:nvPr>
        </p:nvSpPr>
        <p:spPr>
          <a:xfrm>
            <a:off x="1478279" y="2655146"/>
            <a:ext cx="8072121" cy="2468034"/>
          </a:xfrm>
        </p:spPr>
        <p:txBody>
          <a:bodyPr>
            <a:normAutofit fontScale="92500" lnSpcReduction="20000"/>
          </a:bodyPr>
          <a:lstStyle/>
          <a:p>
            <a:pPr algn="just"/>
            <a:r>
              <a:rPr lang="en-US" sz="3800" b="1" dirty="0">
                <a:latin typeface="Consolas" panose="020B0609020204030204" pitchFamily="49" charset="0"/>
              </a:rPr>
              <a:t>The goal of this project is to understand the Foreign direct </a:t>
            </a:r>
            <a:r>
              <a:rPr lang="en-US" sz="3800" b="1" dirty="0" smtClean="0">
                <a:latin typeface="Consolas" panose="020B0609020204030204" pitchFamily="49" charset="0"/>
              </a:rPr>
              <a:t>investment </a:t>
            </a:r>
            <a:r>
              <a:rPr lang="en-US" sz="3800" b="1" dirty="0">
                <a:latin typeface="Consolas" panose="020B0609020204030204" pitchFamily="49" charset="0"/>
              </a:rPr>
              <a:t>in India for the last 17 years from </a:t>
            </a:r>
            <a:r>
              <a:rPr lang="en-US" sz="3800" b="1" dirty="0" smtClean="0">
                <a:latin typeface="Consolas" panose="020B0609020204030204" pitchFamily="49" charset="0"/>
              </a:rPr>
              <a:t>2000-01 to 2016-2017.</a:t>
            </a:r>
            <a:endParaRPr lang="en-US" sz="3800" dirty="0">
              <a:latin typeface="Consolas" panose="020B0609020204030204" pitchFamily="49" charset="0"/>
            </a:endParaRPr>
          </a:p>
          <a:p>
            <a:pPr algn="just"/>
            <a:endParaRPr lang="en-US" dirty="0"/>
          </a:p>
        </p:txBody>
      </p:sp>
    </p:spTree>
    <p:extLst>
      <p:ext uri="{BB962C8B-B14F-4D97-AF65-F5344CB8AC3E}">
        <p14:creationId xmlns:p14="http://schemas.microsoft.com/office/powerpoint/2010/main" val="2866626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1154" y="0"/>
            <a:ext cx="3100846" cy="1965325"/>
          </a:xfrm>
          <a:prstGeom prst="rect">
            <a:avLst/>
          </a:prstGeom>
        </p:spPr>
      </p:pic>
      <p:sp>
        <p:nvSpPr>
          <p:cNvPr id="2" name="Title 1"/>
          <p:cNvSpPr>
            <a:spLocks noGrp="1"/>
          </p:cNvSpPr>
          <p:nvPr>
            <p:ph type="ctrTitle"/>
          </p:nvPr>
        </p:nvSpPr>
        <p:spPr>
          <a:xfrm>
            <a:off x="1760001" y="982662"/>
            <a:ext cx="7331153" cy="1608138"/>
          </a:xfrm>
        </p:spPr>
        <p:txBody>
          <a:bodyPr>
            <a:normAutofit fontScale="90000"/>
          </a:bodyPr>
          <a:lstStyle/>
          <a:p>
            <a:pPr algn="just"/>
            <a:r>
              <a:rPr lang="en-US" sz="6700" b="1" dirty="0" smtClean="0">
                <a:solidFill>
                  <a:schemeClr val="tx1">
                    <a:lumMod val="65000"/>
                    <a:lumOff val="35000"/>
                  </a:schemeClr>
                </a:solidFill>
                <a:latin typeface="Consolas" panose="020B0609020204030204" pitchFamily="49" charset="0"/>
              </a:rPr>
              <a:t>PROBLEM STATEMENT</a:t>
            </a:r>
            <a:r>
              <a:rPr lang="en-US" dirty="0"/>
              <a:t/>
            </a:r>
            <a:br>
              <a:rPr lang="en-US" dirty="0"/>
            </a:br>
            <a:endParaRPr lang="en-US" dirty="0"/>
          </a:p>
        </p:txBody>
      </p:sp>
      <p:sp>
        <p:nvSpPr>
          <p:cNvPr id="3" name="Subtitle 2"/>
          <p:cNvSpPr>
            <a:spLocks noGrp="1"/>
          </p:cNvSpPr>
          <p:nvPr>
            <p:ph type="subTitle" idx="1"/>
          </p:nvPr>
        </p:nvSpPr>
        <p:spPr>
          <a:xfrm>
            <a:off x="934720" y="2263140"/>
            <a:ext cx="8818879" cy="2877820"/>
          </a:xfrm>
        </p:spPr>
        <p:txBody>
          <a:bodyPr>
            <a:normAutofit/>
          </a:bodyPr>
          <a:lstStyle/>
          <a:p>
            <a:pPr marL="342900" indent="-342900" algn="just">
              <a:buFont typeface="Wingdings" panose="05000000000000000000" pitchFamily="2" charset="2"/>
              <a:buChar char="v"/>
            </a:pPr>
            <a:r>
              <a:rPr lang="en-US" sz="1900" b="1" dirty="0">
                <a:solidFill>
                  <a:schemeClr val="tx1">
                    <a:lumMod val="65000"/>
                    <a:lumOff val="35000"/>
                  </a:schemeClr>
                </a:solidFill>
                <a:latin typeface="Consolas" panose="020B0609020204030204" pitchFamily="49" charset="0"/>
              </a:rPr>
              <a:t>Investment is a game of understanding historic data of investment objects under different events but it is still a game of chances to minimize the risk we apply analytics to find the equilibrium investment. </a:t>
            </a:r>
            <a:endParaRPr lang="en-US" sz="1900" dirty="0">
              <a:solidFill>
                <a:schemeClr val="tx1">
                  <a:lumMod val="65000"/>
                  <a:lumOff val="35000"/>
                </a:schemeClr>
              </a:solidFill>
              <a:latin typeface="Consolas" panose="020B0609020204030204" pitchFamily="49" charset="0"/>
            </a:endParaRPr>
          </a:p>
          <a:p>
            <a:pPr marL="342900" indent="-342900" algn="just">
              <a:buFont typeface="Wingdings" panose="05000000000000000000" pitchFamily="2" charset="2"/>
              <a:buChar char="v"/>
            </a:pPr>
            <a:r>
              <a:rPr lang="en-US" sz="1900" b="1" dirty="0">
                <a:solidFill>
                  <a:schemeClr val="tx1">
                    <a:lumMod val="65000"/>
                    <a:lumOff val="35000"/>
                  </a:schemeClr>
                </a:solidFill>
                <a:latin typeface="Consolas" panose="020B0609020204030204" pitchFamily="49" charset="0"/>
              </a:rPr>
              <a:t>To understand the Foreign direct investment in India for the last 17 years from </a:t>
            </a:r>
            <a:r>
              <a:rPr lang="en-US" sz="1900" b="1" dirty="0" smtClean="0">
                <a:solidFill>
                  <a:schemeClr val="tx1">
                    <a:lumMod val="65000"/>
                    <a:lumOff val="35000"/>
                  </a:schemeClr>
                </a:solidFill>
                <a:latin typeface="Consolas" panose="020B0609020204030204" pitchFamily="49" charset="0"/>
              </a:rPr>
              <a:t>2000-01 to 2016-2017.</a:t>
            </a:r>
            <a:r>
              <a:rPr lang="en-US" sz="1900" b="1" dirty="0">
                <a:solidFill>
                  <a:schemeClr val="tx1">
                    <a:lumMod val="65000"/>
                    <a:lumOff val="35000"/>
                  </a:schemeClr>
                </a:solidFill>
                <a:latin typeface="Consolas" panose="020B0609020204030204" pitchFamily="49" charset="0"/>
              </a:rPr>
              <a:t> This dataset contains sector and financial </a:t>
            </a:r>
            <a:r>
              <a:rPr lang="en-US" sz="1900" b="1" dirty="0" smtClean="0">
                <a:solidFill>
                  <a:schemeClr val="tx1">
                    <a:lumMod val="65000"/>
                    <a:lumOff val="35000"/>
                  </a:schemeClr>
                </a:solidFill>
                <a:latin typeface="Consolas" panose="020B0609020204030204" pitchFamily="49" charset="0"/>
              </a:rPr>
              <a:t>year.</a:t>
            </a:r>
            <a:endParaRPr lang="en-US" sz="1900" dirty="0">
              <a:solidFill>
                <a:schemeClr val="tx1">
                  <a:lumMod val="65000"/>
                  <a:lumOff val="35000"/>
                </a:schemeClr>
              </a:solidFill>
              <a:latin typeface="Consolas" panose="020B0609020204030204" pitchFamily="49" charset="0"/>
            </a:endParaRPr>
          </a:p>
          <a:p>
            <a:pPr marL="342900" indent="-342900" algn="l">
              <a:buFont typeface="Wingdings" panose="05000000000000000000" pitchFamily="2" charset="2"/>
              <a:buChar char="v"/>
            </a:pPr>
            <a:endParaRPr lang="en-US" dirty="0"/>
          </a:p>
          <a:p>
            <a:pPr marL="342900" indent="-342900" algn="l">
              <a:buFont typeface="Wingdings" panose="05000000000000000000" pitchFamily="2" charset="2"/>
              <a:buChar char="v"/>
            </a:pPr>
            <a:endParaRPr lang="en-US" dirty="0"/>
          </a:p>
          <a:p>
            <a:pPr marL="342900" indent="-342900" algn="l">
              <a:buFont typeface="Wingdings" panose="05000000000000000000" pitchFamily="2" charset="2"/>
              <a:buChar char="v"/>
            </a:pPr>
            <a:endParaRPr lang="en-US" dirty="0"/>
          </a:p>
          <a:p>
            <a:pPr marL="342900" indent="-342900" algn="l">
              <a:buFont typeface="Wingdings" panose="05000000000000000000" pitchFamily="2" charset="2"/>
              <a:buChar char="v"/>
            </a:pPr>
            <a:endParaRPr lang="en-US" dirty="0"/>
          </a:p>
        </p:txBody>
      </p:sp>
    </p:spTree>
    <p:extLst>
      <p:ext uri="{BB962C8B-B14F-4D97-AF65-F5344CB8AC3E}">
        <p14:creationId xmlns:p14="http://schemas.microsoft.com/office/powerpoint/2010/main" val="1004004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1154" y="0"/>
            <a:ext cx="3100846" cy="1965325"/>
          </a:xfrm>
          <a:prstGeom prst="rect">
            <a:avLst/>
          </a:prstGeom>
        </p:spPr>
      </p:pic>
      <p:sp>
        <p:nvSpPr>
          <p:cNvPr id="2" name="Title 1"/>
          <p:cNvSpPr>
            <a:spLocks noGrp="1"/>
          </p:cNvSpPr>
          <p:nvPr>
            <p:ph type="ctrTitle"/>
          </p:nvPr>
        </p:nvSpPr>
        <p:spPr>
          <a:xfrm>
            <a:off x="1899701" y="928687"/>
            <a:ext cx="5669499" cy="753532"/>
          </a:xfrm>
        </p:spPr>
        <p:txBody>
          <a:bodyPr>
            <a:noAutofit/>
          </a:bodyPr>
          <a:lstStyle/>
          <a:p>
            <a:pPr algn="just"/>
            <a:r>
              <a:rPr lang="en-US" dirty="0" smtClean="0">
                <a:solidFill>
                  <a:schemeClr val="tx1">
                    <a:lumMod val="50000"/>
                    <a:lumOff val="50000"/>
                  </a:schemeClr>
                </a:solidFill>
                <a:latin typeface="Consolas" panose="020B0609020204030204" pitchFamily="49" charset="0"/>
              </a:rPr>
              <a:t>ARCHITECTURE</a:t>
            </a:r>
            <a:endParaRPr lang="en-US" dirty="0">
              <a:solidFill>
                <a:schemeClr val="tx1">
                  <a:lumMod val="50000"/>
                  <a:lumOff val="50000"/>
                </a:schemeClr>
              </a:solidFill>
              <a:latin typeface="Consolas" panose="020B0609020204030204" pitchFamily="49" charset="0"/>
            </a:endParaRPr>
          </a:p>
        </p:txBody>
      </p:sp>
      <p:pic>
        <p:nvPicPr>
          <p:cNvPr id="7" name="Picture 2" descr="Exploratory data analysis - Wikipedia">
            <a:extLst>
              <a:ext uri="{FF2B5EF4-FFF2-40B4-BE49-F238E27FC236}">
                <a16:creationId xmlns:a16="http://schemas.microsoft.com/office/drawing/2014/main" xmlns="" id="{8E38098D-9D26-46F7-A245-471160BAD7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0160" y="2143460"/>
            <a:ext cx="5749235" cy="4320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7536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1154" y="0"/>
            <a:ext cx="3100846" cy="1965325"/>
          </a:xfrm>
          <a:prstGeom prst="rect">
            <a:avLst/>
          </a:prstGeom>
        </p:spPr>
      </p:pic>
      <p:sp>
        <p:nvSpPr>
          <p:cNvPr id="2" name="Title 1"/>
          <p:cNvSpPr>
            <a:spLocks noGrp="1"/>
          </p:cNvSpPr>
          <p:nvPr>
            <p:ph type="ctrTitle"/>
          </p:nvPr>
        </p:nvSpPr>
        <p:spPr>
          <a:xfrm>
            <a:off x="1899701" y="928686"/>
            <a:ext cx="5669499" cy="1204913"/>
          </a:xfrm>
        </p:spPr>
        <p:txBody>
          <a:bodyPr>
            <a:noAutofit/>
          </a:bodyPr>
          <a:lstStyle/>
          <a:p>
            <a:pPr algn="just"/>
            <a:r>
              <a:rPr lang="en-US" dirty="0" smtClean="0">
                <a:solidFill>
                  <a:schemeClr val="tx1">
                    <a:lumMod val="50000"/>
                    <a:lumOff val="50000"/>
                  </a:schemeClr>
                </a:solidFill>
                <a:latin typeface="Consolas" panose="020B0609020204030204" pitchFamily="49" charset="0"/>
              </a:rPr>
              <a:t>POWER-BI ARCHITECTURE</a:t>
            </a:r>
            <a:endParaRPr lang="en-US" dirty="0">
              <a:solidFill>
                <a:schemeClr val="tx1">
                  <a:lumMod val="50000"/>
                  <a:lumOff val="50000"/>
                </a:schemeClr>
              </a:solidFill>
              <a:latin typeface="Consolas" panose="020B0609020204030204" pitchFamily="49" charset="0"/>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524207" y="2495232"/>
            <a:ext cx="6420485" cy="3381375"/>
          </a:xfrm>
          <a:prstGeom prst="rect">
            <a:avLst/>
          </a:prstGeom>
        </p:spPr>
      </p:pic>
    </p:spTree>
    <p:extLst>
      <p:ext uri="{BB962C8B-B14F-4D97-AF65-F5344CB8AC3E}">
        <p14:creationId xmlns:p14="http://schemas.microsoft.com/office/powerpoint/2010/main" val="699266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1154" y="0"/>
            <a:ext cx="3100846" cy="1965325"/>
          </a:xfrm>
          <a:prstGeom prst="rect">
            <a:avLst/>
          </a:prstGeom>
        </p:spPr>
      </p:pic>
      <p:sp>
        <p:nvSpPr>
          <p:cNvPr id="2" name="Title 1"/>
          <p:cNvSpPr>
            <a:spLocks noGrp="1"/>
          </p:cNvSpPr>
          <p:nvPr>
            <p:ph type="ctrTitle"/>
          </p:nvPr>
        </p:nvSpPr>
        <p:spPr>
          <a:xfrm>
            <a:off x="1053077" y="275748"/>
            <a:ext cx="7437923" cy="1204913"/>
          </a:xfrm>
        </p:spPr>
        <p:txBody>
          <a:bodyPr>
            <a:noAutofit/>
          </a:bodyPr>
          <a:lstStyle/>
          <a:p>
            <a:pPr algn="just"/>
            <a:r>
              <a:rPr lang="en-US" dirty="0" smtClean="0">
                <a:solidFill>
                  <a:schemeClr val="tx1">
                    <a:lumMod val="50000"/>
                    <a:lumOff val="50000"/>
                  </a:schemeClr>
                </a:solidFill>
                <a:latin typeface="Consolas" panose="020B0609020204030204" pitchFamily="49" charset="0"/>
              </a:rPr>
              <a:t>DATASET INFORMATION</a:t>
            </a:r>
            <a:endParaRPr lang="en-US" dirty="0">
              <a:solidFill>
                <a:schemeClr val="tx1">
                  <a:lumMod val="50000"/>
                  <a:lumOff val="50000"/>
                </a:schemeClr>
              </a:solidFill>
              <a:latin typeface="Consolas" panose="020B0609020204030204" pitchFamily="49" charset="0"/>
            </a:endParaRPr>
          </a:p>
        </p:txBody>
      </p:sp>
      <p:sp>
        <p:nvSpPr>
          <p:cNvPr id="3" name="TextBox 2"/>
          <p:cNvSpPr txBox="1"/>
          <p:nvPr/>
        </p:nvSpPr>
        <p:spPr>
          <a:xfrm>
            <a:off x="666997" y="1672451"/>
            <a:ext cx="8863083" cy="1600438"/>
          </a:xfrm>
          <a:prstGeom prst="rect">
            <a:avLst/>
          </a:prstGeom>
          <a:noFill/>
        </p:spPr>
        <p:txBody>
          <a:bodyPr wrap="square" rtlCol="0">
            <a:spAutoFit/>
          </a:bodyPr>
          <a:lstStyle/>
          <a:p>
            <a:pPr algn="just"/>
            <a:r>
              <a:rPr lang="en-US" sz="2000" dirty="0">
                <a:latin typeface="Consolas" panose="020B0609020204030204" pitchFamily="49" charset="0"/>
              </a:rPr>
              <a:t>The file name FDI_in_India.csv contains different sector names and period interval i.e. from 2000-2017 and contain amount received corresponding years against particular sectors. Sample data below.</a:t>
            </a:r>
          </a:p>
          <a:p>
            <a:endParaRPr lang="en-US"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66997" y="3272888"/>
            <a:ext cx="7582923" cy="3412391"/>
          </a:xfrm>
          <a:prstGeom prst="rect">
            <a:avLst/>
          </a:prstGeom>
        </p:spPr>
      </p:pic>
    </p:spTree>
    <p:extLst>
      <p:ext uri="{BB962C8B-B14F-4D97-AF65-F5344CB8AC3E}">
        <p14:creationId xmlns:p14="http://schemas.microsoft.com/office/powerpoint/2010/main" val="688085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63" y="1536701"/>
            <a:ext cx="9276636" cy="510793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7428" y="1"/>
            <a:ext cx="2424571" cy="1536700"/>
          </a:xfrm>
          <a:prstGeom prst="rect">
            <a:avLst/>
          </a:prstGeom>
        </p:spPr>
      </p:pic>
      <p:sp>
        <p:nvSpPr>
          <p:cNvPr id="5" name="Title 1"/>
          <p:cNvSpPr>
            <a:spLocks noGrp="1"/>
          </p:cNvSpPr>
          <p:nvPr>
            <p:ph type="ctrTitle"/>
          </p:nvPr>
        </p:nvSpPr>
        <p:spPr>
          <a:xfrm>
            <a:off x="2095500" y="558802"/>
            <a:ext cx="5613400" cy="977899"/>
          </a:xfrm>
        </p:spPr>
        <p:txBody>
          <a:bodyPr>
            <a:noAutofit/>
          </a:bodyPr>
          <a:lstStyle/>
          <a:p>
            <a:pPr algn="just"/>
            <a:r>
              <a:rPr lang="en-US" dirty="0" smtClean="0">
                <a:solidFill>
                  <a:schemeClr val="tx1">
                    <a:lumMod val="50000"/>
                    <a:lumOff val="50000"/>
                  </a:schemeClr>
                </a:solidFill>
                <a:latin typeface="Consolas" panose="020B0609020204030204" pitchFamily="49" charset="0"/>
              </a:rPr>
              <a:t>INSIGHTS</a:t>
            </a:r>
            <a:endParaRPr lang="en-US" dirty="0">
              <a:solidFill>
                <a:schemeClr val="tx1">
                  <a:lumMod val="50000"/>
                  <a:lumOff val="50000"/>
                </a:schemeClr>
              </a:solidFill>
              <a:latin typeface="Consolas" panose="020B0609020204030204" pitchFamily="49" charset="0"/>
            </a:endParaRPr>
          </a:p>
        </p:txBody>
      </p:sp>
    </p:spTree>
    <p:extLst>
      <p:ext uri="{BB962C8B-B14F-4D97-AF65-F5344CB8AC3E}">
        <p14:creationId xmlns:p14="http://schemas.microsoft.com/office/powerpoint/2010/main" val="3853375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1154" y="0"/>
            <a:ext cx="3100846" cy="1965325"/>
          </a:xfrm>
          <a:prstGeom prst="rect">
            <a:avLst/>
          </a:prstGeom>
        </p:spPr>
      </p:pic>
      <p:sp>
        <p:nvSpPr>
          <p:cNvPr id="3" name="TextBox 2"/>
          <p:cNvSpPr txBox="1"/>
          <p:nvPr/>
        </p:nvSpPr>
        <p:spPr>
          <a:xfrm>
            <a:off x="1135380" y="601247"/>
            <a:ext cx="7561580" cy="4401205"/>
          </a:xfrm>
          <a:prstGeom prst="rect">
            <a:avLst/>
          </a:prstGeom>
          <a:noFill/>
        </p:spPr>
        <p:txBody>
          <a:bodyPr wrap="square" rtlCol="0">
            <a:spAutoFit/>
          </a:bodyPr>
          <a:lstStyle/>
          <a:p>
            <a:pPr marL="342900" indent="-342900">
              <a:buFont typeface="Wingdings" panose="05000000000000000000" pitchFamily="2" charset="2"/>
              <a:buChar char="v"/>
            </a:pPr>
            <a:r>
              <a:rPr lang="en-US" sz="2000" dirty="0" smtClean="0">
                <a:solidFill>
                  <a:schemeClr val="tx1">
                    <a:lumMod val="65000"/>
                    <a:lumOff val="35000"/>
                  </a:schemeClr>
                </a:solidFill>
                <a:latin typeface="Consolas" panose="020B0609020204030204" pitchFamily="49" charset="0"/>
              </a:rPr>
              <a:t>From the above figure we can see that there is 76.77 percent(Amount is RS 19208.02 CR) increase in investment in year 2001-02 compare to previous year 2000-01(Amount is RS 10865.97  CR).</a:t>
            </a:r>
          </a:p>
          <a:p>
            <a:pPr marL="342900" indent="-342900">
              <a:buFont typeface="Wingdings" panose="05000000000000000000" pitchFamily="2" charset="2"/>
              <a:buChar char="v"/>
            </a:pPr>
            <a:r>
              <a:rPr lang="en-US" sz="2000" dirty="0" smtClean="0">
                <a:solidFill>
                  <a:schemeClr val="tx1">
                    <a:lumMod val="65000"/>
                    <a:lumOff val="35000"/>
                  </a:schemeClr>
                </a:solidFill>
                <a:latin typeface="Consolas" panose="020B0609020204030204" pitchFamily="49" charset="0"/>
              </a:rPr>
              <a:t>There was dip in the year 2002-03 about 31.87 percent and 2003-04 about 23.18 percent.</a:t>
            </a:r>
          </a:p>
          <a:p>
            <a:pPr marL="342900" indent="-342900">
              <a:buFont typeface="Wingdings" panose="05000000000000000000" pitchFamily="2" charset="2"/>
              <a:buChar char="v"/>
            </a:pPr>
            <a:r>
              <a:rPr lang="en-US" sz="2000" dirty="0" smtClean="0">
                <a:solidFill>
                  <a:schemeClr val="tx1">
                    <a:lumMod val="65000"/>
                    <a:lumOff val="35000"/>
                  </a:schemeClr>
                </a:solidFill>
                <a:latin typeface="Consolas" panose="020B0609020204030204" pitchFamily="49" charset="0"/>
              </a:rPr>
              <a:t>Then see first major percent jump in FDI in year 2006-07 i.e. 130.48 percent (Amount RS 56525.22 CR) compared to previous year.</a:t>
            </a:r>
          </a:p>
          <a:p>
            <a:pPr marL="342900" indent="-342900">
              <a:buFont typeface="Wingdings" panose="05000000000000000000" pitchFamily="2" charset="2"/>
              <a:buChar char="v"/>
            </a:pPr>
            <a:r>
              <a:rPr lang="en-US" sz="2000" dirty="0" smtClean="0">
                <a:solidFill>
                  <a:schemeClr val="tx1">
                    <a:lumMod val="65000"/>
                    <a:lumOff val="35000"/>
                  </a:schemeClr>
                </a:solidFill>
                <a:latin typeface="Consolas" panose="020B0609020204030204" pitchFamily="49" charset="0"/>
              </a:rPr>
              <a:t>In year 2016-17 we received about RS 291608.67 CR which is huge as compared to first major jump in year 2006-07.</a:t>
            </a:r>
          </a:p>
          <a:p>
            <a:pPr marL="342900" indent="-342900">
              <a:buFont typeface="Wingdings" panose="05000000000000000000" pitchFamily="2" charset="2"/>
              <a:buChar char="v"/>
            </a:pPr>
            <a:endParaRPr lang="en-US" sz="2000" dirty="0" smtClean="0">
              <a:latin typeface="Consolas" panose="020B0609020204030204" pitchFamily="49" charset="0"/>
            </a:endParaRPr>
          </a:p>
          <a:p>
            <a:pPr marL="342900" indent="-342900">
              <a:buFont typeface="Wingdings" panose="05000000000000000000" pitchFamily="2" charset="2"/>
              <a:buChar char="v"/>
            </a:pPr>
            <a:endParaRPr lang="en-US" sz="2000" dirty="0">
              <a:latin typeface="Consolas" panose="020B0609020204030204" pitchFamily="49" charset="0"/>
            </a:endParaRPr>
          </a:p>
        </p:txBody>
      </p:sp>
    </p:spTree>
    <p:extLst>
      <p:ext uri="{BB962C8B-B14F-4D97-AF65-F5344CB8AC3E}">
        <p14:creationId xmlns:p14="http://schemas.microsoft.com/office/powerpoint/2010/main" val="2812522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1154" y="0"/>
            <a:ext cx="3100846" cy="1965325"/>
          </a:xfrm>
          <a:prstGeom prst="rect">
            <a:avLst/>
          </a:prstGeom>
        </p:spPr>
      </p:pic>
      <p:sp>
        <p:nvSpPr>
          <p:cNvPr id="7" name="TextBox 6"/>
          <p:cNvSpPr txBox="1"/>
          <p:nvPr/>
        </p:nvSpPr>
        <p:spPr>
          <a:xfrm>
            <a:off x="1177694" y="894397"/>
            <a:ext cx="7523480" cy="1477328"/>
          </a:xfrm>
          <a:prstGeom prst="rect">
            <a:avLst/>
          </a:prstGeom>
          <a:noFill/>
        </p:spPr>
        <p:txBody>
          <a:bodyPr wrap="square" rtlCol="0">
            <a:spAutoFit/>
          </a:bodyPr>
          <a:lstStyle/>
          <a:p>
            <a:pPr algn="just"/>
            <a:r>
              <a:rPr lang="en-US" dirty="0" smtClean="0">
                <a:latin typeface="Consolas" panose="020B0609020204030204" pitchFamily="49" charset="0"/>
              </a:rPr>
              <a:t>Below figure show most receiving FDI sectors we can see Service Sector almost 17 percent over the year of the total FDI, then computer software &amp; hardware, telecommunication received 7 percent over the year of the total FDI.</a:t>
            </a:r>
            <a:endParaRPr lang="en-US" dirty="0">
              <a:latin typeface="Consolas" panose="020B0609020204030204" pitchFamily="49"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048" y="2802943"/>
            <a:ext cx="9443092" cy="2877713"/>
          </a:xfrm>
          <a:prstGeom prst="rect">
            <a:avLst/>
          </a:prstGeom>
        </p:spPr>
      </p:pic>
    </p:spTree>
    <p:extLst>
      <p:ext uri="{BB962C8B-B14F-4D97-AF65-F5344CB8AC3E}">
        <p14:creationId xmlns:p14="http://schemas.microsoft.com/office/powerpoint/2010/main" val="27993628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373</TotalTime>
  <Words>672</Words>
  <Application>Microsoft Office PowerPoint</Application>
  <PresentationFormat>Widescreen</PresentationFormat>
  <Paragraphs>34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Consolas</vt:lpstr>
      <vt:lpstr>Trebuchet MS</vt:lpstr>
      <vt:lpstr>Wingdings</vt:lpstr>
      <vt:lpstr>Wingdings 3</vt:lpstr>
      <vt:lpstr>Facet</vt:lpstr>
      <vt:lpstr>FOREIGN DIRECT INVESTMENT  ANALYSIS </vt:lpstr>
      <vt:lpstr>OBJECTIVE</vt:lpstr>
      <vt:lpstr>PROBLEM STATEMENT </vt:lpstr>
      <vt:lpstr>ARCHITECTURE</vt:lpstr>
      <vt:lpstr>POWER-BI ARCHITECTURE</vt:lpstr>
      <vt:lpstr>DATASET INFORMATION</vt:lpstr>
      <vt:lpstr>INSIGHTS</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48</cp:revision>
  <dcterms:created xsi:type="dcterms:W3CDTF">2022-07-25T12:53:47Z</dcterms:created>
  <dcterms:modified xsi:type="dcterms:W3CDTF">2022-07-25T19:07:14Z</dcterms:modified>
</cp:coreProperties>
</file>