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7.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8.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Microsoft_Equation1.bin" ContentType="application/vnd.openxmlformats-officedocument.oleObject"/>
  <Override PartName="/ppt/embeddings/oleObject1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notesSlides/notesSlide11.xml" ContentType="application/vnd.openxmlformats-officedocument.presentationml.notesSlide+xml"/>
  <Override PartName="/ppt/embeddings/oleObject32.bin" ContentType="application/vnd.openxmlformats-officedocument.oleObject"/>
  <Override PartName="/ppt/embeddings/Microsoft_Equation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12.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13.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8" r:id="rId2"/>
    <p:sldId id="370" r:id="rId3"/>
    <p:sldId id="369" r:id="rId4"/>
    <p:sldId id="372" r:id="rId5"/>
    <p:sldId id="373" r:id="rId6"/>
    <p:sldId id="386" r:id="rId7"/>
    <p:sldId id="387" r:id="rId8"/>
    <p:sldId id="382" r:id="rId9"/>
    <p:sldId id="374" r:id="rId10"/>
    <p:sldId id="388" r:id="rId11"/>
    <p:sldId id="375" r:id="rId12"/>
    <p:sldId id="376" r:id="rId13"/>
    <p:sldId id="377" r:id="rId14"/>
    <p:sldId id="378" r:id="rId15"/>
    <p:sldId id="380" r:id="rId16"/>
    <p:sldId id="383" r:id="rId17"/>
    <p:sldId id="381" r:id="rId18"/>
    <p:sldId id="384" r:id="rId19"/>
    <p:sldId id="385" r:id="rId20"/>
    <p:sldId id="3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16"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image" Target="../media/image25.emf"/><Relationship Id="rId2"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1.emf"/><Relationship Id="rId3"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4.emf"/><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12/2/15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12/2/15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12/2/15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12/2/15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12/2/15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12/2/15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12/2/15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12/2/15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12/2/15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12/2/15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12/2/15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12/2/15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12/2/15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4.emf"/><Relationship Id="rId5" Type="http://schemas.openxmlformats.org/officeDocument/2006/relationships/oleObject" Target="../embeddings/oleObject14.bin"/><Relationship Id="rId6" Type="http://schemas.openxmlformats.org/officeDocument/2006/relationships/image" Target="../media/image15.emf"/><Relationship Id="rId7" Type="http://schemas.openxmlformats.org/officeDocument/2006/relationships/oleObject" Target="../embeddings/oleObject15.bin"/><Relationship Id="rId8"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7.emf"/><Relationship Id="rId5" Type="http://schemas.openxmlformats.org/officeDocument/2006/relationships/oleObject" Target="../embeddings/oleObject17.bin"/><Relationship Id="rId6" Type="http://schemas.openxmlformats.org/officeDocument/2006/relationships/image" Target="../media/image18.emf"/><Relationship Id="rId7" Type="http://schemas.openxmlformats.org/officeDocument/2006/relationships/oleObject" Target="../embeddings/oleObject18.bin"/><Relationship Id="rId8" Type="http://schemas.openxmlformats.org/officeDocument/2006/relationships/image" Target="../media/image19.emf"/><Relationship Id="rId9"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1.emf"/><Relationship Id="rId5" Type="http://schemas.openxmlformats.org/officeDocument/2006/relationships/oleObject" Target="../embeddings/oleObject20.bin"/><Relationship Id="rId6" Type="http://schemas.openxmlformats.org/officeDocument/2006/relationships/image" Target="../media/image22.emf"/><Relationship Id="rId7" Type="http://schemas.openxmlformats.org/officeDocument/2006/relationships/oleObject" Target="../embeddings/oleObject21.bin"/><Relationship Id="rId8" Type="http://schemas.openxmlformats.org/officeDocument/2006/relationships/image" Target="../media/image23.emf"/><Relationship Id="rId9" Type="http://schemas.openxmlformats.org/officeDocument/2006/relationships/oleObject" Target="../embeddings/oleObject22.bin"/><Relationship Id="rId10"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5" Type="http://schemas.openxmlformats.org/officeDocument/2006/relationships/oleObject" Target="../embeddings/oleObject24.bin"/><Relationship Id="rId6" Type="http://schemas.openxmlformats.org/officeDocument/2006/relationships/image" Target="../media/image26.emf"/><Relationship Id="rId7" Type="http://schemas.openxmlformats.org/officeDocument/2006/relationships/oleObject" Target="../embeddings/oleObject25.bin"/><Relationship Id="rId8" Type="http://schemas.openxmlformats.org/officeDocument/2006/relationships/image" Target="../media/image27.emf"/><Relationship Id="rId9" Type="http://schemas.openxmlformats.org/officeDocument/2006/relationships/oleObject" Target="../embeddings/oleObject26.bin"/><Relationship Id="rId10" Type="http://schemas.openxmlformats.org/officeDocument/2006/relationships/image" Target="../media/image28.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17.emf"/><Relationship Id="rId5" Type="http://schemas.openxmlformats.org/officeDocument/2006/relationships/oleObject" Target="../embeddings/oleObject28.bin"/><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23.emf"/><Relationship Id="rId5" Type="http://schemas.openxmlformats.org/officeDocument/2006/relationships/oleObject" Target="../embeddings/oleObject30.bin"/><Relationship Id="rId6" Type="http://schemas.openxmlformats.org/officeDocument/2006/relationships/image" Target="../media/image31.emf"/><Relationship Id="rId7" Type="http://schemas.openxmlformats.org/officeDocument/2006/relationships/oleObject" Target="../embeddings/oleObject31.bin"/><Relationship Id="rId8" Type="http://schemas.openxmlformats.org/officeDocument/2006/relationships/image" Target="../media/image2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2.bin"/><Relationship Id="rId5" Type="http://schemas.openxmlformats.org/officeDocument/2006/relationships/image" Target="../media/image32.emf"/><Relationship Id="rId6" Type="http://schemas.openxmlformats.org/officeDocument/2006/relationships/oleObject" Target="../embeddings/Microsoft_Equation2.bin"/><Relationship Id="rId7" Type="http://schemas.openxmlformats.org/officeDocument/2006/relationships/image" Target="../media/image33.emf"/><Relationship Id="rId8" Type="http://schemas.openxmlformats.org/officeDocument/2006/relationships/oleObject" Target="../embeddings/oleObject33.bin"/><Relationship Id="rId9" Type="http://schemas.openxmlformats.org/officeDocument/2006/relationships/image" Target="../media/image9.emf"/><Relationship Id="rId10" Type="http://schemas.openxmlformats.org/officeDocument/2006/relationships/oleObject" Target="../embeddings/oleObject34.bin"/><Relationship Id="rId11" Type="http://schemas.openxmlformats.org/officeDocument/2006/relationships/image" Target="../media/image34.emf"/><Relationship Id="rId1" Type="http://schemas.openxmlformats.org/officeDocument/2006/relationships/vmlDrawing" Target="../drawings/vmlDrawing13.v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5.bin"/><Relationship Id="rId5" Type="http://schemas.openxmlformats.org/officeDocument/2006/relationships/image" Target="../media/image35.emf"/><Relationship Id="rId6" Type="http://schemas.openxmlformats.org/officeDocument/2006/relationships/oleObject" Target="../embeddings/oleObject36.bin"/><Relationship Id="rId7" Type="http://schemas.openxmlformats.org/officeDocument/2006/relationships/image" Target="../media/image36.emf"/><Relationship Id="rId1" Type="http://schemas.openxmlformats.org/officeDocument/2006/relationships/vmlDrawing" Target="../drawings/vmlDrawing14.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7.bin"/><Relationship Id="rId5" Type="http://schemas.openxmlformats.org/officeDocument/2006/relationships/image" Target="../media/image37.emf"/><Relationship Id="rId6" Type="http://schemas.openxmlformats.org/officeDocument/2006/relationships/oleObject" Target="../embeddings/oleObject38.bin"/><Relationship Id="rId7" Type="http://schemas.openxmlformats.org/officeDocument/2006/relationships/image" Target="../media/image38.emf"/><Relationship Id="rId1" Type="http://schemas.openxmlformats.org/officeDocument/2006/relationships/vmlDrawing" Target="../drawings/vmlDrawing15.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3.emf"/><Relationship Id="rId6" Type="http://schemas.openxmlformats.org/officeDocument/2006/relationships/oleObject" Target="../embeddings/oleObject4.bin"/><Relationship Id="rId7"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6.emf"/><Relationship Id="rId6" Type="http://schemas.openxmlformats.org/officeDocument/2006/relationships/oleObject" Target="../embeddings/oleObject7.bin"/><Relationship Id="rId7"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8.bin"/><Relationship Id="rId5" Type="http://schemas.openxmlformats.org/officeDocument/2006/relationships/image" Target="../media/image8.emf"/><Relationship Id="rId6" Type="http://schemas.openxmlformats.org/officeDocument/2006/relationships/oleObject" Target="../embeddings/oleObject9.bin"/><Relationship Id="rId7"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0.bin"/><Relationship Id="rId5" Type="http://schemas.openxmlformats.org/officeDocument/2006/relationships/image" Target="../media/image10.emf"/><Relationship Id="rId6" Type="http://schemas.openxmlformats.org/officeDocument/2006/relationships/oleObject" Target="../embeddings/oleObject11.bin"/><Relationship Id="rId7" Type="http://schemas.openxmlformats.org/officeDocument/2006/relationships/image" Target="../media/image11.emf"/><Relationship Id="rId8" Type="http://schemas.openxmlformats.org/officeDocument/2006/relationships/oleObject" Target="../embeddings/Microsoft_Equation1.bin"/><Relationship Id="rId9" Type="http://schemas.openxmlformats.org/officeDocument/2006/relationships/image" Target="../media/image12.emf"/><Relationship Id="rId10" Type="http://schemas.openxmlformats.org/officeDocument/2006/relationships/oleObject" Target="../embeddings/oleObject12.bin"/><Relationship Id="rId11"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8"/>
            <a:ext cx="7772400" cy="1825482"/>
          </a:xfrm>
          <a:ln>
            <a:solidFill>
              <a:srgbClr val="800000"/>
            </a:solidFill>
            <a:prstDash val="sysDash"/>
          </a:ln>
        </p:spPr>
        <p:txBody>
          <a:bodyPr>
            <a:normAutofit/>
          </a:bodyPr>
          <a:lstStyle/>
          <a:p>
            <a:r>
              <a:rPr lang="en-US" sz="3200" dirty="0" smtClean="0">
                <a:solidFill>
                  <a:schemeClr val="accent2">
                    <a:lumMod val="75000"/>
                  </a:schemeClr>
                </a:solidFill>
              </a:rPr>
              <a:t>STT 465</a:t>
            </a:r>
            <a:r>
              <a:rPr lang="en-US" sz="3200" dirty="0">
                <a:solidFill>
                  <a:schemeClr val="accent2">
                    <a:lumMod val="75000"/>
                  </a:schemeClr>
                </a:solidFill>
              </a:rPr>
              <a:t/>
            </a:r>
            <a:br>
              <a:rPr lang="en-US" sz="3200" dirty="0">
                <a:solidFill>
                  <a:schemeClr val="accent2">
                    <a:lumMod val="75000"/>
                  </a:schemeClr>
                </a:solidFill>
              </a:rPr>
            </a:br>
            <a:r>
              <a:rPr lang="en-US" sz="3200" dirty="0" smtClean="0">
                <a:solidFill>
                  <a:schemeClr val="accent2">
                    <a:lumMod val="75000"/>
                  </a:schemeClr>
                </a:solidFill>
              </a:rPr>
              <a:t>Bayesian Multiple Linear Regression: </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
        <p:nvSpPr>
          <p:cNvPr id="3" name="TextBox 2"/>
          <p:cNvSpPr txBox="1"/>
          <p:nvPr/>
        </p:nvSpPr>
        <p:spPr>
          <a:xfrm>
            <a:off x="685800" y="2057400"/>
            <a:ext cx="8077200" cy="1938992"/>
          </a:xfrm>
          <a:prstGeom prst="rect">
            <a:avLst/>
          </a:prstGeom>
          <a:noFill/>
          <a:ln w="6350" cmpd="sng">
            <a:solidFill>
              <a:schemeClr val="tx2"/>
            </a:solidFill>
            <a:prstDash val="sysDash"/>
          </a:ln>
        </p:spPr>
        <p:txBody>
          <a:bodyPr wrap="square" rtlCol="0">
            <a:spAutoFit/>
          </a:bodyPr>
          <a:lstStyle/>
          <a:p>
            <a:pPr marL="342900" indent="-342900">
              <a:buFontTx/>
              <a:buChar char="-"/>
            </a:pPr>
            <a:endParaRPr lang="en-US" sz="2400" dirty="0" smtClean="0">
              <a:solidFill>
                <a:schemeClr val="tx2"/>
              </a:solidFill>
            </a:endParaRPr>
          </a:p>
          <a:p>
            <a:r>
              <a:rPr lang="en-US" sz="2400" dirty="0" smtClean="0">
                <a:solidFill>
                  <a:schemeClr val="tx2"/>
                </a:solidFill>
              </a:rPr>
              <a:t>  =&gt;  Regression With Censored Data</a:t>
            </a:r>
          </a:p>
          <a:p>
            <a:endParaRPr lang="en-US" sz="2400" dirty="0" smtClean="0">
              <a:solidFill>
                <a:schemeClr val="tx2"/>
              </a:solidFill>
            </a:endParaRPr>
          </a:p>
          <a:p>
            <a:r>
              <a:rPr lang="en-US" sz="2400" dirty="0" smtClean="0">
                <a:solidFill>
                  <a:schemeClr val="tx2"/>
                </a:solidFill>
              </a:rPr>
              <a:t>  =&gt; Regression with binary outcomes</a:t>
            </a:r>
          </a:p>
          <a:p>
            <a:endParaRPr lang="en-US" sz="2400" dirty="0" smtClean="0">
              <a:solidFill>
                <a:schemeClr val="tx2"/>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14" name="TextBox 13"/>
          <p:cNvSpPr txBox="1"/>
          <p:nvPr/>
        </p:nvSpPr>
        <p:spPr>
          <a:xfrm>
            <a:off x="914400" y="762000"/>
            <a:ext cx="7620000" cy="5262979"/>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Time to event of censored data points follow have a truncated normal fully conditional distribution.</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 other fully conditional distributions are as those of the standard linear regression without censoring. </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Therefore, relative to a Gibbs sampler for a model without censoring, we just need to add a step where we ‘impute’ the un-observed time to events with samples drawn from the corresponding fully conditionals (truncated normal, in our case).</a:t>
            </a:r>
          </a:p>
          <a:p>
            <a:pPr marL="342900" indent="-342900">
              <a:buFont typeface="Symbol" charset="0"/>
              <a:buChar char=""/>
            </a:pPr>
            <a:endParaRPr lang="en-US" sz="2400" dirty="0">
              <a:solidFill>
                <a:schemeClr val="tx2"/>
              </a:solidFill>
            </a:endParaRPr>
          </a:p>
          <a:p>
            <a:r>
              <a:rPr lang="en-US" sz="2400" dirty="0" smtClean="0">
                <a:solidFill>
                  <a:schemeClr val="tx2"/>
                </a:solidFill>
              </a:rPr>
              <a:t>Sampler in </a:t>
            </a:r>
            <a:r>
              <a:rPr lang="en-US" sz="2400" dirty="0" err="1" smtClean="0">
                <a:solidFill>
                  <a:schemeClr val="tx2"/>
                </a:solidFill>
              </a:rPr>
              <a:t>GitHub</a:t>
            </a:r>
            <a:r>
              <a:rPr lang="en-US" sz="2400" dirty="0" smtClean="0">
                <a:solidFill>
                  <a:schemeClr val="tx2"/>
                </a:solidFill>
              </a:rPr>
              <a:t>:</a:t>
            </a:r>
            <a:endParaRPr lang="en-US" sz="2400" dirty="0">
              <a:solidFill>
                <a:schemeClr val="tx2"/>
              </a:solidFill>
            </a:endParaRPr>
          </a:p>
          <a:p>
            <a:endParaRPr lang="en-US" sz="2400" dirty="0" smtClean="0">
              <a:solidFill>
                <a:schemeClr val="tx2"/>
              </a:solidFill>
            </a:endParaRPr>
          </a:p>
        </p:txBody>
      </p:sp>
    </p:spTree>
    <p:extLst>
      <p:ext uri="{BB962C8B-B14F-4D97-AF65-F5344CB8AC3E}">
        <p14:creationId xmlns:p14="http://schemas.microsoft.com/office/powerpoint/2010/main" val="32520129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825482"/>
          </a:xfrm>
          <a:ln>
            <a:solidFill>
              <a:srgbClr val="800000"/>
            </a:solidFill>
            <a:prstDash val="sysDash"/>
          </a:ln>
        </p:spPr>
        <p:txBody>
          <a:bodyPr>
            <a:normAutofit/>
          </a:bodyPr>
          <a:lstStyle/>
          <a:p>
            <a:r>
              <a:rPr lang="en-US" sz="3200" dirty="0" smtClean="0">
                <a:solidFill>
                  <a:schemeClr val="accent2">
                    <a:lumMod val="75000"/>
                  </a:schemeClr>
                </a:solidFill>
              </a:rPr>
              <a:t>Regression with Binary Outcomes</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41879992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Regression with Binary Outcomes</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r>
              <a:rPr lang="en-US" sz="2000" dirty="0" smtClean="0">
                <a:solidFill>
                  <a:schemeClr val="accent1">
                    <a:lumMod val="75000"/>
                  </a:schemeClr>
                </a:solidFill>
              </a:rPr>
              <a:t>-    Binary outcomes follow Bernoulli distributions</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Regression with Binary outcomes: we want to make </a:t>
            </a:r>
            <a:r>
              <a:rPr lang="en-US" sz="2000" dirty="0" err="1" smtClean="0">
                <a:solidFill>
                  <a:schemeClr val="accent1">
                    <a:lumMod val="75000"/>
                  </a:schemeClr>
                </a:solidFill>
              </a:rPr>
              <a:t>θ</a:t>
            </a:r>
            <a:r>
              <a:rPr lang="en-US" sz="2000" dirty="0" smtClean="0">
                <a:solidFill>
                  <a:schemeClr val="accent1">
                    <a:lumMod val="75000"/>
                  </a:schemeClr>
                </a:solidFill>
              </a:rPr>
              <a:t> a function of one or more predictors. </a:t>
            </a:r>
          </a:p>
          <a:p>
            <a:pPr marL="342900" indent="-342900">
              <a:buFontTx/>
              <a:buChar char="-"/>
            </a:pPr>
            <a:r>
              <a:rPr lang="en-US" sz="2000" dirty="0" smtClean="0">
                <a:solidFill>
                  <a:schemeClr val="accent1">
                    <a:lumMod val="75000"/>
                  </a:schemeClr>
                </a:solidFill>
              </a:rPr>
              <a:t>Problem:</a:t>
            </a:r>
          </a:p>
          <a:p>
            <a:r>
              <a:rPr lang="en-US" sz="2000" dirty="0">
                <a:solidFill>
                  <a:schemeClr val="accent1">
                    <a:lumMod val="75000"/>
                  </a:schemeClr>
                </a:solidFill>
              </a:rPr>
              <a:t>	</a:t>
            </a:r>
            <a:r>
              <a:rPr lang="en-US" sz="2000" dirty="0" smtClean="0">
                <a:solidFill>
                  <a:schemeClr val="accent1">
                    <a:lumMod val="75000"/>
                  </a:schemeClr>
                </a:solidFill>
              </a:rPr>
              <a:t>- </a:t>
            </a:r>
            <a:r>
              <a:rPr lang="en-US" sz="2000" dirty="0" err="1" smtClean="0">
                <a:solidFill>
                  <a:schemeClr val="accent1">
                    <a:lumMod val="75000"/>
                  </a:schemeClr>
                </a:solidFill>
              </a:rPr>
              <a:t>θ</a:t>
            </a:r>
            <a:r>
              <a:rPr lang="en-US" sz="2000" dirty="0" smtClean="0">
                <a:solidFill>
                  <a:schemeClr val="accent1">
                    <a:lumMod val="75000"/>
                  </a:schemeClr>
                </a:solidFill>
              </a:rPr>
              <a:t>  lives in the 0-1 interval, </a:t>
            </a:r>
          </a:p>
          <a:p>
            <a:r>
              <a:rPr lang="en-US" sz="2000" dirty="0" smtClean="0">
                <a:solidFill>
                  <a:schemeClr val="accent1">
                    <a:lumMod val="75000"/>
                  </a:schemeClr>
                </a:solidFill>
              </a:rPr>
              <a:t>	- </a:t>
            </a:r>
            <a:r>
              <a:rPr lang="en-US" sz="2000" dirty="0">
                <a:solidFill>
                  <a:schemeClr val="accent1">
                    <a:lumMod val="75000"/>
                  </a:schemeClr>
                </a:solidFill>
              </a:rPr>
              <a:t>while a regression </a:t>
            </a:r>
            <a:r>
              <a:rPr lang="en-US" sz="2000" dirty="0" smtClean="0">
                <a:solidFill>
                  <a:schemeClr val="accent1">
                    <a:lumMod val="75000"/>
                  </a:schemeClr>
                </a:solidFill>
              </a:rPr>
              <a:t>function                lives in the real line.</a:t>
            </a:r>
            <a:endParaRPr lang="en-US" sz="2000" dirty="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To get around this we need to introduce a link function that maps from the real line to the 0-1 interval.</a:t>
            </a:r>
          </a:p>
          <a:p>
            <a:pPr marL="342900" indent="-342900">
              <a:buFontTx/>
              <a:buChar char="-"/>
            </a:pPr>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The most commonly used links are the </a:t>
            </a:r>
            <a:r>
              <a:rPr lang="en-US" sz="2000" dirty="0" err="1" smtClean="0">
                <a:solidFill>
                  <a:schemeClr val="accent1">
                    <a:lumMod val="75000"/>
                  </a:schemeClr>
                </a:solidFill>
              </a:rPr>
              <a:t>logit</a:t>
            </a:r>
            <a:r>
              <a:rPr lang="en-US" sz="2000" dirty="0" smtClean="0">
                <a:solidFill>
                  <a:schemeClr val="accent1">
                    <a:lumMod val="75000"/>
                  </a:schemeClr>
                </a:solidFill>
              </a:rPr>
              <a:t> and </a:t>
            </a:r>
            <a:r>
              <a:rPr lang="en-US" sz="2000" dirty="0" err="1" smtClean="0">
                <a:solidFill>
                  <a:schemeClr val="accent1">
                    <a:lumMod val="75000"/>
                  </a:schemeClr>
                </a:solidFill>
              </a:rPr>
              <a:t>probit</a:t>
            </a:r>
            <a:r>
              <a:rPr lang="en-US" sz="2000" dirty="0" smtClean="0">
                <a:solidFill>
                  <a:schemeClr val="accent1">
                    <a:lumMod val="75000"/>
                  </a:schemeClr>
                </a:solidFill>
              </a:rPr>
              <a:t> link.</a:t>
            </a:r>
          </a:p>
          <a:p>
            <a:pPr marL="342900" indent="-342900">
              <a:buFontTx/>
              <a:buChar char="-"/>
            </a:pPr>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89224114"/>
              </p:ext>
            </p:extLst>
          </p:nvPr>
        </p:nvGraphicFramePr>
        <p:xfrm>
          <a:off x="3657600" y="1676400"/>
          <a:ext cx="2211387" cy="485775"/>
        </p:xfrm>
        <a:graphic>
          <a:graphicData uri="http://schemas.openxmlformats.org/presentationml/2006/ole">
            <mc:AlternateContent xmlns:mc="http://schemas.openxmlformats.org/markup-compatibility/2006">
              <mc:Choice xmlns:v="urn:schemas-microsoft-com:vml" Requires="v">
                <p:oleObj spid="_x0000_s58466" name="Equation" r:id="rId3" imgW="1333500" imgH="292100" progId="Equation.3">
                  <p:embed/>
                </p:oleObj>
              </mc:Choice>
              <mc:Fallback>
                <p:oleObj name="Equation" r:id="rId3" imgW="1333500" imgH="292100" progId="Equation.3">
                  <p:embed/>
                  <p:pic>
                    <p:nvPicPr>
                      <p:cNvPr id="0" name=""/>
                      <p:cNvPicPr/>
                      <p:nvPr/>
                    </p:nvPicPr>
                    <p:blipFill>
                      <a:blip r:embed="rId4"/>
                      <a:stretch>
                        <a:fillRect/>
                      </a:stretch>
                    </p:blipFill>
                    <p:spPr>
                      <a:xfrm>
                        <a:off x="3657600" y="1676400"/>
                        <a:ext cx="2211387" cy="4857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6920887"/>
              </p:ext>
            </p:extLst>
          </p:nvPr>
        </p:nvGraphicFramePr>
        <p:xfrm>
          <a:off x="1905000" y="1752600"/>
          <a:ext cx="1073150" cy="400050"/>
        </p:xfrm>
        <a:graphic>
          <a:graphicData uri="http://schemas.openxmlformats.org/presentationml/2006/ole">
            <mc:AlternateContent xmlns:mc="http://schemas.openxmlformats.org/markup-compatibility/2006">
              <mc:Choice xmlns:v="urn:schemas-microsoft-com:vml" Requires="v">
                <p:oleObj spid="_x0000_s58467" name="Equation" r:id="rId5" imgW="647700" imgH="241300" progId="Equation.3">
                  <p:embed/>
                </p:oleObj>
              </mc:Choice>
              <mc:Fallback>
                <p:oleObj name="Equation" r:id="rId5" imgW="647700" imgH="241300" progId="Equation.3">
                  <p:embed/>
                  <p:pic>
                    <p:nvPicPr>
                      <p:cNvPr id="0" name=""/>
                      <p:cNvPicPr/>
                      <p:nvPr/>
                    </p:nvPicPr>
                    <p:blipFill>
                      <a:blip r:embed="rId6"/>
                      <a:stretch>
                        <a:fillRect/>
                      </a:stretch>
                    </p:blipFill>
                    <p:spPr>
                      <a:xfrm>
                        <a:off x="1905000" y="1752600"/>
                        <a:ext cx="1073150" cy="4000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8786686"/>
              </p:ext>
            </p:extLst>
          </p:nvPr>
        </p:nvGraphicFramePr>
        <p:xfrm>
          <a:off x="4482403" y="3733800"/>
          <a:ext cx="775397" cy="412750"/>
        </p:xfrm>
        <a:graphic>
          <a:graphicData uri="http://schemas.openxmlformats.org/presentationml/2006/ole">
            <mc:AlternateContent xmlns:mc="http://schemas.openxmlformats.org/markup-compatibility/2006">
              <mc:Choice xmlns:v="urn:schemas-microsoft-com:vml" Requires="v">
                <p:oleObj spid="_x0000_s58468" name="Equation" r:id="rId7" imgW="622300" imgH="330200" progId="Equation.3">
                  <p:embed/>
                </p:oleObj>
              </mc:Choice>
              <mc:Fallback>
                <p:oleObj name="Equation" r:id="rId7" imgW="622300" imgH="330200" progId="Equation.3">
                  <p:embed/>
                  <p:pic>
                    <p:nvPicPr>
                      <p:cNvPr id="0" name=""/>
                      <p:cNvPicPr/>
                      <p:nvPr/>
                    </p:nvPicPr>
                    <p:blipFill>
                      <a:blip r:embed="rId8"/>
                      <a:stretch>
                        <a:fillRect/>
                      </a:stretch>
                    </p:blipFill>
                    <p:spPr>
                      <a:xfrm>
                        <a:off x="4482403" y="3733800"/>
                        <a:ext cx="775397" cy="412750"/>
                      </a:xfrm>
                      <a:prstGeom prst="rect">
                        <a:avLst/>
                      </a:prstGeom>
                    </p:spPr>
                  </p:pic>
                </p:oleObj>
              </mc:Fallback>
            </mc:AlternateContent>
          </a:graphicData>
        </a:graphic>
      </p:graphicFrame>
    </p:spTree>
    <p:extLst>
      <p:ext uri="{BB962C8B-B14F-4D97-AF65-F5344CB8AC3E}">
        <p14:creationId xmlns:p14="http://schemas.microsoft.com/office/powerpoint/2010/main" val="19396295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0027806"/>
              </p:ext>
            </p:extLst>
          </p:nvPr>
        </p:nvGraphicFramePr>
        <p:xfrm>
          <a:off x="1143000" y="1524000"/>
          <a:ext cx="1304925" cy="401638"/>
        </p:xfrm>
        <a:graphic>
          <a:graphicData uri="http://schemas.openxmlformats.org/presentationml/2006/ole">
            <mc:AlternateContent xmlns:mc="http://schemas.openxmlformats.org/markup-compatibility/2006">
              <mc:Choice xmlns:v="urn:schemas-microsoft-com:vml" Requires="v">
                <p:oleObj spid="_x0000_s59487"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143000" y="1524000"/>
                        <a:ext cx="1304925" cy="4016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52034875"/>
              </p:ext>
            </p:extLst>
          </p:nvPr>
        </p:nvGraphicFramePr>
        <p:xfrm>
          <a:off x="3200400" y="1295400"/>
          <a:ext cx="2295525" cy="717550"/>
        </p:xfrm>
        <a:graphic>
          <a:graphicData uri="http://schemas.openxmlformats.org/presentationml/2006/ole">
            <mc:AlternateContent xmlns:mc="http://schemas.openxmlformats.org/markup-compatibility/2006">
              <mc:Choice xmlns:v="urn:schemas-microsoft-com:vml" Requires="v">
                <p:oleObj spid="_x0000_s59488" name="Equation" r:id="rId5" imgW="1384300" imgH="431800" progId="Equation.3">
                  <p:embed/>
                </p:oleObj>
              </mc:Choice>
              <mc:Fallback>
                <p:oleObj name="Equation" r:id="rId5" imgW="1384300" imgH="431800" progId="Equation.3">
                  <p:embed/>
                  <p:pic>
                    <p:nvPicPr>
                      <p:cNvPr id="0" name=""/>
                      <p:cNvPicPr/>
                      <p:nvPr/>
                    </p:nvPicPr>
                    <p:blipFill>
                      <a:blip r:embed="rId6"/>
                      <a:stretch>
                        <a:fillRect/>
                      </a:stretch>
                    </p:blipFill>
                    <p:spPr>
                      <a:xfrm>
                        <a:off x="3200400" y="1295400"/>
                        <a:ext cx="2295525"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4894394"/>
              </p:ext>
            </p:extLst>
          </p:nvPr>
        </p:nvGraphicFramePr>
        <p:xfrm>
          <a:off x="5859463" y="1147763"/>
          <a:ext cx="1852612" cy="1012825"/>
        </p:xfrm>
        <a:graphic>
          <a:graphicData uri="http://schemas.openxmlformats.org/presentationml/2006/ole">
            <mc:AlternateContent xmlns:mc="http://schemas.openxmlformats.org/markup-compatibility/2006">
              <mc:Choice xmlns:v="urn:schemas-microsoft-com:vml" Requires="v">
                <p:oleObj spid="_x0000_s59489" name="Equation" r:id="rId7" imgW="1117600" imgH="609600" progId="Equation.3">
                  <p:embed/>
                </p:oleObj>
              </mc:Choice>
              <mc:Fallback>
                <p:oleObj name="Equation" r:id="rId7" imgW="1117600" imgH="609600" progId="Equation.3">
                  <p:embed/>
                  <p:pic>
                    <p:nvPicPr>
                      <p:cNvPr id="0" name=""/>
                      <p:cNvPicPr/>
                      <p:nvPr/>
                    </p:nvPicPr>
                    <p:blipFill>
                      <a:blip r:embed="rId8"/>
                      <a:stretch>
                        <a:fillRect/>
                      </a:stretch>
                    </p:blipFill>
                    <p:spPr>
                      <a:xfrm>
                        <a:off x="5859463" y="1147763"/>
                        <a:ext cx="1852612" cy="1012825"/>
                      </a:xfrm>
                      <a:prstGeom prst="rect">
                        <a:avLst/>
                      </a:prstGeom>
                    </p:spPr>
                  </p:pic>
                </p:oleObj>
              </mc:Fallback>
            </mc:AlternateContent>
          </a:graphicData>
        </a:graphic>
      </p:graphicFrame>
      <p:pic>
        <p:nvPicPr>
          <p:cNvPr id="2" name="Picture 1"/>
          <p:cNvPicPr>
            <a:picLocks noChangeAspect="1"/>
          </p:cNvPicPr>
          <p:nvPr/>
        </p:nvPicPr>
        <p:blipFill>
          <a:blip r:embed="rId9"/>
          <a:stretch>
            <a:fillRect/>
          </a:stretch>
        </p:blipFill>
        <p:spPr>
          <a:xfrm>
            <a:off x="1219200" y="2286000"/>
            <a:ext cx="6591300" cy="3683000"/>
          </a:xfrm>
          <a:prstGeom prst="rect">
            <a:avLst/>
          </a:prstGeom>
        </p:spPr>
      </p:pic>
    </p:spTree>
    <p:extLst>
      <p:ext uri="{BB962C8B-B14F-4D97-AF65-F5344CB8AC3E}">
        <p14:creationId xmlns:p14="http://schemas.microsoft.com/office/powerpoint/2010/main" val="35292950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86215689"/>
              </p:ext>
            </p:extLst>
          </p:nvPr>
        </p:nvGraphicFramePr>
        <p:xfrm>
          <a:off x="1524000" y="1752600"/>
          <a:ext cx="2736850" cy="717550"/>
        </p:xfrm>
        <a:graphic>
          <a:graphicData uri="http://schemas.openxmlformats.org/presentationml/2006/ole">
            <mc:AlternateContent xmlns:mc="http://schemas.openxmlformats.org/markup-compatibility/2006">
              <mc:Choice xmlns:v="urn:schemas-microsoft-com:vml" Requires="v">
                <p:oleObj spid="_x0000_s60547" name="Equation" r:id="rId3" imgW="1651000" imgH="431800" progId="Equation.3">
                  <p:embed/>
                </p:oleObj>
              </mc:Choice>
              <mc:Fallback>
                <p:oleObj name="Equation" r:id="rId3" imgW="1651000" imgH="431800" progId="Equation.3">
                  <p:embed/>
                  <p:pic>
                    <p:nvPicPr>
                      <p:cNvPr id="0" name=""/>
                      <p:cNvPicPr/>
                      <p:nvPr/>
                    </p:nvPicPr>
                    <p:blipFill>
                      <a:blip r:embed="rId4"/>
                      <a:stretch>
                        <a:fillRect/>
                      </a:stretch>
                    </p:blipFill>
                    <p:spPr>
                      <a:xfrm>
                        <a:off x="1524000" y="1752600"/>
                        <a:ext cx="2736850"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70372604"/>
              </p:ext>
            </p:extLst>
          </p:nvPr>
        </p:nvGraphicFramePr>
        <p:xfrm>
          <a:off x="4572000" y="1600200"/>
          <a:ext cx="1893887" cy="1012825"/>
        </p:xfrm>
        <a:graphic>
          <a:graphicData uri="http://schemas.openxmlformats.org/presentationml/2006/ole">
            <mc:AlternateContent xmlns:mc="http://schemas.openxmlformats.org/markup-compatibility/2006">
              <mc:Choice xmlns:v="urn:schemas-microsoft-com:vml" Requires="v">
                <p:oleObj spid="_x0000_s60548" name="Equation" r:id="rId5" imgW="1143000" imgH="609600" progId="Equation.3">
                  <p:embed/>
                </p:oleObj>
              </mc:Choice>
              <mc:Fallback>
                <p:oleObj name="Equation" r:id="rId5" imgW="1143000" imgH="609600" progId="Equation.3">
                  <p:embed/>
                  <p:pic>
                    <p:nvPicPr>
                      <p:cNvPr id="0" name=""/>
                      <p:cNvPicPr/>
                      <p:nvPr/>
                    </p:nvPicPr>
                    <p:blipFill>
                      <a:blip r:embed="rId6"/>
                      <a:stretch>
                        <a:fillRect/>
                      </a:stretch>
                    </p:blipFill>
                    <p:spPr>
                      <a:xfrm>
                        <a:off x="4572000" y="1600200"/>
                        <a:ext cx="1893887" cy="10128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92717311"/>
              </p:ext>
            </p:extLst>
          </p:nvPr>
        </p:nvGraphicFramePr>
        <p:xfrm>
          <a:off x="3124200" y="762000"/>
          <a:ext cx="3581400" cy="755772"/>
        </p:xfrm>
        <a:graphic>
          <a:graphicData uri="http://schemas.openxmlformats.org/presentationml/2006/ole">
            <mc:AlternateContent xmlns:mc="http://schemas.openxmlformats.org/markup-compatibility/2006">
              <mc:Choice xmlns:v="urn:schemas-microsoft-com:vml" Requires="v">
                <p:oleObj spid="_x0000_s60549" name="Equation" r:id="rId7" imgW="1511300" imgH="317500" progId="Equation.3">
                  <p:embed/>
                </p:oleObj>
              </mc:Choice>
              <mc:Fallback>
                <p:oleObj name="Equation" r:id="rId7" imgW="1511300" imgH="317500" progId="Equation.3">
                  <p:embed/>
                  <p:pic>
                    <p:nvPicPr>
                      <p:cNvPr id="0" name=""/>
                      <p:cNvPicPr/>
                      <p:nvPr/>
                    </p:nvPicPr>
                    <p:blipFill>
                      <a:blip r:embed="rId8"/>
                      <a:stretch>
                        <a:fillRect/>
                      </a:stretch>
                    </p:blipFill>
                    <p:spPr>
                      <a:xfrm>
                        <a:off x="3124200" y="7620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83083033"/>
              </p:ext>
            </p:extLst>
          </p:nvPr>
        </p:nvGraphicFramePr>
        <p:xfrm>
          <a:off x="1752600" y="2895600"/>
          <a:ext cx="5116512" cy="1208088"/>
        </p:xfrm>
        <a:graphic>
          <a:graphicData uri="http://schemas.openxmlformats.org/presentationml/2006/ole">
            <mc:AlternateContent xmlns:mc="http://schemas.openxmlformats.org/markup-compatibility/2006">
              <mc:Choice xmlns:v="urn:schemas-microsoft-com:vml" Requires="v">
                <p:oleObj spid="_x0000_s60550" name="Equation" r:id="rId9" imgW="2159000" imgH="508000" progId="Equation.3">
                  <p:embed/>
                </p:oleObj>
              </mc:Choice>
              <mc:Fallback>
                <p:oleObj name="Equation" r:id="rId9" imgW="2159000" imgH="508000" progId="Equation.3">
                  <p:embed/>
                  <p:pic>
                    <p:nvPicPr>
                      <p:cNvPr id="0" name=""/>
                      <p:cNvPicPr/>
                      <p:nvPr/>
                    </p:nvPicPr>
                    <p:blipFill>
                      <a:blip r:embed="rId10"/>
                      <a:stretch>
                        <a:fillRect/>
                      </a:stretch>
                    </p:blipFill>
                    <p:spPr>
                      <a:xfrm>
                        <a:off x="1752600" y="2895600"/>
                        <a:ext cx="5116512" cy="1208088"/>
                      </a:xfrm>
                      <a:prstGeom prst="rect">
                        <a:avLst/>
                      </a:prstGeom>
                    </p:spPr>
                  </p:pic>
                </p:oleObj>
              </mc:Fallback>
            </mc:AlternateContent>
          </a:graphicData>
        </a:graphic>
      </p:graphicFrame>
      <p:sp>
        <p:nvSpPr>
          <p:cNvPr id="13" name="TextBox 12"/>
          <p:cNvSpPr txBox="1"/>
          <p:nvPr/>
        </p:nvSpPr>
        <p:spPr>
          <a:xfrm>
            <a:off x="152400" y="4114800"/>
            <a:ext cx="8839200" cy="830997"/>
          </a:xfrm>
          <a:prstGeom prst="rect">
            <a:avLst/>
          </a:prstGeom>
          <a:noFill/>
        </p:spPr>
        <p:txBody>
          <a:bodyPr wrap="square" rtlCol="0">
            <a:spAutoFit/>
          </a:bodyPr>
          <a:lstStyle/>
          <a:p>
            <a:pPr marL="342900" indent="-342900">
              <a:buFontTx/>
              <a:buChar char="-"/>
            </a:pPr>
            <a:r>
              <a:rPr lang="en-US" sz="2400" dirty="0" smtClean="0">
                <a:solidFill>
                  <a:schemeClr val="tx2"/>
                </a:solidFill>
              </a:rPr>
              <a:t>The above likelihood can be maximized with respect to regression coefficient to obtain Max. Likelihood Estimates.</a:t>
            </a:r>
          </a:p>
        </p:txBody>
      </p:sp>
      <p:sp>
        <p:nvSpPr>
          <p:cNvPr id="16" name="TextBox 15"/>
          <p:cNvSpPr txBox="1"/>
          <p:nvPr/>
        </p:nvSpPr>
        <p:spPr>
          <a:xfrm>
            <a:off x="2133600" y="5029200"/>
            <a:ext cx="5029200" cy="1200328"/>
          </a:xfrm>
          <a:prstGeom prst="rect">
            <a:avLst/>
          </a:prstGeom>
          <a:solidFill>
            <a:schemeClr val="accent6">
              <a:lumMod val="20000"/>
              <a:lumOff val="80000"/>
            </a:schemeClr>
          </a:solidFill>
        </p:spPr>
        <p:txBody>
          <a:bodyPr wrap="square" rtlCol="0">
            <a:spAutoFit/>
          </a:bodyPr>
          <a:lstStyle/>
          <a:p>
            <a:pPr algn="ctr"/>
            <a:r>
              <a:rPr lang="en-US" sz="2400" dirty="0" smtClean="0">
                <a:solidFill>
                  <a:schemeClr val="tx2"/>
                </a:solidFill>
              </a:rPr>
              <a:t>   </a:t>
            </a:r>
          </a:p>
          <a:p>
            <a:pPr algn="ctr"/>
            <a:r>
              <a:rPr lang="en-US" sz="2400" dirty="0" err="1" smtClean="0">
                <a:latin typeface="Courier New"/>
                <a:cs typeface="Courier New"/>
              </a:rPr>
              <a:t>glm</a:t>
            </a:r>
            <a:r>
              <a:rPr lang="en-US" sz="2400" dirty="0" smtClean="0">
                <a:latin typeface="Courier New"/>
                <a:cs typeface="Courier New"/>
              </a:rPr>
              <a:t>(</a:t>
            </a:r>
            <a:r>
              <a:rPr lang="en-US" sz="2400" dirty="0" err="1" smtClean="0">
                <a:latin typeface="Courier New"/>
                <a:cs typeface="Courier New"/>
              </a:rPr>
              <a:t>y~X,family</a:t>
            </a:r>
            <a:r>
              <a:rPr lang="en-US" sz="2400" dirty="0" smtClean="0">
                <a:latin typeface="Courier New"/>
                <a:cs typeface="Courier New"/>
              </a:rPr>
              <a:t>=binomial)</a:t>
            </a:r>
          </a:p>
          <a:p>
            <a:pPr algn="ctr"/>
            <a:endParaRPr lang="en-US" sz="2400" dirty="0" smtClean="0">
              <a:latin typeface="Courier New"/>
              <a:cs typeface="Courier New"/>
            </a:endParaRPr>
          </a:p>
        </p:txBody>
      </p:sp>
    </p:spTree>
    <p:extLst>
      <p:ext uri="{BB962C8B-B14F-4D97-AF65-F5344CB8AC3E}">
        <p14:creationId xmlns:p14="http://schemas.microsoft.com/office/powerpoint/2010/main" val="31971034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436574787"/>
              </p:ext>
            </p:extLst>
          </p:nvPr>
        </p:nvGraphicFramePr>
        <p:xfrm>
          <a:off x="1712913" y="1295400"/>
          <a:ext cx="2260600" cy="685800"/>
        </p:xfrm>
        <a:graphic>
          <a:graphicData uri="http://schemas.openxmlformats.org/presentationml/2006/ole">
            <mc:AlternateContent xmlns:mc="http://schemas.openxmlformats.org/markup-compatibility/2006">
              <mc:Choice xmlns:v="urn:schemas-microsoft-com:vml" Requires="v">
                <p:oleObj spid="_x0000_s63596" name="Equation" r:id="rId3" imgW="1092200" imgH="330200" progId="Equation.3">
                  <p:embed/>
                </p:oleObj>
              </mc:Choice>
              <mc:Fallback>
                <p:oleObj name="Equation" r:id="rId3" imgW="1092200" imgH="330200" progId="Equation.3">
                  <p:embed/>
                  <p:pic>
                    <p:nvPicPr>
                      <p:cNvPr id="0" name=""/>
                      <p:cNvPicPr/>
                      <p:nvPr/>
                    </p:nvPicPr>
                    <p:blipFill>
                      <a:blip r:embed="rId4"/>
                      <a:stretch>
                        <a:fillRect/>
                      </a:stretch>
                    </p:blipFill>
                    <p:spPr>
                      <a:xfrm>
                        <a:off x="1712913" y="1295400"/>
                        <a:ext cx="2260600" cy="685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79518489"/>
              </p:ext>
            </p:extLst>
          </p:nvPr>
        </p:nvGraphicFramePr>
        <p:xfrm>
          <a:off x="5638800" y="1143000"/>
          <a:ext cx="2416175" cy="976312"/>
        </p:xfrm>
        <a:graphic>
          <a:graphicData uri="http://schemas.openxmlformats.org/presentationml/2006/ole">
            <mc:AlternateContent xmlns:mc="http://schemas.openxmlformats.org/markup-compatibility/2006">
              <mc:Choice xmlns:v="urn:schemas-microsoft-com:vml" Requires="v">
                <p:oleObj spid="_x0000_s63597" name="Equation" r:id="rId5" imgW="1168400" imgH="469900" progId="Equation.3">
                  <p:embed/>
                </p:oleObj>
              </mc:Choice>
              <mc:Fallback>
                <p:oleObj name="Equation" r:id="rId5" imgW="1168400" imgH="469900" progId="Equation.3">
                  <p:embed/>
                  <p:pic>
                    <p:nvPicPr>
                      <p:cNvPr id="0" name=""/>
                      <p:cNvPicPr/>
                      <p:nvPr/>
                    </p:nvPicPr>
                    <p:blipFill>
                      <a:blip r:embed="rId6"/>
                      <a:stretch>
                        <a:fillRect/>
                      </a:stretch>
                    </p:blipFill>
                    <p:spPr>
                      <a:xfrm>
                        <a:off x="5638800" y="1143000"/>
                        <a:ext cx="2416175" cy="9763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23850696"/>
              </p:ext>
            </p:extLst>
          </p:nvPr>
        </p:nvGraphicFramePr>
        <p:xfrm>
          <a:off x="6248400" y="2286000"/>
          <a:ext cx="1444625" cy="658813"/>
        </p:xfrm>
        <a:graphic>
          <a:graphicData uri="http://schemas.openxmlformats.org/presentationml/2006/ole">
            <mc:AlternateContent xmlns:mc="http://schemas.openxmlformats.org/markup-compatibility/2006">
              <mc:Choice xmlns:v="urn:schemas-microsoft-com:vml" Requires="v">
                <p:oleObj spid="_x0000_s63598" name="Equation" r:id="rId7" imgW="698500" imgH="317500" progId="Equation.3">
                  <p:embed/>
                </p:oleObj>
              </mc:Choice>
              <mc:Fallback>
                <p:oleObj name="Equation" r:id="rId7" imgW="698500" imgH="317500" progId="Equation.3">
                  <p:embed/>
                  <p:pic>
                    <p:nvPicPr>
                      <p:cNvPr id="0" name=""/>
                      <p:cNvPicPr/>
                      <p:nvPr/>
                    </p:nvPicPr>
                    <p:blipFill>
                      <a:blip r:embed="rId8"/>
                      <a:stretch>
                        <a:fillRect/>
                      </a:stretch>
                    </p:blipFill>
                    <p:spPr>
                      <a:xfrm>
                        <a:off x="6248400" y="2286000"/>
                        <a:ext cx="1444625" cy="6588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66328685"/>
              </p:ext>
            </p:extLst>
          </p:nvPr>
        </p:nvGraphicFramePr>
        <p:xfrm>
          <a:off x="1066800" y="2362200"/>
          <a:ext cx="4205287" cy="3640138"/>
        </p:xfrm>
        <a:graphic>
          <a:graphicData uri="http://schemas.openxmlformats.org/presentationml/2006/ole">
            <mc:AlternateContent xmlns:mc="http://schemas.openxmlformats.org/markup-compatibility/2006">
              <mc:Choice xmlns:v="urn:schemas-microsoft-com:vml" Requires="v">
                <p:oleObj spid="_x0000_s63599" name="Equation" r:id="rId9" imgW="2032000" imgH="1752600" progId="Equation.3">
                  <p:embed/>
                </p:oleObj>
              </mc:Choice>
              <mc:Fallback>
                <p:oleObj name="Equation" r:id="rId9" imgW="2032000" imgH="1752600" progId="Equation.3">
                  <p:embed/>
                  <p:pic>
                    <p:nvPicPr>
                      <p:cNvPr id="0" name=""/>
                      <p:cNvPicPr/>
                      <p:nvPr/>
                    </p:nvPicPr>
                    <p:blipFill>
                      <a:blip r:embed="rId10"/>
                      <a:stretch>
                        <a:fillRect/>
                      </a:stretch>
                    </p:blipFill>
                    <p:spPr>
                      <a:xfrm>
                        <a:off x="1066800" y="2362200"/>
                        <a:ext cx="4205287" cy="3640138"/>
                      </a:xfrm>
                      <a:prstGeom prst="rect">
                        <a:avLst/>
                      </a:prstGeom>
                    </p:spPr>
                  </p:pic>
                </p:oleObj>
              </mc:Fallback>
            </mc:AlternateContent>
          </a:graphicData>
        </a:graphic>
      </p:graphicFrame>
    </p:spTree>
    <p:extLst>
      <p:ext uri="{BB962C8B-B14F-4D97-AF65-F5344CB8AC3E}">
        <p14:creationId xmlns:p14="http://schemas.microsoft.com/office/powerpoint/2010/main" val="8236565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7040366"/>
              </p:ext>
            </p:extLst>
          </p:nvPr>
        </p:nvGraphicFramePr>
        <p:xfrm>
          <a:off x="1676400" y="1066800"/>
          <a:ext cx="1304925" cy="401638"/>
        </p:xfrm>
        <a:graphic>
          <a:graphicData uri="http://schemas.openxmlformats.org/presentationml/2006/ole">
            <mc:AlternateContent xmlns:mc="http://schemas.openxmlformats.org/markup-compatibility/2006">
              <mc:Choice xmlns:v="urn:schemas-microsoft-com:vml" Requires="v">
                <p:oleObj spid="_x0000_s65576"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676400" y="1066800"/>
                        <a:ext cx="1304925" cy="4016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86513163"/>
              </p:ext>
            </p:extLst>
          </p:nvPr>
        </p:nvGraphicFramePr>
        <p:xfrm>
          <a:off x="3657600" y="914400"/>
          <a:ext cx="2293937" cy="611188"/>
        </p:xfrm>
        <a:graphic>
          <a:graphicData uri="http://schemas.openxmlformats.org/presentationml/2006/ole">
            <mc:AlternateContent xmlns:mc="http://schemas.openxmlformats.org/markup-compatibility/2006">
              <mc:Choice xmlns:v="urn:schemas-microsoft-com:vml" Requires="v">
                <p:oleObj spid="_x0000_s65577" name="Equation" r:id="rId5" imgW="1384300" imgH="368300" progId="Equation.3">
                  <p:embed/>
                </p:oleObj>
              </mc:Choice>
              <mc:Fallback>
                <p:oleObj name="Equation" r:id="rId5" imgW="1384300" imgH="368300" progId="Equation.3">
                  <p:embed/>
                  <p:pic>
                    <p:nvPicPr>
                      <p:cNvPr id="0" name=""/>
                      <p:cNvPicPr/>
                      <p:nvPr/>
                    </p:nvPicPr>
                    <p:blipFill>
                      <a:blip r:embed="rId6"/>
                      <a:stretch>
                        <a:fillRect/>
                      </a:stretch>
                    </p:blipFill>
                    <p:spPr>
                      <a:xfrm>
                        <a:off x="3657600" y="914400"/>
                        <a:ext cx="2293937" cy="611188"/>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143000" y="1905000"/>
            <a:ext cx="6400800" cy="4724400"/>
          </a:xfrm>
          <a:prstGeom prst="rect">
            <a:avLst/>
          </a:prstGeom>
        </p:spPr>
      </p:pic>
    </p:spTree>
    <p:extLst>
      <p:ext uri="{BB962C8B-B14F-4D97-AF65-F5344CB8AC3E}">
        <p14:creationId xmlns:p14="http://schemas.microsoft.com/office/powerpoint/2010/main" val="30110673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317205207"/>
              </p:ext>
            </p:extLst>
          </p:nvPr>
        </p:nvGraphicFramePr>
        <p:xfrm>
          <a:off x="609600" y="1676400"/>
          <a:ext cx="3581400" cy="755772"/>
        </p:xfrm>
        <a:graphic>
          <a:graphicData uri="http://schemas.openxmlformats.org/presentationml/2006/ole">
            <mc:AlternateContent xmlns:mc="http://schemas.openxmlformats.org/markup-compatibility/2006">
              <mc:Choice xmlns:v="urn:schemas-microsoft-com:vml" Requires="v">
                <p:oleObj spid="_x0000_s64625" name="Equation" r:id="rId3" imgW="1511300" imgH="317500" progId="Equation.3">
                  <p:embed/>
                </p:oleObj>
              </mc:Choice>
              <mc:Fallback>
                <p:oleObj name="Equation" r:id="rId3" imgW="1511300" imgH="317500" progId="Equation.3">
                  <p:embed/>
                  <p:pic>
                    <p:nvPicPr>
                      <p:cNvPr id="0" name=""/>
                      <p:cNvPicPr/>
                      <p:nvPr/>
                    </p:nvPicPr>
                    <p:blipFill>
                      <a:blip r:embed="rId4"/>
                      <a:stretch>
                        <a:fillRect/>
                      </a:stretch>
                    </p:blipFill>
                    <p:spPr>
                      <a:xfrm>
                        <a:off x="609600" y="16764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83290730"/>
              </p:ext>
            </p:extLst>
          </p:nvPr>
        </p:nvGraphicFramePr>
        <p:xfrm>
          <a:off x="228600" y="2819400"/>
          <a:ext cx="8667751" cy="1027112"/>
        </p:xfrm>
        <a:graphic>
          <a:graphicData uri="http://schemas.openxmlformats.org/presentationml/2006/ole">
            <mc:AlternateContent xmlns:mc="http://schemas.openxmlformats.org/markup-compatibility/2006">
              <mc:Choice xmlns:v="urn:schemas-microsoft-com:vml" Requires="v">
                <p:oleObj spid="_x0000_s64626" name="Equation" r:id="rId5" imgW="3657600" imgH="431800" progId="Equation.3">
                  <p:embed/>
                </p:oleObj>
              </mc:Choice>
              <mc:Fallback>
                <p:oleObj name="Equation" r:id="rId5" imgW="3657600" imgH="431800" progId="Equation.3">
                  <p:embed/>
                  <p:pic>
                    <p:nvPicPr>
                      <p:cNvPr id="0" name=""/>
                      <p:cNvPicPr/>
                      <p:nvPr/>
                    </p:nvPicPr>
                    <p:blipFill>
                      <a:blip r:embed="rId6"/>
                      <a:stretch>
                        <a:fillRect/>
                      </a:stretch>
                    </p:blipFill>
                    <p:spPr>
                      <a:xfrm>
                        <a:off x="228600" y="2819400"/>
                        <a:ext cx="8667751" cy="10271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94910053"/>
              </p:ext>
            </p:extLst>
          </p:nvPr>
        </p:nvGraphicFramePr>
        <p:xfrm>
          <a:off x="4648200" y="1676400"/>
          <a:ext cx="2859971" cy="762000"/>
        </p:xfrm>
        <a:graphic>
          <a:graphicData uri="http://schemas.openxmlformats.org/presentationml/2006/ole">
            <mc:AlternateContent xmlns:mc="http://schemas.openxmlformats.org/markup-compatibility/2006">
              <mc:Choice xmlns:v="urn:schemas-microsoft-com:vml" Requires="v">
                <p:oleObj spid="_x0000_s64627" name="Equation" r:id="rId7" imgW="1384300" imgH="368300" progId="Equation.3">
                  <p:embed/>
                </p:oleObj>
              </mc:Choice>
              <mc:Fallback>
                <p:oleObj name="Equation" r:id="rId7" imgW="1384300" imgH="368300" progId="Equation.3">
                  <p:embed/>
                  <p:pic>
                    <p:nvPicPr>
                      <p:cNvPr id="0" name=""/>
                      <p:cNvPicPr/>
                      <p:nvPr/>
                    </p:nvPicPr>
                    <p:blipFill>
                      <a:blip r:embed="rId8"/>
                      <a:stretch>
                        <a:fillRect/>
                      </a:stretch>
                    </p:blipFill>
                    <p:spPr>
                      <a:xfrm>
                        <a:off x="4648200" y="1676400"/>
                        <a:ext cx="2859971" cy="762000"/>
                      </a:xfrm>
                      <a:prstGeom prst="rect">
                        <a:avLst/>
                      </a:prstGeom>
                    </p:spPr>
                  </p:pic>
                </p:oleObj>
              </mc:Fallback>
            </mc:AlternateContent>
          </a:graphicData>
        </a:graphic>
      </p:graphicFrame>
      <p:sp>
        <p:nvSpPr>
          <p:cNvPr id="16" name="TextBox 15"/>
          <p:cNvSpPr txBox="1"/>
          <p:nvPr/>
        </p:nvSpPr>
        <p:spPr>
          <a:xfrm>
            <a:off x="16933" y="4191000"/>
            <a:ext cx="9296400" cy="2308324"/>
          </a:xfrm>
          <a:prstGeom prst="rect">
            <a:avLst/>
          </a:prstGeom>
          <a:noFill/>
        </p:spPr>
        <p:txBody>
          <a:bodyPr wrap="square" rtlCol="0">
            <a:spAutoFit/>
          </a:bodyPr>
          <a:lstStyle/>
          <a:p>
            <a:pPr marL="342900" indent="-342900">
              <a:buFontTx/>
              <a:buChar char="-"/>
            </a:pPr>
            <a:r>
              <a:rPr lang="en-US" sz="2400" dirty="0" smtClean="0">
                <a:solidFill>
                  <a:schemeClr val="tx2"/>
                </a:solidFill>
              </a:rPr>
              <a:t>The above function can be used to derive Max. Likelihood Estimates</a:t>
            </a:r>
          </a:p>
          <a:p>
            <a:endParaRPr lang="en-US" sz="2400" dirty="0">
              <a:solidFill>
                <a:schemeClr val="tx2"/>
              </a:solidFill>
            </a:endParaRPr>
          </a:p>
          <a:p>
            <a:endParaRPr lang="en-US" sz="2400" dirty="0" smtClean="0">
              <a:solidFill>
                <a:schemeClr val="tx2"/>
              </a:solidFill>
            </a:endParaRPr>
          </a:p>
          <a:p>
            <a:pPr marL="342900" indent="-342900">
              <a:buFontTx/>
              <a:buChar char="-"/>
            </a:pPr>
            <a:r>
              <a:rPr lang="en-US" sz="2400" dirty="0" smtClean="0">
                <a:solidFill>
                  <a:schemeClr val="tx2"/>
                </a:solidFill>
              </a:rPr>
              <a:t>ML and Bayesian analysis can be difficult because the integrals involved do not have closed forms.</a:t>
            </a:r>
          </a:p>
          <a:p>
            <a:pPr marL="342900" indent="-342900">
              <a:buFontTx/>
              <a:buChar char="-"/>
            </a:pPr>
            <a:r>
              <a:rPr lang="en-US" sz="2400" dirty="0" smtClean="0">
                <a:solidFill>
                  <a:schemeClr val="tx2"/>
                </a:solidFill>
              </a:rPr>
              <a:t>Instead we will use ‘data augmentation’</a:t>
            </a:r>
            <a:endParaRPr lang="en-US" sz="2400" dirty="0">
              <a:solidFill>
                <a:schemeClr val="tx2"/>
              </a:solidFill>
            </a:endParaRPr>
          </a:p>
        </p:txBody>
      </p:sp>
      <p:sp>
        <p:nvSpPr>
          <p:cNvPr id="2" name="Rectangle 1"/>
          <p:cNvSpPr/>
          <p:nvPr/>
        </p:nvSpPr>
        <p:spPr>
          <a:xfrm>
            <a:off x="1524000" y="4876800"/>
            <a:ext cx="5791200" cy="369332"/>
          </a:xfrm>
          <a:prstGeom prst="rect">
            <a:avLst/>
          </a:prstGeom>
          <a:solidFill>
            <a:schemeClr val="accent6">
              <a:lumMod val="20000"/>
              <a:lumOff val="80000"/>
            </a:schemeClr>
          </a:solidFill>
        </p:spPr>
        <p:txBody>
          <a:bodyPr wrap="square">
            <a:spAutoFit/>
          </a:bodyPr>
          <a:lstStyle/>
          <a:p>
            <a:pPr algn="ctr"/>
            <a:r>
              <a:rPr lang="en-US" dirty="0" err="1">
                <a:solidFill>
                  <a:srgbClr val="000000"/>
                </a:solidFill>
                <a:latin typeface="Courier New"/>
                <a:cs typeface="Courier New"/>
              </a:rPr>
              <a:t>glm</a:t>
            </a:r>
            <a:r>
              <a:rPr lang="en-US" dirty="0">
                <a:solidFill>
                  <a:srgbClr val="000000"/>
                </a:solidFill>
                <a:latin typeface="Courier New"/>
                <a:cs typeface="Courier New"/>
              </a:rPr>
              <a:t>(</a:t>
            </a:r>
            <a:r>
              <a:rPr lang="en-US" dirty="0" err="1">
                <a:solidFill>
                  <a:srgbClr val="000000"/>
                </a:solidFill>
                <a:latin typeface="Courier New"/>
                <a:cs typeface="Courier New"/>
              </a:rPr>
              <a:t>y~X</a:t>
            </a:r>
            <a:r>
              <a:rPr lang="en-US" dirty="0" smtClean="0">
                <a:solidFill>
                  <a:srgbClr val="000000"/>
                </a:solidFill>
                <a:latin typeface="Courier New"/>
                <a:cs typeface="Courier New"/>
              </a:rPr>
              <a:t>, family</a:t>
            </a:r>
            <a:r>
              <a:rPr lang="en-US" dirty="0">
                <a:solidFill>
                  <a:srgbClr val="000000"/>
                </a:solidFill>
                <a:latin typeface="Courier New"/>
                <a:cs typeface="Courier New"/>
              </a:rPr>
              <a:t>=binomial(link=</a:t>
            </a:r>
            <a:r>
              <a:rPr lang="en-US" dirty="0" err="1">
                <a:solidFill>
                  <a:srgbClr val="000000"/>
                </a:solidFill>
                <a:latin typeface="Courier New"/>
                <a:cs typeface="Courier New"/>
              </a:rPr>
              <a:t>probit</a:t>
            </a:r>
            <a:r>
              <a:rPr lang="en-US" dirty="0">
                <a:solidFill>
                  <a:srgbClr val="000000"/>
                </a:solidFill>
                <a:latin typeface="Courier New"/>
                <a:cs typeface="Courier New"/>
              </a:rPr>
              <a:t>)) </a:t>
            </a:r>
            <a:endParaRPr lang="en-US" dirty="0"/>
          </a:p>
        </p:txBody>
      </p:sp>
    </p:spTree>
    <p:extLst>
      <p:ext uri="{BB962C8B-B14F-4D97-AF65-F5344CB8AC3E}">
        <p14:creationId xmlns:p14="http://schemas.microsoft.com/office/powerpoint/2010/main" val="485150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762000"/>
          </a:xfrm>
        </p:spPr>
        <p:txBody>
          <a:bodyPr>
            <a:normAutofit/>
          </a:bodyPr>
          <a:lstStyle/>
          <a:p>
            <a:r>
              <a:rPr lang="en-US" sz="3200" dirty="0" smtClean="0">
                <a:solidFill>
                  <a:schemeClr val="accent2">
                    <a:lumMod val="75000"/>
                  </a:schemeClr>
                </a:solidFill>
              </a:rPr>
              <a:t>Bayesian Model For Binary Outcomes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0" y="8382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3" name="TextBox 2"/>
          <p:cNvSpPr txBox="1"/>
          <p:nvPr/>
        </p:nvSpPr>
        <p:spPr>
          <a:xfrm>
            <a:off x="381000" y="914400"/>
            <a:ext cx="5334000" cy="461665"/>
          </a:xfrm>
          <a:prstGeom prst="rect">
            <a:avLst/>
          </a:prstGeom>
          <a:noFill/>
        </p:spPr>
        <p:txBody>
          <a:bodyPr wrap="square" rtlCol="0">
            <a:spAutoFit/>
          </a:bodyPr>
          <a:lstStyle/>
          <a:p>
            <a:r>
              <a:rPr lang="en-US" sz="2400" dirty="0" smtClean="0">
                <a:solidFill>
                  <a:schemeClr val="tx2"/>
                </a:solidFill>
              </a:rPr>
              <a:t>(Bayesian) Likelihood Function</a:t>
            </a:r>
            <a:endParaRPr lang="en-US" sz="2400" dirty="0">
              <a:solidFill>
                <a:schemeClr val="tx2"/>
              </a:solidFill>
            </a:endParaRPr>
          </a:p>
        </p:txBody>
      </p:sp>
      <p:sp>
        <p:nvSpPr>
          <p:cNvPr id="11" name="TextBox 10"/>
          <p:cNvSpPr txBox="1"/>
          <p:nvPr/>
        </p:nvSpPr>
        <p:spPr>
          <a:xfrm>
            <a:off x="304800" y="3733800"/>
            <a:ext cx="88392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sp>
        <p:nvSpPr>
          <p:cNvPr id="12" name="TextBox 11"/>
          <p:cNvSpPr txBox="1"/>
          <p:nvPr/>
        </p:nvSpPr>
        <p:spPr>
          <a:xfrm>
            <a:off x="533400" y="4495800"/>
            <a:ext cx="7620000" cy="461665"/>
          </a:xfrm>
          <a:prstGeom prst="rect">
            <a:avLst/>
          </a:prstGeom>
          <a:noFill/>
        </p:spPr>
        <p:txBody>
          <a:bodyPr wrap="square" rtlCol="0">
            <a:spAutoFit/>
          </a:bodyPr>
          <a:lstStyle/>
          <a:p>
            <a:pPr algn="ctr"/>
            <a:r>
              <a:rPr lang="en-US" sz="2400" dirty="0" smtClean="0">
                <a:solidFill>
                  <a:schemeClr val="tx2"/>
                </a:solidFill>
              </a:rPr>
              <a:t>Joint Posterior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506266929"/>
              </p:ext>
            </p:extLst>
          </p:nvPr>
        </p:nvGraphicFramePr>
        <p:xfrm>
          <a:off x="339724" y="1600200"/>
          <a:ext cx="8651876" cy="1981200"/>
        </p:xfrm>
        <a:graphic>
          <a:graphicData uri="http://schemas.openxmlformats.org/presentationml/2006/ole">
            <mc:AlternateContent xmlns:mc="http://schemas.openxmlformats.org/markup-compatibility/2006">
              <mc:Choice xmlns:v="urn:schemas-microsoft-com:vml" Requires="v">
                <p:oleObj spid="_x0000_s66640" name="Equation" r:id="rId4" imgW="4330700" imgH="990600" progId="Equation.3">
                  <p:embed/>
                </p:oleObj>
              </mc:Choice>
              <mc:Fallback>
                <p:oleObj name="Equation" r:id="rId4" imgW="4330700" imgH="990600" progId="Equation.3">
                  <p:embed/>
                  <p:pic>
                    <p:nvPicPr>
                      <p:cNvPr id="0" name=""/>
                      <p:cNvPicPr/>
                      <p:nvPr/>
                    </p:nvPicPr>
                    <p:blipFill>
                      <a:blip r:embed="rId5"/>
                      <a:stretch>
                        <a:fillRect/>
                      </a:stretch>
                    </p:blipFill>
                    <p:spPr>
                      <a:xfrm>
                        <a:off x="339724" y="1600200"/>
                        <a:ext cx="8651876" cy="19812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90728015"/>
              </p:ext>
            </p:extLst>
          </p:nvPr>
        </p:nvGraphicFramePr>
        <p:xfrm>
          <a:off x="1727200" y="3581400"/>
          <a:ext cx="1884363" cy="762000"/>
        </p:xfrm>
        <a:graphic>
          <a:graphicData uri="http://schemas.openxmlformats.org/presentationml/2006/ole">
            <mc:AlternateContent xmlns:mc="http://schemas.openxmlformats.org/markup-compatibility/2006">
              <mc:Choice xmlns:v="urn:schemas-microsoft-com:vml" Requires="v">
                <p:oleObj spid="_x0000_s66641" name="Equation" r:id="rId6" imgW="723900" imgH="292100" progId="Equation.3">
                  <p:embed/>
                </p:oleObj>
              </mc:Choice>
              <mc:Fallback>
                <p:oleObj name="Equation" r:id="rId6" imgW="723900" imgH="292100" progId="Equation.3">
                  <p:embed/>
                  <p:pic>
                    <p:nvPicPr>
                      <p:cNvPr id="0" name=""/>
                      <p:cNvPicPr/>
                      <p:nvPr/>
                    </p:nvPicPr>
                    <p:blipFill>
                      <a:blip r:embed="rId7"/>
                      <a:stretch>
                        <a:fillRect/>
                      </a:stretch>
                    </p:blipFill>
                    <p:spPr>
                      <a:xfrm>
                        <a:off x="1727200" y="3581400"/>
                        <a:ext cx="1884363" cy="7620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811183250"/>
              </p:ext>
            </p:extLst>
          </p:nvPr>
        </p:nvGraphicFramePr>
        <p:xfrm>
          <a:off x="4800600" y="914400"/>
          <a:ext cx="539750" cy="381000"/>
        </p:xfrm>
        <a:graphic>
          <a:graphicData uri="http://schemas.openxmlformats.org/presentationml/2006/ole">
            <mc:AlternateContent xmlns:mc="http://schemas.openxmlformats.org/markup-compatibility/2006">
              <mc:Choice xmlns:v="urn:schemas-microsoft-com:vml" Requires="v">
                <p:oleObj spid="_x0000_s66642" name="Equation" r:id="rId8" imgW="215900" imgH="215900" progId="Equation.3">
                  <p:embed/>
                </p:oleObj>
              </mc:Choice>
              <mc:Fallback>
                <p:oleObj name="Equation" r:id="rId8" imgW="215900" imgH="215900" progId="Equation.3">
                  <p:embed/>
                  <p:pic>
                    <p:nvPicPr>
                      <p:cNvPr id="0" name=""/>
                      <p:cNvPicPr/>
                      <p:nvPr/>
                    </p:nvPicPr>
                    <p:blipFill>
                      <a:blip r:embed="rId9"/>
                      <a:stretch>
                        <a:fillRect/>
                      </a:stretch>
                    </p:blipFill>
                    <p:spPr>
                      <a:xfrm>
                        <a:off x="4800600" y="914400"/>
                        <a:ext cx="539750" cy="381000"/>
                      </a:xfrm>
                      <a:prstGeom prst="rect">
                        <a:avLst/>
                      </a:prstGeom>
                    </p:spPr>
                  </p:pic>
                </p:oleObj>
              </mc:Fallback>
            </mc:AlternateContent>
          </a:graphicData>
        </a:graphic>
      </p:graphicFrame>
      <p:sp>
        <p:nvSpPr>
          <p:cNvPr id="17" name="Rectangle 16"/>
          <p:cNvSpPr/>
          <p:nvPr/>
        </p:nvSpPr>
        <p:spPr>
          <a:xfrm>
            <a:off x="5306840" y="914400"/>
            <a:ext cx="2112027" cy="369332"/>
          </a:xfrm>
          <a:prstGeom prst="rect">
            <a:avLst/>
          </a:prstGeom>
        </p:spPr>
        <p:txBody>
          <a:bodyPr wrap="none">
            <a:spAutoFit/>
          </a:bodyPr>
          <a:lstStyle/>
          <a:p>
            <a:pPr algn="ctr"/>
            <a:r>
              <a:rPr lang="en-US" dirty="0" smtClean="0"/>
              <a:t>Unobserved liability.</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4022213833"/>
              </p:ext>
            </p:extLst>
          </p:nvPr>
        </p:nvGraphicFramePr>
        <p:xfrm>
          <a:off x="152400" y="5181600"/>
          <a:ext cx="8820150" cy="970619"/>
        </p:xfrm>
        <a:graphic>
          <a:graphicData uri="http://schemas.openxmlformats.org/presentationml/2006/ole">
            <mc:AlternateContent xmlns:mc="http://schemas.openxmlformats.org/markup-compatibility/2006">
              <mc:Choice xmlns:v="urn:schemas-microsoft-com:vml" Requires="v">
                <p:oleObj spid="_x0000_s66643" name="Equation" r:id="rId10" imgW="5778500" imgH="635000" progId="Equation.3">
                  <p:embed/>
                </p:oleObj>
              </mc:Choice>
              <mc:Fallback>
                <p:oleObj name="Equation" r:id="rId10" imgW="5778500" imgH="635000" progId="Equation.3">
                  <p:embed/>
                  <p:pic>
                    <p:nvPicPr>
                      <p:cNvPr id="0" name=""/>
                      <p:cNvPicPr/>
                      <p:nvPr/>
                    </p:nvPicPr>
                    <p:blipFill>
                      <a:blip r:embed="rId11"/>
                      <a:stretch>
                        <a:fillRect/>
                      </a:stretch>
                    </p:blipFill>
                    <p:spPr>
                      <a:xfrm>
                        <a:off x="152400" y="5181600"/>
                        <a:ext cx="8820150" cy="970619"/>
                      </a:xfrm>
                      <a:prstGeom prst="rect">
                        <a:avLst/>
                      </a:prstGeom>
                    </p:spPr>
                  </p:pic>
                </p:oleObj>
              </mc:Fallback>
            </mc:AlternateContent>
          </a:graphicData>
        </a:graphic>
      </p:graphicFrame>
    </p:spTree>
    <p:extLst>
      <p:ext uri="{BB962C8B-B14F-4D97-AF65-F5344CB8AC3E}">
        <p14:creationId xmlns:p14="http://schemas.microsoft.com/office/powerpoint/2010/main" val="30793226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Fully Conditional Distributions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387295684"/>
              </p:ext>
            </p:extLst>
          </p:nvPr>
        </p:nvGraphicFramePr>
        <p:xfrm>
          <a:off x="228600" y="1066800"/>
          <a:ext cx="5410200" cy="1031684"/>
        </p:xfrm>
        <a:graphic>
          <a:graphicData uri="http://schemas.openxmlformats.org/presentationml/2006/ole">
            <mc:AlternateContent xmlns:mc="http://schemas.openxmlformats.org/markup-compatibility/2006">
              <mc:Choice xmlns:v="urn:schemas-microsoft-com:vml" Requires="v">
                <p:oleObj spid="_x0000_s67613" name="Equation" r:id="rId4" imgW="2400300" imgH="457200" progId="Equation.3">
                  <p:embed/>
                </p:oleObj>
              </mc:Choice>
              <mc:Fallback>
                <p:oleObj name="Equation" r:id="rId4" imgW="2400300" imgH="457200" progId="Equation.3">
                  <p:embed/>
                  <p:pic>
                    <p:nvPicPr>
                      <p:cNvPr id="0" name=""/>
                      <p:cNvPicPr/>
                      <p:nvPr/>
                    </p:nvPicPr>
                    <p:blipFill>
                      <a:blip r:embed="rId5"/>
                      <a:stretch>
                        <a:fillRect/>
                      </a:stretch>
                    </p:blipFill>
                    <p:spPr>
                      <a:xfrm>
                        <a:off x="228600" y="1066800"/>
                        <a:ext cx="5410200" cy="103168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93681974"/>
              </p:ext>
            </p:extLst>
          </p:nvPr>
        </p:nvGraphicFramePr>
        <p:xfrm>
          <a:off x="228600" y="2288790"/>
          <a:ext cx="5638800" cy="1064010"/>
        </p:xfrm>
        <a:graphic>
          <a:graphicData uri="http://schemas.openxmlformats.org/presentationml/2006/ole">
            <mc:AlternateContent xmlns:mc="http://schemas.openxmlformats.org/markup-compatibility/2006">
              <mc:Choice xmlns:v="urn:schemas-microsoft-com:vml" Requires="v">
                <p:oleObj spid="_x0000_s67614" name="Equation" r:id="rId6" imgW="2425700" imgH="457200" progId="Equation.3">
                  <p:embed/>
                </p:oleObj>
              </mc:Choice>
              <mc:Fallback>
                <p:oleObj name="Equation" r:id="rId6" imgW="2425700" imgH="457200" progId="Equation.3">
                  <p:embed/>
                  <p:pic>
                    <p:nvPicPr>
                      <p:cNvPr id="0" name=""/>
                      <p:cNvPicPr/>
                      <p:nvPr/>
                    </p:nvPicPr>
                    <p:blipFill>
                      <a:blip r:embed="rId7"/>
                      <a:stretch>
                        <a:fillRect/>
                      </a:stretch>
                    </p:blipFill>
                    <p:spPr>
                      <a:xfrm>
                        <a:off x="228600" y="2288790"/>
                        <a:ext cx="5638800" cy="1064010"/>
                      </a:xfrm>
                      <a:prstGeom prst="rect">
                        <a:avLst/>
                      </a:prstGeom>
                    </p:spPr>
                  </p:pic>
                </p:oleObj>
              </mc:Fallback>
            </mc:AlternateContent>
          </a:graphicData>
        </a:graphic>
      </p:graphicFrame>
      <p:sp>
        <p:nvSpPr>
          <p:cNvPr id="9" name="TextBox 8"/>
          <p:cNvSpPr txBox="1"/>
          <p:nvPr/>
        </p:nvSpPr>
        <p:spPr>
          <a:xfrm>
            <a:off x="228600" y="3581400"/>
            <a:ext cx="8686800" cy="1569660"/>
          </a:xfrm>
          <a:prstGeom prst="rect">
            <a:avLst/>
          </a:prstGeom>
          <a:noFill/>
        </p:spPr>
        <p:txBody>
          <a:bodyPr wrap="square" rtlCol="0">
            <a:spAutoFit/>
          </a:bodyPr>
          <a:lstStyle/>
          <a:p>
            <a:pPr marL="342900" indent="-342900">
              <a:buFontTx/>
              <a:buChar char="-"/>
            </a:pPr>
            <a:r>
              <a:rPr lang="en-US" sz="2400" dirty="0" smtClean="0">
                <a:solidFill>
                  <a:schemeClr val="tx2"/>
                </a:solidFill>
              </a:rPr>
              <a:t>These are truncated normal densities with mean x</a:t>
            </a:r>
            <a:r>
              <a:rPr lang="en-US" sz="2400" baseline="-25000" dirty="0" smtClean="0">
                <a:solidFill>
                  <a:schemeClr val="tx2"/>
                </a:solidFill>
              </a:rPr>
              <a:t>i</a:t>
            </a:r>
            <a:r>
              <a:rPr lang="en-US" sz="2400" dirty="0" smtClean="0">
                <a:solidFill>
                  <a:schemeClr val="tx2"/>
                </a:solidFill>
              </a:rPr>
              <a:t>’β and variance equal to 0. Truncated below or above zero depending on whether </a:t>
            </a:r>
            <a:r>
              <a:rPr lang="en-US" sz="2400" i="1" dirty="0" err="1" smtClean="0">
                <a:solidFill>
                  <a:schemeClr val="tx2"/>
                </a:solidFill>
              </a:rPr>
              <a:t>y</a:t>
            </a:r>
            <a:r>
              <a:rPr lang="en-US" sz="2400" i="1" baseline="-25000" dirty="0" err="1" smtClean="0">
                <a:solidFill>
                  <a:schemeClr val="tx2"/>
                </a:solidFill>
              </a:rPr>
              <a:t>i</a:t>
            </a:r>
            <a:r>
              <a:rPr lang="en-US" sz="2400" i="1" dirty="0" smtClean="0">
                <a:solidFill>
                  <a:schemeClr val="tx2"/>
                </a:solidFill>
              </a:rPr>
              <a:t> i</a:t>
            </a:r>
            <a:r>
              <a:rPr lang="en-US" sz="2400" dirty="0" smtClean="0">
                <a:solidFill>
                  <a:schemeClr val="tx2"/>
                </a:solidFill>
              </a:rPr>
              <a:t>s equal to 1 or 0, respectively.</a:t>
            </a:r>
          </a:p>
          <a:p>
            <a:endParaRPr lang="en-US" sz="2400" dirty="0">
              <a:solidFill>
                <a:schemeClr val="tx2"/>
              </a:solidFill>
            </a:endParaRPr>
          </a:p>
        </p:txBody>
      </p:sp>
    </p:spTree>
    <p:extLst>
      <p:ext uri="{BB962C8B-B14F-4D97-AF65-F5344CB8AC3E}">
        <p14:creationId xmlns:p14="http://schemas.microsoft.com/office/powerpoint/2010/main" val="424247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825482"/>
          </a:xfrm>
          <a:ln>
            <a:solidFill>
              <a:srgbClr val="800000"/>
            </a:solidFill>
            <a:prstDash val="sysDash"/>
          </a:ln>
        </p:spPr>
        <p:txBody>
          <a:bodyPr>
            <a:normAutofit/>
          </a:bodyPr>
          <a:lstStyle/>
          <a:p>
            <a:r>
              <a:rPr lang="en-US" sz="3200" dirty="0" smtClean="0">
                <a:solidFill>
                  <a:schemeClr val="accent2">
                    <a:lumMod val="75000"/>
                  </a:schemeClr>
                </a:solidFill>
              </a:rPr>
              <a:t>Regression with Censored Data</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30925938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6" name="TextBox 15"/>
          <p:cNvSpPr txBox="1"/>
          <p:nvPr/>
        </p:nvSpPr>
        <p:spPr>
          <a:xfrm>
            <a:off x="228600" y="914400"/>
            <a:ext cx="8686800" cy="5632310"/>
          </a:xfrm>
          <a:prstGeom prst="rect">
            <a:avLst/>
          </a:prstGeom>
          <a:noFill/>
        </p:spPr>
        <p:txBody>
          <a:bodyPr wrap="square" rtlCol="0">
            <a:spAutoFit/>
          </a:bodyPr>
          <a:lstStyle/>
          <a:p>
            <a:pPr marL="342900" indent="-342900">
              <a:buFontTx/>
              <a:buChar char="-"/>
            </a:pPr>
            <a:r>
              <a:rPr lang="en-US" sz="2400" dirty="0" smtClean="0">
                <a:solidFill>
                  <a:schemeClr val="tx2"/>
                </a:solidFill>
              </a:rPr>
              <a:t>Once we have sampled the un-observed liabilities the likelihood function becomes the standard Gaussian likelihood for data      .</a:t>
            </a: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smtClean="0">
              <a:solidFill>
                <a:schemeClr val="tx2"/>
              </a:solidFill>
            </a:endParaRPr>
          </a:p>
          <a:p>
            <a:pPr marL="342900" indent="-342900">
              <a:buFontTx/>
              <a:buChar char="-"/>
            </a:pPr>
            <a:r>
              <a:rPr lang="en-US" sz="2400" dirty="0" smtClean="0">
                <a:solidFill>
                  <a:schemeClr val="tx2"/>
                </a:solidFill>
              </a:rPr>
              <a:t>Therefore, the fully conditionals for all the parameters (regression coefficients, variances, etc.) are the same as the ones we discussed for the linear model, with one exception, the error variance is fixed to 1, and we do not need to sample it.</a:t>
            </a:r>
          </a:p>
          <a:p>
            <a:pPr marL="342900" indent="-342900">
              <a:buFontTx/>
              <a:buChar char="-"/>
            </a:pPr>
            <a:endParaRPr lang="en-US" sz="2400" dirty="0">
              <a:solidFill>
                <a:schemeClr val="tx2"/>
              </a:solidFill>
            </a:endParaRPr>
          </a:p>
          <a:p>
            <a:pPr marL="342900" indent="-342900">
              <a:buFontTx/>
              <a:buChar char="-"/>
            </a:pPr>
            <a:r>
              <a:rPr lang="en-US" sz="2400" dirty="0" smtClean="0">
                <a:solidFill>
                  <a:schemeClr val="tx2"/>
                </a:solidFill>
              </a:rPr>
              <a:t>Consequently, only a few modifications are needed to adapt the sampler we developed for the linear regression to accommodate binary outcomes (see sampler in </a:t>
            </a:r>
            <a:r>
              <a:rPr lang="en-US" sz="2400" dirty="0" err="1" smtClean="0">
                <a:solidFill>
                  <a:schemeClr val="tx2"/>
                </a:solidFill>
              </a:rPr>
              <a:t>GitHub</a:t>
            </a:r>
            <a:r>
              <a:rPr lang="en-US" sz="2400" smtClean="0">
                <a:solidFill>
                  <a:schemeClr val="tx2"/>
                </a:solidFill>
              </a:rPr>
              <a:t>).</a:t>
            </a:r>
            <a:endParaRPr lang="en-US" sz="2400" dirty="0">
              <a:solidFill>
                <a:schemeClr val="tx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08318035"/>
              </p:ext>
            </p:extLst>
          </p:nvPr>
        </p:nvGraphicFramePr>
        <p:xfrm>
          <a:off x="228600" y="2057400"/>
          <a:ext cx="8651875" cy="1346200"/>
        </p:xfrm>
        <a:graphic>
          <a:graphicData uri="http://schemas.openxmlformats.org/presentationml/2006/ole">
            <mc:AlternateContent xmlns:mc="http://schemas.openxmlformats.org/markup-compatibility/2006">
              <mc:Choice xmlns:v="urn:schemas-microsoft-com:vml" Requires="v">
                <p:oleObj spid="_x0000_s81932" name="Equation" r:id="rId4" imgW="4330700" imgH="673100" progId="Equation.3">
                  <p:embed/>
                </p:oleObj>
              </mc:Choice>
              <mc:Fallback>
                <p:oleObj name="Equation" r:id="rId4" imgW="4330700" imgH="673100" progId="Equation.3">
                  <p:embed/>
                  <p:pic>
                    <p:nvPicPr>
                      <p:cNvPr id="0" name=""/>
                      <p:cNvPicPr/>
                      <p:nvPr/>
                    </p:nvPicPr>
                    <p:blipFill>
                      <a:blip r:embed="rId5"/>
                      <a:stretch>
                        <a:fillRect/>
                      </a:stretch>
                    </p:blipFill>
                    <p:spPr>
                      <a:xfrm>
                        <a:off x="228600" y="2057400"/>
                        <a:ext cx="8651875" cy="1346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33665005"/>
              </p:ext>
            </p:extLst>
          </p:nvPr>
        </p:nvGraphicFramePr>
        <p:xfrm>
          <a:off x="8153400" y="1524000"/>
          <a:ext cx="304800" cy="457200"/>
        </p:xfrm>
        <a:graphic>
          <a:graphicData uri="http://schemas.openxmlformats.org/presentationml/2006/ole">
            <mc:AlternateContent xmlns:mc="http://schemas.openxmlformats.org/markup-compatibility/2006">
              <mc:Choice xmlns:v="urn:schemas-microsoft-com:vml" Requires="v">
                <p:oleObj spid="_x0000_s81933" name="Equation" r:id="rId6" imgW="127000" imgH="203200" progId="Equation.3">
                  <p:embed/>
                </p:oleObj>
              </mc:Choice>
              <mc:Fallback>
                <p:oleObj name="Equation" r:id="rId6" imgW="127000" imgH="203200" progId="Equation.3">
                  <p:embed/>
                  <p:pic>
                    <p:nvPicPr>
                      <p:cNvPr id="0" name=""/>
                      <p:cNvPicPr/>
                      <p:nvPr/>
                    </p:nvPicPr>
                    <p:blipFill>
                      <a:blip r:embed="rId7"/>
                      <a:stretch>
                        <a:fillRect/>
                      </a:stretch>
                    </p:blipFill>
                    <p:spPr>
                      <a:xfrm>
                        <a:off x="8153400" y="1524000"/>
                        <a:ext cx="304800" cy="457200"/>
                      </a:xfrm>
                      <a:prstGeom prst="rect">
                        <a:avLst/>
                      </a:prstGeom>
                    </p:spPr>
                  </p:pic>
                </p:oleObj>
              </mc:Fallback>
            </mc:AlternateContent>
          </a:graphicData>
        </a:graphic>
      </p:graphicFrame>
    </p:spTree>
    <p:extLst>
      <p:ext uri="{BB962C8B-B14F-4D97-AF65-F5344CB8AC3E}">
        <p14:creationId xmlns:p14="http://schemas.microsoft.com/office/powerpoint/2010/main" val="26023010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Right-Censoring  (Y</a:t>
            </a:r>
            <a:r>
              <a:rPr lang="en-US" sz="2800" baseline="-25000" dirty="0" smtClean="0">
                <a:solidFill>
                  <a:srgbClr val="800000"/>
                </a:solidFill>
              </a:rPr>
              <a:t>i</a:t>
            </a:r>
            <a:r>
              <a:rPr lang="en-US" sz="2800" dirty="0" smtClean="0">
                <a:solidFill>
                  <a:srgbClr val="800000"/>
                </a:solidFill>
              </a:rPr>
              <a:t>&gt;</a:t>
            </a:r>
            <a:r>
              <a:rPr lang="en-US" sz="2800" dirty="0" err="1" smtClean="0">
                <a:solidFill>
                  <a:srgbClr val="800000"/>
                </a:solidFill>
              </a:rPr>
              <a:t>C</a:t>
            </a:r>
            <a:r>
              <a:rPr lang="en-US" sz="2800" baseline="-25000" dirty="0" err="1" smtClean="0">
                <a:solidFill>
                  <a:srgbClr val="800000"/>
                </a:solidFill>
              </a:rPr>
              <a:t>i</a:t>
            </a:r>
            <a:r>
              <a:rPr lang="en-US" sz="2800" dirty="0" smtClean="0">
                <a:solidFill>
                  <a:srgbClr val="800000"/>
                </a:solidFill>
              </a:rPr>
              <a:t>)</a:t>
            </a:r>
          </a:p>
        </p:txBody>
      </p:sp>
      <p:sp>
        <p:nvSpPr>
          <p:cNvPr id="6" name="TextBox 5"/>
          <p:cNvSpPr txBox="1"/>
          <p:nvPr/>
        </p:nvSpPr>
        <p:spPr>
          <a:xfrm>
            <a:off x="762000" y="1524000"/>
            <a:ext cx="6172200" cy="369332"/>
          </a:xfrm>
          <a:prstGeom prst="rect">
            <a:avLst/>
          </a:prstGeom>
          <a:noFill/>
          <a:ln>
            <a:noFill/>
            <a:prstDash val="sysDash"/>
          </a:ln>
        </p:spPr>
        <p:txBody>
          <a:bodyPr wrap="square" rtlCol="0">
            <a:spAutoFit/>
          </a:bodyPr>
          <a:lstStyle/>
          <a:p>
            <a:pPr algn="ctr"/>
            <a:r>
              <a:rPr lang="en-US" b="1" dirty="0" smtClean="0">
                <a:solidFill>
                  <a:srgbClr val="800000"/>
                </a:solidFill>
              </a:rPr>
              <a:t>Time-frame of the study</a:t>
            </a:r>
            <a:endParaRPr lang="en-US" dirty="0">
              <a:solidFill>
                <a:schemeClr val="tx2"/>
              </a:solidFill>
            </a:endParaRPr>
          </a:p>
        </p:txBody>
      </p:sp>
      <p:cxnSp>
        <p:nvCxnSpPr>
          <p:cNvPr id="4" name="Straight Connector 3"/>
          <p:cNvCxnSpPr/>
          <p:nvPr/>
        </p:nvCxnSpPr>
        <p:spPr>
          <a:xfrm>
            <a:off x="838200" y="1981200"/>
            <a:ext cx="0" cy="259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34200" y="1905000"/>
            <a:ext cx="0" cy="25908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4800" y="4876800"/>
            <a:ext cx="1371600" cy="369332"/>
          </a:xfrm>
          <a:prstGeom prst="rect">
            <a:avLst/>
          </a:prstGeom>
          <a:noFill/>
          <a:ln>
            <a:noFill/>
            <a:prstDash val="sysDash"/>
          </a:ln>
        </p:spPr>
        <p:txBody>
          <a:bodyPr wrap="square" rtlCol="0">
            <a:spAutoFit/>
          </a:bodyPr>
          <a:lstStyle/>
          <a:p>
            <a:r>
              <a:rPr lang="en-US" b="1" dirty="0" smtClean="0">
                <a:solidFill>
                  <a:srgbClr val="800000"/>
                </a:solidFill>
              </a:rPr>
              <a:t>Beginning</a:t>
            </a:r>
            <a:endParaRPr lang="en-US" dirty="0">
              <a:solidFill>
                <a:schemeClr val="tx2"/>
              </a:solidFill>
            </a:endParaRPr>
          </a:p>
        </p:txBody>
      </p:sp>
      <p:sp>
        <p:nvSpPr>
          <p:cNvPr id="12" name="TextBox 11"/>
          <p:cNvSpPr txBox="1"/>
          <p:nvPr/>
        </p:nvSpPr>
        <p:spPr>
          <a:xfrm>
            <a:off x="6400800" y="4800600"/>
            <a:ext cx="1371600" cy="369332"/>
          </a:xfrm>
          <a:prstGeom prst="rect">
            <a:avLst/>
          </a:prstGeom>
          <a:noFill/>
          <a:ln>
            <a:noFill/>
            <a:prstDash val="sysDash"/>
          </a:ln>
        </p:spPr>
        <p:txBody>
          <a:bodyPr wrap="square" rtlCol="0">
            <a:spAutoFit/>
          </a:bodyPr>
          <a:lstStyle/>
          <a:p>
            <a:pPr algn="ctr"/>
            <a:r>
              <a:rPr lang="en-US" b="1" dirty="0" smtClean="0">
                <a:solidFill>
                  <a:srgbClr val="800000"/>
                </a:solidFill>
              </a:rPr>
              <a:t>End</a:t>
            </a:r>
            <a:endParaRPr lang="en-US" dirty="0">
              <a:solidFill>
                <a:schemeClr val="tx2"/>
              </a:solidFill>
            </a:endParaRPr>
          </a:p>
        </p:txBody>
      </p:sp>
      <p:cxnSp>
        <p:nvCxnSpPr>
          <p:cNvPr id="22" name="Straight Connector 21"/>
          <p:cNvCxnSpPr/>
          <p:nvPr/>
        </p:nvCxnSpPr>
        <p:spPr>
          <a:xfrm flipH="1">
            <a:off x="838200" y="4495800"/>
            <a:ext cx="60960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8600" y="5334000"/>
            <a:ext cx="7848600" cy="1200329"/>
          </a:xfrm>
          <a:prstGeom prst="rect">
            <a:avLst/>
          </a:prstGeom>
          <a:noFill/>
        </p:spPr>
        <p:txBody>
          <a:bodyPr wrap="square" rtlCol="0">
            <a:spAutoFit/>
          </a:bodyPr>
          <a:lstStyle/>
          <a:p>
            <a:r>
              <a:rPr lang="en-US" dirty="0" smtClean="0">
                <a:solidFill>
                  <a:schemeClr val="tx2"/>
                </a:solidFill>
              </a:rPr>
              <a:t>IDs 1,2 and 3: </a:t>
            </a:r>
            <a:r>
              <a:rPr lang="en-US" dirty="0" smtClean="0"/>
              <a:t>time to event is observed.</a:t>
            </a:r>
          </a:p>
          <a:p>
            <a:endParaRPr lang="en-US" dirty="0"/>
          </a:p>
          <a:p>
            <a:r>
              <a:rPr lang="en-US" dirty="0" smtClean="0">
                <a:solidFill>
                  <a:srgbClr val="1F497D"/>
                </a:solidFill>
              </a:rPr>
              <a:t>ID 4: </a:t>
            </a:r>
            <a:r>
              <a:rPr lang="en-US" dirty="0" smtClean="0"/>
              <a:t>time to event is unknown; however we know the time to censor, and we know that the event will happens after  Y</a:t>
            </a:r>
            <a:r>
              <a:rPr lang="en-US" baseline="-25000" dirty="0" smtClean="0"/>
              <a:t>4</a:t>
            </a:r>
            <a:r>
              <a:rPr lang="en-US" dirty="0" smtClean="0"/>
              <a:t>&gt;C4 </a:t>
            </a:r>
            <a:r>
              <a:rPr lang="en-US" dirty="0"/>
              <a:t>(right-censored data</a:t>
            </a:r>
            <a:r>
              <a:rPr lang="en-US" dirty="0" smtClean="0"/>
              <a:t>)</a:t>
            </a:r>
            <a:endParaRPr lang="en-US" baseline="-25000" dirty="0"/>
          </a:p>
        </p:txBody>
      </p:sp>
      <p:grpSp>
        <p:nvGrpSpPr>
          <p:cNvPr id="2" name="Group 24"/>
          <p:cNvGrpSpPr/>
          <p:nvPr/>
        </p:nvGrpSpPr>
        <p:grpSpPr>
          <a:xfrm>
            <a:off x="838200" y="2209800"/>
            <a:ext cx="3429000" cy="369332"/>
            <a:chOff x="1066800" y="2209800"/>
            <a:chExt cx="3429000" cy="369332"/>
          </a:xfrm>
        </p:grpSpPr>
        <p:cxnSp>
          <p:nvCxnSpPr>
            <p:cNvPr id="8" name="Straight Arrow Connector 7"/>
            <p:cNvCxnSpPr/>
            <p:nvPr/>
          </p:nvCxnSpPr>
          <p:spPr>
            <a:xfrm>
              <a:off x="1066800" y="2438400"/>
              <a:ext cx="3429000" cy="0"/>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600200" y="2209800"/>
              <a:ext cx="1143000" cy="369332"/>
            </a:xfrm>
            <a:prstGeom prst="rect">
              <a:avLst/>
            </a:prstGeom>
            <a:solidFill>
              <a:schemeClr val="bg1"/>
            </a:solidFill>
          </p:spPr>
          <p:txBody>
            <a:bodyPr wrap="square" rtlCol="0">
              <a:spAutoFit/>
            </a:bodyPr>
            <a:lstStyle/>
            <a:p>
              <a:r>
                <a:rPr lang="en-US" dirty="0" smtClean="0"/>
                <a:t>ID1</a:t>
              </a:r>
              <a:endParaRPr lang="en-US" dirty="0"/>
            </a:p>
          </p:txBody>
        </p:sp>
      </p:grpSp>
      <p:grpSp>
        <p:nvGrpSpPr>
          <p:cNvPr id="3" name="Group 25"/>
          <p:cNvGrpSpPr/>
          <p:nvPr/>
        </p:nvGrpSpPr>
        <p:grpSpPr>
          <a:xfrm>
            <a:off x="838200" y="2754868"/>
            <a:ext cx="2590800" cy="369332"/>
            <a:chOff x="2286000" y="2754868"/>
            <a:chExt cx="2590800" cy="369332"/>
          </a:xfrm>
        </p:grpSpPr>
        <p:cxnSp>
          <p:nvCxnSpPr>
            <p:cNvPr id="14" name="Straight Arrow Connector 13"/>
            <p:cNvCxnSpPr/>
            <p:nvPr/>
          </p:nvCxnSpPr>
          <p:spPr>
            <a:xfrm flipV="1">
              <a:off x="2286000" y="2971800"/>
              <a:ext cx="2590800" cy="11668"/>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19400" y="2754868"/>
              <a:ext cx="1143000" cy="369332"/>
            </a:xfrm>
            <a:prstGeom prst="rect">
              <a:avLst/>
            </a:prstGeom>
            <a:solidFill>
              <a:schemeClr val="bg1"/>
            </a:solidFill>
          </p:spPr>
          <p:txBody>
            <a:bodyPr wrap="square" rtlCol="0">
              <a:spAutoFit/>
            </a:bodyPr>
            <a:lstStyle/>
            <a:p>
              <a:r>
                <a:rPr lang="en-US" dirty="0" smtClean="0"/>
                <a:t>ID2</a:t>
              </a:r>
              <a:endParaRPr lang="en-US" dirty="0"/>
            </a:p>
          </p:txBody>
        </p:sp>
      </p:grpSp>
      <p:grpSp>
        <p:nvGrpSpPr>
          <p:cNvPr id="36" name="Group 35"/>
          <p:cNvGrpSpPr/>
          <p:nvPr/>
        </p:nvGrpSpPr>
        <p:grpSpPr>
          <a:xfrm>
            <a:off x="838200" y="3212068"/>
            <a:ext cx="4495800" cy="369332"/>
            <a:chOff x="838200" y="3212068"/>
            <a:chExt cx="4495800" cy="369332"/>
          </a:xfrm>
        </p:grpSpPr>
        <p:cxnSp>
          <p:nvCxnSpPr>
            <p:cNvPr id="24" name="Straight Arrow Connector 23"/>
            <p:cNvCxnSpPr/>
            <p:nvPr/>
          </p:nvCxnSpPr>
          <p:spPr>
            <a:xfrm flipV="1">
              <a:off x="838200" y="3429000"/>
              <a:ext cx="4495800" cy="11668"/>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371600" y="3212068"/>
              <a:ext cx="1143000" cy="369332"/>
            </a:xfrm>
            <a:prstGeom prst="rect">
              <a:avLst/>
            </a:prstGeom>
            <a:solidFill>
              <a:schemeClr val="bg1"/>
            </a:solidFill>
          </p:spPr>
          <p:txBody>
            <a:bodyPr wrap="square" rtlCol="0">
              <a:spAutoFit/>
            </a:bodyPr>
            <a:lstStyle/>
            <a:p>
              <a:r>
                <a:rPr lang="en-US" dirty="0" smtClean="0"/>
                <a:t>ID3</a:t>
              </a:r>
              <a:endParaRPr lang="en-US" dirty="0"/>
            </a:p>
          </p:txBody>
        </p:sp>
      </p:grpSp>
      <p:grpSp>
        <p:nvGrpSpPr>
          <p:cNvPr id="7" name="Group 27"/>
          <p:cNvGrpSpPr/>
          <p:nvPr/>
        </p:nvGrpSpPr>
        <p:grpSpPr>
          <a:xfrm>
            <a:off x="838200" y="3669268"/>
            <a:ext cx="6858000" cy="369332"/>
            <a:chOff x="4343400" y="3669268"/>
            <a:chExt cx="3429000" cy="369332"/>
          </a:xfrm>
        </p:grpSpPr>
        <p:cxnSp>
          <p:nvCxnSpPr>
            <p:cNvPr id="16" name="Straight Arrow Connector 15"/>
            <p:cNvCxnSpPr/>
            <p:nvPr/>
          </p:nvCxnSpPr>
          <p:spPr>
            <a:xfrm>
              <a:off x="4343400" y="3897868"/>
              <a:ext cx="3429000" cy="0"/>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10100" y="3669268"/>
              <a:ext cx="533400" cy="369332"/>
            </a:xfrm>
            <a:prstGeom prst="rect">
              <a:avLst/>
            </a:prstGeom>
            <a:solidFill>
              <a:schemeClr val="bg1"/>
            </a:solidFill>
          </p:spPr>
          <p:txBody>
            <a:bodyPr wrap="square" rtlCol="0">
              <a:spAutoFit/>
            </a:bodyPr>
            <a:lstStyle/>
            <a:p>
              <a:r>
                <a:rPr lang="en-US" dirty="0" smtClean="0"/>
                <a:t>ID4</a:t>
              </a:r>
              <a:endParaRPr lang="en-US" dirty="0"/>
            </a:p>
          </p:txBody>
        </p:sp>
      </p:grpSp>
      <p:grpSp>
        <p:nvGrpSpPr>
          <p:cNvPr id="37" name="Group 36"/>
          <p:cNvGrpSpPr/>
          <p:nvPr/>
        </p:nvGrpSpPr>
        <p:grpSpPr>
          <a:xfrm>
            <a:off x="838200" y="3657600"/>
            <a:ext cx="7010400" cy="902732"/>
            <a:chOff x="838200" y="3657600"/>
            <a:chExt cx="7010400" cy="902732"/>
          </a:xfrm>
        </p:grpSpPr>
        <p:grpSp>
          <p:nvGrpSpPr>
            <p:cNvPr id="9" name="Group 20"/>
            <p:cNvGrpSpPr/>
            <p:nvPr/>
          </p:nvGrpSpPr>
          <p:grpSpPr>
            <a:xfrm>
              <a:off x="838200" y="3962400"/>
              <a:ext cx="6096000" cy="597932"/>
              <a:chOff x="4343400" y="3962400"/>
              <a:chExt cx="2590800" cy="597932"/>
            </a:xfrm>
          </p:grpSpPr>
          <p:sp>
            <p:nvSpPr>
              <p:cNvPr id="19" name="Left Brace 18"/>
              <p:cNvSpPr/>
              <p:nvPr/>
            </p:nvSpPr>
            <p:spPr>
              <a:xfrm rot="16200000">
                <a:off x="5486400" y="2819400"/>
                <a:ext cx="304800" cy="25908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800000"/>
                  </a:solidFill>
                </a:endParaRPr>
              </a:p>
            </p:txBody>
          </p:sp>
          <p:sp>
            <p:nvSpPr>
              <p:cNvPr id="20" name="TextBox 19"/>
              <p:cNvSpPr txBox="1"/>
              <p:nvPr/>
            </p:nvSpPr>
            <p:spPr>
              <a:xfrm>
                <a:off x="5486400" y="4191000"/>
                <a:ext cx="962025" cy="369332"/>
              </a:xfrm>
              <a:prstGeom prst="rect">
                <a:avLst/>
              </a:prstGeom>
              <a:noFill/>
            </p:spPr>
            <p:txBody>
              <a:bodyPr wrap="square" rtlCol="0">
                <a:spAutoFit/>
              </a:bodyPr>
              <a:lstStyle/>
              <a:p>
                <a:r>
                  <a:rPr lang="en-US" dirty="0" smtClean="0">
                    <a:solidFill>
                      <a:srgbClr val="800000"/>
                    </a:solidFill>
                  </a:rPr>
                  <a:t>Time to censor (</a:t>
                </a:r>
                <a:r>
                  <a:rPr lang="en-US" dirty="0" err="1" smtClean="0"/>
                  <a:t>Ci</a:t>
                </a:r>
                <a:r>
                  <a:rPr lang="en-US" dirty="0" smtClean="0"/>
                  <a:t> </a:t>
                </a:r>
                <a:r>
                  <a:rPr lang="en-US" dirty="0" smtClean="0">
                    <a:solidFill>
                      <a:srgbClr val="800000"/>
                    </a:solidFill>
                  </a:rPr>
                  <a:t>)</a:t>
                </a:r>
                <a:endParaRPr lang="en-US" baseline="-25000" dirty="0">
                  <a:solidFill>
                    <a:srgbClr val="800000"/>
                  </a:solidFill>
                </a:endParaRPr>
              </a:p>
            </p:txBody>
          </p:sp>
        </p:grpSp>
        <p:sp>
          <p:nvSpPr>
            <p:cNvPr id="34" name="Rectangle 33"/>
            <p:cNvSpPr/>
            <p:nvPr/>
          </p:nvSpPr>
          <p:spPr>
            <a:xfrm>
              <a:off x="7010400" y="3657600"/>
              <a:ext cx="838200" cy="45720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Footer Placeholder 3"/>
          <p:cNvSpPr>
            <a:spLocks noGrp="1"/>
          </p:cNvSpPr>
          <p:nvPr>
            <p:ph type="ftr" sz="quarter" idx="11"/>
          </p:nvPr>
        </p:nvSpPr>
        <p:spPr>
          <a:xfrm>
            <a:off x="3124200" y="64928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3588332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Notation and datum Likelihood</a:t>
            </a:r>
            <a:endParaRPr lang="en-US" dirty="0" smtClean="0">
              <a:solidFill>
                <a:schemeClr val="accent1">
                  <a:lumMod val="75000"/>
                </a:schemeClr>
              </a:solidFill>
            </a:endParaRPr>
          </a:p>
        </p:txBody>
      </p:sp>
      <p:sp>
        <p:nvSpPr>
          <p:cNvPr id="15" name="TextBox 14"/>
          <p:cNvSpPr txBox="1"/>
          <p:nvPr/>
        </p:nvSpPr>
        <p:spPr>
          <a:xfrm>
            <a:off x="152400" y="914400"/>
            <a:ext cx="8229600" cy="1446550"/>
          </a:xfrm>
          <a:prstGeom prst="rect">
            <a:avLst/>
          </a:prstGeom>
          <a:noFill/>
        </p:spPr>
        <p:txBody>
          <a:bodyPr wrap="square" rtlCol="0">
            <a:spAutoFit/>
          </a:bodyPr>
          <a:lstStyle/>
          <a:p>
            <a:r>
              <a:rPr lang="en-US" sz="2800" dirty="0" smtClean="0">
                <a:solidFill>
                  <a:srgbClr val="1F497D"/>
                </a:solidFill>
              </a:rPr>
              <a:t>Data will be defined by a pair of vectors</a:t>
            </a:r>
            <a:endParaRPr lang="en-US" sz="2000" dirty="0" smtClean="0">
              <a:solidFill>
                <a:schemeClr val="accent1">
                  <a:lumMod val="75000"/>
                </a:schemeClr>
              </a:solidFill>
            </a:endParaRPr>
          </a:p>
          <a:p>
            <a:pPr lvl="1"/>
            <a:endParaRPr lang="en-US" sz="2000" dirty="0">
              <a:solidFill>
                <a:schemeClr val="accent1">
                  <a:lumMod val="75000"/>
                </a:schemeClr>
              </a:solidFill>
            </a:endParaRPr>
          </a:p>
          <a:p>
            <a:pPr marL="742950" lvl="1" indent="-285750">
              <a:buFontTx/>
              <a:buChar char="-"/>
            </a:pPr>
            <a:r>
              <a:rPr lang="en-US" sz="2000" i="1" dirty="0" smtClean="0"/>
              <a:t>y</a:t>
            </a:r>
            <a:r>
              <a:rPr lang="en-US" sz="2000" dirty="0" smtClean="0"/>
              <a:t> : time to event or time to censoring.</a:t>
            </a:r>
          </a:p>
          <a:p>
            <a:pPr marL="742950" lvl="1" indent="-285750">
              <a:buFontTx/>
              <a:buChar char="-"/>
            </a:pPr>
            <a:r>
              <a:rPr lang="en-US" sz="2000" i="1" dirty="0" smtClean="0"/>
              <a:t>d</a:t>
            </a:r>
            <a:r>
              <a:rPr lang="en-US" sz="2000" baseline="-25000" dirty="0" smtClean="0"/>
              <a:t> </a:t>
            </a:r>
            <a:r>
              <a:rPr lang="en-US" sz="2000" dirty="0" smtClean="0"/>
              <a:t>: 1 if event, 0 if censored.</a:t>
            </a: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228600" y="2590800"/>
            <a:ext cx="8229600" cy="1138773"/>
          </a:xfrm>
          <a:prstGeom prst="rect">
            <a:avLst/>
          </a:prstGeom>
          <a:noFill/>
        </p:spPr>
        <p:txBody>
          <a:bodyPr wrap="square" rtlCol="0">
            <a:spAutoFit/>
          </a:bodyPr>
          <a:lstStyle/>
          <a:p>
            <a:r>
              <a:rPr lang="en-US" sz="2800" dirty="0" smtClean="0">
                <a:solidFill>
                  <a:srgbClr val="1F497D"/>
                </a:solidFill>
              </a:rPr>
              <a:t>For notation purposes, we will use </a:t>
            </a:r>
            <a:endParaRPr lang="en-US" sz="2000" dirty="0" smtClean="0">
              <a:solidFill>
                <a:schemeClr val="accent1">
                  <a:lumMod val="75000"/>
                </a:schemeClr>
              </a:solidFill>
            </a:endParaRPr>
          </a:p>
          <a:p>
            <a:pPr lvl="1"/>
            <a:endParaRPr lang="en-US" sz="2000" dirty="0">
              <a:solidFill>
                <a:schemeClr val="accent1">
                  <a:lumMod val="75000"/>
                </a:schemeClr>
              </a:solidFill>
            </a:endParaRPr>
          </a:p>
          <a:p>
            <a:pPr lvl="1"/>
            <a:endParaRPr lang="en-US" sz="200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081422989"/>
              </p:ext>
            </p:extLst>
          </p:nvPr>
        </p:nvGraphicFramePr>
        <p:xfrm>
          <a:off x="533400" y="3429000"/>
          <a:ext cx="7391400" cy="430322"/>
        </p:xfrm>
        <a:graphic>
          <a:graphicData uri="http://schemas.openxmlformats.org/presentationml/2006/ole">
            <mc:AlternateContent xmlns:mc="http://schemas.openxmlformats.org/markup-compatibility/2006">
              <mc:Choice xmlns:v="urn:schemas-microsoft-com:vml" Requires="v">
                <p:oleObj spid="_x0000_s70685" name="Equation" r:id="rId3" imgW="3721100" imgH="215900" progId="Equation.3">
                  <p:embed/>
                </p:oleObj>
              </mc:Choice>
              <mc:Fallback>
                <p:oleObj name="Equation" r:id="rId3" imgW="3721100" imgH="215900" progId="Equation.3">
                  <p:embed/>
                  <p:pic>
                    <p:nvPicPr>
                      <p:cNvPr id="0" name=""/>
                      <p:cNvPicPr/>
                      <p:nvPr/>
                    </p:nvPicPr>
                    <p:blipFill>
                      <a:blip r:embed="rId4"/>
                      <a:stretch>
                        <a:fillRect/>
                      </a:stretch>
                    </p:blipFill>
                    <p:spPr>
                      <a:xfrm>
                        <a:off x="533400" y="3429000"/>
                        <a:ext cx="7391400" cy="43032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87343427"/>
              </p:ext>
            </p:extLst>
          </p:nvPr>
        </p:nvGraphicFramePr>
        <p:xfrm>
          <a:off x="457200" y="4233432"/>
          <a:ext cx="8534400" cy="414767"/>
        </p:xfrm>
        <a:graphic>
          <a:graphicData uri="http://schemas.openxmlformats.org/presentationml/2006/ole">
            <mc:AlternateContent xmlns:mc="http://schemas.openxmlformats.org/markup-compatibility/2006">
              <mc:Choice xmlns:v="urn:schemas-microsoft-com:vml" Requires="v">
                <p:oleObj spid="_x0000_s70686" name="Equation" r:id="rId5" imgW="4457700" imgH="215900" progId="Equation.3">
                  <p:embed/>
                </p:oleObj>
              </mc:Choice>
              <mc:Fallback>
                <p:oleObj name="Equation" r:id="rId5" imgW="4457700" imgH="215900" progId="Equation.3">
                  <p:embed/>
                  <p:pic>
                    <p:nvPicPr>
                      <p:cNvPr id="0" name=""/>
                      <p:cNvPicPr/>
                      <p:nvPr/>
                    </p:nvPicPr>
                    <p:blipFill>
                      <a:blip r:embed="rId6"/>
                      <a:stretch>
                        <a:fillRect/>
                      </a:stretch>
                    </p:blipFill>
                    <p:spPr>
                      <a:xfrm>
                        <a:off x="457200" y="4233432"/>
                        <a:ext cx="8534400" cy="414767"/>
                      </a:xfrm>
                      <a:prstGeom prst="rect">
                        <a:avLst/>
                      </a:prstGeom>
                    </p:spPr>
                  </p:pic>
                </p:oleObj>
              </mc:Fallback>
            </mc:AlternateContent>
          </a:graphicData>
        </a:graphic>
      </p:graphicFrame>
    </p:spTree>
    <p:extLst>
      <p:ext uri="{BB962C8B-B14F-4D97-AF65-F5344CB8AC3E}">
        <p14:creationId xmlns:p14="http://schemas.microsoft.com/office/powerpoint/2010/main" val="42693667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Likelihood Function (single-data-point)</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p:txBody>
      </p:sp>
      <p:sp>
        <p:nvSpPr>
          <p:cNvPr id="3" name="TextBox 2"/>
          <p:cNvSpPr txBox="1"/>
          <p:nvPr/>
        </p:nvSpPr>
        <p:spPr>
          <a:xfrm>
            <a:off x="381000" y="990600"/>
            <a:ext cx="3276600" cy="461665"/>
          </a:xfrm>
          <a:prstGeom prst="rect">
            <a:avLst/>
          </a:prstGeom>
          <a:noFill/>
        </p:spPr>
        <p:txBody>
          <a:bodyPr wrap="square" rtlCol="0">
            <a:spAutoFit/>
          </a:bodyPr>
          <a:lstStyle/>
          <a:p>
            <a:r>
              <a:rPr lang="en-US" sz="2400" dirty="0" smtClean="0">
                <a:solidFill>
                  <a:schemeClr val="tx2"/>
                </a:solidFill>
              </a:rPr>
              <a:t>Observed Data-points</a:t>
            </a:r>
            <a:endParaRPr lang="en-US" sz="2400" dirty="0">
              <a:solidFill>
                <a:schemeClr val="tx2"/>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750667244"/>
              </p:ext>
            </p:extLst>
          </p:nvPr>
        </p:nvGraphicFramePr>
        <p:xfrm>
          <a:off x="838199" y="1219200"/>
          <a:ext cx="5762961" cy="1752600"/>
        </p:xfrm>
        <a:graphic>
          <a:graphicData uri="http://schemas.openxmlformats.org/presentationml/2006/ole">
            <mc:AlternateContent xmlns:mc="http://schemas.openxmlformats.org/markup-compatibility/2006">
              <mc:Choice xmlns:v="urn:schemas-microsoft-com:vml" Requires="v">
                <p:oleObj spid="_x0000_s56417" name="Equation" r:id="rId4" imgW="2590800" imgH="787400" progId="Equation.3">
                  <p:embed/>
                </p:oleObj>
              </mc:Choice>
              <mc:Fallback>
                <p:oleObj name="Equation" r:id="rId4" imgW="2590800" imgH="787400" progId="Equation.3">
                  <p:embed/>
                  <p:pic>
                    <p:nvPicPr>
                      <p:cNvPr id="0" name=""/>
                      <p:cNvPicPr/>
                      <p:nvPr/>
                    </p:nvPicPr>
                    <p:blipFill>
                      <a:blip r:embed="rId5"/>
                      <a:stretch>
                        <a:fillRect/>
                      </a:stretch>
                    </p:blipFill>
                    <p:spPr>
                      <a:xfrm>
                        <a:off x="838199" y="1219200"/>
                        <a:ext cx="5762961" cy="1752600"/>
                      </a:xfrm>
                      <a:prstGeom prst="rect">
                        <a:avLst/>
                      </a:prstGeom>
                    </p:spPr>
                  </p:pic>
                </p:oleObj>
              </mc:Fallback>
            </mc:AlternateContent>
          </a:graphicData>
        </a:graphic>
      </p:graphicFrame>
      <p:sp>
        <p:nvSpPr>
          <p:cNvPr id="15" name="TextBox 14"/>
          <p:cNvSpPr txBox="1"/>
          <p:nvPr/>
        </p:nvSpPr>
        <p:spPr>
          <a:xfrm>
            <a:off x="228600" y="3505200"/>
            <a:ext cx="5486400" cy="461665"/>
          </a:xfrm>
          <a:prstGeom prst="rect">
            <a:avLst/>
          </a:prstGeom>
          <a:noFill/>
        </p:spPr>
        <p:txBody>
          <a:bodyPr wrap="square" rtlCol="0">
            <a:spAutoFit/>
          </a:bodyPr>
          <a:lstStyle/>
          <a:p>
            <a:r>
              <a:rPr lang="en-US" sz="2400" dirty="0" smtClean="0">
                <a:solidFill>
                  <a:schemeClr val="tx2"/>
                </a:solidFill>
              </a:rPr>
              <a:t>Censored Data-points</a:t>
            </a:r>
            <a:endParaRPr lang="en-US" sz="2400" dirty="0">
              <a:solidFill>
                <a:schemeClr val="tx2"/>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752810822"/>
              </p:ext>
            </p:extLst>
          </p:nvPr>
        </p:nvGraphicFramePr>
        <p:xfrm>
          <a:off x="761999" y="4114800"/>
          <a:ext cx="6839119" cy="1676400"/>
        </p:xfrm>
        <a:graphic>
          <a:graphicData uri="http://schemas.openxmlformats.org/presentationml/2006/ole">
            <mc:AlternateContent xmlns:mc="http://schemas.openxmlformats.org/markup-compatibility/2006">
              <mc:Choice xmlns:v="urn:schemas-microsoft-com:vml" Requires="v">
                <p:oleObj spid="_x0000_s56418" name="Equation" r:id="rId6" imgW="3213100" imgH="787400" progId="Equation.3">
                  <p:embed/>
                </p:oleObj>
              </mc:Choice>
              <mc:Fallback>
                <p:oleObj name="Equation" r:id="rId6" imgW="3213100" imgH="787400" progId="Equation.3">
                  <p:embed/>
                  <p:pic>
                    <p:nvPicPr>
                      <p:cNvPr id="0" name=""/>
                      <p:cNvPicPr/>
                      <p:nvPr/>
                    </p:nvPicPr>
                    <p:blipFill>
                      <a:blip r:embed="rId7"/>
                      <a:stretch>
                        <a:fillRect/>
                      </a:stretch>
                    </p:blipFill>
                    <p:spPr>
                      <a:xfrm>
                        <a:off x="761999" y="4114800"/>
                        <a:ext cx="6839119" cy="1676400"/>
                      </a:xfrm>
                      <a:prstGeom prst="rect">
                        <a:avLst/>
                      </a:prstGeom>
                    </p:spPr>
                  </p:pic>
                </p:oleObj>
              </mc:Fallback>
            </mc:AlternateContent>
          </a:graphicData>
        </a:graphic>
      </p:graphicFrame>
    </p:spTree>
    <p:extLst>
      <p:ext uri="{BB962C8B-B14F-4D97-AF65-F5344CB8AC3E}">
        <p14:creationId xmlns:p14="http://schemas.microsoft.com/office/powerpoint/2010/main" val="21524636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762000"/>
          </a:xfrm>
        </p:spPr>
        <p:txBody>
          <a:bodyPr>
            <a:normAutofit/>
          </a:bodyPr>
          <a:lstStyle/>
          <a:p>
            <a:r>
              <a:rPr lang="en-US" sz="3200" dirty="0" smtClean="0">
                <a:solidFill>
                  <a:schemeClr val="accent2">
                    <a:lumMod val="75000"/>
                  </a:schemeClr>
                </a:solidFill>
              </a:rPr>
              <a:t>Likelihood Function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16933" y="9144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03840336"/>
              </p:ext>
            </p:extLst>
          </p:nvPr>
        </p:nvGraphicFramePr>
        <p:xfrm>
          <a:off x="311150" y="838200"/>
          <a:ext cx="8142288" cy="1524000"/>
        </p:xfrm>
        <a:graphic>
          <a:graphicData uri="http://schemas.openxmlformats.org/presentationml/2006/ole">
            <mc:AlternateContent xmlns:mc="http://schemas.openxmlformats.org/markup-compatibility/2006">
              <mc:Choice xmlns:v="urn:schemas-microsoft-com:vml" Requires="v">
                <p:oleObj spid="_x0000_s69649" name="Equation" r:id="rId4" imgW="4216400" imgH="787400" progId="Equation.3">
                  <p:embed/>
                </p:oleObj>
              </mc:Choice>
              <mc:Fallback>
                <p:oleObj name="Equation" r:id="rId4" imgW="4216400" imgH="787400" progId="Equation.3">
                  <p:embed/>
                  <p:pic>
                    <p:nvPicPr>
                      <p:cNvPr id="0" name=""/>
                      <p:cNvPicPr/>
                      <p:nvPr/>
                    </p:nvPicPr>
                    <p:blipFill>
                      <a:blip r:embed="rId5"/>
                      <a:stretch>
                        <a:fillRect/>
                      </a:stretch>
                    </p:blipFill>
                    <p:spPr>
                      <a:xfrm>
                        <a:off x="311150" y="838200"/>
                        <a:ext cx="8142288" cy="1524000"/>
                      </a:xfrm>
                      <a:prstGeom prst="rect">
                        <a:avLst/>
                      </a:prstGeom>
                    </p:spPr>
                  </p:pic>
                </p:oleObj>
              </mc:Fallback>
            </mc:AlternateContent>
          </a:graphicData>
        </a:graphic>
      </p:graphicFrame>
      <p:sp>
        <p:nvSpPr>
          <p:cNvPr id="11" name="TextBox 10"/>
          <p:cNvSpPr txBox="1"/>
          <p:nvPr/>
        </p:nvSpPr>
        <p:spPr>
          <a:xfrm>
            <a:off x="16933" y="2209800"/>
            <a:ext cx="8839200" cy="1015663"/>
          </a:xfrm>
          <a:prstGeom prst="rect">
            <a:avLst/>
          </a:prstGeom>
          <a:noFill/>
        </p:spPr>
        <p:txBody>
          <a:bodyPr wrap="square" rtlCol="0">
            <a:spAutoFit/>
          </a:bodyPr>
          <a:lstStyle/>
          <a:p>
            <a:pPr marL="342900" indent="-342900">
              <a:buFontTx/>
              <a:buChar char="-"/>
            </a:pPr>
            <a:r>
              <a:rPr lang="en-US" sz="2000" dirty="0" smtClean="0">
                <a:solidFill>
                  <a:schemeClr val="tx2"/>
                </a:solidFill>
              </a:rPr>
              <a:t>The above function can be used to derive Max. Likelihood Estimates (see </a:t>
            </a:r>
            <a:r>
              <a:rPr lang="en-US" sz="2000" dirty="0" err="1" smtClean="0">
                <a:solidFill>
                  <a:schemeClr val="tx2"/>
                </a:solidFill>
              </a:rPr>
              <a:t>survreg</a:t>
            </a:r>
            <a:r>
              <a:rPr lang="en-US" sz="2000" dirty="0" smtClean="0">
                <a:solidFill>
                  <a:schemeClr val="tx2"/>
                </a:solidFill>
              </a:rPr>
              <a:t> of survival package)</a:t>
            </a:r>
          </a:p>
          <a:p>
            <a:endParaRPr lang="en-US" sz="2000" dirty="0">
              <a:solidFill>
                <a:schemeClr val="tx2"/>
              </a:solidFill>
            </a:endParaRPr>
          </a:p>
        </p:txBody>
      </p:sp>
      <p:sp>
        <p:nvSpPr>
          <p:cNvPr id="7" name="TextBox 6"/>
          <p:cNvSpPr txBox="1"/>
          <p:nvPr/>
        </p:nvSpPr>
        <p:spPr>
          <a:xfrm>
            <a:off x="1066800" y="2971800"/>
            <a:ext cx="7543800" cy="3139321"/>
          </a:xfrm>
          <a:prstGeom prst="rect">
            <a:avLst/>
          </a:prstGeom>
          <a:solidFill>
            <a:schemeClr val="bg2"/>
          </a:solidFill>
        </p:spPr>
        <p:txBody>
          <a:bodyPr wrap="square" rtlCol="0">
            <a:spAutoFit/>
          </a:bodyPr>
          <a:lstStyle/>
          <a:p>
            <a:r>
              <a:rPr lang="en-US" dirty="0" smtClean="0">
                <a:latin typeface="Courier New"/>
                <a:cs typeface="Courier New"/>
              </a:rPr>
              <a:t>## Example: Maximum Likelihood with Censored Data ## </a:t>
            </a:r>
          </a:p>
          <a:p>
            <a:r>
              <a:rPr lang="en-US" dirty="0">
                <a:latin typeface="Courier New"/>
                <a:cs typeface="Courier New"/>
              </a:rPr>
              <a:t> </a:t>
            </a:r>
            <a:r>
              <a:rPr lang="en-US" dirty="0" smtClean="0">
                <a:latin typeface="Courier New"/>
                <a:cs typeface="Courier New"/>
              </a:rPr>
              <a:t> library</a:t>
            </a:r>
            <a:r>
              <a:rPr lang="en-US" dirty="0">
                <a:latin typeface="Courier New"/>
                <a:cs typeface="Courier New"/>
              </a:rPr>
              <a:t>(survival)</a:t>
            </a:r>
          </a:p>
          <a:p>
            <a:r>
              <a:rPr lang="en-US" dirty="0" smtClean="0">
                <a:latin typeface="Courier New"/>
                <a:cs typeface="Courier New"/>
              </a:rPr>
              <a:t>  y</a:t>
            </a:r>
            <a:r>
              <a:rPr lang="en-US" dirty="0">
                <a:latin typeface="Courier New"/>
                <a:cs typeface="Courier New"/>
              </a:rPr>
              <a:t>=</a:t>
            </a:r>
            <a:r>
              <a:rPr lang="en-US" dirty="0" err="1">
                <a:latin typeface="Courier New"/>
                <a:cs typeface="Courier New"/>
              </a:rPr>
              <a:t>rnorm</a:t>
            </a:r>
            <a:r>
              <a:rPr lang="en-US" dirty="0">
                <a:latin typeface="Courier New"/>
                <a:cs typeface="Courier New"/>
              </a:rPr>
              <a:t>(1000,sd=4)</a:t>
            </a:r>
          </a:p>
          <a:p>
            <a:r>
              <a:rPr lang="en-US" dirty="0" smtClean="0">
                <a:latin typeface="Courier New"/>
                <a:cs typeface="Courier New"/>
              </a:rPr>
              <a:t>  </a:t>
            </a:r>
            <a:r>
              <a:rPr lang="en-US" dirty="0" err="1" smtClean="0">
                <a:latin typeface="Courier New"/>
                <a:cs typeface="Courier New"/>
              </a:rPr>
              <a:t>yCensored</a:t>
            </a:r>
            <a:r>
              <a:rPr lang="en-US" dirty="0">
                <a:latin typeface="Courier New"/>
                <a:cs typeface="Courier New"/>
              </a:rPr>
              <a:t>=y</a:t>
            </a:r>
          </a:p>
          <a:p>
            <a:r>
              <a:rPr lang="en-US" dirty="0" smtClean="0">
                <a:latin typeface="Courier New"/>
                <a:cs typeface="Courier New"/>
              </a:rPr>
              <a:t>  threshold</a:t>
            </a:r>
            <a:r>
              <a:rPr lang="en-US" dirty="0">
                <a:latin typeface="Courier New"/>
                <a:cs typeface="Courier New"/>
              </a:rPr>
              <a:t>=2</a:t>
            </a:r>
          </a:p>
          <a:p>
            <a:r>
              <a:rPr lang="en-US" dirty="0" smtClean="0">
                <a:latin typeface="Courier New"/>
                <a:cs typeface="Courier New"/>
              </a:rPr>
              <a:t>  d</a:t>
            </a:r>
            <a:r>
              <a:rPr lang="en-US" dirty="0">
                <a:latin typeface="Courier New"/>
                <a:cs typeface="Courier New"/>
              </a:rPr>
              <a:t>=</a:t>
            </a:r>
            <a:r>
              <a:rPr lang="en-US" dirty="0" err="1">
                <a:latin typeface="Courier New"/>
                <a:cs typeface="Courier New"/>
              </a:rPr>
              <a:t>ifelse</a:t>
            </a:r>
            <a:r>
              <a:rPr lang="en-US" dirty="0">
                <a:latin typeface="Courier New"/>
                <a:cs typeface="Courier New"/>
              </a:rPr>
              <a:t>(y&lt;threshold,1,0</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yCensored</a:t>
            </a:r>
            <a:r>
              <a:rPr lang="en-US" dirty="0" smtClean="0">
                <a:latin typeface="Courier New"/>
                <a:cs typeface="Courier New"/>
              </a:rPr>
              <a:t>[d==0]=threshold</a:t>
            </a:r>
          </a:p>
          <a:p>
            <a:r>
              <a:rPr lang="en-US" dirty="0">
                <a:latin typeface="Courier New"/>
                <a:cs typeface="Courier New"/>
              </a:rPr>
              <a:t> </a:t>
            </a:r>
            <a:r>
              <a:rPr lang="en-US" dirty="0" smtClean="0">
                <a:latin typeface="Courier New"/>
                <a:cs typeface="Courier New"/>
              </a:rPr>
              <a:t> mean(y); </a:t>
            </a:r>
            <a:r>
              <a:rPr lang="en-US" dirty="0" err="1" smtClean="0">
                <a:latin typeface="Courier New"/>
                <a:cs typeface="Courier New"/>
              </a:rPr>
              <a:t>sd</a:t>
            </a:r>
            <a:r>
              <a:rPr lang="en-US" dirty="0" smtClean="0">
                <a:latin typeface="Courier New"/>
                <a:cs typeface="Courier New"/>
              </a:rPr>
              <a:t>(y)</a:t>
            </a:r>
          </a:p>
          <a:p>
            <a:r>
              <a:rPr lang="en-US" dirty="0">
                <a:latin typeface="Courier New"/>
                <a:cs typeface="Courier New"/>
              </a:rPr>
              <a:t> </a:t>
            </a:r>
            <a:r>
              <a:rPr lang="en-US" dirty="0" smtClean="0">
                <a:latin typeface="Courier New"/>
                <a:cs typeface="Courier New"/>
              </a:rPr>
              <a:t> mean(</a:t>
            </a:r>
            <a:r>
              <a:rPr lang="en-US" dirty="0" err="1" smtClean="0">
                <a:latin typeface="Courier New"/>
                <a:cs typeface="Courier New"/>
              </a:rPr>
              <a:t>yCensored</a:t>
            </a:r>
            <a:r>
              <a:rPr lang="en-US" dirty="0" smtClean="0">
                <a:latin typeface="Courier New"/>
                <a:cs typeface="Courier New"/>
              </a:rPr>
              <a:t>); </a:t>
            </a:r>
            <a:r>
              <a:rPr lang="en-US" dirty="0" err="1" smtClean="0">
                <a:latin typeface="Courier New"/>
                <a:cs typeface="Courier New"/>
              </a:rPr>
              <a:t>sd</a:t>
            </a:r>
            <a:r>
              <a:rPr lang="en-US" dirty="0" smtClean="0">
                <a:latin typeface="Courier New"/>
                <a:cs typeface="Courier New"/>
              </a:rPr>
              <a:t>(</a:t>
            </a:r>
            <a:r>
              <a:rPr lang="en-US" dirty="0" err="1" smtClean="0">
                <a:latin typeface="Courier New"/>
                <a:cs typeface="Courier New"/>
              </a:rPr>
              <a:t>yCensored</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a:latin typeface="Courier New"/>
                <a:cs typeface="Courier New"/>
              </a:rPr>
              <a:t>fm</a:t>
            </a:r>
            <a:r>
              <a:rPr lang="en-US" dirty="0">
                <a:latin typeface="Courier New"/>
                <a:cs typeface="Courier New"/>
              </a:rPr>
              <a:t>=</a:t>
            </a:r>
            <a:r>
              <a:rPr lang="en-US" dirty="0" err="1">
                <a:latin typeface="Courier New"/>
                <a:cs typeface="Courier New"/>
              </a:rPr>
              <a:t>survreg</a:t>
            </a:r>
            <a:r>
              <a:rPr lang="en-US" dirty="0">
                <a:latin typeface="Courier New"/>
                <a:cs typeface="Courier New"/>
              </a:rPr>
              <a:t>(</a:t>
            </a:r>
            <a:r>
              <a:rPr lang="en-US" dirty="0" err="1">
                <a:latin typeface="Courier New"/>
                <a:cs typeface="Courier New"/>
              </a:rPr>
              <a:t>Surv</a:t>
            </a:r>
            <a:r>
              <a:rPr lang="en-US" dirty="0">
                <a:latin typeface="Courier New"/>
                <a:cs typeface="Courier New"/>
              </a:rPr>
              <a:t>(time=</a:t>
            </a:r>
            <a:r>
              <a:rPr lang="en-US" dirty="0" err="1">
                <a:latin typeface="Courier New"/>
                <a:cs typeface="Courier New"/>
              </a:rPr>
              <a:t>y,event</a:t>
            </a:r>
            <a:r>
              <a:rPr lang="en-US" dirty="0">
                <a:latin typeface="Courier New"/>
                <a:cs typeface="Courier New"/>
              </a:rPr>
              <a:t>=d)~1,dist="</a:t>
            </a:r>
            <a:r>
              <a:rPr lang="en-US" dirty="0" err="1">
                <a:latin typeface="Courier New"/>
                <a:cs typeface="Courier New"/>
              </a:rPr>
              <a:t>gaussian</a:t>
            </a:r>
            <a:r>
              <a:rPr lang="en-US" dirty="0">
                <a:latin typeface="Courier New"/>
                <a:cs typeface="Courier New"/>
              </a:rPr>
              <a:t>")</a:t>
            </a:r>
            <a:endParaRPr lang="en-US" dirty="0" smtClean="0">
              <a:latin typeface="Courier New"/>
              <a:cs typeface="Courier New"/>
            </a:endParaRPr>
          </a:p>
          <a:p>
            <a:r>
              <a:rPr lang="en-US" dirty="0">
                <a:latin typeface="Courier New"/>
                <a:cs typeface="Courier New"/>
              </a:rPr>
              <a:t> </a:t>
            </a:r>
            <a:r>
              <a:rPr lang="en-US" dirty="0" smtClean="0">
                <a:latin typeface="Courier New"/>
                <a:cs typeface="Courier New"/>
              </a:rPr>
              <a:t> summary(</a:t>
            </a:r>
            <a:r>
              <a:rPr lang="en-US" dirty="0" err="1" smtClean="0">
                <a:latin typeface="Courier New"/>
                <a:cs typeface="Courier New"/>
              </a:rPr>
              <a:t>fm</a:t>
            </a:r>
            <a:r>
              <a:rPr lang="en-US" dirty="0" smtClean="0">
                <a:latin typeface="Courier New"/>
                <a:cs typeface="Courier New"/>
              </a:rPr>
              <a:t>)</a:t>
            </a:r>
          </a:p>
        </p:txBody>
      </p:sp>
    </p:spTree>
    <p:extLst>
      <p:ext uri="{BB962C8B-B14F-4D97-AF65-F5344CB8AC3E}">
        <p14:creationId xmlns:p14="http://schemas.microsoft.com/office/powerpoint/2010/main" val="17829078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762000"/>
          </a:xfrm>
        </p:spPr>
        <p:txBody>
          <a:bodyPr>
            <a:normAutofit/>
          </a:bodyPr>
          <a:lstStyle/>
          <a:p>
            <a:r>
              <a:rPr lang="en-US" sz="3200" dirty="0" smtClean="0">
                <a:solidFill>
                  <a:schemeClr val="accent2">
                    <a:lumMod val="75000"/>
                  </a:schemeClr>
                </a:solidFill>
              </a:rPr>
              <a:t>Likelihood Function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16933" y="9144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92381864"/>
              </p:ext>
            </p:extLst>
          </p:nvPr>
        </p:nvGraphicFramePr>
        <p:xfrm>
          <a:off x="311150" y="838200"/>
          <a:ext cx="8142288" cy="1524000"/>
        </p:xfrm>
        <a:graphic>
          <a:graphicData uri="http://schemas.openxmlformats.org/presentationml/2006/ole">
            <mc:AlternateContent xmlns:mc="http://schemas.openxmlformats.org/markup-compatibility/2006">
              <mc:Choice xmlns:v="urn:schemas-microsoft-com:vml" Requires="v">
                <p:oleObj spid="_x0000_s71703" name="Equation" r:id="rId4" imgW="4216400" imgH="787400" progId="Equation.3">
                  <p:embed/>
                </p:oleObj>
              </mc:Choice>
              <mc:Fallback>
                <p:oleObj name="Equation" r:id="rId4" imgW="4216400" imgH="787400" progId="Equation.3">
                  <p:embed/>
                  <p:pic>
                    <p:nvPicPr>
                      <p:cNvPr id="0" name=""/>
                      <p:cNvPicPr/>
                      <p:nvPr/>
                    </p:nvPicPr>
                    <p:blipFill>
                      <a:blip r:embed="rId5"/>
                      <a:stretch>
                        <a:fillRect/>
                      </a:stretch>
                    </p:blipFill>
                    <p:spPr>
                      <a:xfrm>
                        <a:off x="311150" y="838200"/>
                        <a:ext cx="8142288" cy="1524000"/>
                      </a:xfrm>
                      <a:prstGeom prst="rect">
                        <a:avLst/>
                      </a:prstGeom>
                    </p:spPr>
                  </p:pic>
                </p:oleObj>
              </mc:Fallback>
            </mc:AlternateContent>
          </a:graphicData>
        </a:graphic>
      </p:graphicFrame>
      <p:sp>
        <p:nvSpPr>
          <p:cNvPr id="11" name="TextBox 10"/>
          <p:cNvSpPr txBox="1"/>
          <p:nvPr/>
        </p:nvSpPr>
        <p:spPr>
          <a:xfrm>
            <a:off x="25400" y="2590800"/>
            <a:ext cx="8839200" cy="2862322"/>
          </a:xfrm>
          <a:prstGeom prst="rect">
            <a:avLst/>
          </a:prstGeom>
          <a:noFill/>
        </p:spPr>
        <p:txBody>
          <a:bodyPr wrap="square" rtlCol="0">
            <a:spAutoFit/>
          </a:bodyPr>
          <a:lstStyle/>
          <a:p>
            <a:pPr marL="342900" indent="-342900">
              <a:buFontTx/>
              <a:buChar char="-"/>
            </a:pPr>
            <a:r>
              <a:rPr lang="en-US" sz="2000" dirty="0" smtClean="0">
                <a:solidFill>
                  <a:schemeClr val="tx2"/>
                </a:solidFill>
              </a:rPr>
              <a:t>Bayesian Analysis with this likelihood is  difficult because the integrals in the 2</a:t>
            </a:r>
            <a:r>
              <a:rPr lang="en-US" sz="2000" baseline="30000" dirty="0" smtClean="0">
                <a:solidFill>
                  <a:schemeClr val="tx2"/>
                </a:solidFill>
              </a:rPr>
              <a:t>nd</a:t>
            </a:r>
            <a:r>
              <a:rPr lang="en-US" sz="2000" dirty="0" smtClean="0">
                <a:solidFill>
                  <a:schemeClr val="tx2"/>
                </a:solidFill>
              </a:rPr>
              <a:t> term do not have closed form and all the fully conditionals will not have closed form.</a:t>
            </a:r>
          </a:p>
          <a:p>
            <a:pPr marL="342900" indent="-342900">
              <a:buFontTx/>
              <a:buChar char="-"/>
            </a:pPr>
            <a:endParaRPr lang="en-US" sz="2000" dirty="0">
              <a:solidFill>
                <a:schemeClr val="tx2"/>
              </a:solidFill>
            </a:endParaRPr>
          </a:p>
          <a:p>
            <a:pPr marL="342900" indent="-342900">
              <a:buFontTx/>
              <a:buChar char="-"/>
            </a:pPr>
            <a:r>
              <a:rPr lang="en-US" sz="2000" dirty="0" smtClean="0">
                <a:solidFill>
                  <a:schemeClr val="tx2"/>
                </a:solidFill>
              </a:rPr>
              <a:t>Therefore, instead, we will use Data Augmentation. With data augmentation we will perform the integrals using Monte Carlo Methods.</a:t>
            </a:r>
          </a:p>
          <a:p>
            <a:pPr marL="342900" indent="-342900">
              <a:buFontTx/>
              <a:buChar char="-"/>
            </a:pPr>
            <a:endParaRPr lang="en-US" sz="2000" dirty="0">
              <a:solidFill>
                <a:schemeClr val="tx2"/>
              </a:solidFill>
            </a:endParaRPr>
          </a:p>
          <a:p>
            <a:pPr marL="342900" indent="-342900">
              <a:buFontTx/>
              <a:buChar char="-"/>
            </a:pPr>
            <a:r>
              <a:rPr lang="en-US" sz="2000" dirty="0" smtClean="0">
                <a:solidFill>
                  <a:schemeClr val="tx2"/>
                </a:solidFill>
              </a:rPr>
              <a:t>In data augmentation we exploit the following equality:</a:t>
            </a:r>
          </a:p>
          <a:p>
            <a:endParaRPr lang="en-US" sz="2000"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268530024"/>
              </p:ext>
            </p:extLst>
          </p:nvPr>
        </p:nvGraphicFramePr>
        <p:xfrm>
          <a:off x="1219200" y="5181600"/>
          <a:ext cx="6702425" cy="1371600"/>
        </p:xfrm>
        <a:graphic>
          <a:graphicData uri="http://schemas.openxmlformats.org/presentationml/2006/ole">
            <mc:AlternateContent xmlns:mc="http://schemas.openxmlformats.org/markup-compatibility/2006">
              <mc:Choice xmlns:v="urn:schemas-microsoft-com:vml" Requires="v">
                <p:oleObj spid="_x0000_s71704" name="Equation" r:id="rId6" imgW="3848100" imgH="787400" progId="Equation.3">
                  <p:embed/>
                </p:oleObj>
              </mc:Choice>
              <mc:Fallback>
                <p:oleObj name="Equation" r:id="rId6" imgW="3848100" imgH="787400" progId="Equation.3">
                  <p:embed/>
                  <p:pic>
                    <p:nvPicPr>
                      <p:cNvPr id="0" name=""/>
                      <p:cNvPicPr/>
                      <p:nvPr/>
                    </p:nvPicPr>
                    <p:blipFill>
                      <a:blip r:embed="rId7"/>
                      <a:stretch>
                        <a:fillRect/>
                      </a:stretch>
                    </p:blipFill>
                    <p:spPr>
                      <a:xfrm>
                        <a:off x="1219200" y="5181600"/>
                        <a:ext cx="6702425" cy="1371600"/>
                      </a:xfrm>
                      <a:prstGeom prst="rect">
                        <a:avLst/>
                      </a:prstGeom>
                    </p:spPr>
                  </p:pic>
                </p:oleObj>
              </mc:Fallback>
            </mc:AlternateContent>
          </a:graphicData>
        </a:graphic>
      </p:graphicFrame>
    </p:spTree>
    <p:extLst>
      <p:ext uri="{BB962C8B-B14F-4D97-AF65-F5344CB8AC3E}">
        <p14:creationId xmlns:p14="http://schemas.microsoft.com/office/powerpoint/2010/main" val="31097956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Data Augmentation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838200" y="1066800"/>
            <a:ext cx="7620000" cy="461665"/>
          </a:xfrm>
          <a:prstGeom prst="rect">
            <a:avLst/>
          </a:prstGeom>
          <a:noFill/>
        </p:spPr>
        <p:txBody>
          <a:bodyPr wrap="square" rtlCol="0">
            <a:spAutoFit/>
          </a:bodyPr>
          <a:lstStyle/>
          <a:p>
            <a:pPr algn="ctr"/>
            <a:r>
              <a:rPr lang="en-US" sz="2400" dirty="0" smtClean="0">
                <a:solidFill>
                  <a:schemeClr val="tx2"/>
                </a:solidFill>
              </a:rPr>
              <a:t>Bayesian Likelihood (with data augmentation)</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189133420"/>
              </p:ext>
            </p:extLst>
          </p:nvPr>
        </p:nvGraphicFramePr>
        <p:xfrm>
          <a:off x="609600" y="1828800"/>
          <a:ext cx="8189461" cy="1462088"/>
        </p:xfrm>
        <a:graphic>
          <a:graphicData uri="http://schemas.openxmlformats.org/presentationml/2006/ole">
            <mc:AlternateContent xmlns:mc="http://schemas.openxmlformats.org/markup-compatibility/2006">
              <mc:Choice xmlns:v="urn:schemas-microsoft-com:vml" Requires="v">
                <p:oleObj spid="_x0000_s1085" name="Equation" r:id="rId4" imgW="4419600" imgH="787400" progId="Equation.3">
                  <p:embed/>
                </p:oleObj>
              </mc:Choice>
              <mc:Fallback>
                <p:oleObj name="Equation" r:id="rId4" imgW="4419600" imgH="787400" progId="Equation.3">
                  <p:embed/>
                  <p:pic>
                    <p:nvPicPr>
                      <p:cNvPr id="0" name=""/>
                      <p:cNvPicPr/>
                      <p:nvPr/>
                    </p:nvPicPr>
                    <p:blipFill>
                      <a:blip r:embed="rId5"/>
                      <a:stretch>
                        <a:fillRect/>
                      </a:stretch>
                    </p:blipFill>
                    <p:spPr>
                      <a:xfrm>
                        <a:off x="609600" y="1828800"/>
                        <a:ext cx="8189461" cy="14620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26155923"/>
              </p:ext>
            </p:extLst>
          </p:nvPr>
        </p:nvGraphicFramePr>
        <p:xfrm>
          <a:off x="3121025" y="3581400"/>
          <a:ext cx="539750" cy="381000"/>
        </p:xfrm>
        <a:graphic>
          <a:graphicData uri="http://schemas.openxmlformats.org/presentationml/2006/ole">
            <mc:AlternateContent xmlns:mc="http://schemas.openxmlformats.org/markup-compatibility/2006">
              <mc:Choice xmlns:v="urn:schemas-microsoft-com:vml" Requires="v">
                <p:oleObj spid="_x0000_s1086"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3121025" y="3581400"/>
                        <a:ext cx="539750" cy="381000"/>
                      </a:xfrm>
                      <a:prstGeom prst="rect">
                        <a:avLst/>
                      </a:prstGeom>
                    </p:spPr>
                  </p:pic>
                </p:oleObj>
              </mc:Fallback>
            </mc:AlternateContent>
          </a:graphicData>
        </a:graphic>
      </p:graphicFrame>
      <p:sp>
        <p:nvSpPr>
          <p:cNvPr id="8" name="Rectangle 7"/>
          <p:cNvSpPr/>
          <p:nvPr/>
        </p:nvSpPr>
        <p:spPr>
          <a:xfrm>
            <a:off x="3627265" y="3581400"/>
            <a:ext cx="2697335" cy="369332"/>
          </a:xfrm>
          <a:prstGeom prst="rect">
            <a:avLst/>
          </a:prstGeom>
        </p:spPr>
        <p:txBody>
          <a:bodyPr wrap="none">
            <a:spAutoFit/>
          </a:bodyPr>
          <a:lstStyle/>
          <a:p>
            <a:pPr algn="ctr"/>
            <a:r>
              <a:rPr lang="en-US" dirty="0" smtClean="0"/>
              <a:t>Unobserved time to event.</a:t>
            </a:r>
            <a:endParaRPr lang="en-US" dirty="0"/>
          </a:p>
        </p:txBody>
      </p:sp>
      <p:sp>
        <p:nvSpPr>
          <p:cNvPr id="14" name="TextBox 13"/>
          <p:cNvSpPr txBox="1"/>
          <p:nvPr/>
        </p:nvSpPr>
        <p:spPr>
          <a:xfrm>
            <a:off x="533400" y="4038600"/>
            <a:ext cx="7620000" cy="2308324"/>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With data augmentation, the model unknowns involve not only the parameters (effects, variances, etc.) but also the un-observed time to events.</a:t>
            </a:r>
          </a:p>
          <a:p>
            <a:endParaRPr lang="en-US" sz="2400" dirty="0" smtClean="0">
              <a:solidFill>
                <a:schemeClr val="tx2"/>
              </a:solidFill>
            </a:endParaRPr>
          </a:p>
          <a:p>
            <a:pPr marL="342900" indent="-342900">
              <a:buFont typeface="Symbol" charset="0"/>
              <a:buChar char=""/>
            </a:pPr>
            <a:r>
              <a:rPr lang="en-US" sz="2400" dirty="0" smtClean="0">
                <a:solidFill>
                  <a:schemeClr val="tx2"/>
                </a:solidFill>
              </a:rPr>
              <a:t>Therefore, in our sampler we need to sample also the un-observed time to event of the censored points.</a:t>
            </a:r>
          </a:p>
        </p:txBody>
      </p:sp>
    </p:spTree>
    <p:extLst>
      <p:ext uri="{BB962C8B-B14F-4D97-AF65-F5344CB8AC3E}">
        <p14:creationId xmlns:p14="http://schemas.microsoft.com/office/powerpoint/2010/main" val="38007644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400"/>
            <a:ext cx="7772400" cy="762000"/>
          </a:xfrm>
        </p:spPr>
        <p:txBody>
          <a:bodyPr>
            <a:normAutofit/>
          </a:bodyPr>
          <a:lstStyle/>
          <a:p>
            <a:r>
              <a:rPr lang="en-US" sz="3200" dirty="0" smtClean="0">
                <a:solidFill>
                  <a:schemeClr val="accent2">
                    <a:lumMod val="75000"/>
                  </a:schemeClr>
                </a:solidFill>
              </a:rPr>
              <a:t>Fully Conditional Distribution</a:t>
            </a:r>
            <a:endParaRPr lang="en-US" sz="3200" dirty="0">
              <a:solidFill>
                <a:schemeClr val="accent2">
                  <a:lumMod val="75000"/>
                </a:schemeClr>
              </a:solidFill>
            </a:endParaRPr>
          </a:p>
        </p:txBody>
      </p:sp>
      <p:sp>
        <p:nvSpPr>
          <p:cNvPr id="17" name="TextBox 16"/>
          <p:cNvSpPr txBox="1"/>
          <p:nvPr/>
        </p:nvSpPr>
        <p:spPr>
          <a:xfrm>
            <a:off x="228600" y="990600"/>
            <a:ext cx="3276600" cy="461665"/>
          </a:xfrm>
          <a:prstGeom prst="rect">
            <a:avLst/>
          </a:prstGeom>
          <a:noFill/>
        </p:spPr>
        <p:txBody>
          <a:bodyPr wrap="square" rtlCol="0">
            <a:spAutoFit/>
          </a:bodyPr>
          <a:lstStyle/>
          <a:p>
            <a:r>
              <a:rPr lang="en-US" sz="2400" dirty="0" smtClean="0">
                <a:solidFill>
                  <a:schemeClr val="tx2"/>
                </a:solidFill>
              </a:rPr>
              <a:t>Likelihood Function</a:t>
            </a:r>
            <a:endParaRPr lang="en-US" sz="2400" dirty="0">
              <a:solidFill>
                <a:schemeClr val="tx2"/>
              </a:solidFill>
            </a:endParaRPr>
          </a:p>
        </p:txBody>
      </p:sp>
      <p:sp>
        <p:nvSpPr>
          <p:cNvPr id="11" name="TextBox 10"/>
          <p:cNvSpPr txBox="1"/>
          <p:nvPr/>
        </p:nvSpPr>
        <p:spPr>
          <a:xfrm>
            <a:off x="304800" y="2362200"/>
            <a:ext cx="32766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58648862"/>
              </p:ext>
            </p:extLst>
          </p:nvPr>
        </p:nvGraphicFramePr>
        <p:xfrm>
          <a:off x="1524000" y="2362200"/>
          <a:ext cx="1558925" cy="485775"/>
        </p:xfrm>
        <a:graphic>
          <a:graphicData uri="http://schemas.openxmlformats.org/presentationml/2006/ole">
            <mc:AlternateContent xmlns:mc="http://schemas.openxmlformats.org/markup-compatibility/2006">
              <mc:Choice xmlns:v="urn:schemas-microsoft-com:vml" Requires="v">
                <p:oleObj spid="_x0000_s57489" name="Equation" r:id="rId4" imgW="939800" imgH="292100" progId="Equation.3">
                  <p:embed/>
                </p:oleObj>
              </mc:Choice>
              <mc:Fallback>
                <p:oleObj name="Equation" r:id="rId4" imgW="939800" imgH="292100" progId="Equation.3">
                  <p:embed/>
                  <p:pic>
                    <p:nvPicPr>
                      <p:cNvPr id="0" name=""/>
                      <p:cNvPicPr/>
                      <p:nvPr/>
                    </p:nvPicPr>
                    <p:blipFill>
                      <a:blip r:embed="rId5"/>
                      <a:stretch>
                        <a:fillRect/>
                      </a:stretch>
                    </p:blipFill>
                    <p:spPr>
                      <a:xfrm>
                        <a:off x="1524000" y="2362200"/>
                        <a:ext cx="1558925" cy="485775"/>
                      </a:xfrm>
                      <a:prstGeom prst="rect">
                        <a:avLst/>
                      </a:prstGeom>
                    </p:spPr>
                  </p:pic>
                </p:oleObj>
              </mc:Fallback>
            </mc:AlternateContent>
          </a:graphicData>
        </a:graphic>
      </p:graphicFrame>
      <p:sp>
        <p:nvSpPr>
          <p:cNvPr id="18" name="TextBox 17"/>
          <p:cNvSpPr txBox="1"/>
          <p:nvPr/>
        </p:nvSpPr>
        <p:spPr>
          <a:xfrm>
            <a:off x="76200" y="3124200"/>
            <a:ext cx="8763000" cy="461665"/>
          </a:xfrm>
          <a:prstGeom prst="rect">
            <a:avLst/>
          </a:prstGeom>
          <a:noFill/>
        </p:spPr>
        <p:txBody>
          <a:bodyPr wrap="square" rtlCol="0">
            <a:spAutoFit/>
          </a:bodyPr>
          <a:lstStyle/>
          <a:p>
            <a:r>
              <a:rPr lang="en-US" sz="2400" u="sng" dirty="0" smtClean="0">
                <a:solidFill>
                  <a:schemeClr val="tx2"/>
                </a:solidFill>
              </a:rPr>
              <a:t>Joint Posterior:							</a:t>
            </a:r>
            <a:endParaRPr lang="en-US" sz="2400" u="sng" dirty="0">
              <a:solidFill>
                <a:schemeClr val="tx2"/>
              </a:solidFill>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2124738345"/>
              </p:ext>
            </p:extLst>
          </p:nvPr>
        </p:nvGraphicFramePr>
        <p:xfrm>
          <a:off x="220662" y="3505200"/>
          <a:ext cx="8923338" cy="1674813"/>
        </p:xfrm>
        <a:graphic>
          <a:graphicData uri="http://schemas.openxmlformats.org/presentationml/2006/ole">
            <mc:AlternateContent xmlns:mc="http://schemas.openxmlformats.org/markup-compatibility/2006">
              <mc:Choice xmlns:v="urn:schemas-microsoft-com:vml" Requires="v">
                <p:oleObj spid="_x0000_s57490" name="Equation" r:id="rId6" imgW="5765800" imgH="1079500" progId="Equation.3">
                  <p:embed/>
                </p:oleObj>
              </mc:Choice>
              <mc:Fallback>
                <p:oleObj name="Equation" r:id="rId6" imgW="5765800" imgH="1079500" progId="Equation.3">
                  <p:embed/>
                  <p:pic>
                    <p:nvPicPr>
                      <p:cNvPr id="0" name=""/>
                      <p:cNvPicPr/>
                      <p:nvPr/>
                    </p:nvPicPr>
                    <p:blipFill>
                      <a:blip r:embed="rId7"/>
                      <a:stretch>
                        <a:fillRect/>
                      </a:stretch>
                    </p:blipFill>
                    <p:spPr>
                      <a:xfrm>
                        <a:off x="220662" y="3505200"/>
                        <a:ext cx="8923338" cy="1674813"/>
                      </a:xfrm>
                      <a:prstGeom prst="rect">
                        <a:avLst/>
                      </a:prstGeom>
                    </p:spPr>
                  </p:pic>
                </p:oleObj>
              </mc:Fallback>
            </mc:AlternateContent>
          </a:graphicData>
        </a:graphic>
      </p:graphicFrame>
      <p:sp>
        <p:nvSpPr>
          <p:cNvPr id="20" name="TextBox 19"/>
          <p:cNvSpPr txBox="1"/>
          <p:nvPr/>
        </p:nvSpPr>
        <p:spPr>
          <a:xfrm>
            <a:off x="0" y="5029200"/>
            <a:ext cx="9144000" cy="461665"/>
          </a:xfrm>
          <a:prstGeom prst="rect">
            <a:avLst/>
          </a:prstGeom>
          <a:noFill/>
        </p:spPr>
        <p:txBody>
          <a:bodyPr wrap="square" rtlCol="0">
            <a:spAutoFit/>
          </a:bodyPr>
          <a:lstStyle/>
          <a:p>
            <a:r>
              <a:rPr lang="en-US" sz="2400" u="sng" dirty="0" smtClean="0">
                <a:solidFill>
                  <a:schemeClr val="tx2"/>
                </a:solidFill>
              </a:rPr>
              <a:t>Fully Conditional (truncated normal):				</a:t>
            </a:r>
            <a:endParaRPr lang="en-US" sz="2400" u="sng" dirty="0">
              <a:solidFill>
                <a:schemeClr val="tx2"/>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1407188685"/>
              </p:ext>
            </p:extLst>
          </p:nvPr>
        </p:nvGraphicFramePr>
        <p:xfrm>
          <a:off x="1979613" y="5562600"/>
          <a:ext cx="4716462" cy="1295400"/>
        </p:xfrm>
        <a:graphic>
          <a:graphicData uri="http://schemas.openxmlformats.org/presentationml/2006/ole">
            <mc:AlternateContent xmlns:mc="http://schemas.openxmlformats.org/markup-compatibility/2006">
              <mc:Choice xmlns:v="urn:schemas-microsoft-com:vml" Requires="v">
                <p:oleObj spid="_x0000_s57491" name="Equation" r:id="rId8" imgW="2501900" imgH="685800" progId="Equation.3">
                  <p:embed/>
                </p:oleObj>
              </mc:Choice>
              <mc:Fallback>
                <p:oleObj name="Equation" r:id="rId8" imgW="2501900" imgH="685800" progId="Equation.3">
                  <p:embed/>
                  <p:pic>
                    <p:nvPicPr>
                      <p:cNvPr id="0" name=""/>
                      <p:cNvPicPr/>
                      <p:nvPr/>
                    </p:nvPicPr>
                    <p:blipFill>
                      <a:blip r:embed="rId9"/>
                      <a:stretch>
                        <a:fillRect/>
                      </a:stretch>
                    </p:blipFill>
                    <p:spPr>
                      <a:xfrm>
                        <a:off x="1979613" y="5562600"/>
                        <a:ext cx="4716462" cy="12954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92357945"/>
              </p:ext>
            </p:extLst>
          </p:nvPr>
        </p:nvGraphicFramePr>
        <p:xfrm>
          <a:off x="1246188" y="1066800"/>
          <a:ext cx="7335837" cy="1309688"/>
        </p:xfrm>
        <a:graphic>
          <a:graphicData uri="http://schemas.openxmlformats.org/presentationml/2006/ole">
            <mc:AlternateContent xmlns:mc="http://schemas.openxmlformats.org/markup-compatibility/2006">
              <mc:Choice xmlns:v="urn:schemas-microsoft-com:vml" Requires="v">
                <p:oleObj spid="_x0000_s57492" name="Equation" r:id="rId10" imgW="4419600" imgH="787400" progId="Equation.3">
                  <p:embed/>
                </p:oleObj>
              </mc:Choice>
              <mc:Fallback>
                <p:oleObj name="Equation" r:id="rId10" imgW="4419600" imgH="787400" progId="Equation.3">
                  <p:embed/>
                  <p:pic>
                    <p:nvPicPr>
                      <p:cNvPr id="0" name=""/>
                      <p:cNvPicPr/>
                      <p:nvPr/>
                    </p:nvPicPr>
                    <p:blipFill>
                      <a:blip r:embed="rId11"/>
                      <a:stretch>
                        <a:fillRect/>
                      </a:stretch>
                    </p:blipFill>
                    <p:spPr>
                      <a:xfrm>
                        <a:off x="1246188" y="1066800"/>
                        <a:ext cx="7335837" cy="1309688"/>
                      </a:xfrm>
                      <a:prstGeom prst="rect">
                        <a:avLst/>
                      </a:prstGeom>
                    </p:spPr>
                  </p:pic>
                </p:oleObj>
              </mc:Fallback>
            </mc:AlternateContent>
          </a:graphicData>
        </a:graphic>
      </p:graphicFrame>
    </p:spTree>
    <p:extLst>
      <p:ext uri="{BB962C8B-B14F-4D97-AF65-F5344CB8AC3E}">
        <p14:creationId xmlns:p14="http://schemas.microsoft.com/office/powerpoint/2010/main" val="9661251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14913</TotalTime>
  <Words>968</Words>
  <Application>Microsoft Macintosh PowerPoint</Application>
  <PresentationFormat>On-screen Show (4:3)</PresentationFormat>
  <Paragraphs>301</Paragraphs>
  <Slides>20</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Equation</vt:lpstr>
      <vt:lpstr>Microsoft Equation</vt:lpstr>
      <vt:lpstr>STT 465 Bayesian Multiple Linear Regression: </vt:lpstr>
      <vt:lpstr>Regression with Censored Data</vt:lpstr>
      <vt:lpstr>PowerPoint Presentation</vt:lpstr>
      <vt:lpstr>PowerPoint Presentation</vt:lpstr>
      <vt:lpstr>Likelihood Function (single-data-point)</vt:lpstr>
      <vt:lpstr>Likelihood Function</vt:lpstr>
      <vt:lpstr>Likelihood Function</vt:lpstr>
      <vt:lpstr>Data Augmentation</vt:lpstr>
      <vt:lpstr>Fully Conditional Distribution</vt:lpstr>
      <vt:lpstr>Outline of a Gibbs Sampler</vt:lpstr>
      <vt:lpstr>Regression with Binary Outcomes</vt:lpstr>
      <vt:lpstr>PowerPoint Presentation</vt:lpstr>
      <vt:lpstr>PowerPoint Presentation</vt:lpstr>
      <vt:lpstr>PowerPoint Presentation</vt:lpstr>
      <vt:lpstr>PowerPoint Presentation</vt:lpstr>
      <vt:lpstr>PowerPoint Presentation</vt:lpstr>
      <vt:lpstr>PowerPoint Presentation</vt:lpstr>
      <vt:lpstr>Bayesian Model For Binary Outcomes</vt:lpstr>
      <vt:lpstr>Fully Conditional Distributions</vt:lpstr>
      <vt:lpstr>Outline of a Gibbs Sampler</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486</cp:revision>
  <dcterms:created xsi:type="dcterms:W3CDTF">2012-12-12T17:55:05Z</dcterms:created>
  <dcterms:modified xsi:type="dcterms:W3CDTF">2015-12-04T19:04:13Z</dcterms:modified>
  <cp:category/>
</cp:coreProperties>
</file>