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notesSlides/notesSlide3.xml" ContentType="application/vnd.openxmlformats-officedocument.presentationml.notesSlide+xml"/>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embeddings/Microsoft_Equation8.bin" ContentType="application/vnd.openxmlformats-officedocument.oleObject"/>
  <Override PartName="/ppt/notesSlides/notesSlide4.xml" ContentType="application/vnd.openxmlformats-officedocument.presentationml.notesSlide+xml"/>
  <Override PartName="/ppt/embeddings/Microsoft_Equation9.bin" ContentType="application/vnd.openxmlformats-officedocument.oleObject"/>
  <Override PartName="/ppt/embeddings/Microsoft_Equation10.bin" ContentType="application/vnd.openxmlformats-officedocument.oleObject"/>
  <Override PartName="/ppt/embeddings/Microsoft_Equation11.bin" ContentType="application/vnd.openxmlformats-officedocument.oleObject"/>
  <Override PartName="/ppt/embeddings/Microsoft_Equation1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7.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10.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1.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12.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38" r:id="rId2"/>
    <p:sldId id="382" r:id="rId3"/>
    <p:sldId id="392" r:id="rId4"/>
    <p:sldId id="393" r:id="rId5"/>
    <p:sldId id="391" r:id="rId6"/>
    <p:sldId id="390" r:id="rId7"/>
    <p:sldId id="374" r:id="rId8"/>
    <p:sldId id="388" r:id="rId9"/>
    <p:sldId id="375" r:id="rId10"/>
    <p:sldId id="376" r:id="rId11"/>
    <p:sldId id="377" r:id="rId12"/>
    <p:sldId id="378" r:id="rId13"/>
    <p:sldId id="380" r:id="rId14"/>
    <p:sldId id="383" r:id="rId15"/>
    <p:sldId id="381" r:id="rId16"/>
    <p:sldId id="384" r:id="rId17"/>
    <p:sldId id="385" r:id="rId18"/>
    <p:sldId id="3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stavo de los Campo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8E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816"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31.emf"/><Relationship Id="rId3"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34.emf"/><Relationship Id="rId1" Type="http://schemas.openxmlformats.org/officeDocument/2006/relationships/image" Target="../media/image32.emf"/><Relationship Id="rId2"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 Id="rId2"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 Id="rId2"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image" Target="../media/image1.emf"/><Relationship Id="rId2"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image" Target="../media/image1.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image" Target="../media/image10.emf"/><Relationship Id="rId2"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 Id="rId3"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image" Target="../media/image21.emf"/><Relationship Id="rId2"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image" Target="../media/image25.emf"/><Relationship Id="rId2"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AD4C0-0FC1-44D9-A720-D776D6428221}" type="datetimeFigureOut">
              <a:rPr lang="en-US" smtClean="0"/>
              <a:pPr/>
              <a:t>12/6/15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BEE2F-8C26-493F-9430-82D1D1B7C623}" type="slidenum">
              <a:rPr lang="en-US" smtClean="0"/>
              <a:pPr/>
              <a:t>‹#›</a:t>
            </a:fld>
            <a:endParaRPr lang="en-US"/>
          </a:p>
        </p:txBody>
      </p:sp>
    </p:spTree>
    <p:extLst>
      <p:ext uri="{BB962C8B-B14F-4D97-AF65-F5344CB8AC3E}">
        <p14:creationId xmlns:p14="http://schemas.microsoft.com/office/powerpoint/2010/main" val="269058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811E6-0209-4075-80E7-F5953C8ECEE3}" type="datetime1">
              <a:rPr lang="en-US" smtClean="0"/>
              <a:pPr/>
              <a:t>12/6/15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E6BB1-E6D9-4EE7-828F-046F7223761D}" type="datetime1">
              <a:rPr lang="en-US" smtClean="0"/>
              <a:pPr/>
              <a:t>12/6/15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9C580-A780-4D76-B2D1-C34F1DA97DF0}" type="datetime1">
              <a:rPr lang="en-US" smtClean="0"/>
              <a:pPr/>
              <a:t>12/6/15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DDAF-3255-4785-974C-BB4FAF02D67E}" type="datetime1">
              <a:rPr lang="en-US" smtClean="0"/>
              <a:pPr/>
              <a:t>12/6/15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AF86-11D1-4E84-BA60-17130236FDAA}" type="datetime1">
              <a:rPr lang="en-US" smtClean="0"/>
              <a:pPr/>
              <a:t>12/6/15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D670F-7E07-4783-A6F8-B28127B5AF4A}" type="datetime1">
              <a:rPr lang="en-US" smtClean="0"/>
              <a:pPr/>
              <a:t>12/6/15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76DD9-688F-48EE-8233-B3B78BDDA63D}" type="datetime1">
              <a:rPr lang="en-US" smtClean="0"/>
              <a:pPr/>
              <a:t>12/6/15</a:t>
            </a:fld>
            <a:endParaRPr lang="en-US"/>
          </a:p>
        </p:txBody>
      </p:sp>
      <p:sp>
        <p:nvSpPr>
          <p:cNvPr id="8" name="Footer Placeholder 7"/>
          <p:cNvSpPr>
            <a:spLocks noGrp="1"/>
          </p:cNvSpPr>
          <p:nvPr>
            <p:ph type="ftr" sz="quarter" idx="11"/>
          </p:nvPr>
        </p:nvSpPr>
        <p:spPr/>
        <p:txBody>
          <a:bodyPr/>
          <a:lstStyle/>
          <a:p>
            <a:r>
              <a:rPr lang="en-US" smtClean="0"/>
              <a:t>BST 612 Spring, 2013</a:t>
            </a:r>
            <a:endParaRPr lang="en-US"/>
          </a:p>
        </p:txBody>
      </p:sp>
      <p:sp>
        <p:nvSpPr>
          <p:cNvPr id="9" name="Slide Number Placeholder 8"/>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CC4A83-AE34-48B8-B90E-70388FDBF0F7}" type="datetime1">
              <a:rPr lang="en-US" smtClean="0"/>
              <a:pPr/>
              <a:t>12/6/15</a:t>
            </a:fld>
            <a:endParaRPr lang="en-US"/>
          </a:p>
        </p:txBody>
      </p:sp>
      <p:sp>
        <p:nvSpPr>
          <p:cNvPr id="4" name="Footer Placeholder 3"/>
          <p:cNvSpPr>
            <a:spLocks noGrp="1"/>
          </p:cNvSpPr>
          <p:nvPr>
            <p:ph type="ftr" sz="quarter" idx="11"/>
          </p:nvPr>
        </p:nvSpPr>
        <p:spPr/>
        <p:txBody>
          <a:bodyPr/>
          <a:lstStyle/>
          <a:p>
            <a:r>
              <a:rPr lang="en-US" smtClean="0"/>
              <a:t>BST 612 Spring, 2013</a:t>
            </a:r>
            <a:endParaRPr lang="en-US"/>
          </a:p>
        </p:txBody>
      </p:sp>
      <p:sp>
        <p:nvSpPr>
          <p:cNvPr id="5" name="Slide Number Placeholder 4"/>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CA3E2-9601-488E-B92B-23013819BD02}" type="datetime1">
              <a:rPr lang="en-US" smtClean="0"/>
              <a:pPr/>
              <a:t>12/6/15</a:t>
            </a:fld>
            <a:endParaRPr lang="en-US"/>
          </a:p>
        </p:txBody>
      </p:sp>
      <p:sp>
        <p:nvSpPr>
          <p:cNvPr id="3" name="Footer Placeholder 2"/>
          <p:cNvSpPr>
            <a:spLocks noGrp="1"/>
          </p:cNvSpPr>
          <p:nvPr>
            <p:ph type="ftr" sz="quarter" idx="11"/>
          </p:nvPr>
        </p:nvSpPr>
        <p:spPr/>
        <p:txBody>
          <a:bodyPr/>
          <a:lstStyle/>
          <a:p>
            <a:r>
              <a:rPr lang="en-US" smtClean="0"/>
              <a:t>BST 612 Spring, 2013</a:t>
            </a:r>
            <a:endParaRPr lang="en-US"/>
          </a:p>
        </p:txBody>
      </p:sp>
      <p:sp>
        <p:nvSpPr>
          <p:cNvPr id="4" name="Slide Number Placeholder 3"/>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F1CBD-358A-4E18-86FD-C337233E15F0}" type="datetime1">
              <a:rPr lang="en-US" smtClean="0"/>
              <a:pPr/>
              <a:t>12/6/15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4F0D5-901F-4458-A8F8-F062616694B4}" type="datetime1">
              <a:rPr lang="en-US" smtClean="0"/>
              <a:pPr/>
              <a:t>12/6/15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84EF-BDBF-448B-906E-D51D4CAF22DC}" type="datetime1">
              <a:rPr lang="en-US" smtClean="0"/>
              <a:pPr/>
              <a:t>12/6/15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BST 612 Spring, 2013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BAB3-5553-4DDE-9524-81DE503BA3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4.emf"/><Relationship Id="rId5" Type="http://schemas.openxmlformats.org/officeDocument/2006/relationships/oleObject" Target="../embeddings/oleObject8.bin"/><Relationship Id="rId6" Type="http://schemas.openxmlformats.org/officeDocument/2006/relationships/image" Target="../media/image15.emf"/><Relationship Id="rId7" Type="http://schemas.openxmlformats.org/officeDocument/2006/relationships/oleObject" Target="../embeddings/oleObject9.bin"/><Relationship Id="rId8" Type="http://schemas.openxmlformats.org/officeDocument/2006/relationships/image" Target="../media/image1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7.emf"/><Relationship Id="rId5" Type="http://schemas.openxmlformats.org/officeDocument/2006/relationships/oleObject" Target="../embeddings/oleObject11.bin"/><Relationship Id="rId6" Type="http://schemas.openxmlformats.org/officeDocument/2006/relationships/image" Target="../media/image18.emf"/><Relationship Id="rId7" Type="http://schemas.openxmlformats.org/officeDocument/2006/relationships/oleObject" Target="../embeddings/oleObject12.bin"/><Relationship Id="rId8" Type="http://schemas.openxmlformats.org/officeDocument/2006/relationships/image" Target="../media/image19.emf"/><Relationship Id="rId9"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1.emf"/><Relationship Id="rId5" Type="http://schemas.openxmlformats.org/officeDocument/2006/relationships/oleObject" Target="../embeddings/oleObject14.bin"/><Relationship Id="rId6" Type="http://schemas.openxmlformats.org/officeDocument/2006/relationships/image" Target="../media/image22.emf"/><Relationship Id="rId7" Type="http://schemas.openxmlformats.org/officeDocument/2006/relationships/oleObject" Target="../embeddings/oleObject15.bin"/><Relationship Id="rId8" Type="http://schemas.openxmlformats.org/officeDocument/2006/relationships/image" Target="../media/image23.emf"/><Relationship Id="rId9" Type="http://schemas.openxmlformats.org/officeDocument/2006/relationships/oleObject" Target="../embeddings/oleObject16.bin"/><Relationship Id="rId10"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5.emf"/><Relationship Id="rId5" Type="http://schemas.openxmlformats.org/officeDocument/2006/relationships/oleObject" Target="../embeddings/oleObject18.bin"/><Relationship Id="rId6" Type="http://schemas.openxmlformats.org/officeDocument/2006/relationships/image" Target="../media/image26.emf"/><Relationship Id="rId7" Type="http://schemas.openxmlformats.org/officeDocument/2006/relationships/oleObject" Target="../embeddings/oleObject19.bin"/><Relationship Id="rId8" Type="http://schemas.openxmlformats.org/officeDocument/2006/relationships/image" Target="../media/image27.emf"/><Relationship Id="rId9" Type="http://schemas.openxmlformats.org/officeDocument/2006/relationships/oleObject" Target="../embeddings/oleObject20.bin"/><Relationship Id="rId10" Type="http://schemas.openxmlformats.org/officeDocument/2006/relationships/image" Target="../media/image2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17.emf"/><Relationship Id="rId5" Type="http://schemas.openxmlformats.org/officeDocument/2006/relationships/oleObject" Target="../embeddings/oleObject22.bin"/><Relationship Id="rId6" Type="http://schemas.openxmlformats.org/officeDocument/2006/relationships/image" Target="../media/image29.emf"/><Relationship Id="rId7" Type="http://schemas.openxmlformats.org/officeDocument/2006/relationships/image" Target="../media/image3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3.emf"/><Relationship Id="rId5" Type="http://schemas.openxmlformats.org/officeDocument/2006/relationships/oleObject" Target="../embeddings/oleObject24.bin"/><Relationship Id="rId6" Type="http://schemas.openxmlformats.org/officeDocument/2006/relationships/image" Target="../media/image31.emf"/><Relationship Id="rId7" Type="http://schemas.openxmlformats.org/officeDocument/2006/relationships/oleObject" Target="../embeddings/oleObject25.bin"/><Relationship Id="rId8" Type="http://schemas.openxmlformats.org/officeDocument/2006/relationships/image" Target="../media/image29.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6.bin"/><Relationship Id="rId5" Type="http://schemas.openxmlformats.org/officeDocument/2006/relationships/image" Target="../media/image32.emf"/><Relationship Id="rId6" Type="http://schemas.openxmlformats.org/officeDocument/2006/relationships/oleObject" Target="../embeddings/oleObject27.bin"/><Relationship Id="rId7" Type="http://schemas.openxmlformats.org/officeDocument/2006/relationships/image" Target="../media/image33.emf"/><Relationship Id="rId8" Type="http://schemas.openxmlformats.org/officeDocument/2006/relationships/oleObject" Target="../embeddings/oleObject28.bin"/><Relationship Id="rId9" Type="http://schemas.openxmlformats.org/officeDocument/2006/relationships/image" Target="../media/image9.emf"/><Relationship Id="rId10" Type="http://schemas.openxmlformats.org/officeDocument/2006/relationships/oleObject" Target="../embeddings/oleObject29.bin"/><Relationship Id="rId11" Type="http://schemas.openxmlformats.org/officeDocument/2006/relationships/image" Target="../media/image34.emf"/><Relationship Id="rId1" Type="http://schemas.openxmlformats.org/officeDocument/2006/relationships/vmlDrawing" Target="../drawings/vmlDrawing12.v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30.bin"/><Relationship Id="rId5" Type="http://schemas.openxmlformats.org/officeDocument/2006/relationships/image" Target="../media/image35.emf"/><Relationship Id="rId6" Type="http://schemas.openxmlformats.org/officeDocument/2006/relationships/oleObject" Target="../embeddings/oleObject31.bin"/><Relationship Id="rId7" Type="http://schemas.openxmlformats.org/officeDocument/2006/relationships/image" Target="../media/image36.emf"/><Relationship Id="rId1" Type="http://schemas.openxmlformats.org/officeDocument/2006/relationships/vmlDrawing" Target="../drawings/vmlDrawing13.v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2.bin"/><Relationship Id="rId5" Type="http://schemas.openxmlformats.org/officeDocument/2006/relationships/image" Target="../media/image37.emf"/><Relationship Id="rId6" Type="http://schemas.openxmlformats.org/officeDocument/2006/relationships/oleObject" Target="../embeddings/oleObject33.bin"/><Relationship Id="rId7" Type="http://schemas.openxmlformats.org/officeDocument/2006/relationships/image" Target="../media/image38.emf"/><Relationship Id="rId1" Type="http://schemas.openxmlformats.org/officeDocument/2006/relationships/vmlDrawing" Target="../drawings/vmlDrawing14.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Equation1.bin"/><Relationship Id="rId5" Type="http://schemas.openxmlformats.org/officeDocument/2006/relationships/image" Target="../media/image1.emf"/><Relationship Id="rId6" Type="http://schemas.openxmlformats.org/officeDocument/2006/relationships/oleObject" Target="../embeddings/Microsoft_Equation2.bin"/><Relationship Id="rId7" Type="http://schemas.openxmlformats.org/officeDocument/2006/relationships/image" Target="../media/image2.emf"/><Relationship Id="rId8" Type="http://schemas.openxmlformats.org/officeDocument/2006/relationships/oleObject" Target="../embeddings/Microsoft_Equation3.bin"/><Relationship Id="rId9" Type="http://schemas.openxmlformats.org/officeDocument/2006/relationships/image" Target="../media/image3.emf"/><Relationship Id="rId10" Type="http://schemas.openxmlformats.org/officeDocument/2006/relationships/oleObject" Target="../embeddings/Microsoft_Equation4.bin"/><Relationship Id="rId11"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Equation5.bin"/><Relationship Id="rId5" Type="http://schemas.openxmlformats.org/officeDocument/2006/relationships/image" Target="../media/image1.emf"/><Relationship Id="rId6" Type="http://schemas.openxmlformats.org/officeDocument/2006/relationships/oleObject" Target="../embeddings/Microsoft_Equation6.bin"/><Relationship Id="rId7" Type="http://schemas.openxmlformats.org/officeDocument/2006/relationships/image" Target="../media/image5.emf"/><Relationship Id="rId8" Type="http://schemas.openxmlformats.org/officeDocument/2006/relationships/oleObject" Target="../embeddings/Microsoft_Equation7.bin"/><Relationship Id="rId9" Type="http://schemas.openxmlformats.org/officeDocument/2006/relationships/image" Target="../media/image6.emf"/><Relationship Id="rId10" Type="http://schemas.openxmlformats.org/officeDocument/2006/relationships/oleObject" Target="../embeddings/Microsoft_Equation8.bin"/><Relationship Id="rId11"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Equation9.bin"/><Relationship Id="rId5" Type="http://schemas.openxmlformats.org/officeDocument/2006/relationships/image" Target="../media/image1.emf"/><Relationship Id="rId6" Type="http://schemas.openxmlformats.org/officeDocument/2006/relationships/oleObject" Target="../embeddings/Microsoft_Equation10.bin"/><Relationship Id="rId7" Type="http://schemas.openxmlformats.org/officeDocument/2006/relationships/image" Target="../media/image5.emf"/><Relationship Id="rId8" Type="http://schemas.openxmlformats.org/officeDocument/2006/relationships/oleObject" Target="../embeddings/Microsoft_Equation11.bin"/><Relationship Id="rId9" Type="http://schemas.openxmlformats.org/officeDocument/2006/relationships/image" Target="../media/image6.emf"/><Relationship Id="rId10" Type="http://schemas.openxmlformats.org/officeDocument/2006/relationships/oleObject" Target="../embeddings/Microsoft_Equation12.bin"/><Relationship Id="rId11"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8.emf"/><Relationship Id="rId6" Type="http://schemas.openxmlformats.org/officeDocument/2006/relationships/oleObject" Target="../embeddings/oleObject2.bin"/><Relationship Id="rId7"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3.bin"/><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11.emf"/><Relationship Id="rId8" Type="http://schemas.openxmlformats.org/officeDocument/2006/relationships/oleObject" Target="../embeddings/oleObject5.bin"/><Relationship Id="rId9" Type="http://schemas.openxmlformats.org/officeDocument/2006/relationships/image" Target="../media/image12.emf"/><Relationship Id="rId10" Type="http://schemas.openxmlformats.org/officeDocument/2006/relationships/oleObject" Target="../embeddings/oleObject6.bin"/><Relationship Id="rId11"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8"/>
            <a:ext cx="7772400" cy="1825482"/>
          </a:xfrm>
          <a:ln>
            <a:solidFill>
              <a:srgbClr val="800000"/>
            </a:solidFill>
            <a:prstDash val="sysDash"/>
          </a:ln>
        </p:spPr>
        <p:txBody>
          <a:bodyPr>
            <a:normAutofit/>
          </a:bodyPr>
          <a:lstStyle/>
          <a:p>
            <a:r>
              <a:rPr lang="en-US" sz="3200" dirty="0" smtClean="0">
                <a:solidFill>
                  <a:schemeClr val="accent2">
                    <a:lumMod val="75000"/>
                  </a:schemeClr>
                </a:solidFill>
              </a:rPr>
              <a:t>STT 465</a:t>
            </a:r>
            <a:r>
              <a:rPr lang="en-US" sz="3200" dirty="0">
                <a:solidFill>
                  <a:schemeClr val="accent2">
                    <a:lumMod val="75000"/>
                  </a:schemeClr>
                </a:solidFill>
              </a:rPr>
              <a:t/>
            </a:r>
            <a:br>
              <a:rPr lang="en-US" sz="3200" dirty="0">
                <a:solidFill>
                  <a:schemeClr val="accent2">
                    <a:lumMod val="75000"/>
                  </a:schemeClr>
                </a:solidFill>
              </a:rPr>
            </a:br>
            <a:r>
              <a:rPr lang="en-US" sz="3200" dirty="0" smtClean="0">
                <a:solidFill>
                  <a:schemeClr val="accent2">
                    <a:lumMod val="75000"/>
                  </a:schemeClr>
                </a:solidFill>
              </a:rPr>
              <a:t>Variable Selection in Multiple </a:t>
            </a:r>
            <a:r>
              <a:rPr lang="en-US" sz="3200" dirty="0" smtClean="0">
                <a:solidFill>
                  <a:schemeClr val="accent2">
                    <a:lumMod val="75000"/>
                  </a:schemeClr>
                </a:solidFill>
              </a:rPr>
              <a:t>Linear Regression: </a:t>
            </a: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Tree>
    <p:extLst>
      <p:ext uri="{BB962C8B-B14F-4D97-AF65-F5344CB8AC3E}">
        <p14:creationId xmlns:p14="http://schemas.microsoft.com/office/powerpoint/2010/main" val="5775984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Regression with Binary Outcomes</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r>
              <a:rPr lang="en-US" sz="2000" dirty="0" smtClean="0">
                <a:solidFill>
                  <a:schemeClr val="accent1">
                    <a:lumMod val="75000"/>
                  </a:schemeClr>
                </a:solidFill>
              </a:rPr>
              <a:t>-    Binary outcomes follow Bernoulli distributions</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Regression with Binary outcomes: we want to make </a:t>
            </a:r>
            <a:r>
              <a:rPr lang="en-US" sz="2000" dirty="0" err="1" smtClean="0">
                <a:solidFill>
                  <a:schemeClr val="accent1">
                    <a:lumMod val="75000"/>
                  </a:schemeClr>
                </a:solidFill>
              </a:rPr>
              <a:t>θ</a:t>
            </a:r>
            <a:r>
              <a:rPr lang="en-US" sz="2000" dirty="0" smtClean="0">
                <a:solidFill>
                  <a:schemeClr val="accent1">
                    <a:lumMod val="75000"/>
                  </a:schemeClr>
                </a:solidFill>
              </a:rPr>
              <a:t> a function of one or more predictors. </a:t>
            </a:r>
          </a:p>
          <a:p>
            <a:pPr marL="342900" indent="-342900">
              <a:buFontTx/>
              <a:buChar char="-"/>
            </a:pPr>
            <a:r>
              <a:rPr lang="en-US" sz="2000" dirty="0" smtClean="0">
                <a:solidFill>
                  <a:schemeClr val="accent1">
                    <a:lumMod val="75000"/>
                  </a:schemeClr>
                </a:solidFill>
              </a:rPr>
              <a:t>Problem:</a:t>
            </a:r>
          </a:p>
          <a:p>
            <a:r>
              <a:rPr lang="en-US" sz="2000" dirty="0">
                <a:solidFill>
                  <a:schemeClr val="accent1">
                    <a:lumMod val="75000"/>
                  </a:schemeClr>
                </a:solidFill>
              </a:rPr>
              <a:t>	</a:t>
            </a:r>
            <a:r>
              <a:rPr lang="en-US" sz="2000" dirty="0" smtClean="0">
                <a:solidFill>
                  <a:schemeClr val="accent1">
                    <a:lumMod val="75000"/>
                  </a:schemeClr>
                </a:solidFill>
              </a:rPr>
              <a:t>- </a:t>
            </a:r>
            <a:r>
              <a:rPr lang="en-US" sz="2000" dirty="0" err="1" smtClean="0">
                <a:solidFill>
                  <a:schemeClr val="accent1">
                    <a:lumMod val="75000"/>
                  </a:schemeClr>
                </a:solidFill>
              </a:rPr>
              <a:t>θ</a:t>
            </a:r>
            <a:r>
              <a:rPr lang="en-US" sz="2000" dirty="0" smtClean="0">
                <a:solidFill>
                  <a:schemeClr val="accent1">
                    <a:lumMod val="75000"/>
                  </a:schemeClr>
                </a:solidFill>
              </a:rPr>
              <a:t>  lives in the 0-1 interval, </a:t>
            </a:r>
          </a:p>
          <a:p>
            <a:r>
              <a:rPr lang="en-US" sz="2000" dirty="0" smtClean="0">
                <a:solidFill>
                  <a:schemeClr val="accent1">
                    <a:lumMod val="75000"/>
                  </a:schemeClr>
                </a:solidFill>
              </a:rPr>
              <a:t>	- </a:t>
            </a:r>
            <a:r>
              <a:rPr lang="en-US" sz="2000" dirty="0">
                <a:solidFill>
                  <a:schemeClr val="accent1">
                    <a:lumMod val="75000"/>
                  </a:schemeClr>
                </a:solidFill>
              </a:rPr>
              <a:t>while a regression </a:t>
            </a:r>
            <a:r>
              <a:rPr lang="en-US" sz="2000" dirty="0" smtClean="0">
                <a:solidFill>
                  <a:schemeClr val="accent1">
                    <a:lumMod val="75000"/>
                  </a:schemeClr>
                </a:solidFill>
              </a:rPr>
              <a:t>function                lives in the real line.</a:t>
            </a:r>
            <a:endParaRPr lang="en-US" sz="2000" dirty="0">
              <a:solidFill>
                <a:schemeClr val="accent1">
                  <a:lumMod val="75000"/>
                </a:schemeClr>
              </a:solidFill>
            </a:endParaRPr>
          </a:p>
          <a:p>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To get around this we need to introduce a link function that maps from the real line to the 0-1 interval.</a:t>
            </a:r>
          </a:p>
          <a:p>
            <a:pPr marL="342900" indent="-342900">
              <a:buFontTx/>
              <a:buChar char="-"/>
            </a:pPr>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The most commonly used links are the </a:t>
            </a:r>
            <a:r>
              <a:rPr lang="en-US" sz="2000" dirty="0" err="1" smtClean="0">
                <a:solidFill>
                  <a:schemeClr val="accent1">
                    <a:lumMod val="75000"/>
                  </a:schemeClr>
                </a:solidFill>
              </a:rPr>
              <a:t>logit</a:t>
            </a:r>
            <a:r>
              <a:rPr lang="en-US" sz="2000" dirty="0" smtClean="0">
                <a:solidFill>
                  <a:schemeClr val="accent1">
                    <a:lumMod val="75000"/>
                  </a:schemeClr>
                </a:solidFill>
              </a:rPr>
              <a:t> and </a:t>
            </a:r>
            <a:r>
              <a:rPr lang="en-US" sz="2000" dirty="0" err="1" smtClean="0">
                <a:solidFill>
                  <a:schemeClr val="accent1">
                    <a:lumMod val="75000"/>
                  </a:schemeClr>
                </a:solidFill>
              </a:rPr>
              <a:t>probit</a:t>
            </a:r>
            <a:r>
              <a:rPr lang="en-US" sz="2000" dirty="0" smtClean="0">
                <a:solidFill>
                  <a:schemeClr val="accent1">
                    <a:lumMod val="75000"/>
                  </a:schemeClr>
                </a:solidFill>
              </a:rPr>
              <a:t> link.</a:t>
            </a:r>
          </a:p>
          <a:p>
            <a:pPr marL="342900" indent="-342900">
              <a:buFontTx/>
              <a:buChar char="-"/>
            </a:pPr>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89224114"/>
              </p:ext>
            </p:extLst>
          </p:nvPr>
        </p:nvGraphicFramePr>
        <p:xfrm>
          <a:off x="3657600" y="1676400"/>
          <a:ext cx="2211387" cy="485775"/>
        </p:xfrm>
        <a:graphic>
          <a:graphicData uri="http://schemas.openxmlformats.org/presentationml/2006/ole">
            <mc:AlternateContent xmlns:mc="http://schemas.openxmlformats.org/markup-compatibility/2006">
              <mc:Choice xmlns:v="urn:schemas-microsoft-com:vml" Requires="v">
                <p:oleObj spid="_x0000_s58476" name="Equation" r:id="rId3" imgW="1333500" imgH="292100" progId="Equation.3">
                  <p:embed/>
                </p:oleObj>
              </mc:Choice>
              <mc:Fallback>
                <p:oleObj name="Equation" r:id="rId3" imgW="1333500" imgH="292100" progId="Equation.3">
                  <p:embed/>
                  <p:pic>
                    <p:nvPicPr>
                      <p:cNvPr id="0" name=""/>
                      <p:cNvPicPr/>
                      <p:nvPr/>
                    </p:nvPicPr>
                    <p:blipFill>
                      <a:blip r:embed="rId4"/>
                      <a:stretch>
                        <a:fillRect/>
                      </a:stretch>
                    </p:blipFill>
                    <p:spPr>
                      <a:xfrm>
                        <a:off x="3657600" y="1676400"/>
                        <a:ext cx="2211387" cy="4857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86920887"/>
              </p:ext>
            </p:extLst>
          </p:nvPr>
        </p:nvGraphicFramePr>
        <p:xfrm>
          <a:off x="1905000" y="1752600"/>
          <a:ext cx="1073150" cy="400050"/>
        </p:xfrm>
        <a:graphic>
          <a:graphicData uri="http://schemas.openxmlformats.org/presentationml/2006/ole">
            <mc:AlternateContent xmlns:mc="http://schemas.openxmlformats.org/markup-compatibility/2006">
              <mc:Choice xmlns:v="urn:schemas-microsoft-com:vml" Requires="v">
                <p:oleObj spid="_x0000_s58477" name="Equation" r:id="rId5" imgW="647700" imgH="241300" progId="Equation.3">
                  <p:embed/>
                </p:oleObj>
              </mc:Choice>
              <mc:Fallback>
                <p:oleObj name="Equation" r:id="rId5" imgW="647700" imgH="241300" progId="Equation.3">
                  <p:embed/>
                  <p:pic>
                    <p:nvPicPr>
                      <p:cNvPr id="0" name=""/>
                      <p:cNvPicPr/>
                      <p:nvPr/>
                    </p:nvPicPr>
                    <p:blipFill>
                      <a:blip r:embed="rId6"/>
                      <a:stretch>
                        <a:fillRect/>
                      </a:stretch>
                    </p:blipFill>
                    <p:spPr>
                      <a:xfrm>
                        <a:off x="1905000" y="1752600"/>
                        <a:ext cx="1073150" cy="4000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8786686"/>
              </p:ext>
            </p:extLst>
          </p:nvPr>
        </p:nvGraphicFramePr>
        <p:xfrm>
          <a:off x="4482403" y="3733800"/>
          <a:ext cx="775397" cy="412750"/>
        </p:xfrm>
        <a:graphic>
          <a:graphicData uri="http://schemas.openxmlformats.org/presentationml/2006/ole">
            <mc:AlternateContent xmlns:mc="http://schemas.openxmlformats.org/markup-compatibility/2006">
              <mc:Choice xmlns:v="urn:schemas-microsoft-com:vml" Requires="v">
                <p:oleObj spid="_x0000_s58478" name="Equation" r:id="rId7" imgW="622300" imgH="330200" progId="Equation.3">
                  <p:embed/>
                </p:oleObj>
              </mc:Choice>
              <mc:Fallback>
                <p:oleObj name="Equation" r:id="rId7" imgW="622300" imgH="330200" progId="Equation.3">
                  <p:embed/>
                  <p:pic>
                    <p:nvPicPr>
                      <p:cNvPr id="0" name=""/>
                      <p:cNvPicPr/>
                      <p:nvPr/>
                    </p:nvPicPr>
                    <p:blipFill>
                      <a:blip r:embed="rId8"/>
                      <a:stretch>
                        <a:fillRect/>
                      </a:stretch>
                    </p:blipFill>
                    <p:spPr>
                      <a:xfrm>
                        <a:off x="4482403" y="3733800"/>
                        <a:ext cx="775397" cy="412750"/>
                      </a:xfrm>
                      <a:prstGeom prst="rect">
                        <a:avLst/>
                      </a:prstGeom>
                    </p:spPr>
                  </p:pic>
                </p:oleObj>
              </mc:Fallback>
            </mc:AlternateContent>
          </a:graphicData>
        </a:graphic>
      </p:graphicFrame>
    </p:spTree>
    <p:extLst>
      <p:ext uri="{BB962C8B-B14F-4D97-AF65-F5344CB8AC3E}">
        <p14:creationId xmlns:p14="http://schemas.microsoft.com/office/powerpoint/2010/main" val="19396295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Logistic Regression</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0027806"/>
              </p:ext>
            </p:extLst>
          </p:nvPr>
        </p:nvGraphicFramePr>
        <p:xfrm>
          <a:off x="1143000" y="1524000"/>
          <a:ext cx="1304925" cy="401638"/>
        </p:xfrm>
        <a:graphic>
          <a:graphicData uri="http://schemas.openxmlformats.org/presentationml/2006/ole">
            <mc:AlternateContent xmlns:mc="http://schemas.openxmlformats.org/markup-compatibility/2006">
              <mc:Choice xmlns:v="urn:schemas-microsoft-com:vml" Requires="v">
                <p:oleObj spid="_x0000_s59497" name="Equation" r:id="rId3" imgW="787400" imgH="241300" progId="Equation.3">
                  <p:embed/>
                </p:oleObj>
              </mc:Choice>
              <mc:Fallback>
                <p:oleObj name="Equation" r:id="rId3" imgW="787400" imgH="241300" progId="Equation.3">
                  <p:embed/>
                  <p:pic>
                    <p:nvPicPr>
                      <p:cNvPr id="0" name=""/>
                      <p:cNvPicPr/>
                      <p:nvPr/>
                    </p:nvPicPr>
                    <p:blipFill>
                      <a:blip r:embed="rId4"/>
                      <a:stretch>
                        <a:fillRect/>
                      </a:stretch>
                    </p:blipFill>
                    <p:spPr>
                      <a:xfrm>
                        <a:off x="1143000" y="1524000"/>
                        <a:ext cx="1304925" cy="4016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52034875"/>
              </p:ext>
            </p:extLst>
          </p:nvPr>
        </p:nvGraphicFramePr>
        <p:xfrm>
          <a:off x="3200400" y="1295400"/>
          <a:ext cx="2295525" cy="717550"/>
        </p:xfrm>
        <a:graphic>
          <a:graphicData uri="http://schemas.openxmlformats.org/presentationml/2006/ole">
            <mc:AlternateContent xmlns:mc="http://schemas.openxmlformats.org/markup-compatibility/2006">
              <mc:Choice xmlns:v="urn:schemas-microsoft-com:vml" Requires="v">
                <p:oleObj spid="_x0000_s59498" name="Equation" r:id="rId5" imgW="1384300" imgH="431800" progId="Equation.3">
                  <p:embed/>
                </p:oleObj>
              </mc:Choice>
              <mc:Fallback>
                <p:oleObj name="Equation" r:id="rId5" imgW="1384300" imgH="431800" progId="Equation.3">
                  <p:embed/>
                  <p:pic>
                    <p:nvPicPr>
                      <p:cNvPr id="0" name=""/>
                      <p:cNvPicPr/>
                      <p:nvPr/>
                    </p:nvPicPr>
                    <p:blipFill>
                      <a:blip r:embed="rId6"/>
                      <a:stretch>
                        <a:fillRect/>
                      </a:stretch>
                    </p:blipFill>
                    <p:spPr>
                      <a:xfrm>
                        <a:off x="3200400" y="1295400"/>
                        <a:ext cx="2295525" cy="7175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4894394"/>
              </p:ext>
            </p:extLst>
          </p:nvPr>
        </p:nvGraphicFramePr>
        <p:xfrm>
          <a:off x="5859463" y="1147763"/>
          <a:ext cx="1852612" cy="1012825"/>
        </p:xfrm>
        <a:graphic>
          <a:graphicData uri="http://schemas.openxmlformats.org/presentationml/2006/ole">
            <mc:AlternateContent xmlns:mc="http://schemas.openxmlformats.org/markup-compatibility/2006">
              <mc:Choice xmlns:v="urn:schemas-microsoft-com:vml" Requires="v">
                <p:oleObj spid="_x0000_s59499" name="Equation" r:id="rId7" imgW="1117600" imgH="609600" progId="Equation.3">
                  <p:embed/>
                </p:oleObj>
              </mc:Choice>
              <mc:Fallback>
                <p:oleObj name="Equation" r:id="rId7" imgW="1117600" imgH="609600" progId="Equation.3">
                  <p:embed/>
                  <p:pic>
                    <p:nvPicPr>
                      <p:cNvPr id="0" name=""/>
                      <p:cNvPicPr/>
                      <p:nvPr/>
                    </p:nvPicPr>
                    <p:blipFill>
                      <a:blip r:embed="rId8"/>
                      <a:stretch>
                        <a:fillRect/>
                      </a:stretch>
                    </p:blipFill>
                    <p:spPr>
                      <a:xfrm>
                        <a:off x="5859463" y="1147763"/>
                        <a:ext cx="1852612" cy="1012825"/>
                      </a:xfrm>
                      <a:prstGeom prst="rect">
                        <a:avLst/>
                      </a:prstGeom>
                    </p:spPr>
                  </p:pic>
                </p:oleObj>
              </mc:Fallback>
            </mc:AlternateContent>
          </a:graphicData>
        </a:graphic>
      </p:graphicFrame>
      <p:pic>
        <p:nvPicPr>
          <p:cNvPr id="2" name="Picture 1"/>
          <p:cNvPicPr>
            <a:picLocks noChangeAspect="1"/>
          </p:cNvPicPr>
          <p:nvPr/>
        </p:nvPicPr>
        <p:blipFill>
          <a:blip r:embed="rId9"/>
          <a:stretch>
            <a:fillRect/>
          </a:stretch>
        </p:blipFill>
        <p:spPr>
          <a:xfrm>
            <a:off x="1219200" y="2286000"/>
            <a:ext cx="6591300" cy="3683000"/>
          </a:xfrm>
          <a:prstGeom prst="rect">
            <a:avLst/>
          </a:prstGeom>
        </p:spPr>
      </p:pic>
    </p:spTree>
    <p:extLst>
      <p:ext uri="{BB962C8B-B14F-4D97-AF65-F5344CB8AC3E}">
        <p14:creationId xmlns:p14="http://schemas.microsoft.com/office/powerpoint/2010/main" val="35292950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Logistic Regression</a:t>
            </a:r>
            <a:endParaRPr lang="en-US" dirty="0" smtClean="0">
              <a:solidFill>
                <a:schemeClr val="accent1">
                  <a:lumMod val="75000"/>
                </a:schemeClr>
              </a:solidFill>
            </a:endParaRPr>
          </a:p>
        </p:txBody>
      </p:sp>
      <p:sp>
        <p:nvSpPr>
          <p:cNvPr id="15" name="TextBox 14"/>
          <p:cNvSpPr txBox="1"/>
          <p:nvPr/>
        </p:nvSpPr>
        <p:spPr>
          <a:xfrm>
            <a:off x="457200" y="990600"/>
            <a:ext cx="8229600" cy="3477875"/>
          </a:xfrm>
          <a:prstGeom prst="rect">
            <a:avLst/>
          </a:prstGeom>
          <a:noFill/>
        </p:spPr>
        <p:txBody>
          <a:bodyPr wrap="square" rtlCol="0">
            <a:spAutoFit/>
          </a:bodyPr>
          <a:lstStyle/>
          <a:p>
            <a:r>
              <a:rPr lang="en-US" sz="2000" dirty="0" smtClean="0">
                <a:solidFill>
                  <a:schemeClr val="accent1">
                    <a:lumMod val="75000"/>
                  </a:schemeClr>
                </a:solidFill>
              </a:rPr>
              <a:t>-  Likelihood Function</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286215689"/>
              </p:ext>
            </p:extLst>
          </p:nvPr>
        </p:nvGraphicFramePr>
        <p:xfrm>
          <a:off x="1524000" y="1752600"/>
          <a:ext cx="2736850" cy="717550"/>
        </p:xfrm>
        <a:graphic>
          <a:graphicData uri="http://schemas.openxmlformats.org/presentationml/2006/ole">
            <mc:AlternateContent xmlns:mc="http://schemas.openxmlformats.org/markup-compatibility/2006">
              <mc:Choice xmlns:v="urn:schemas-microsoft-com:vml" Requires="v">
                <p:oleObj spid="_x0000_s60560" name="Equation" r:id="rId3" imgW="1651000" imgH="431800" progId="Equation.3">
                  <p:embed/>
                </p:oleObj>
              </mc:Choice>
              <mc:Fallback>
                <p:oleObj name="Equation" r:id="rId3" imgW="1651000" imgH="431800" progId="Equation.3">
                  <p:embed/>
                  <p:pic>
                    <p:nvPicPr>
                      <p:cNvPr id="0" name=""/>
                      <p:cNvPicPr/>
                      <p:nvPr/>
                    </p:nvPicPr>
                    <p:blipFill>
                      <a:blip r:embed="rId4"/>
                      <a:stretch>
                        <a:fillRect/>
                      </a:stretch>
                    </p:blipFill>
                    <p:spPr>
                      <a:xfrm>
                        <a:off x="1524000" y="1752600"/>
                        <a:ext cx="2736850" cy="7175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70372604"/>
              </p:ext>
            </p:extLst>
          </p:nvPr>
        </p:nvGraphicFramePr>
        <p:xfrm>
          <a:off x="4572000" y="1600200"/>
          <a:ext cx="1893887" cy="1012825"/>
        </p:xfrm>
        <a:graphic>
          <a:graphicData uri="http://schemas.openxmlformats.org/presentationml/2006/ole">
            <mc:AlternateContent xmlns:mc="http://schemas.openxmlformats.org/markup-compatibility/2006">
              <mc:Choice xmlns:v="urn:schemas-microsoft-com:vml" Requires="v">
                <p:oleObj spid="_x0000_s60561" name="Equation" r:id="rId5" imgW="1143000" imgH="609600" progId="Equation.3">
                  <p:embed/>
                </p:oleObj>
              </mc:Choice>
              <mc:Fallback>
                <p:oleObj name="Equation" r:id="rId5" imgW="1143000" imgH="609600" progId="Equation.3">
                  <p:embed/>
                  <p:pic>
                    <p:nvPicPr>
                      <p:cNvPr id="0" name=""/>
                      <p:cNvPicPr/>
                      <p:nvPr/>
                    </p:nvPicPr>
                    <p:blipFill>
                      <a:blip r:embed="rId6"/>
                      <a:stretch>
                        <a:fillRect/>
                      </a:stretch>
                    </p:blipFill>
                    <p:spPr>
                      <a:xfrm>
                        <a:off x="4572000" y="1600200"/>
                        <a:ext cx="1893887" cy="10128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92717311"/>
              </p:ext>
            </p:extLst>
          </p:nvPr>
        </p:nvGraphicFramePr>
        <p:xfrm>
          <a:off x="3124200" y="762000"/>
          <a:ext cx="3581400" cy="755772"/>
        </p:xfrm>
        <a:graphic>
          <a:graphicData uri="http://schemas.openxmlformats.org/presentationml/2006/ole">
            <mc:AlternateContent xmlns:mc="http://schemas.openxmlformats.org/markup-compatibility/2006">
              <mc:Choice xmlns:v="urn:schemas-microsoft-com:vml" Requires="v">
                <p:oleObj spid="_x0000_s60562" name="Equation" r:id="rId7" imgW="1511300" imgH="317500" progId="Equation.3">
                  <p:embed/>
                </p:oleObj>
              </mc:Choice>
              <mc:Fallback>
                <p:oleObj name="Equation" r:id="rId7" imgW="1511300" imgH="317500" progId="Equation.3">
                  <p:embed/>
                  <p:pic>
                    <p:nvPicPr>
                      <p:cNvPr id="0" name=""/>
                      <p:cNvPicPr/>
                      <p:nvPr/>
                    </p:nvPicPr>
                    <p:blipFill>
                      <a:blip r:embed="rId8"/>
                      <a:stretch>
                        <a:fillRect/>
                      </a:stretch>
                    </p:blipFill>
                    <p:spPr>
                      <a:xfrm>
                        <a:off x="3124200" y="762000"/>
                        <a:ext cx="3581400" cy="75577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83083033"/>
              </p:ext>
            </p:extLst>
          </p:nvPr>
        </p:nvGraphicFramePr>
        <p:xfrm>
          <a:off x="1752600" y="2895600"/>
          <a:ext cx="5116512" cy="1208088"/>
        </p:xfrm>
        <a:graphic>
          <a:graphicData uri="http://schemas.openxmlformats.org/presentationml/2006/ole">
            <mc:AlternateContent xmlns:mc="http://schemas.openxmlformats.org/markup-compatibility/2006">
              <mc:Choice xmlns:v="urn:schemas-microsoft-com:vml" Requires="v">
                <p:oleObj spid="_x0000_s60563" name="Equation" r:id="rId9" imgW="2159000" imgH="508000" progId="Equation.3">
                  <p:embed/>
                </p:oleObj>
              </mc:Choice>
              <mc:Fallback>
                <p:oleObj name="Equation" r:id="rId9" imgW="2159000" imgH="508000" progId="Equation.3">
                  <p:embed/>
                  <p:pic>
                    <p:nvPicPr>
                      <p:cNvPr id="0" name=""/>
                      <p:cNvPicPr/>
                      <p:nvPr/>
                    </p:nvPicPr>
                    <p:blipFill>
                      <a:blip r:embed="rId10"/>
                      <a:stretch>
                        <a:fillRect/>
                      </a:stretch>
                    </p:blipFill>
                    <p:spPr>
                      <a:xfrm>
                        <a:off x="1752600" y="2895600"/>
                        <a:ext cx="5116512" cy="1208088"/>
                      </a:xfrm>
                      <a:prstGeom prst="rect">
                        <a:avLst/>
                      </a:prstGeom>
                    </p:spPr>
                  </p:pic>
                </p:oleObj>
              </mc:Fallback>
            </mc:AlternateContent>
          </a:graphicData>
        </a:graphic>
      </p:graphicFrame>
      <p:sp>
        <p:nvSpPr>
          <p:cNvPr id="13" name="TextBox 12"/>
          <p:cNvSpPr txBox="1"/>
          <p:nvPr/>
        </p:nvSpPr>
        <p:spPr>
          <a:xfrm>
            <a:off x="152400" y="4114800"/>
            <a:ext cx="8839200" cy="830997"/>
          </a:xfrm>
          <a:prstGeom prst="rect">
            <a:avLst/>
          </a:prstGeom>
          <a:noFill/>
        </p:spPr>
        <p:txBody>
          <a:bodyPr wrap="square" rtlCol="0">
            <a:spAutoFit/>
          </a:bodyPr>
          <a:lstStyle/>
          <a:p>
            <a:pPr marL="342900" indent="-342900">
              <a:buFontTx/>
              <a:buChar char="-"/>
            </a:pPr>
            <a:r>
              <a:rPr lang="en-US" sz="2400" dirty="0" smtClean="0">
                <a:solidFill>
                  <a:schemeClr val="tx2"/>
                </a:solidFill>
              </a:rPr>
              <a:t>The above likelihood can be maximized with respect to regression coefficient to obtain Max. Likelihood Estimates.</a:t>
            </a:r>
          </a:p>
        </p:txBody>
      </p:sp>
      <p:sp>
        <p:nvSpPr>
          <p:cNvPr id="16" name="TextBox 15"/>
          <p:cNvSpPr txBox="1"/>
          <p:nvPr/>
        </p:nvSpPr>
        <p:spPr>
          <a:xfrm>
            <a:off x="2133600" y="5029200"/>
            <a:ext cx="5029200" cy="1200328"/>
          </a:xfrm>
          <a:prstGeom prst="rect">
            <a:avLst/>
          </a:prstGeom>
          <a:solidFill>
            <a:schemeClr val="accent6">
              <a:lumMod val="20000"/>
              <a:lumOff val="80000"/>
            </a:schemeClr>
          </a:solidFill>
        </p:spPr>
        <p:txBody>
          <a:bodyPr wrap="square" rtlCol="0">
            <a:spAutoFit/>
          </a:bodyPr>
          <a:lstStyle/>
          <a:p>
            <a:pPr algn="ctr"/>
            <a:r>
              <a:rPr lang="en-US" sz="2400" dirty="0" smtClean="0">
                <a:solidFill>
                  <a:schemeClr val="tx2"/>
                </a:solidFill>
              </a:rPr>
              <a:t>   </a:t>
            </a:r>
          </a:p>
          <a:p>
            <a:pPr algn="ctr"/>
            <a:r>
              <a:rPr lang="en-US" sz="2400" dirty="0" err="1" smtClean="0">
                <a:latin typeface="Courier New"/>
                <a:cs typeface="Courier New"/>
              </a:rPr>
              <a:t>glm</a:t>
            </a:r>
            <a:r>
              <a:rPr lang="en-US" sz="2400" dirty="0" smtClean="0">
                <a:latin typeface="Courier New"/>
                <a:cs typeface="Courier New"/>
              </a:rPr>
              <a:t>(</a:t>
            </a:r>
            <a:r>
              <a:rPr lang="en-US" sz="2400" dirty="0" err="1" smtClean="0">
                <a:latin typeface="Courier New"/>
                <a:cs typeface="Courier New"/>
              </a:rPr>
              <a:t>y~X,family</a:t>
            </a:r>
            <a:r>
              <a:rPr lang="en-US" sz="2400" dirty="0" smtClean="0">
                <a:latin typeface="Courier New"/>
                <a:cs typeface="Courier New"/>
              </a:rPr>
              <a:t>=binomial)</a:t>
            </a:r>
          </a:p>
          <a:p>
            <a:pPr algn="ctr"/>
            <a:endParaRPr lang="en-US" sz="2400" dirty="0" smtClean="0">
              <a:latin typeface="Courier New"/>
              <a:cs typeface="Courier New"/>
            </a:endParaRPr>
          </a:p>
        </p:txBody>
      </p:sp>
    </p:spTree>
    <p:extLst>
      <p:ext uri="{BB962C8B-B14F-4D97-AF65-F5344CB8AC3E}">
        <p14:creationId xmlns:p14="http://schemas.microsoft.com/office/powerpoint/2010/main" val="31971034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436574787"/>
              </p:ext>
            </p:extLst>
          </p:nvPr>
        </p:nvGraphicFramePr>
        <p:xfrm>
          <a:off x="1712913" y="1295400"/>
          <a:ext cx="2260600" cy="685800"/>
        </p:xfrm>
        <a:graphic>
          <a:graphicData uri="http://schemas.openxmlformats.org/presentationml/2006/ole">
            <mc:AlternateContent xmlns:mc="http://schemas.openxmlformats.org/markup-compatibility/2006">
              <mc:Choice xmlns:v="urn:schemas-microsoft-com:vml" Requires="v">
                <p:oleObj spid="_x0000_s63609" name="Equation" r:id="rId3" imgW="1092200" imgH="330200" progId="Equation.3">
                  <p:embed/>
                </p:oleObj>
              </mc:Choice>
              <mc:Fallback>
                <p:oleObj name="Equation" r:id="rId3" imgW="1092200" imgH="330200" progId="Equation.3">
                  <p:embed/>
                  <p:pic>
                    <p:nvPicPr>
                      <p:cNvPr id="0" name=""/>
                      <p:cNvPicPr/>
                      <p:nvPr/>
                    </p:nvPicPr>
                    <p:blipFill>
                      <a:blip r:embed="rId4"/>
                      <a:stretch>
                        <a:fillRect/>
                      </a:stretch>
                    </p:blipFill>
                    <p:spPr>
                      <a:xfrm>
                        <a:off x="1712913" y="1295400"/>
                        <a:ext cx="2260600" cy="6858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79518489"/>
              </p:ext>
            </p:extLst>
          </p:nvPr>
        </p:nvGraphicFramePr>
        <p:xfrm>
          <a:off x="5638800" y="1143000"/>
          <a:ext cx="2416175" cy="976312"/>
        </p:xfrm>
        <a:graphic>
          <a:graphicData uri="http://schemas.openxmlformats.org/presentationml/2006/ole">
            <mc:AlternateContent xmlns:mc="http://schemas.openxmlformats.org/markup-compatibility/2006">
              <mc:Choice xmlns:v="urn:schemas-microsoft-com:vml" Requires="v">
                <p:oleObj spid="_x0000_s63610" name="Equation" r:id="rId5" imgW="1168400" imgH="469900" progId="Equation.3">
                  <p:embed/>
                </p:oleObj>
              </mc:Choice>
              <mc:Fallback>
                <p:oleObj name="Equation" r:id="rId5" imgW="1168400" imgH="469900" progId="Equation.3">
                  <p:embed/>
                  <p:pic>
                    <p:nvPicPr>
                      <p:cNvPr id="0" name=""/>
                      <p:cNvPicPr/>
                      <p:nvPr/>
                    </p:nvPicPr>
                    <p:blipFill>
                      <a:blip r:embed="rId6"/>
                      <a:stretch>
                        <a:fillRect/>
                      </a:stretch>
                    </p:blipFill>
                    <p:spPr>
                      <a:xfrm>
                        <a:off x="5638800" y="1143000"/>
                        <a:ext cx="2416175" cy="9763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23850696"/>
              </p:ext>
            </p:extLst>
          </p:nvPr>
        </p:nvGraphicFramePr>
        <p:xfrm>
          <a:off x="6248400" y="2286000"/>
          <a:ext cx="1444625" cy="658813"/>
        </p:xfrm>
        <a:graphic>
          <a:graphicData uri="http://schemas.openxmlformats.org/presentationml/2006/ole">
            <mc:AlternateContent xmlns:mc="http://schemas.openxmlformats.org/markup-compatibility/2006">
              <mc:Choice xmlns:v="urn:schemas-microsoft-com:vml" Requires="v">
                <p:oleObj spid="_x0000_s63611" name="Equation" r:id="rId7" imgW="698500" imgH="317500" progId="Equation.3">
                  <p:embed/>
                </p:oleObj>
              </mc:Choice>
              <mc:Fallback>
                <p:oleObj name="Equation" r:id="rId7" imgW="698500" imgH="317500" progId="Equation.3">
                  <p:embed/>
                  <p:pic>
                    <p:nvPicPr>
                      <p:cNvPr id="0" name=""/>
                      <p:cNvPicPr/>
                      <p:nvPr/>
                    </p:nvPicPr>
                    <p:blipFill>
                      <a:blip r:embed="rId8"/>
                      <a:stretch>
                        <a:fillRect/>
                      </a:stretch>
                    </p:blipFill>
                    <p:spPr>
                      <a:xfrm>
                        <a:off x="6248400" y="2286000"/>
                        <a:ext cx="1444625" cy="6588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66328685"/>
              </p:ext>
            </p:extLst>
          </p:nvPr>
        </p:nvGraphicFramePr>
        <p:xfrm>
          <a:off x="1066800" y="2362200"/>
          <a:ext cx="4205287" cy="3640138"/>
        </p:xfrm>
        <a:graphic>
          <a:graphicData uri="http://schemas.openxmlformats.org/presentationml/2006/ole">
            <mc:AlternateContent xmlns:mc="http://schemas.openxmlformats.org/markup-compatibility/2006">
              <mc:Choice xmlns:v="urn:schemas-microsoft-com:vml" Requires="v">
                <p:oleObj spid="_x0000_s63612" name="Equation" r:id="rId9" imgW="2032000" imgH="1752600" progId="Equation.3">
                  <p:embed/>
                </p:oleObj>
              </mc:Choice>
              <mc:Fallback>
                <p:oleObj name="Equation" r:id="rId9" imgW="2032000" imgH="1752600" progId="Equation.3">
                  <p:embed/>
                  <p:pic>
                    <p:nvPicPr>
                      <p:cNvPr id="0" name=""/>
                      <p:cNvPicPr/>
                      <p:nvPr/>
                    </p:nvPicPr>
                    <p:blipFill>
                      <a:blip r:embed="rId10"/>
                      <a:stretch>
                        <a:fillRect/>
                      </a:stretch>
                    </p:blipFill>
                    <p:spPr>
                      <a:xfrm>
                        <a:off x="1066800" y="2362200"/>
                        <a:ext cx="4205287" cy="3640138"/>
                      </a:xfrm>
                      <a:prstGeom prst="rect">
                        <a:avLst/>
                      </a:prstGeom>
                    </p:spPr>
                  </p:pic>
                </p:oleObj>
              </mc:Fallback>
            </mc:AlternateContent>
          </a:graphicData>
        </a:graphic>
      </p:graphicFrame>
    </p:spTree>
    <p:extLst>
      <p:ext uri="{BB962C8B-B14F-4D97-AF65-F5344CB8AC3E}">
        <p14:creationId xmlns:p14="http://schemas.microsoft.com/office/powerpoint/2010/main" val="8236565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7040366"/>
              </p:ext>
            </p:extLst>
          </p:nvPr>
        </p:nvGraphicFramePr>
        <p:xfrm>
          <a:off x="1676400" y="1066800"/>
          <a:ext cx="1304925" cy="401638"/>
        </p:xfrm>
        <a:graphic>
          <a:graphicData uri="http://schemas.openxmlformats.org/presentationml/2006/ole">
            <mc:AlternateContent xmlns:mc="http://schemas.openxmlformats.org/markup-compatibility/2006">
              <mc:Choice xmlns:v="urn:schemas-microsoft-com:vml" Requires="v">
                <p:oleObj spid="_x0000_s65583" name="Equation" r:id="rId3" imgW="787400" imgH="241300" progId="Equation.3">
                  <p:embed/>
                </p:oleObj>
              </mc:Choice>
              <mc:Fallback>
                <p:oleObj name="Equation" r:id="rId3" imgW="787400" imgH="241300" progId="Equation.3">
                  <p:embed/>
                  <p:pic>
                    <p:nvPicPr>
                      <p:cNvPr id="0" name=""/>
                      <p:cNvPicPr/>
                      <p:nvPr/>
                    </p:nvPicPr>
                    <p:blipFill>
                      <a:blip r:embed="rId4"/>
                      <a:stretch>
                        <a:fillRect/>
                      </a:stretch>
                    </p:blipFill>
                    <p:spPr>
                      <a:xfrm>
                        <a:off x="1676400" y="1066800"/>
                        <a:ext cx="1304925" cy="40163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86513163"/>
              </p:ext>
            </p:extLst>
          </p:nvPr>
        </p:nvGraphicFramePr>
        <p:xfrm>
          <a:off x="3657600" y="914400"/>
          <a:ext cx="2293937" cy="611188"/>
        </p:xfrm>
        <a:graphic>
          <a:graphicData uri="http://schemas.openxmlformats.org/presentationml/2006/ole">
            <mc:AlternateContent xmlns:mc="http://schemas.openxmlformats.org/markup-compatibility/2006">
              <mc:Choice xmlns:v="urn:schemas-microsoft-com:vml" Requires="v">
                <p:oleObj spid="_x0000_s65584" name="Equation" r:id="rId5" imgW="1384300" imgH="368300" progId="Equation.3">
                  <p:embed/>
                </p:oleObj>
              </mc:Choice>
              <mc:Fallback>
                <p:oleObj name="Equation" r:id="rId5" imgW="1384300" imgH="368300" progId="Equation.3">
                  <p:embed/>
                  <p:pic>
                    <p:nvPicPr>
                      <p:cNvPr id="0" name=""/>
                      <p:cNvPicPr/>
                      <p:nvPr/>
                    </p:nvPicPr>
                    <p:blipFill>
                      <a:blip r:embed="rId6"/>
                      <a:stretch>
                        <a:fillRect/>
                      </a:stretch>
                    </p:blipFill>
                    <p:spPr>
                      <a:xfrm>
                        <a:off x="3657600" y="914400"/>
                        <a:ext cx="2293937" cy="611188"/>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1143000" y="1905000"/>
            <a:ext cx="6400800" cy="4724400"/>
          </a:xfrm>
          <a:prstGeom prst="rect">
            <a:avLst/>
          </a:prstGeom>
        </p:spPr>
      </p:pic>
    </p:spTree>
    <p:extLst>
      <p:ext uri="{BB962C8B-B14F-4D97-AF65-F5344CB8AC3E}">
        <p14:creationId xmlns:p14="http://schemas.microsoft.com/office/powerpoint/2010/main" val="30110673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3477875"/>
          </a:xfrm>
          <a:prstGeom prst="rect">
            <a:avLst/>
          </a:prstGeom>
          <a:noFill/>
        </p:spPr>
        <p:txBody>
          <a:bodyPr wrap="square" rtlCol="0">
            <a:spAutoFit/>
          </a:bodyPr>
          <a:lstStyle/>
          <a:p>
            <a:r>
              <a:rPr lang="en-US" sz="2000" dirty="0" smtClean="0">
                <a:solidFill>
                  <a:schemeClr val="accent1">
                    <a:lumMod val="75000"/>
                  </a:schemeClr>
                </a:solidFill>
              </a:rPr>
              <a:t>-  Likelihood Function</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317205207"/>
              </p:ext>
            </p:extLst>
          </p:nvPr>
        </p:nvGraphicFramePr>
        <p:xfrm>
          <a:off x="609600" y="1676400"/>
          <a:ext cx="3581400" cy="755772"/>
        </p:xfrm>
        <a:graphic>
          <a:graphicData uri="http://schemas.openxmlformats.org/presentationml/2006/ole">
            <mc:AlternateContent xmlns:mc="http://schemas.openxmlformats.org/markup-compatibility/2006">
              <mc:Choice xmlns:v="urn:schemas-microsoft-com:vml" Requires="v">
                <p:oleObj spid="_x0000_s64635" name="Equation" r:id="rId3" imgW="1511300" imgH="317500" progId="Equation.3">
                  <p:embed/>
                </p:oleObj>
              </mc:Choice>
              <mc:Fallback>
                <p:oleObj name="Equation" r:id="rId3" imgW="1511300" imgH="317500" progId="Equation.3">
                  <p:embed/>
                  <p:pic>
                    <p:nvPicPr>
                      <p:cNvPr id="0" name=""/>
                      <p:cNvPicPr/>
                      <p:nvPr/>
                    </p:nvPicPr>
                    <p:blipFill>
                      <a:blip r:embed="rId4"/>
                      <a:stretch>
                        <a:fillRect/>
                      </a:stretch>
                    </p:blipFill>
                    <p:spPr>
                      <a:xfrm>
                        <a:off x="609600" y="1676400"/>
                        <a:ext cx="3581400" cy="75577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83290730"/>
              </p:ext>
            </p:extLst>
          </p:nvPr>
        </p:nvGraphicFramePr>
        <p:xfrm>
          <a:off x="228600" y="2819400"/>
          <a:ext cx="8667751" cy="1027112"/>
        </p:xfrm>
        <a:graphic>
          <a:graphicData uri="http://schemas.openxmlformats.org/presentationml/2006/ole">
            <mc:AlternateContent xmlns:mc="http://schemas.openxmlformats.org/markup-compatibility/2006">
              <mc:Choice xmlns:v="urn:schemas-microsoft-com:vml" Requires="v">
                <p:oleObj spid="_x0000_s64636" name="Equation" r:id="rId5" imgW="3657600" imgH="431800" progId="Equation.3">
                  <p:embed/>
                </p:oleObj>
              </mc:Choice>
              <mc:Fallback>
                <p:oleObj name="Equation" r:id="rId5" imgW="3657600" imgH="431800" progId="Equation.3">
                  <p:embed/>
                  <p:pic>
                    <p:nvPicPr>
                      <p:cNvPr id="0" name=""/>
                      <p:cNvPicPr/>
                      <p:nvPr/>
                    </p:nvPicPr>
                    <p:blipFill>
                      <a:blip r:embed="rId6"/>
                      <a:stretch>
                        <a:fillRect/>
                      </a:stretch>
                    </p:blipFill>
                    <p:spPr>
                      <a:xfrm>
                        <a:off x="228600" y="2819400"/>
                        <a:ext cx="8667751" cy="102711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94910053"/>
              </p:ext>
            </p:extLst>
          </p:nvPr>
        </p:nvGraphicFramePr>
        <p:xfrm>
          <a:off x="4648200" y="1676400"/>
          <a:ext cx="2859971" cy="762000"/>
        </p:xfrm>
        <a:graphic>
          <a:graphicData uri="http://schemas.openxmlformats.org/presentationml/2006/ole">
            <mc:AlternateContent xmlns:mc="http://schemas.openxmlformats.org/markup-compatibility/2006">
              <mc:Choice xmlns:v="urn:schemas-microsoft-com:vml" Requires="v">
                <p:oleObj spid="_x0000_s64637" name="Equation" r:id="rId7" imgW="1384300" imgH="368300" progId="Equation.3">
                  <p:embed/>
                </p:oleObj>
              </mc:Choice>
              <mc:Fallback>
                <p:oleObj name="Equation" r:id="rId7" imgW="1384300" imgH="368300" progId="Equation.3">
                  <p:embed/>
                  <p:pic>
                    <p:nvPicPr>
                      <p:cNvPr id="0" name=""/>
                      <p:cNvPicPr/>
                      <p:nvPr/>
                    </p:nvPicPr>
                    <p:blipFill>
                      <a:blip r:embed="rId8"/>
                      <a:stretch>
                        <a:fillRect/>
                      </a:stretch>
                    </p:blipFill>
                    <p:spPr>
                      <a:xfrm>
                        <a:off x="4648200" y="1676400"/>
                        <a:ext cx="2859971" cy="762000"/>
                      </a:xfrm>
                      <a:prstGeom prst="rect">
                        <a:avLst/>
                      </a:prstGeom>
                    </p:spPr>
                  </p:pic>
                </p:oleObj>
              </mc:Fallback>
            </mc:AlternateContent>
          </a:graphicData>
        </a:graphic>
      </p:graphicFrame>
      <p:sp>
        <p:nvSpPr>
          <p:cNvPr id="16" name="TextBox 15"/>
          <p:cNvSpPr txBox="1"/>
          <p:nvPr/>
        </p:nvSpPr>
        <p:spPr>
          <a:xfrm>
            <a:off x="16933" y="4191000"/>
            <a:ext cx="9296400" cy="2308324"/>
          </a:xfrm>
          <a:prstGeom prst="rect">
            <a:avLst/>
          </a:prstGeom>
          <a:noFill/>
        </p:spPr>
        <p:txBody>
          <a:bodyPr wrap="square" rtlCol="0">
            <a:spAutoFit/>
          </a:bodyPr>
          <a:lstStyle/>
          <a:p>
            <a:pPr marL="342900" indent="-342900">
              <a:buFontTx/>
              <a:buChar char="-"/>
            </a:pPr>
            <a:r>
              <a:rPr lang="en-US" sz="2400" dirty="0" smtClean="0">
                <a:solidFill>
                  <a:schemeClr val="tx2"/>
                </a:solidFill>
              </a:rPr>
              <a:t>The above function can be used to derive Max. Likelihood Estimates</a:t>
            </a:r>
          </a:p>
          <a:p>
            <a:endParaRPr lang="en-US" sz="2400" dirty="0">
              <a:solidFill>
                <a:schemeClr val="tx2"/>
              </a:solidFill>
            </a:endParaRPr>
          </a:p>
          <a:p>
            <a:endParaRPr lang="en-US" sz="2400" dirty="0" smtClean="0">
              <a:solidFill>
                <a:schemeClr val="tx2"/>
              </a:solidFill>
            </a:endParaRPr>
          </a:p>
          <a:p>
            <a:pPr marL="342900" indent="-342900">
              <a:buFontTx/>
              <a:buChar char="-"/>
            </a:pPr>
            <a:r>
              <a:rPr lang="en-US" sz="2400" dirty="0" smtClean="0">
                <a:solidFill>
                  <a:schemeClr val="tx2"/>
                </a:solidFill>
              </a:rPr>
              <a:t>ML and Bayesian analysis can be difficult because the integrals involved do not have closed forms.</a:t>
            </a:r>
          </a:p>
          <a:p>
            <a:pPr marL="342900" indent="-342900">
              <a:buFontTx/>
              <a:buChar char="-"/>
            </a:pPr>
            <a:r>
              <a:rPr lang="en-US" sz="2400" dirty="0" smtClean="0">
                <a:solidFill>
                  <a:schemeClr val="tx2"/>
                </a:solidFill>
              </a:rPr>
              <a:t>Instead we will use ‘data augmentation’</a:t>
            </a:r>
            <a:endParaRPr lang="en-US" sz="2400" dirty="0">
              <a:solidFill>
                <a:schemeClr val="tx2"/>
              </a:solidFill>
            </a:endParaRPr>
          </a:p>
        </p:txBody>
      </p:sp>
      <p:sp>
        <p:nvSpPr>
          <p:cNvPr id="2" name="Rectangle 1"/>
          <p:cNvSpPr/>
          <p:nvPr/>
        </p:nvSpPr>
        <p:spPr>
          <a:xfrm>
            <a:off x="1524000" y="4876800"/>
            <a:ext cx="5791200" cy="369332"/>
          </a:xfrm>
          <a:prstGeom prst="rect">
            <a:avLst/>
          </a:prstGeom>
          <a:solidFill>
            <a:schemeClr val="accent6">
              <a:lumMod val="20000"/>
              <a:lumOff val="80000"/>
            </a:schemeClr>
          </a:solidFill>
        </p:spPr>
        <p:txBody>
          <a:bodyPr wrap="square">
            <a:spAutoFit/>
          </a:bodyPr>
          <a:lstStyle/>
          <a:p>
            <a:pPr algn="ctr"/>
            <a:r>
              <a:rPr lang="en-US" dirty="0" err="1">
                <a:solidFill>
                  <a:srgbClr val="000000"/>
                </a:solidFill>
                <a:latin typeface="Courier New"/>
                <a:cs typeface="Courier New"/>
              </a:rPr>
              <a:t>glm</a:t>
            </a:r>
            <a:r>
              <a:rPr lang="en-US" dirty="0">
                <a:solidFill>
                  <a:srgbClr val="000000"/>
                </a:solidFill>
                <a:latin typeface="Courier New"/>
                <a:cs typeface="Courier New"/>
              </a:rPr>
              <a:t>(</a:t>
            </a:r>
            <a:r>
              <a:rPr lang="en-US" dirty="0" err="1">
                <a:solidFill>
                  <a:srgbClr val="000000"/>
                </a:solidFill>
                <a:latin typeface="Courier New"/>
                <a:cs typeface="Courier New"/>
              </a:rPr>
              <a:t>y~X</a:t>
            </a:r>
            <a:r>
              <a:rPr lang="en-US" dirty="0" smtClean="0">
                <a:solidFill>
                  <a:srgbClr val="000000"/>
                </a:solidFill>
                <a:latin typeface="Courier New"/>
                <a:cs typeface="Courier New"/>
              </a:rPr>
              <a:t>, family</a:t>
            </a:r>
            <a:r>
              <a:rPr lang="en-US" dirty="0">
                <a:solidFill>
                  <a:srgbClr val="000000"/>
                </a:solidFill>
                <a:latin typeface="Courier New"/>
                <a:cs typeface="Courier New"/>
              </a:rPr>
              <a:t>=binomial(link=</a:t>
            </a:r>
            <a:r>
              <a:rPr lang="en-US" dirty="0" err="1">
                <a:solidFill>
                  <a:srgbClr val="000000"/>
                </a:solidFill>
                <a:latin typeface="Courier New"/>
                <a:cs typeface="Courier New"/>
              </a:rPr>
              <a:t>probit</a:t>
            </a:r>
            <a:r>
              <a:rPr lang="en-US" dirty="0">
                <a:solidFill>
                  <a:srgbClr val="000000"/>
                </a:solidFill>
                <a:latin typeface="Courier New"/>
                <a:cs typeface="Courier New"/>
              </a:rPr>
              <a:t>)) </a:t>
            </a:r>
            <a:endParaRPr lang="en-US" dirty="0"/>
          </a:p>
        </p:txBody>
      </p:sp>
    </p:spTree>
    <p:extLst>
      <p:ext uri="{BB962C8B-B14F-4D97-AF65-F5344CB8AC3E}">
        <p14:creationId xmlns:p14="http://schemas.microsoft.com/office/powerpoint/2010/main" val="485150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7772400" cy="762000"/>
          </a:xfrm>
        </p:spPr>
        <p:txBody>
          <a:bodyPr>
            <a:normAutofit/>
          </a:bodyPr>
          <a:lstStyle/>
          <a:p>
            <a:r>
              <a:rPr lang="en-US" sz="3200" dirty="0" smtClean="0">
                <a:solidFill>
                  <a:schemeClr val="accent2">
                    <a:lumMod val="75000"/>
                  </a:schemeClr>
                </a:solidFill>
              </a:rPr>
              <a:t>Bayesian Model For Binary Outcomes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0" y="8382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3" name="TextBox 2"/>
          <p:cNvSpPr txBox="1"/>
          <p:nvPr/>
        </p:nvSpPr>
        <p:spPr>
          <a:xfrm>
            <a:off x="381000" y="914400"/>
            <a:ext cx="5334000" cy="461665"/>
          </a:xfrm>
          <a:prstGeom prst="rect">
            <a:avLst/>
          </a:prstGeom>
          <a:noFill/>
        </p:spPr>
        <p:txBody>
          <a:bodyPr wrap="square" rtlCol="0">
            <a:spAutoFit/>
          </a:bodyPr>
          <a:lstStyle/>
          <a:p>
            <a:r>
              <a:rPr lang="en-US" sz="2400" dirty="0" smtClean="0">
                <a:solidFill>
                  <a:schemeClr val="tx2"/>
                </a:solidFill>
              </a:rPr>
              <a:t>(Bayesian) Likelihood Function</a:t>
            </a:r>
            <a:endParaRPr lang="en-US" sz="2400" dirty="0">
              <a:solidFill>
                <a:schemeClr val="tx2"/>
              </a:solidFill>
            </a:endParaRPr>
          </a:p>
        </p:txBody>
      </p:sp>
      <p:sp>
        <p:nvSpPr>
          <p:cNvPr id="11" name="TextBox 10"/>
          <p:cNvSpPr txBox="1"/>
          <p:nvPr/>
        </p:nvSpPr>
        <p:spPr>
          <a:xfrm>
            <a:off x="304800" y="3733800"/>
            <a:ext cx="8839200" cy="461665"/>
          </a:xfrm>
          <a:prstGeom prst="rect">
            <a:avLst/>
          </a:prstGeom>
          <a:noFill/>
        </p:spPr>
        <p:txBody>
          <a:bodyPr wrap="square" rtlCol="0">
            <a:spAutoFit/>
          </a:bodyPr>
          <a:lstStyle/>
          <a:p>
            <a:r>
              <a:rPr lang="en-US" sz="2400" dirty="0" smtClean="0">
                <a:solidFill>
                  <a:schemeClr val="tx2"/>
                </a:solidFill>
              </a:rPr>
              <a:t>Prior</a:t>
            </a:r>
            <a:endParaRPr lang="en-US" sz="2400" dirty="0">
              <a:solidFill>
                <a:schemeClr val="tx2"/>
              </a:solidFill>
            </a:endParaRPr>
          </a:p>
        </p:txBody>
      </p:sp>
      <p:sp>
        <p:nvSpPr>
          <p:cNvPr id="12" name="TextBox 11"/>
          <p:cNvSpPr txBox="1"/>
          <p:nvPr/>
        </p:nvSpPr>
        <p:spPr>
          <a:xfrm>
            <a:off x="533400" y="4495800"/>
            <a:ext cx="7620000" cy="461665"/>
          </a:xfrm>
          <a:prstGeom prst="rect">
            <a:avLst/>
          </a:prstGeom>
          <a:noFill/>
        </p:spPr>
        <p:txBody>
          <a:bodyPr wrap="square" rtlCol="0">
            <a:spAutoFit/>
          </a:bodyPr>
          <a:lstStyle/>
          <a:p>
            <a:pPr algn="ctr"/>
            <a:r>
              <a:rPr lang="en-US" sz="2400" dirty="0" smtClean="0">
                <a:solidFill>
                  <a:schemeClr val="tx2"/>
                </a:solidFill>
              </a:rPr>
              <a:t>Joint Posterior</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506266929"/>
              </p:ext>
            </p:extLst>
          </p:nvPr>
        </p:nvGraphicFramePr>
        <p:xfrm>
          <a:off x="339724" y="1600200"/>
          <a:ext cx="8651876" cy="1981200"/>
        </p:xfrm>
        <a:graphic>
          <a:graphicData uri="http://schemas.openxmlformats.org/presentationml/2006/ole">
            <mc:AlternateContent xmlns:mc="http://schemas.openxmlformats.org/markup-compatibility/2006">
              <mc:Choice xmlns:v="urn:schemas-microsoft-com:vml" Requires="v">
                <p:oleObj spid="_x0000_s66653" name="Equation" r:id="rId4" imgW="4330700" imgH="990600" progId="Equation.3">
                  <p:embed/>
                </p:oleObj>
              </mc:Choice>
              <mc:Fallback>
                <p:oleObj name="Equation" r:id="rId4" imgW="4330700" imgH="990600" progId="Equation.3">
                  <p:embed/>
                  <p:pic>
                    <p:nvPicPr>
                      <p:cNvPr id="0" name=""/>
                      <p:cNvPicPr/>
                      <p:nvPr/>
                    </p:nvPicPr>
                    <p:blipFill>
                      <a:blip r:embed="rId5"/>
                      <a:stretch>
                        <a:fillRect/>
                      </a:stretch>
                    </p:blipFill>
                    <p:spPr>
                      <a:xfrm>
                        <a:off x="339724" y="1600200"/>
                        <a:ext cx="8651876" cy="19812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090728015"/>
              </p:ext>
            </p:extLst>
          </p:nvPr>
        </p:nvGraphicFramePr>
        <p:xfrm>
          <a:off x="1727200" y="3581400"/>
          <a:ext cx="1884363" cy="762000"/>
        </p:xfrm>
        <a:graphic>
          <a:graphicData uri="http://schemas.openxmlformats.org/presentationml/2006/ole">
            <mc:AlternateContent xmlns:mc="http://schemas.openxmlformats.org/markup-compatibility/2006">
              <mc:Choice xmlns:v="urn:schemas-microsoft-com:vml" Requires="v">
                <p:oleObj spid="_x0000_s66654" name="Equation" r:id="rId6" imgW="723900" imgH="292100" progId="Equation.3">
                  <p:embed/>
                </p:oleObj>
              </mc:Choice>
              <mc:Fallback>
                <p:oleObj name="Equation" r:id="rId6" imgW="723900" imgH="292100" progId="Equation.3">
                  <p:embed/>
                  <p:pic>
                    <p:nvPicPr>
                      <p:cNvPr id="0" name=""/>
                      <p:cNvPicPr/>
                      <p:nvPr/>
                    </p:nvPicPr>
                    <p:blipFill>
                      <a:blip r:embed="rId7"/>
                      <a:stretch>
                        <a:fillRect/>
                      </a:stretch>
                    </p:blipFill>
                    <p:spPr>
                      <a:xfrm>
                        <a:off x="1727200" y="3581400"/>
                        <a:ext cx="1884363" cy="7620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811183250"/>
              </p:ext>
            </p:extLst>
          </p:nvPr>
        </p:nvGraphicFramePr>
        <p:xfrm>
          <a:off x="4800600" y="914400"/>
          <a:ext cx="539750" cy="381000"/>
        </p:xfrm>
        <a:graphic>
          <a:graphicData uri="http://schemas.openxmlformats.org/presentationml/2006/ole">
            <mc:AlternateContent xmlns:mc="http://schemas.openxmlformats.org/markup-compatibility/2006">
              <mc:Choice xmlns:v="urn:schemas-microsoft-com:vml" Requires="v">
                <p:oleObj spid="_x0000_s66655" name="Equation" r:id="rId8" imgW="215900" imgH="215900" progId="Equation.3">
                  <p:embed/>
                </p:oleObj>
              </mc:Choice>
              <mc:Fallback>
                <p:oleObj name="Equation" r:id="rId8" imgW="215900" imgH="215900" progId="Equation.3">
                  <p:embed/>
                  <p:pic>
                    <p:nvPicPr>
                      <p:cNvPr id="0" name=""/>
                      <p:cNvPicPr/>
                      <p:nvPr/>
                    </p:nvPicPr>
                    <p:blipFill>
                      <a:blip r:embed="rId9"/>
                      <a:stretch>
                        <a:fillRect/>
                      </a:stretch>
                    </p:blipFill>
                    <p:spPr>
                      <a:xfrm>
                        <a:off x="4800600" y="914400"/>
                        <a:ext cx="539750" cy="381000"/>
                      </a:xfrm>
                      <a:prstGeom prst="rect">
                        <a:avLst/>
                      </a:prstGeom>
                    </p:spPr>
                  </p:pic>
                </p:oleObj>
              </mc:Fallback>
            </mc:AlternateContent>
          </a:graphicData>
        </a:graphic>
      </p:graphicFrame>
      <p:sp>
        <p:nvSpPr>
          <p:cNvPr id="17" name="Rectangle 16"/>
          <p:cNvSpPr/>
          <p:nvPr/>
        </p:nvSpPr>
        <p:spPr>
          <a:xfrm>
            <a:off x="5306840" y="914400"/>
            <a:ext cx="2112027" cy="369332"/>
          </a:xfrm>
          <a:prstGeom prst="rect">
            <a:avLst/>
          </a:prstGeom>
        </p:spPr>
        <p:txBody>
          <a:bodyPr wrap="none">
            <a:spAutoFit/>
          </a:bodyPr>
          <a:lstStyle/>
          <a:p>
            <a:pPr algn="ctr"/>
            <a:r>
              <a:rPr lang="en-US" dirty="0" smtClean="0"/>
              <a:t>Unobserved liability.</a:t>
            </a:r>
            <a:endParaRPr lang="en-US" dirty="0"/>
          </a:p>
        </p:txBody>
      </p:sp>
      <p:graphicFrame>
        <p:nvGraphicFramePr>
          <p:cNvPr id="18" name="Object 17"/>
          <p:cNvGraphicFramePr>
            <a:graphicFrameLocks noChangeAspect="1"/>
          </p:cNvGraphicFramePr>
          <p:nvPr>
            <p:extLst>
              <p:ext uri="{D42A27DB-BD31-4B8C-83A1-F6EECF244321}">
                <p14:modId xmlns:p14="http://schemas.microsoft.com/office/powerpoint/2010/main" val="4022213833"/>
              </p:ext>
            </p:extLst>
          </p:nvPr>
        </p:nvGraphicFramePr>
        <p:xfrm>
          <a:off x="152400" y="5181600"/>
          <a:ext cx="8820150" cy="970619"/>
        </p:xfrm>
        <a:graphic>
          <a:graphicData uri="http://schemas.openxmlformats.org/presentationml/2006/ole">
            <mc:AlternateContent xmlns:mc="http://schemas.openxmlformats.org/markup-compatibility/2006">
              <mc:Choice xmlns:v="urn:schemas-microsoft-com:vml" Requires="v">
                <p:oleObj spid="_x0000_s66656" name="Equation" r:id="rId10" imgW="5778500" imgH="635000" progId="Equation.3">
                  <p:embed/>
                </p:oleObj>
              </mc:Choice>
              <mc:Fallback>
                <p:oleObj name="Equation" r:id="rId10" imgW="5778500" imgH="635000" progId="Equation.3">
                  <p:embed/>
                  <p:pic>
                    <p:nvPicPr>
                      <p:cNvPr id="0" name=""/>
                      <p:cNvPicPr/>
                      <p:nvPr/>
                    </p:nvPicPr>
                    <p:blipFill>
                      <a:blip r:embed="rId11"/>
                      <a:stretch>
                        <a:fillRect/>
                      </a:stretch>
                    </p:blipFill>
                    <p:spPr>
                      <a:xfrm>
                        <a:off x="152400" y="5181600"/>
                        <a:ext cx="8820150" cy="970619"/>
                      </a:xfrm>
                      <a:prstGeom prst="rect">
                        <a:avLst/>
                      </a:prstGeom>
                    </p:spPr>
                  </p:pic>
                </p:oleObj>
              </mc:Fallback>
            </mc:AlternateContent>
          </a:graphicData>
        </a:graphic>
      </p:graphicFrame>
    </p:spTree>
    <p:extLst>
      <p:ext uri="{BB962C8B-B14F-4D97-AF65-F5344CB8AC3E}">
        <p14:creationId xmlns:p14="http://schemas.microsoft.com/office/powerpoint/2010/main" val="30793226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762000"/>
          </a:xfrm>
        </p:spPr>
        <p:txBody>
          <a:bodyPr>
            <a:normAutofit/>
          </a:bodyPr>
          <a:lstStyle/>
          <a:p>
            <a:r>
              <a:rPr lang="en-US" sz="3200" dirty="0" smtClean="0">
                <a:solidFill>
                  <a:schemeClr val="accent2">
                    <a:lumMod val="75000"/>
                  </a:schemeClr>
                </a:solidFill>
              </a:rPr>
              <a:t>Fully Conditional Distributions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9906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387295684"/>
              </p:ext>
            </p:extLst>
          </p:nvPr>
        </p:nvGraphicFramePr>
        <p:xfrm>
          <a:off x="228600" y="1066800"/>
          <a:ext cx="5410200" cy="1031684"/>
        </p:xfrm>
        <a:graphic>
          <a:graphicData uri="http://schemas.openxmlformats.org/presentationml/2006/ole">
            <mc:AlternateContent xmlns:mc="http://schemas.openxmlformats.org/markup-compatibility/2006">
              <mc:Choice xmlns:v="urn:schemas-microsoft-com:vml" Requires="v">
                <p:oleObj spid="_x0000_s67620" name="Equation" r:id="rId4" imgW="2400300" imgH="457200" progId="Equation.3">
                  <p:embed/>
                </p:oleObj>
              </mc:Choice>
              <mc:Fallback>
                <p:oleObj name="Equation" r:id="rId4" imgW="2400300" imgH="457200" progId="Equation.3">
                  <p:embed/>
                  <p:pic>
                    <p:nvPicPr>
                      <p:cNvPr id="0" name=""/>
                      <p:cNvPicPr/>
                      <p:nvPr/>
                    </p:nvPicPr>
                    <p:blipFill>
                      <a:blip r:embed="rId5"/>
                      <a:stretch>
                        <a:fillRect/>
                      </a:stretch>
                    </p:blipFill>
                    <p:spPr>
                      <a:xfrm>
                        <a:off x="228600" y="1066800"/>
                        <a:ext cx="5410200" cy="1031684"/>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93681974"/>
              </p:ext>
            </p:extLst>
          </p:nvPr>
        </p:nvGraphicFramePr>
        <p:xfrm>
          <a:off x="228600" y="2288790"/>
          <a:ext cx="5638800" cy="1064010"/>
        </p:xfrm>
        <a:graphic>
          <a:graphicData uri="http://schemas.openxmlformats.org/presentationml/2006/ole">
            <mc:AlternateContent xmlns:mc="http://schemas.openxmlformats.org/markup-compatibility/2006">
              <mc:Choice xmlns:v="urn:schemas-microsoft-com:vml" Requires="v">
                <p:oleObj spid="_x0000_s67621" name="Equation" r:id="rId6" imgW="2425700" imgH="457200" progId="Equation.3">
                  <p:embed/>
                </p:oleObj>
              </mc:Choice>
              <mc:Fallback>
                <p:oleObj name="Equation" r:id="rId6" imgW="2425700" imgH="457200" progId="Equation.3">
                  <p:embed/>
                  <p:pic>
                    <p:nvPicPr>
                      <p:cNvPr id="0" name=""/>
                      <p:cNvPicPr/>
                      <p:nvPr/>
                    </p:nvPicPr>
                    <p:blipFill>
                      <a:blip r:embed="rId7"/>
                      <a:stretch>
                        <a:fillRect/>
                      </a:stretch>
                    </p:blipFill>
                    <p:spPr>
                      <a:xfrm>
                        <a:off x="228600" y="2288790"/>
                        <a:ext cx="5638800" cy="1064010"/>
                      </a:xfrm>
                      <a:prstGeom prst="rect">
                        <a:avLst/>
                      </a:prstGeom>
                    </p:spPr>
                  </p:pic>
                </p:oleObj>
              </mc:Fallback>
            </mc:AlternateContent>
          </a:graphicData>
        </a:graphic>
      </p:graphicFrame>
      <p:sp>
        <p:nvSpPr>
          <p:cNvPr id="9" name="TextBox 8"/>
          <p:cNvSpPr txBox="1"/>
          <p:nvPr/>
        </p:nvSpPr>
        <p:spPr>
          <a:xfrm>
            <a:off x="228600" y="3581400"/>
            <a:ext cx="8686800" cy="1569660"/>
          </a:xfrm>
          <a:prstGeom prst="rect">
            <a:avLst/>
          </a:prstGeom>
          <a:noFill/>
        </p:spPr>
        <p:txBody>
          <a:bodyPr wrap="square" rtlCol="0">
            <a:spAutoFit/>
          </a:bodyPr>
          <a:lstStyle/>
          <a:p>
            <a:pPr marL="342900" indent="-342900">
              <a:buFontTx/>
              <a:buChar char="-"/>
            </a:pPr>
            <a:r>
              <a:rPr lang="en-US" sz="2400" dirty="0" smtClean="0">
                <a:solidFill>
                  <a:schemeClr val="tx2"/>
                </a:solidFill>
              </a:rPr>
              <a:t>These are truncated normal densities with mean x</a:t>
            </a:r>
            <a:r>
              <a:rPr lang="en-US" sz="2400" baseline="-25000" dirty="0" smtClean="0">
                <a:solidFill>
                  <a:schemeClr val="tx2"/>
                </a:solidFill>
              </a:rPr>
              <a:t>i</a:t>
            </a:r>
            <a:r>
              <a:rPr lang="en-US" sz="2400" dirty="0" smtClean="0">
                <a:solidFill>
                  <a:schemeClr val="tx2"/>
                </a:solidFill>
              </a:rPr>
              <a:t>’β and variance equal to 0. Truncated below or above zero depending on whether </a:t>
            </a:r>
            <a:r>
              <a:rPr lang="en-US" sz="2400" i="1" dirty="0" err="1" smtClean="0">
                <a:solidFill>
                  <a:schemeClr val="tx2"/>
                </a:solidFill>
              </a:rPr>
              <a:t>y</a:t>
            </a:r>
            <a:r>
              <a:rPr lang="en-US" sz="2400" i="1" baseline="-25000" dirty="0" err="1" smtClean="0">
                <a:solidFill>
                  <a:schemeClr val="tx2"/>
                </a:solidFill>
              </a:rPr>
              <a:t>i</a:t>
            </a:r>
            <a:r>
              <a:rPr lang="en-US" sz="2400" i="1" dirty="0" smtClean="0">
                <a:solidFill>
                  <a:schemeClr val="tx2"/>
                </a:solidFill>
              </a:rPr>
              <a:t> i</a:t>
            </a:r>
            <a:r>
              <a:rPr lang="en-US" sz="2400" dirty="0" smtClean="0">
                <a:solidFill>
                  <a:schemeClr val="tx2"/>
                </a:solidFill>
              </a:rPr>
              <a:t>s equal to 1 or 0, respectively.</a:t>
            </a:r>
          </a:p>
          <a:p>
            <a:endParaRPr lang="en-US" sz="2400" dirty="0">
              <a:solidFill>
                <a:schemeClr val="tx2"/>
              </a:solidFill>
            </a:endParaRPr>
          </a:p>
        </p:txBody>
      </p:sp>
    </p:spTree>
    <p:extLst>
      <p:ext uri="{BB962C8B-B14F-4D97-AF65-F5344CB8AC3E}">
        <p14:creationId xmlns:p14="http://schemas.microsoft.com/office/powerpoint/2010/main" val="42424775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762000"/>
          </a:xfrm>
        </p:spPr>
        <p:txBody>
          <a:bodyPr>
            <a:normAutofit/>
          </a:bodyPr>
          <a:lstStyle/>
          <a:p>
            <a:r>
              <a:rPr lang="en-US" sz="3200" dirty="0" smtClean="0">
                <a:solidFill>
                  <a:schemeClr val="accent2">
                    <a:lumMod val="75000"/>
                  </a:schemeClr>
                </a:solidFill>
              </a:rPr>
              <a:t>Outline of a Gibbs Sampler</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9906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6" name="TextBox 15"/>
          <p:cNvSpPr txBox="1"/>
          <p:nvPr/>
        </p:nvSpPr>
        <p:spPr>
          <a:xfrm>
            <a:off x="228600" y="914400"/>
            <a:ext cx="8686800" cy="5632310"/>
          </a:xfrm>
          <a:prstGeom prst="rect">
            <a:avLst/>
          </a:prstGeom>
          <a:noFill/>
        </p:spPr>
        <p:txBody>
          <a:bodyPr wrap="square" rtlCol="0">
            <a:spAutoFit/>
          </a:bodyPr>
          <a:lstStyle/>
          <a:p>
            <a:pPr marL="342900" indent="-342900">
              <a:buFontTx/>
              <a:buChar char="-"/>
            </a:pPr>
            <a:r>
              <a:rPr lang="en-US" sz="2400" dirty="0" smtClean="0">
                <a:solidFill>
                  <a:schemeClr val="tx2"/>
                </a:solidFill>
              </a:rPr>
              <a:t>Once we have sampled the un-observed liabilities the likelihood function becomes the standard Gaussian likelihood for data      .</a:t>
            </a:r>
          </a:p>
          <a:p>
            <a:pPr marL="342900" indent="-342900">
              <a:buFontTx/>
              <a:buChar char="-"/>
            </a:pPr>
            <a:endParaRPr lang="en-US" sz="2400" dirty="0">
              <a:solidFill>
                <a:schemeClr val="tx2"/>
              </a:solidFill>
            </a:endParaRPr>
          </a:p>
          <a:p>
            <a:pPr marL="342900" indent="-342900">
              <a:buFontTx/>
              <a:buChar char="-"/>
            </a:pPr>
            <a:endParaRPr lang="en-US" sz="2400" dirty="0" smtClean="0">
              <a:solidFill>
                <a:schemeClr val="tx2"/>
              </a:solidFill>
            </a:endParaRPr>
          </a:p>
          <a:p>
            <a:pPr marL="342900" indent="-342900">
              <a:buFontTx/>
              <a:buChar char="-"/>
            </a:pPr>
            <a:endParaRPr lang="en-US" sz="2400" dirty="0">
              <a:solidFill>
                <a:schemeClr val="tx2"/>
              </a:solidFill>
            </a:endParaRPr>
          </a:p>
          <a:p>
            <a:pPr marL="342900" indent="-342900">
              <a:buFontTx/>
              <a:buChar char="-"/>
            </a:pPr>
            <a:endParaRPr lang="en-US" sz="2400" dirty="0" smtClean="0">
              <a:solidFill>
                <a:schemeClr val="tx2"/>
              </a:solidFill>
            </a:endParaRPr>
          </a:p>
          <a:p>
            <a:pPr marL="342900" indent="-342900">
              <a:buFontTx/>
              <a:buChar char="-"/>
            </a:pPr>
            <a:endParaRPr lang="en-US" sz="2400" dirty="0" smtClean="0">
              <a:solidFill>
                <a:schemeClr val="tx2"/>
              </a:solidFill>
            </a:endParaRPr>
          </a:p>
          <a:p>
            <a:pPr marL="342900" indent="-342900">
              <a:buFontTx/>
              <a:buChar char="-"/>
            </a:pPr>
            <a:r>
              <a:rPr lang="en-US" sz="2400" dirty="0" smtClean="0">
                <a:solidFill>
                  <a:schemeClr val="tx2"/>
                </a:solidFill>
              </a:rPr>
              <a:t>Therefore, the fully conditionals for all the parameters (regression coefficients, variances, etc.) are the same as the ones we discussed for the linear model, with one exception, the error variance is fixed to 1, and we do not need to sample it.</a:t>
            </a:r>
          </a:p>
          <a:p>
            <a:pPr marL="342900" indent="-342900">
              <a:buFontTx/>
              <a:buChar char="-"/>
            </a:pPr>
            <a:endParaRPr lang="en-US" sz="2400" dirty="0">
              <a:solidFill>
                <a:schemeClr val="tx2"/>
              </a:solidFill>
            </a:endParaRPr>
          </a:p>
          <a:p>
            <a:pPr marL="342900" indent="-342900">
              <a:buFontTx/>
              <a:buChar char="-"/>
            </a:pPr>
            <a:r>
              <a:rPr lang="en-US" sz="2400" dirty="0" smtClean="0">
                <a:solidFill>
                  <a:schemeClr val="tx2"/>
                </a:solidFill>
              </a:rPr>
              <a:t>Consequently, only a few modifications are needed to adapt the sampler we developed for the linear regression to accommodate binary outcomes (see sampler in </a:t>
            </a:r>
            <a:r>
              <a:rPr lang="en-US" sz="2400" dirty="0" err="1" smtClean="0">
                <a:solidFill>
                  <a:schemeClr val="tx2"/>
                </a:solidFill>
              </a:rPr>
              <a:t>GitHub</a:t>
            </a:r>
            <a:r>
              <a:rPr lang="en-US" sz="2400" smtClean="0">
                <a:solidFill>
                  <a:schemeClr val="tx2"/>
                </a:solidFill>
              </a:rPr>
              <a:t>).</a:t>
            </a:r>
            <a:endParaRPr lang="en-US" sz="2400" dirty="0">
              <a:solidFill>
                <a:schemeClr val="tx2"/>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08318035"/>
              </p:ext>
            </p:extLst>
          </p:nvPr>
        </p:nvGraphicFramePr>
        <p:xfrm>
          <a:off x="228600" y="2057400"/>
          <a:ext cx="8651875" cy="1346200"/>
        </p:xfrm>
        <a:graphic>
          <a:graphicData uri="http://schemas.openxmlformats.org/presentationml/2006/ole">
            <mc:AlternateContent xmlns:mc="http://schemas.openxmlformats.org/markup-compatibility/2006">
              <mc:Choice xmlns:v="urn:schemas-microsoft-com:vml" Requires="v">
                <p:oleObj spid="_x0000_s81939" name="Equation" r:id="rId4" imgW="4330700" imgH="673100" progId="Equation.3">
                  <p:embed/>
                </p:oleObj>
              </mc:Choice>
              <mc:Fallback>
                <p:oleObj name="Equation" r:id="rId4" imgW="4330700" imgH="673100" progId="Equation.3">
                  <p:embed/>
                  <p:pic>
                    <p:nvPicPr>
                      <p:cNvPr id="0" name=""/>
                      <p:cNvPicPr/>
                      <p:nvPr/>
                    </p:nvPicPr>
                    <p:blipFill>
                      <a:blip r:embed="rId5"/>
                      <a:stretch>
                        <a:fillRect/>
                      </a:stretch>
                    </p:blipFill>
                    <p:spPr>
                      <a:xfrm>
                        <a:off x="228600" y="2057400"/>
                        <a:ext cx="8651875" cy="1346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433665005"/>
              </p:ext>
            </p:extLst>
          </p:nvPr>
        </p:nvGraphicFramePr>
        <p:xfrm>
          <a:off x="8153400" y="1524000"/>
          <a:ext cx="304800" cy="457200"/>
        </p:xfrm>
        <a:graphic>
          <a:graphicData uri="http://schemas.openxmlformats.org/presentationml/2006/ole">
            <mc:AlternateContent xmlns:mc="http://schemas.openxmlformats.org/markup-compatibility/2006">
              <mc:Choice xmlns:v="urn:schemas-microsoft-com:vml" Requires="v">
                <p:oleObj spid="_x0000_s81940" name="Equation" r:id="rId6" imgW="127000" imgH="203200" progId="Equation.3">
                  <p:embed/>
                </p:oleObj>
              </mc:Choice>
              <mc:Fallback>
                <p:oleObj name="Equation" r:id="rId6" imgW="127000" imgH="203200" progId="Equation.3">
                  <p:embed/>
                  <p:pic>
                    <p:nvPicPr>
                      <p:cNvPr id="0" name=""/>
                      <p:cNvPicPr/>
                      <p:nvPr/>
                    </p:nvPicPr>
                    <p:blipFill>
                      <a:blip r:embed="rId7"/>
                      <a:stretch>
                        <a:fillRect/>
                      </a:stretch>
                    </p:blipFill>
                    <p:spPr>
                      <a:xfrm>
                        <a:off x="8153400" y="1524000"/>
                        <a:ext cx="304800" cy="457200"/>
                      </a:xfrm>
                      <a:prstGeom prst="rect">
                        <a:avLst/>
                      </a:prstGeom>
                    </p:spPr>
                  </p:pic>
                </p:oleObj>
              </mc:Fallback>
            </mc:AlternateContent>
          </a:graphicData>
        </a:graphic>
      </p:graphicFrame>
    </p:spTree>
    <p:extLst>
      <p:ext uri="{BB962C8B-B14F-4D97-AF65-F5344CB8AC3E}">
        <p14:creationId xmlns:p14="http://schemas.microsoft.com/office/powerpoint/2010/main" val="26023010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Variable selection in linear models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7620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2" name="TextBox 11"/>
          <p:cNvSpPr txBox="1"/>
          <p:nvPr/>
        </p:nvSpPr>
        <p:spPr>
          <a:xfrm>
            <a:off x="228600" y="914400"/>
            <a:ext cx="7620000" cy="461665"/>
          </a:xfrm>
          <a:prstGeom prst="rect">
            <a:avLst/>
          </a:prstGeom>
          <a:noFill/>
        </p:spPr>
        <p:txBody>
          <a:bodyPr wrap="square" rtlCol="0">
            <a:spAutoFit/>
          </a:bodyPr>
          <a:lstStyle/>
          <a:p>
            <a:r>
              <a:rPr lang="en-US" sz="2400" dirty="0" smtClean="0">
                <a:solidFill>
                  <a:schemeClr val="tx2"/>
                </a:solidFill>
              </a:rPr>
              <a:t>Regression equation</a:t>
            </a:r>
            <a:endParaRPr lang="en-US" sz="2400" dirty="0">
              <a:solidFill>
                <a:schemeClr val="tx2"/>
              </a:solidFill>
            </a:endParaRPr>
          </a:p>
        </p:txBody>
      </p:sp>
      <p:sp>
        <p:nvSpPr>
          <p:cNvPr id="14" name="TextBox 13"/>
          <p:cNvSpPr txBox="1"/>
          <p:nvPr/>
        </p:nvSpPr>
        <p:spPr>
          <a:xfrm>
            <a:off x="533400" y="4038600"/>
            <a:ext cx="7620000" cy="1200328"/>
          </a:xfrm>
          <a:prstGeom prst="rect">
            <a:avLst/>
          </a:prstGeom>
          <a:noFill/>
        </p:spPr>
        <p:txBody>
          <a:bodyPr wrap="square" rtlCol="0">
            <a:spAutoFit/>
          </a:bodyPr>
          <a:lstStyle/>
          <a:p>
            <a:pPr marL="342900" indent="-342900">
              <a:buFont typeface="Symbol" charset="0"/>
              <a:buChar char=""/>
            </a:pPr>
            <a:r>
              <a:rPr lang="en-US" sz="2400" i="1" dirty="0" err="1" smtClean="0">
                <a:solidFill>
                  <a:schemeClr val="tx2"/>
                </a:solidFill>
              </a:rPr>
              <a:t>δ</a:t>
            </a:r>
            <a:r>
              <a:rPr lang="en-US" sz="2400" i="1" baseline="-25000" dirty="0" err="1" smtClean="0">
                <a:solidFill>
                  <a:schemeClr val="tx2"/>
                </a:solidFill>
              </a:rPr>
              <a:t>j</a:t>
            </a:r>
            <a:r>
              <a:rPr lang="en-US" sz="2400" dirty="0" smtClean="0">
                <a:solidFill>
                  <a:schemeClr val="tx2"/>
                </a:solidFill>
              </a:rPr>
              <a:t>=</a:t>
            </a:r>
            <a:r>
              <a:rPr lang="en-US" sz="2400" i="1" dirty="0" smtClean="0">
                <a:solidFill>
                  <a:schemeClr val="tx2"/>
                </a:solidFill>
              </a:rPr>
              <a:t>0</a:t>
            </a:r>
            <a:r>
              <a:rPr lang="en-US" sz="2400" dirty="0" smtClean="0">
                <a:solidFill>
                  <a:schemeClr val="tx2"/>
                </a:solidFill>
              </a:rPr>
              <a:t> amounts to remove the</a:t>
            </a:r>
            <a:r>
              <a:rPr lang="en-US" sz="2400" i="1" dirty="0" smtClean="0">
                <a:solidFill>
                  <a:schemeClr val="tx2"/>
                </a:solidFill>
              </a:rPr>
              <a:t> </a:t>
            </a:r>
            <a:r>
              <a:rPr lang="en-US" sz="2400" i="1" dirty="0" err="1" smtClean="0">
                <a:solidFill>
                  <a:schemeClr val="tx2"/>
                </a:solidFill>
              </a:rPr>
              <a:t>j</a:t>
            </a:r>
            <a:r>
              <a:rPr lang="en-US" sz="2400" i="1" baseline="30000" dirty="0" err="1" smtClean="0">
                <a:solidFill>
                  <a:schemeClr val="tx2"/>
                </a:solidFill>
              </a:rPr>
              <a:t>th</a:t>
            </a:r>
            <a:r>
              <a:rPr lang="en-US" sz="2400" i="1" dirty="0" smtClean="0">
                <a:solidFill>
                  <a:schemeClr val="tx2"/>
                </a:solidFill>
              </a:rPr>
              <a:t> </a:t>
            </a:r>
            <a:r>
              <a:rPr lang="en-US" sz="2400" dirty="0" smtClean="0">
                <a:solidFill>
                  <a:schemeClr val="tx2"/>
                </a:solidFill>
              </a:rPr>
              <a:t>predictor from the model.</a:t>
            </a:r>
            <a:endParaRPr lang="en-US" sz="2400" dirty="0" smtClean="0">
              <a:solidFill>
                <a:schemeClr val="tx2"/>
              </a:solidFill>
            </a:endParaRPr>
          </a:p>
          <a:p>
            <a:endParaRPr lang="en-US" sz="2400" dirty="0" smtClean="0">
              <a:solidFill>
                <a:schemeClr val="tx2"/>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283979162"/>
              </p:ext>
            </p:extLst>
          </p:nvPr>
        </p:nvGraphicFramePr>
        <p:xfrm>
          <a:off x="1219200" y="1447800"/>
          <a:ext cx="2936875" cy="812800"/>
        </p:xfrm>
        <a:graphic>
          <a:graphicData uri="http://schemas.openxmlformats.org/presentationml/2006/ole">
            <mc:AlternateContent xmlns:mc="http://schemas.openxmlformats.org/markup-compatibility/2006">
              <mc:Choice xmlns:v="urn:schemas-microsoft-com:vml" Requires="v">
                <p:oleObj spid="_x0000_s1100" name="Equation" r:id="rId4" imgW="1193800" imgH="330200" progId="Equation.3">
                  <p:embed/>
                </p:oleObj>
              </mc:Choice>
              <mc:Fallback>
                <p:oleObj name="Equation" r:id="rId4" imgW="1193800" imgH="330200" progId="Equation.3">
                  <p:embed/>
                  <p:pic>
                    <p:nvPicPr>
                      <p:cNvPr id="0" name=""/>
                      <p:cNvPicPr/>
                      <p:nvPr/>
                    </p:nvPicPr>
                    <p:blipFill>
                      <a:blip r:embed="rId5"/>
                      <a:stretch>
                        <a:fillRect/>
                      </a:stretch>
                    </p:blipFill>
                    <p:spPr>
                      <a:xfrm>
                        <a:off x="1219200" y="1447800"/>
                        <a:ext cx="2936875" cy="8128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052363660"/>
              </p:ext>
            </p:extLst>
          </p:nvPr>
        </p:nvGraphicFramePr>
        <p:xfrm>
          <a:off x="5181600" y="1143000"/>
          <a:ext cx="1374775" cy="563563"/>
        </p:xfrm>
        <a:graphic>
          <a:graphicData uri="http://schemas.openxmlformats.org/presentationml/2006/ole">
            <mc:AlternateContent xmlns:mc="http://schemas.openxmlformats.org/markup-compatibility/2006">
              <mc:Choice xmlns:v="urn:schemas-microsoft-com:vml" Requires="v">
                <p:oleObj spid="_x0000_s1101" name="Equation" r:id="rId6" imgW="558800" imgH="228600" progId="Equation.3">
                  <p:embed/>
                </p:oleObj>
              </mc:Choice>
              <mc:Fallback>
                <p:oleObj name="Equation" r:id="rId6" imgW="558800" imgH="228600" progId="Equation.3">
                  <p:embed/>
                  <p:pic>
                    <p:nvPicPr>
                      <p:cNvPr id="0" name=""/>
                      <p:cNvPicPr/>
                      <p:nvPr/>
                    </p:nvPicPr>
                    <p:blipFill>
                      <a:blip r:embed="rId7"/>
                      <a:stretch>
                        <a:fillRect/>
                      </a:stretch>
                    </p:blipFill>
                    <p:spPr>
                      <a:xfrm>
                        <a:off x="5181600" y="1143000"/>
                        <a:ext cx="1374775" cy="563563"/>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510394094"/>
              </p:ext>
            </p:extLst>
          </p:nvPr>
        </p:nvGraphicFramePr>
        <p:xfrm>
          <a:off x="5257800" y="1752600"/>
          <a:ext cx="2717800" cy="782637"/>
        </p:xfrm>
        <a:graphic>
          <a:graphicData uri="http://schemas.openxmlformats.org/presentationml/2006/ole">
            <mc:AlternateContent xmlns:mc="http://schemas.openxmlformats.org/markup-compatibility/2006">
              <mc:Choice xmlns:v="urn:schemas-microsoft-com:vml" Requires="v">
                <p:oleObj spid="_x0000_s1102" name="Equation" r:id="rId8" imgW="1104900" imgH="317500" progId="Equation.3">
                  <p:embed/>
                </p:oleObj>
              </mc:Choice>
              <mc:Fallback>
                <p:oleObj name="Equation" r:id="rId8" imgW="1104900" imgH="317500" progId="Equation.3">
                  <p:embed/>
                  <p:pic>
                    <p:nvPicPr>
                      <p:cNvPr id="0" name=""/>
                      <p:cNvPicPr/>
                      <p:nvPr/>
                    </p:nvPicPr>
                    <p:blipFill>
                      <a:blip r:embed="rId9"/>
                      <a:stretch>
                        <a:fillRect/>
                      </a:stretch>
                    </p:blipFill>
                    <p:spPr>
                      <a:xfrm>
                        <a:off x="5257800" y="1752600"/>
                        <a:ext cx="2717800" cy="782637"/>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79205327"/>
              </p:ext>
            </p:extLst>
          </p:nvPr>
        </p:nvGraphicFramePr>
        <p:xfrm>
          <a:off x="5181600" y="2438400"/>
          <a:ext cx="2093912" cy="846137"/>
        </p:xfrm>
        <a:graphic>
          <a:graphicData uri="http://schemas.openxmlformats.org/presentationml/2006/ole">
            <mc:AlternateContent xmlns:mc="http://schemas.openxmlformats.org/markup-compatibility/2006">
              <mc:Choice xmlns:v="urn:schemas-microsoft-com:vml" Requires="v">
                <p:oleObj spid="_x0000_s1103" name="Equation" r:id="rId10" imgW="850900" imgH="342900" progId="Equation.3">
                  <p:embed/>
                </p:oleObj>
              </mc:Choice>
              <mc:Fallback>
                <p:oleObj name="Equation" r:id="rId10" imgW="850900" imgH="342900" progId="Equation.3">
                  <p:embed/>
                  <p:pic>
                    <p:nvPicPr>
                      <p:cNvPr id="0" name=""/>
                      <p:cNvPicPr/>
                      <p:nvPr/>
                    </p:nvPicPr>
                    <p:blipFill>
                      <a:blip r:embed="rId11"/>
                      <a:stretch>
                        <a:fillRect/>
                      </a:stretch>
                    </p:blipFill>
                    <p:spPr>
                      <a:xfrm>
                        <a:off x="5181600" y="2438400"/>
                        <a:ext cx="2093912" cy="846137"/>
                      </a:xfrm>
                      <a:prstGeom prst="rect">
                        <a:avLst/>
                      </a:prstGeom>
                    </p:spPr>
                  </p:pic>
                </p:oleObj>
              </mc:Fallback>
            </mc:AlternateContent>
          </a:graphicData>
        </a:graphic>
      </p:graphicFrame>
    </p:spTree>
    <p:extLst>
      <p:ext uri="{BB962C8B-B14F-4D97-AF65-F5344CB8AC3E}">
        <p14:creationId xmlns:p14="http://schemas.microsoft.com/office/powerpoint/2010/main" val="38007644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Variable selection in linear models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7620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2" name="TextBox 11"/>
          <p:cNvSpPr txBox="1"/>
          <p:nvPr/>
        </p:nvSpPr>
        <p:spPr>
          <a:xfrm>
            <a:off x="228600" y="914400"/>
            <a:ext cx="7620000" cy="461665"/>
          </a:xfrm>
          <a:prstGeom prst="rect">
            <a:avLst/>
          </a:prstGeom>
          <a:noFill/>
        </p:spPr>
        <p:txBody>
          <a:bodyPr wrap="square" rtlCol="0">
            <a:spAutoFit/>
          </a:bodyPr>
          <a:lstStyle/>
          <a:p>
            <a:r>
              <a:rPr lang="en-US" sz="2400" dirty="0" smtClean="0">
                <a:solidFill>
                  <a:schemeClr val="tx2"/>
                </a:solidFill>
              </a:rPr>
              <a:t>Likelihood</a:t>
            </a:r>
            <a:endParaRPr lang="en-US" sz="2400" dirty="0">
              <a:solidFill>
                <a:schemeClr val="tx2"/>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840550717"/>
              </p:ext>
            </p:extLst>
          </p:nvPr>
        </p:nvGraphicFramePr>
        <p:xfrm>
          <a:off x="2057400" y="914400"/>
          <a:ext cx="2936875" cy="812800"/>
        </p:xfrm>
        <a:graphic>
          <a:graphicData uri="http://schemas.openxmlformats.org/presentationml/2006/ole">
            <mc:AlternateContent xmlns:mc="http://schemas.openxmlformats.org/markup-compatibility/2006">
              <mc:Choice xmlns:v="urn:schemas-microsoft-com:vml" Requires="v">
                <p:oleObj spid="_x0000_s85002" name="Equation" r:id="rId4" imgW="1193800" imgH="330200" progId="Equation.3">
                  <p:embed/>
                </p:oleObj>
              </mc:Choice>
              <mc:Fallback>
                <p:oleObj name="Equation" r:id="rId4" imgW="1193800" imgH="330200" progId="Equation.3">
                  <p:embed/>
                  <p:pic>
                    <p:nvPicPr>
                      <p:cNvPr id="0" name=""/>
                      <p:cNvPicPr/>
                      <p:nvPr/>
                    </p:nvPicPr>
                    <p:blipFill>
                      <a:blip r:embed="rId5"/>
                      <a:stretch>
                        <a:fillRect/>
                      </a:stretch>
                    </p:blipFill>
                    <p:spPr>
                      <a:xfrm>
                        <a:off x="2057400" y="914400"/>
                        <a:ext cx="2936875" cy="8128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941045230"/>
              </p:ext>
            </p:extLst>
          </p:nvPr>
        </p:nvGraphicFramePr>
        <p:xfrm>
          <a:off x="5334000" y="838200"/>
          <a:ext cx="2030413" cy="846137"/>
        </p:xfrm>
        <a:graphic>
          <a:graphicData uri="http://schemas.openxmlformats.org/presentationml/2006/ole">
            <mc:AlternateContent xmlns:mc="http://schemas.openxmlformats.org/markup-compatibility/2006">
              <mc:Choice xmlns:v="urn:schemas-microsoft-com:vml" Requires="v">
                <p:oleObj spid="_x0000_s85003" name="Equation" r:id="rId6" imgW="825500" imgH="342900" progId="Equation.3">
                  <p:embed/>
                </p:oleObj>
              </mc:Choice>
              <mc:Fallback>
                <p:oleObj name="Equation" r:id="rId6" imgW="825500" imgH="342900" progId="Equation.3">
                  <p:embed/>
                  <p:pic>
                    <p:nvPicPr>
                      <p:cNvPr id="0" name=""/>
                      <p:cNvPicPr/>
                      <p:nvPr/>
                    </p:nvPicPr>
                    <p:blipFill>
                      <a:blip r:embed="rId7"/>
                      <a:stretch>
                        <a:fillRect/>
                      </a:stretch>
                    </p:blipFill>
                    <p:spPr>
                      <a:xfrm>
                        <a:off x="5334000" y="838200"/>
                        <a:ext cx="2030413" cy="84613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61169608"/>
              </p:ext>
            </p:extLst>
          </p:nvPr>
        </p:nvGraphicFramePr>
        <p:xfrm>
          <a:off x="2057400" y="1676400"/>
          <a:ext cx="4999038" cy="1874838"/>
        </p:xfrm>
        <a:graphic>
          <a:graphicData uri="http://schemas.openxmlformats.org/presentationml/2006/ole">
            <mc:AlternateContent xmlns:mc="http://schemas.openxmlformats.org/markup-compatibility/2006">
              <mc:Choice xmlns:v="urn:schemas-microsoft-com:vml" Requires="v">
                <p:oleObj spid="_x0000_s85004" name="Equation" r:id="rId8" imgW="2032000" imgH="762000" progId="Equation.3">
                  <p:embed/>
                </p:oleObj>
              </mc:Choice>
              <mc:Fallback>
                <p:oleObj name="Equation" r:id="rId8" imgW="2032000" imgH="762000" progId="Equation.3">
                  <p:embed/>
                  <p:pic>
                    <p:nvPicPr>
                      <p:cNvPr id="0" name=""/>
                      <p:cNvPicPr/>
                      <p:nvPr/>
                    </p:nvPicPr>
                    <p:blipFill>
                      <a:blip r:embed="rId9"/>
                      <a:stretch>
                        <a:fillRect/>
                      </a:stretch>
                    </p:blipFill>
                    <p:spPr>
                      <a:xfrm>
                        <a:off x="2057400" y="1676400"/>
                        <a:ext cx="4999038" cy="1874838"/>
                      </a:xfrm>
                      <a:prstGeom prst="rect">
                        <a:avLst/>
                      </a:prstGeom>
                    </p:spPr>
                  </p:pic>
                </p:oleObj>
              </mc:Fallback>
            </mc:AlternateContent>
          </a:graphicData>
        </a:graphic>
      </p:graphicFrame>
      <p:sp>
        <p:nvSpPr>
          <p:cNvPr id="13" name="TextBox 12"/>
          <p:cNvSpPr txBox="1"/>
          <p:nvPr/>
        </p:nvSpPr>
        <p:spPr>
          <a:xfrm>
            <a:off x="228600" y="3505200"/>
            <a:ext cx="8763000" cy="461665"/>
          </a:xfrm>
          <a:prstGeom prst="rect">
            <a:avLst/>
          </a:prstGeom>
          <a:noFill/>
        </p:spPr>
        <p:txBody>
          <a:bodyPr wrap="square" rtlCol="0">
            <a:spAutoFit/>
          </a:bodyPr>
          <a:lstStyle/>
          <a:p>
            <a:r>
              <a:rPr lang="en-US" sz="2400" u="sng" dirty="0" smtClean="0">
                <a:solidFill>
                  <a:schemeClr val="tx2"/>
                </a:solidFill>
              </a:rPr>
              <a:t>Prior									</a:t>
            </a:r>
            <a:endParaRPr lang="en-US" sz="2400" u="sng" dirty="0">
              <a:solidFill>
                <a:schemeClr val="tx2"/>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539256234"/>
              </p:ext>
            </p:extLst>
          </p:nvPr>
        </p:nvGraphicFramePr>
        <p:xfrm>
          <a:off x="533400" y="4114800"/>
          <a:ext cx="7967662" cy="1938338"/>
        </p:xfrm>
        <a:graphic>
          <a:graphicData uri="http://schemas.openxmlformats.org/presentationml/2006/ole">
            <mc:AlternateContent xmlns:mc="http://schemas.openxmlformats.org/markup-compatibility/2006">
              <mc:Choice xmlns:v="urn:schemas-microsoft-com:vml" Requires="v">
                <p:oleObj spid="_x0000_s85005" name="Equation" r:id="rId10" imgW="3238500" imgH="787400" progId="Equation.3">
                  <p:embed/>
                </p:oleObj>
              </mc:Choice>
              <mc:Fallback>
                <p:oleObj name="Equation" r:id="rId10" imgW="3238500" imgH="787400" progId="Equation.3">
                  <p:embed/>
                  <p:pic>
                    <p:nvPicPr>
                      <p:cNvPr id="0" name=""/>
                      <p:cNvPicPr/>
                      <p:nvPr/>
                    </p:nvPicPr>
                    <p:blipFill>
                      <a:blip r:embed="rId11"/>
                      <a:stretch>
                        <a:fillRect/>
                      </a:stretch>
                    </p:blipFill>
                    <p:spPr>
                      <a:xfrm>
                        <a:off x="533400" y="4114800"/>
                        <a:ext cx="7967662" cy="1938338"/>
                      </a:xfrm>
                      <a:prstGeom prst="rect">
                        <a:avLst/>
                      </a:prstGeom>
                    </p:spPr>
                  </p:pic>
                </p:oleObj>
              </mc:Fallback>
            </mc:AlternateContent>
          </a:graphicData>
        </a:graphic>
      </p:graphicFrame>
    </p:spTree>
    <p:extLst>
      <p:ext uri="{BB962C8B-B14F-4D97-AF65-F5344CB8AC3E}">
        <p14:creationId xmlns:p14="http://schemas.microsoft.com/office/powerpoint/2010/main" val="8307484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Variable selection in linear models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7620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2" name="TextBox 11"/>
          <p:cNvSpPr txBox="1"/>
          <p:nvPr/>
        </p:nvSpPr>
        <p:spPr>
          <a:xfrm>
            <a:off x="228600" y="914400"/>
            <a:ext cx="7620000" cy="461665"/>
          </a:xfrm>
          <a:prstGeom prst="rect">
            <a:avLst/>
          </a:prstGeom>
          <a:noFill/>
        </p:spPr>
        <p:txBody>
          <a:bodyPr wrap="square" rtlCol="0">
            <a:spAutoFit/>
          </a:bodyPr>
          <a:lstStyle/>
          <a:p>
            <a:r>
              <a:rPr lang="en-US" sz="2400" dirty="0" smtClean="0">
                <a:solidFill>
                  <a:schemeClr val="tx2"/>
                </a:solidFill>
              </a:rPr>
              <a:t>Likelihood</a:t>
            </a:r>
            <a:endParaRPr lang="en-US" sz="2400" dirty="0">
              <a:solidFill>
                <a:schemeClr val="tx2"/>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92521461"/>
              </p:ext>
            </p:extLst>
          </p:nvPr>
        </p:nvGraphicFramePr>
        <p:xfrm>
          <a:off x="2057400" y="914400"/>
          <a:ext cx="2936875" cy="812800"/>
        </p:xfrm>
        <a:graphic>
          <a:graphicData uri="http://schemas.openxmlformats.org/presentationml/2006/ole">
            <mc:AlternateContent xmlns:mc="http://schemas.openxmlformats.org/markup-compatibility/2006">
              <mc:Choice xmlns:v="urn:schemas-microsoft-com:vml" Requires="v">
                <p:oleObj spid="_x0000_s86017" name="Equation" r:id="rId4" imgW="1193800" imgH="330200" progId="Equation.3">
                  <p:embed/>
                </p:oleObj>
              </mc:Choice>
              <mc:Fallback>
                <p:oleObj name="Equation" r:id="rId4" imgW="1193800" imgH="330200" progId="Equation.3">
                  <p:embed/>
                  <p:pic>
                    <p:nvPicPr>
                      <p:cNvPr id="0" name=""/>
                      <p:cNvPicPr/>
                      <p:nvPr/>
                    </p:nvPicPr>
                    <p:blipFill>
                      <a:blip r:embed="rId5"/>
                      <a:stretch>
                        <a:fillRect/>
                      </a:stretch>
                    </p:blipFill>
                    <p:spPr>
                      <a:xfrm>
                        <a:off x="2057400" y="914400"/>
                        <a:ext cx="2936875" cy="8128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264366919"/>
              </p:ext>
            </p:extLst>
          </p:nvPr>
        </p:nvGraphicFramePr>
        <p:xfrm>
          <a:off x="5334000" y="838200"/>
          <a:ext cx="2030413" cy="846137"/>
        </p:xfrm>
        <a:graphic>
          <a:graphicData uri="http://schemas.openxmlformats.org/presentationml/2006/ole">
            <mc:AlternateContent xmlns:mc="http://schemas.openxmlformats.org/markup-compatibility/2006">
              <mc:Choice xmlns:v="urn:schemas-microsoft-com:vml" Requires="v">
                <p:oleObj spid="_x0000_s86018" name="Equation" r:id="rId6" imgW="825500" imgH="342900" progId="Equation.3">
                  <p:embed/>
                </p:oleObj>
              </mc:Choice>
              <mc:Fallback>
                <p:oleObj name="Equation" r:id="rId6" imgW="825500" imgH="342900" progId="Equation.3">
                  <p:embed/>
                  <p:pic>
                    <p:nvPicPr>
                      <p:cNvPr id="0" name=""/>
                      <p:cNvPicPr/>
                      <p:nvPr/>
                    </p:nvPicPr>
                    <p:blipFill>
                      <a:blip r:embed="rId7"/>
                      <a:stretch>
                        <a:fillRect/>
                      </a:stretch>
                    </p:blipFill>
                    <p:spPr>
                      <a:xfrm>
                        <a:off x="5334000" y="838200"/>
                        <a:ext cx="2030413" cy="84613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62146396"/>
              </p:ext>
            </p:extLst>
          </p:nvPr>
        </p:nvGraphicFramePr>
        <p:xfrm>
          <a:off x="2057400" y="1676400"/>
          <a:ext cx="4999038" cy="1874838"/>
        </p:xfrm>
        <a:graphic>
          <a:graphicData uri="http://schemas.openxmlformats.org/presentationml/2006/ole">
            <mc:AlternateContent xmlns:mc="http://schemas.openxmlformats.org/markup-compatibility/2006">
              <mc:Choice xmlns:v="urn:schemas-microsoft-com:vml" Requires="v">
                <p:oleObj spid="_x0000_s86019" name="Equation" r:id="rId8" imgW="2032000" imgH="762000" progId="Equation.3">
                  <p:embed/>
                </p:oleObj>
              </mc:Choice>
              <mc:Fallback>
                <p:oleObj name="Equation" r:id="rId8" imgW="2032000" imgH="762000" progId="Equation.3">
                  <p:embed/>
                  <p:pic>
                    <p:nvPicPr>
                      <p:cNvPr id="0" name=""/>
                      <p:cNvPicPr/>
                      <p:nvPr/>
                    </p:nvPicPr>
                    <p:blipFill>
                      <a:blip r:embed="rId9"/>
                      <a:stretch>
                        <a:fillRect/>
                      </a:stretch>
                    </p:blipFill>
                    <p:spPr>
                      <a:xfrm>
                        <a:off x="2057400" y="1676400"/>
                        <a:ext cx="4999038" cy="1874838"/>
                      </a:xfrm>
                      <a:prstGeom prst="rect">
                        <a:avLst/>
                      </a:prstGeom>
                    </p:spPr>
                  </p:pic>
                </p:oleObj>
              </mc:Fallback>
            </mc:AlternateContent>
          </a:graphicData>
        </a:graphic>
      </p:graphicFrame>
      <p:sp>
        <p:nvSpPr>
          <p:cNvPr id="13" name="TextBox 12"/>
          <p:cNvSpPr txBox="1"/>
          <p:nvPr/>
        </p:nvSpPr>
        <p:spPr>
          <a:xfrm>
            <a:off x="228600" y="3505200"/>
            <a:ext cx="8763000" cy="461665"/>
          </a:xfrm>
          <a:prstGeom prst="rect">
            <a:avLst/>
          </a:prstGeom>
          <a:noFill/>
        </p:spPr>
        <p:txBody>
          <a:bodyPr wrap="square" rtlCol="0">
            <a:spAutoFit/>
          </a:bodyPr>
          <a:lstStyle/>
          <a:p>
            <a:r>
              <a:rPr lang="en-US" sz="2400" u="sng" dirty="0" smtClean="0">
                <a:solidFill>
                  <a:schemeClr val="tx2"/>
                </a:solidFill>
              </a:rPr>
              <a:t>Prior									</a:t>
            </a:r>
            <a:endParaRPr lang="en-US" sz="2400" u="sng" dirty="0">
              <a:solidFill>
                <a:schemeClr val="tx2"/>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998886406"/>
              </p:ext>
            </p:extLst>
          </p:nvPr>
        </p:nvGraphicFramePr>
        <p:xfrm>
          <a:off x="533400" y="4114800"/>
          <a:ext cx="7967662" cy="1938338"/>
        </p:xfrm>
        <a:graphic>
          <a:graphicData uri="http://schemas.openxmlformats.org/presentationml/2006/ole">
            <mc:AlternateContent xmlns:mc="http://schemas.openxmlformats.org/markup-compatibility/2006">
              <mc:Choice xmlns:v="urn:schemas-microsoft-com:vml" Requires="v">
                <p:oleObj spid="_x0000_s86020" name="Equation" r:id="rId10" imgW="3238500" imgH="787400" progId="Equation.3">
                  <p:embed/>
                </p:oleObj>
              </mc:Choice>
              <mc:Fallback>
                <p:oleObj name="Equation" r:id="rId10" imgW="3238500" imgH="787400" progId="Equation.3">
                  <p:embed/>
                  <p:pic>
                    <p:nvPicPr>
                      <p:cNvPr id="0" name=""/>
                      <p:cNvPicPr/>
                      <p:nvPr/>
                    </p:nvPicPr>
                    <p:blipFill>
                      <a:blip r:embed="rId11"/>
                      <a:stretch>
                        <a:fillRect/>
                      </a:stretch>
                    </p:blipFill>
                    <p:spPr>
                      <a:xfrm>
                        <a:off x="533400" y="4114800"/>
                        <a:ext cx="7967662" cy="1938338"/>
                      </a:xfrm>
                      <a:prstGeom prst="rect">
                        <a:avLst/>
                      </a:prstGeom>
                    </p:spPr>
                  </p:pic>
                </p:oleObj>
              </mc:Fallback>
            </mc:AlternateContent>
          </a:graphicData>
        </a:graphic>
      </p:graphicFrame>
    </p:spTree>
    <p:extLst>
      <p:ext uri="{BB962C8B-B14F-4D97-AF65-F5344CB8AC3E}">
        <p14:creationId xmlns:p14="http://schemas.microsoft.com/office/powerpoint/2010/main" val="11859729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762000"/>
          </a:xfrm>
        </p:spPr>
        <p:txBody>
          <a:bodyPr>
            <a:normAutofit/>
          </a:bodyPr>
          <a:lstStyle/>
          <a:p>
            <a:r>
              <a:rPr lang="en-US" sz="3200" dirty="0" smtClean="0">
                <a:solidFill>
                  <a:schemeClr val="accent2">
                    <a:lumMod val="75000"/>
                  </a:schemeClr>
                </a:solidFill>
              </a:rPr>
              <a:t>Example</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381000" y="638174"/>
            <a:ext cx="8229600" cy="2339102"/>
          </a:xfrm>
          <a:prstGeom prst="rect">
            <a:avLst/>
          </a:prstGeom>
          <a:noFill/>
          <a:ln>
            <a:solidFill>
              <a:srgbClr val="800000"/>
            </a:solidFill>
            <a:prstDash val="sysDash"/>
          </a:ln>
        </p:spPr>
        <p:txBody>
          <a:bodyPr wrap="square" rtlCol="0">
            <a:spAutoFit/>
          </a:bodyPr>
          <a:lstStyle/>
          <a:p>
            <a:endParaRPr lang="en-US" b="1" dirty="0">
              <a:solidFill>
                <a:schemeClr val="accent1">
                  <a:lumMod val="75000"/>
                </a:schemeClr>
              </a:solidFill>
            </a:endParaRPr>
          </a:p>
          <a:p>
            <a:endParaRPr lang="en-US" b="1" u="sng" dirty="0">
              <a:solidFill>
                <a:schemeClr val="accent1">
                  <a:lumMod val="75000"/>
                </a:schemeClr>
              </a:solidFill>
            </a:endParaRPr>
          </a:p>
          <a:p>
            <a:pPr marL="285750" indent="-285750">
              <a:buFontTx/>
              <a:buChar char="-"/>
            </a:pPr>
            <a:endParaRPr lang="en-US" b="1" u="sng" dirty="0" smtClean="0">
              <a:solidFill>
                <a:schemeClr val="accent1">
                  <a:lumMod val="75000"/>
                </a:schemeClr>
              </a:solidFill>
            </a:endParaRPr>
          </a:p>
          <a:p>
            <a:pPr marL="285750" indent="-285750">
              <a:buFontTx/>
              <a:buChar char="-"/>
            </a:pPr>
            <a:endParaRPr lang="en-US" b="1" u="sng" dirty="0">
              <a:solidFill>
                <a:schemeClr val="accent1">
                  <a:lumMod val="75000"/>
                </a:schemeClr>
              </a:solidFill>
            </a:endParaRP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p:txBody>
      </p:sp>
    </p:spTree>
    <p:extLst>
      <p:ext uri="{BB962C8B-B14F-4D97-AF65-F5344CB8AC3E}">
        <p14:creationId xmlns:p14="http://schemas.microsoft.com/office/powerpoint/2010/main" val="8643018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Variable selection in linear models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7620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2" name="TextBox 11"/>
          <p:cNvSpPr txBox="1"/>
          <p:nvPr/>
        </p:nvSpPr>
        <p:spPr>
          <a:xfrm>
            <a:off x="228600" y="914400"/>
            <a:ext cx="7620000" cy="461665"/>
          </a:xfrm>
          <a:prstGeom prst="rect">
            <a:avLst/>
          </a:prstGeom>
          <a:noFill/>
        </p:spPr>
        <p:txBody>
          <a:bodyPr wrap="square" rtlCol="0">
            <a:spAutoFit/>
          </a:bodyPr>
          <a:lstStyle/>
          <a:p>
            <a:pPr algn="ctr"/>
            <a:r>
              <a:rPr lang="en-US" sz="2400" dirty="0" smtClean="0">
                <a:solidFill>
                  <a:schemeClr val="tx2"/>
                </a:solidFill>
              </a:rPr>
              <a:t>Bayesian Likelihood (with data augmentation)</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2984087642"/>
              </p:ext>
            </p:extLst>
          </p:nvPr>
        </p:nvGraphicFramePr>
        <p:xfrm>
          <a:off x="609600" y="1828800"/>
          <a:ext cx="8189461" cy="1462088"/>
        </p:xfrm>
        <a:graphic>
          <a:graphicData uri="http://schemas.openxmlformats.org/presentationml/2006/ole">
            <mc:AlternateContent xmlns:mc="http://schemas.openxmlformats.org/markup-compatibility/2006">
              <mc:Choice xmlns:v="urn:schemas-microsoft-com:vml" Requires="v">
                <p:oleObj spid="_x0000_s82947" name="Equation" r:id="rId4" imgW="4419600" imgH="787400" progId="Equation.3">
                  <p:embed/>
                </p:oleObj>
              </mc:Choice>
              <mc:Fallback>
                <p:oleObj name="Equation" r:id="rId4" imgW="4419600" imgH="787400" progId="Equation.3">
                  <p:embed/>
                  <p:pic>
                    <p:nvPicPr>
                      <p:cNvPr id="0" name=""/>
                      <p:cNvPicPr/>
                      <p:nvPr/>
                    </p:nvPicPr>
                    <p:blipFill>
                      <a:blip r:embed="rId5"/>
                      <a:stretch>
                        <a:fillRect/>
                      </a:stretch>
                    </p:blipFill>
                    <p:spPr>
                      <a:xfrm>
                        <a:off x="609600" y="1828800"/>
                        <a:ext cx="8189461" cy="14620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04634156"/>
              </p:ext>
            </p:extLst>
          </p:nvPr>
        </p:nvGraphicFramePr>
        <p:xfrm>
          <a:off x="3121025" y="3581400"/>
          <a:ext cx="539750" cy="381000"/>
        </p:xfrm>
        <a:graphic>
          <a:graphicData uri="http://schemas.openxmlformats.org/presentationml/2006/ole">
            <mc:AlternateContent xmlns:mc="http://schemas.openxmlformats.org/markup-compatibility/2006">
              <mc:Choice xmlns:v="urn:schemas-microsoft-com:vml" Requires="v">
                <p:oleObj spid="_x0000_s82948" name="Equation" r:id="rId6" imgW="215900" imgH="215900" progId="Equation.3">
                  <p:embed/>
                </p:oleObj>
              </mc:Choice>
              <mc:Fallback>
                <p:oleObj name="Equation" r:id="rId6" imgW="215900" imgH="215900" progId="Equation.3">
                  <p:embed/>
                  <p:pic>
                    <p:nvPicPr>
                      <p:cNvPr id="0" name=""/>
                      <p:cNvPicPr/>
                      <p:nvPr/>
                    </p:nvPicPr>
                    <p:blipFill>
                      <a:blip r:embed="rId7"/>
                      <a:stretch>
                        <a:fillRect/>
                      </a:stretch>
                    </p:blipFill>
                    <p:spPr>
                      <a:xfrm>
                        <a:off x="3121025" y="3581400"/>
                        <a:ext cx="539750" cy="381000"/>
                      </a:xfrm>
                      <a:prstGeom prst="rect">
                        <a:avLst/>
                      </a:prstGeom>
                    </p:spPr>
                  </p:pic>
                </p:oleObj>
              </mc:Fallback>
            </mc:AlternateContent>
          </a:graphicData>
        </a:graphic>
      </p:graphicFrame>
      <p:sp>
        <p:nvSpPr>
          <p:cNvPr id="8" name="Rectangle 7"/>
          <p:cNvSpPr/>
          <p:nvPr/>
        </p:nvSpPr>
        <p:spPr>
          <a:xfrm>
            <a:off x="3627265" y="3581400"/>
            <a:ext cx="2697335" cy="369332"/>
          </a:xfrm>
          <a:prstGeom prst="rect">
            <a:avLst/>
          </a:prstGeom>
        </p:spPr>
        <p:txBody>
          <a:bodyPr wrap="none">
            <a:spAutoFit/>
          </a:bodyPr>
          <a:lstStyle/>
          <a:p>
            <a:pPr algn="ctr"/>
            <a:r>
              <a:rPr lang="en-US" dirty="0" smtClean="0"/>
              <a:t>Unobserved time to event.</a:t>
            </a:r>
            <a:endParaRPr lang="en-US" dirty="0"/>
          </a:p>
        </p:txBody>
      </p:sp>
      <p:sp>
        <p:nvSpPr>
          <p:cNvPr id="14" name="TextBox 13"/>
          <p:cNvSpPr txBox="1"/>
          <p:nvPr/>
        </p:nvSpPr>
        <p:spPr>
          <a:xfrm>
            <a:off x="533400" y="4038600"/>
            <a:ext cx="7620000" cy="2308324"/>
          </a:xfrm>
          <a:prstGeom prst="rect">
            <a:avLst/>
          </a:prstGeom>
          <a:noFill/>
        </p:spPr>
        <p:txBody>
          <a:bodyPr wrap="square" rtlCol="0">
            <a:spAutoFit/>
          </a:bodyPr>
          <a:lstStyle/>
          <a:p>
            <a:pPr marL="342900" indent="-342900">
              <a:buFont typeface="Symbol" charset="0"/>
              <a:buChar char=""/>
            </a:pPr>
            <a:r>
              <a:rPr lang="en-US" sz="2400" dirty="0" smtClean="0">
                <a:solidFill>
                  <a:schemeClr val="tx2"/>
                </a:solidFill>
              </a:rPr>
              <a:t>With data augmentation, the model unknowns involve not only the parameters (effects, variances, etc.) but also the un-observed time to events.</a:t>
            </a:r>
          </a:p>
          <a:p>
            <a:endParaRPr lang="en-US" sz="2400" dirty="0" smtClean="0">
              <a:solidFill>
                <a:schemeClr val="tx2"/>
              </a:solidFill>
            </a:endParaRPr>
          </a:p>
          <a:p>
            <a:pPr marL="342900" indent="-342900">
              <a:buFont typeface="Symbol" charset="0"/>
              <a:buChar char=""/>
            </a:pPr>
            <a:r>
              <a:rPr lang="en-US" sz="2400" dirty="0" smtClean="0">
                <a:solidFill>
                  <a:schemeClr val="tx2"/>
                </a:solidFill>
              </a:rPr>
              <a:t>Therefore, in our sampler we need to sample also the un-observed time to event of the censored points.</a:t>
            </a:r>
          </a:p>
        </p:txBody>
      </p:sp>
    </p:spTree>
    <p:extLst>
      <p:ext uri="{BB962C8B-B14F-4D97-AF65-F5344CB8AC3E}">
        <p14:creationId xmlns:p14="http://schemas.microsoft.com/office/powerpoint/2010/main" val="18572284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400"/>
            <a:ext cx="7772400" cy="762000"/>
          </a:xfrm>
        </p:spPr>
        <p:txBody>
          <a:bodyPr>
            <a:normAutofit/>
          </a:bodyPr>
          <a:lstStyle/>
          <a:p>
            <a:r>
              <a:rPr lang="en-US" sz="3200" dirty="0" smtClean="0">
                <a:solidFill>
                  <a:schemeClr val="accent2">
                    <a:lumMod val="75000"/>
                  </a:schemeClr>
                </a:solidFill>
              </a:rPr>
              <a:t>Fully Conditional Distribution</a:t>
            </a:r>
            <a:endParaRPr lang="en-US" sz="3200" dirty="0">
              <a:solidFill>
                <a:schemeClr val="accent2">
                  <a:lumMod val="75000"/>
                </a:schemeClr>
              </a:solidFill>
            </a:endParaRPr>
          </a:p>
        </p:txBody>
      </p:sp>
      <p:sp>
        <p:nvSpPr>
          <p:cNvPr id="17" name="TextBox 16"/>
          <p:cNvSpPr txBox="1"/>
          <p:nvPr/>
        </p:nvSpPr>
        <p:spPr>
          <a:xfrm>
            <a:off x="228600" y="990600"/>
            <a:ext cx="3276600" cy="461665"/>
          </a:xfrm>
          <a:prstGeom prst="rect">
            <a:avLst/>
          </a:prstGeom>
          <a:noFill/>
        </p:spPr>
        <p:txBody>
          <a:bodyPr wrap="square" rtlCol="0">
            <a:spAutoFit/>
          </a:bodyPr>
          <a:lstStyle/>
          <a:p>
            <a:r>
              <a:rPr lang="en-US" sz="2400" dirty="0" smtClean="0">
                <a:solidFill>
                  <a:schemeClr val="tx2"/>
                </a:solidFill>
              </a:rPr>
              <a:t>Likelihood Function</a:t>
            </a:r>
            <a:endParaRPr lang="en-US" sz="2400" dirty="0">
              <a:solidFill>
                <a:schemeClr val="tx2"/>
              </a:solidFill>
            </a:endParaRPr>
          </a:p>
        </p:txBody>
      </p:sp>
      <p:sp>
        <p:nvSpPr>
          <p:cNvPr id="11" name="TextBox 10"/>
          <p:cNvSpPr txBox="1"/>
          <p:nvPr/>
        </p:nvSpPr>
        <p:spPr>
          <a:xfrm>
            <a:off x="304800" y="2362200"/>
            <a:ext cx="3276600" cy="461665"/>
          </a:xfrm>
          <a:prstGeom prst="rect">
            <a:avLst/>
          </a:prstGeom>
          <a:noFill/>
        </p:spPr>
        <p:txBody>
          <a:bodyPr wrap="square" rtlCol="0">
            <a:spAutoFit/>
          </a:bodyPr>
          <a:lstStyle/>
          <a:p>
            <a:r>
              <a:rPr lang="en-US" sz="2400" dirty="0" smtClean="0">
                <a:solidFill>
                  <a:schemeClr val="tx2"/>
                </a:solidFill>
              </a:rPr>
              <a:t>Prior</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658648862"/>
              </p:ext>
            </p:extLst>
          </p:nvPr>
        </p:nvGraphicFramePr>
        <p:xfrm>
          <a:off x="1524000" y="2362200"/>
          <a:ext cx="1558925" cy="485775"/>
        </p:xfrm>
        <a:graphic>
          <a:graphicData uri="http://schemas.openxmlformats.org/presentationml/2006/ole">
            <mc:AlternateContent xmlns:mc="http://schemas.openxmlformats.org/markup-compatibility/2006">
              <mc:Choice xmlns:v="urn:schemas-microsoft-com:vml" Requires="v">
                <p:oleObj spid="_x0000_s57502" name="Equation" r:id="rId4" imgW="939800" imgH="292100" progId="Equation.3">
                  <p:embed/>
                </p:oleObj>
              </mc:Choice>
              <mc:Fallback>
                <p:oleObj name="Equation" r:id="rId4" imgW="939800" imgH="292100" progId="Equation.3">
                  <p:embed/>
                  <p:pic>
                    <p:nvPicPr>
                      <p:cNvPr id="0" name=""/>
                      <p:cNvPicPr/>
                      <p:nvPr/>
                    </p:nvPicPr>
                    <p:blipFill>
                      <a:blip r:embed="rId5"/>
                      <a:stretch>
                        <a:fillRect/>
                      </a:stretch>
                    </p:blipFill>
                    <p:spPr>
                      <a:xfrm>
                        <a:off x="1524000" y="2362200"/>
                        <a:ext cx="1558925" cy="485775"/>
                      </a:xfrm>
                      <a:prstGeom prst="rect">
                        <a:avLst/>
                      </a:prstGeom>
                    </p:spPr>
                  </p:pic>
                </p:oleObj>
              </mc:Fallback>
            </mc:AlternateContent>
          </a:graphicData>
        </a:graphic>
      </p:graphicFrame>
      <p:sp>
        <p:nvSpPr>
          <p:cNvPr id="18" name="TextBox 17"/>
          <p:cNvSpPr txBox="1"/>
          <p:nvPr/>
        </p:nvSpPr>
        <p:spPr>
          <a:xfrm>
            <a:off x="76200" y="3124200"/>
            <a:ext cx="8763000" cy="461665"/>
          </a:xfrm>
          <a:prstGeom prst="rect">
            <a:avLst/>
          </a:prstGeom>
          <a:noFill/>
        </p:spPr>
        <p:txBody>
          <a:bodyPr wrap="square" rtlCol="0">
            <a:spAutoFit/>
          </a:bodyPr>
          <a:lstStyle/>
          <a:p>
            <a:r>
              <a:rPr lang="en-US" sz="2400" u="sng" dirty="0" smtClean="0">
                <a:solidFill>
                  <a:schemeClr val="tx2"/>
                </a:solidFill>
              </a:rPr>
              <a:t>Joint Posterior:							</a:t>
            </a:r>
            <a:endParaRPr lang="en-US" sz="2400" u="sng" dirty="0">
              <a:solidFill>
                <a:schemeClr val="tx2"/>
              </a:solidFill>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2124738345"/>
              </p:ext>
            </p:extLst>
          </p:nvPr>
        </p:nvGraphicFramePr>
        <p:xfrm>
          <a:off x="220662" y="3505200"/>
          <a:ext cx="8923338" cy="1674813"/>
        </p:xfrm>
        <a:graphic>
          <a:graphicData uri="http://schemas.openxmlformats.org/presentationml/2006/ole">
            <mc:AlternateContent xmlns:mc="http://schemas.openxmlformats.org/markup-compatibility/2006">
              <mc:Choice xmlns:v="urn:schemas-microsoft-com:vml" Requires="v">
                <p:oleObj spid="_x0000_s57503" name="Equation" r:id="rId6" imgW="5765800" imgH="1079500" progId="Equation.3">
                  <p:embed/>
                </p:oleObj>
              </mc:Choice>
              <mc:Fallback>
                <p:oleObj name="Equation" r:id="rId6" imgW="5765800" imgH="1079500" progId="Equation.3">
                  <p:embed/>
                  <p:pic>
                    <p:nvPicPr>
                      <p:cNvPr id="0" name=""/>
                      <p:cNvPicPr/>
                      <p:nvPr/>
                    </p:nvPicPr>
                    <p:blipFill>
                      <a:blip r:embed="rId7"/>
                      <a:stretch>
                        <a:fillRect/>
                      </a:stretch>
                    </p:blipFill>
                    <p:spPr>
                      <a:xfrm>
                        <a:off x="220662" y="3505200"/>
                        <a:ext cx="8923338" cy="1674813"/>
                      </a:xfrm>
                      <a:prstGeom prst="rect">
                        <a:avLst/>
                      </a:prstGeom>
                    </p:spPr>
                  </p:pic>
                </p:oleObj>
              </mc:Fallback>
            </mc:AlternateContent>
          </a:graphicData>
        </a:graphic>
      </p:graphicFrame>
      <p:sp>
        <p:nvSpPr>
          <p:cNvPr id="20" name="TextBox 19"/>
          <p:cNvSpPr txBox="1"/>
          <p:nvPr/>
        </p:nvSpPr>
        <p:spPr>
          <a:xfrm>
            <a:off x="0" y="5029200"/>
            <a:ext cx="9144000" cy="461665"/>
          </a:xfrm>
          <a:prstGeom prst="rect">
            <a:avLst/>
          </a:prstGeom>
          <a:noFill/>
        </p:spPr>
        <p:txBody>
          <a:bodyPr wrap="square" rtlCol="0">
            <a:spAutoFit/>
          </a:bodyPr>
          <a:lstStyle/>
          <a:p>
            <a:r>
              <a:rPr lang="en-US" sz="2400" u="sng" dirty="0" smtClean="0">
                <a:solidFill>
                  <a:schemeClr val="tx2"/>
                </a:solidFill>
              </a:rPr>
              <a:t>Fully Conditional (truncated normal):				</a:t>
            </a:r>
            <a:endParaRPr lang="en-US" sz="2400" u="sng" dirty="0">
              <a:solidFill>
                <a:schemeClr val="tx2"/>
              </a:solidFill>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1407188685"/>
              </p:ext>
            </p:extLst>
          </p:nvPr>
        </p:nvGraphicFramePr>
        <p:xfrm>
          <a:off x="1979613" y="5562600"/>
          <a:ext cx="4716462" cy="1295400"/>
        </p:xfrm>
        <a:graphic>
          <a:graphicData uri="http://schemas.openxmlformats.org/presentationml/2006/ole">
            <mc:AlternateContent xmlns:mc="http://schemas.openxmlformats.org/markup-compatibility/2006">
              <mc:Choice xmlns:v="urn:schemas-microsoft-com:vml" Requires="v">
                <p:oleObj spid="_x0000_s57504" name="Equation" r:id="rId8" imgW="2501900" imgH="685800" progId="Equation.3">
                  <p:embed/>
                </p:oleObj>
              </mc:Choice>
              <mc:Fallback>
                <p:oleObj name="Equation" r:id="rId8" imgW="2501900" imgH="685800" progId="Equation.3">
                  <p:embed/>
                  <p:pic>
                    <p:nvPicPr>
                      <p:cNvPr id="0" name=""/>
                      <p:cNvPicPr/>
                      <p:nvPr/>
                    </p:nvPicPr>
                    <p:blipFill>
                      <a:blip r:embed="rId9"/>
                      <a:stretch>
                        <a:fillRect/>
                      </a:stretch>
                    </p:blipFill>
                    <p:spPr>
                      <a:xfrm>
                        <a:off x="1979613" y="5562600"/>
                        <a:ext cx="4716462" cy="12954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892357945"/>
              </p:ext>
            </p:extLst>
          </p:nvPr>
        </p:nvGraphicFramePr>
        <p:xfrm>
          <a:off x="1246188" y="1066800"/>
          <a:ext cx="7335837" cy="1309688"/>
        </p:xfrm>
        <a:graphic>
          <a:graphicData uri="http://schemas.openxmlformats.org/presentationml/2006/ole">
            <mc:AlternateContent xmlns:mc="http://schemas.openxmlformats.org/markup-compatibility/2006">
              <mc:Choice xmlns:v="urn:schemas-microsoft-com:vml" Requires="v">
                <p:oleObj spid="_x0000_s57505" name="Equation" r:id="rId10" imgW="4419600" imgH="787400" progId="Equation.3">
                  <p:embed/>
                </p:oleObj>
              </mc:Choice>
              <mc:Fallback>
                <p:oleObj name="Equation" r:id="rId10" imgW="4419600" imgH="787400" progId="Equation.3">
                  <p:embed/>
                  <p:pic>
                    <p:nvPicPr>
                      <p:cNvPr id="0" name=""/>
                      <p:cNvPicPr/>
                      <p:nvPr/>
                    </p:nvPicPr>
                    <p:blipFill>
                      <a:blip r:embed="rId11"/>
                      <a:stretch>
                        <a:fillRect/>
                      </a:stretch>
                    </p:blipFill>
                    <p:spPr>
                      <a:xfrm>
                        <a:off x="1246188" y="1066800"/>
                        <a:ext cx="7335837" cy="1309688"/>
                      </a:xfrm>
                      <a:prstGeom prst="rect">
                        <a:avLst/>
                      </a:prstGeom>
                    </p:spPr>
                  </p:pic>
                </p:oleObj>
              </mc:Fallback>
            </mc:AlternateContent>
          </a:graphicData>
        </a:graphic>
      </p:graphicFrame>
    </p:spTree>
    <p:extLst>
      <p:ext uri="{BB962C8B-B14F-4D97-AF65-F5344CB8AC3E}">
        <p14:creationId xmlns:p14="http://schemas.microsoft.com/office/powerpoint/2010/main" val="9661251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Outline of a Gibbs Sampler</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14" name="TextBox 13"/>
          <p:cNvSpPr txBox="1"/>
          <p:nvPr/>
        </p:nvSpPr>
        <p:spPr>
          <a:xfrm>
            <a:off x="914400" y="762000"/>
            <a:ext cx="7620000" cy="5262979"/>
          </a:xfrm>
          <a:prstGeom prst="rect">
            <a:avLst/>
          </a:prstGeom>
          <a:noFill/>
        </p:spPr>
        <p:txBody>
          <a:bodyPr wrap="square" rtlCol="0">
            <a:spAutoFit/>
          </a:bodyPr>
          <a:lstStyle/>
          <a:p>
            <a:pPr marL="342900" indent="-342900">
              <a:buFont typeface="Symbol" charset="0"/>
              <a:buChar char=""/>
            </a:pPr>
            <a:r>
              <a:rPr lang="en-US" sz="2400" dirty="0" smtClean="0">
                <a:solidFill>
                  <a:schemeClr val="tx2"/>
                </a:solidFill>
              </a:rPr>
              <a:t>Time to event of censored data points follow have a truncated normal fully conditional distribution.</a:t>
            </a:r>
          </a:p>
          <a:p>
            <a:pPr marL="342900" indent="-342900">
              <a:buFont typeface="Symbol" charset="0"/>
              <a:buChar char=""/>
            </a:pPr>
            <a:endParaRPr lang="en-US" sz="2400" dirty="0">
              <a:solidFill>
                <a:schemeClr val="tx2"/>
              </a:solidFill>
            </a:endParaRPr>
          </a:p>
          <a:p>
            <a:pPr marL="342900" indent="-342900">
              <a:buFont typeface="Symbol" charset="0"/>
              <a:buChar char=""/>
            </a:pPr>
            <a:r>
              <a:rPr lang="en-US" sz="2400" dirty="0" smtClean="0">
                <a:solidFill>
                  <a:schemeClr val="tx2"/>
                </a:solidFill>
              </a:rPr>
              <a:t>The other fully conditional distributions are as those of the standard linear regression without censoring. </a:t>
            </a:r>
          </a:p>
          <a:p>
            <a:pPr marL="342900" indent="-342900">
              <a:buFont typeface="Symbol" charset="0"/>
              <a:buChar char=""/>
            </a:pPr>
            <a:endParaRPr lang="en-US" sz="2400" dirty="0">
              <a:solidFill>
                <a:schemeClr val="tx2"/>
              </a:solidFill>
            </a:endParaRPr>
          </a:p>
          <a:p>
            <a:pPr marL="342900" indent="-342900">
              <a:buFont typeface="Symbol" charset="0"/>
              <a:buChar char=""/>
            </a:pPr>
            <a:r>
              <a:rPr lang="en-US" sz="2400" dirty="0" smtClean="0">
                <a:solidFill>
                  <a:schemeClr val="tx2"/>
                </a:solidFill>
              </a:rPr>
              <a:t>Therefore, relative to a Gibbs sampler for a model without censoring, we just need to add a step where we ‘impute’ the un-observed time to events with samples drawn from the corresponding fully conditionals (truncated normal, in our case).</a:t>
            </a:r>
          </a:p>
          <a:p>
            <a:pPr marL="342900" indent="-342900">
              <a:buFont typeface="Symbol" charset="0"/>
              <a:buChar char=""/>
            </a:pPr>
            <a:endParaRPr lang="en-US" sz="2400" dirty="0">
              <a:solidFill>
                <a:schemeClr val="tx2"/>
              </a:solidFill>
            </a:endParaRPr>
          </a:p>
          <a:p>
            <a:r>
              <a:rPr lang="en-US" sz="2400" dirty="0" smtClean="0">
                <a:solidFill>
                  <a:schemeClr val="tx2"/>
                </a:solidFill>
              </a:rPr>
              <a:t>Sampler in </a:t>
            </a:r>
            <a:r>
              <a:rPr lang="en-US" sz="2400" dirty="0" err="1" smtClean="0">
                <a:solidFill>
                  <a:schemeClr val="tx2"/>
                </a:solidFill>
              </a:rPr>
              <a:t>GitHub</a:t>
            </a:r>
            <a:r>
              <a:rPr lang="en-US" sz="2400" dirty="0" smtClean="0">
                <a:solidFill>
                  <a:schemeClr val="tx2"/>
                </a:solidFill>
              </a:rPr>
              <a:t>:</a:t>
            </a:r>
            <a:endParaRPr lang="en-US" sz="2400" dirty="0">
              <a:solidFill>
                <a:schemeClr val="tx2"/>
              </a:solidFill>
            </a:endParaRPr>
          </a:p>
          <a:p>
            <a:endParaRPr lang="en-US" sz="2400" dirty="0" smtClean="0">
              <a:solidFill>
                <a:schemeClr val="tx2"/>
              </a:solidFill>
            </a:endParaRPr>
          </a:p>
        </p:txBody>
      </p:sp>
    </p:spTree>
    <p:extLst>
      <p:ext uri="{BB962C8B-B14F-4D97-AF65-F5344CB8AC3E}">
        <p14:creationId xmlns:p14="http://schemas.microsoft.com/office/powerpoint/2010/main" val="32520129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57400"/>
            <a:ext cx="7772400" cy="1825482"/>
          </a:xfrm>
          <a:ln>
            <a:solidFill>
              <a:srgbClr val="800000"/>
            </a:solidFill>
            <a:prstDash val="sysDash"/>
          </a:ln>
        </p:spPr>
        <p:txBody>
          <a:bodyPr>
            <a:normAutofit/>
          </a:bodyPr>
          <a:lstStyle/>
          <a:p>
            <a:r>
              <a:rPr lang="en-US" sz="3200" dirty="0" smtClean="0">
                <a:solidFill>
                  <a:schemeClr val="accent2">
                    <a:lumMod val="75000"/>
                  </a:schemeClr>
                </a:solidFill>
              </a:rPr>
              <a:t>Regression with Binary Outcomes</a:t>
            </a: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Tree>
    <p:extLst>
      <p:ext uri="{BB962C8B-B14F-4D97-AF65-F5344CB8AC3E}">
        <p14:creationId xmlns:p14="http://schemas.microsoft.com/office/powerpoint/2010/main" val="41879992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14966</TotalTime>
  <Words>652</Words>
  <Application>Microsoft Macintosh PowerPoint</Application>
  <PresentationFormat>On-screen Show (4:3)</PresentationFormat>
  <Paragraphs>267</Paragraphs>
  <Slides>18</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Office Theme</vt:lpstr>
      <vt:lpstr>Equation</vt:lpstr>
      <vt:lpstr>Microsoft Equation</vt:lpstr>
      <vt:lpstr>STT 465 Variable Selection in Multiple Linear Regression: </vt:lpstr>
      <vt:lpstr>Variable selection in linear models</vt:lpstr>
      <vt:lpstr>Variable selection in linear models</vt:lpstr>
      <vt:lpstr>Variable selection in linear models</vt:lpstr>
      <vt:lpstr>Example</vt:lpstr>
      <vt:lpstr>Variable selection in linear models</vt:lpstr>
      <vt:lpstr>Fully Conditional Distribution</vt:lpstr>
      <vt:lpstr>Outline of a Gibbs Sampler</vt:lpstr>
      <vt:lpstr>Regression with Binary Outcomes</vt:lpstr>
      <vt:lpstr>PowerPoint Presentation</vt:lpstr>
      <vt:lpstr>PowerPoint Presentation</vt:lpstr>
      <vt:lpstr>PowerPoint Presentation</vt:lpstr>
      <vt:lpstr>PowerPoint Presentation</vt:lpstr>
      <vt:lpstr>PowerPoint Presentation</vt:lpstr>
      <vt:lpstr>PowerPoint Presentation</vt:lpstr>
      <vt:lpstr>Bayesian Model For Binary Outcomes</vt:lpstr>
      <vt:lpstr>Fully Conditional Distributions</vt:lpstr>
      <vt:lpstr>Outline of a Gibbs Sampler</vt:lpstr>
    </vt:vector>
  </TitlesOfParts>
  <Manager/>
  <Company>Michigan State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465</dc:title>
  <dc:subject>Introduction to Bayesian Inference &amp; Bayesian Data Analysis</dc:subject>
  <dc:creator>Gustavo de los Campos</dc:creator>
  <cp:keywords/>
  <dc:description/>
  <cp:lastModifiedBy>Gustavo de los Campos</cp:lastModifiedBy>
  <cp:revision>490</cp:revision>
  <dcterms:created xsi:type="dcterms:W3CDTF">2012-12-12T17:55:05Z</dcterms:created>
  <dcterms:modified xsi:type="dcterms:W3CDTF">2015-12-07T03:44:46Z</dcterms:modified>
  <cp:category/>
</cp:coreProperties>
</file>