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oleObject11.bin" ContentType="application/vnd.openxmlformats-officedocument.oleObject"/>
  <Override PartName="/ppt/notesSlides/notesSlide7.xml" ContentType="application/vnd.openxmlformats-officedocument.presentationml.notesSlide+xml"/>
  <Override PartName="/ppt/embeddings/oleObject12.bin" ContentType="application/vnd.openxmlformats-officedocument.oleObject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8" r:id="rId2"/>
    <p:sldId id="345" r:id="rId3"/>
    <p:sldId id="346" r:id="rId4"/>
    <p:sldId id="356" r:id="rId5"/>
    <p:sldId id="348" r:id="rId6"/>
    <p:sldId id="357" r:id="rId7"/>
    <p:sldId id="358" r:id="rId8"/>
    <p:sldId id="35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8"/>
            <a:ext cx="7772400" cy="2895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Regression: 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Mixed Effects Models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Gibbs Sampler with blocked or scalar updates of effects.</a:t>
            </a: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38174"/>
            <a:ext cx="8229600" cy="603242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Gaussian Linear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Regression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Matrix representation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Stack equations 1-n to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marL="285750" indent="-285750">
              <a:buFontTx/>
              <a:buChar char="-"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 (assuming </a:t>
            </a:r>
            <a:r>
              <a:rPr 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 normal errors)</a:t>
            </a: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67292"/>
              </p:ext>
            </p:extLst>
          </p:nvPr>
        </p:nvGraphicFramePr>
        <p:xfrm>
          <a:off x="990600" y="1143000"/>
          <a:ext cx="2686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4" imgW="1092200" imgH="330200" progId="Equation.3">
                  <p:embed/>
                </p:oleObj>
              </mc:Choice>
              <mc:Fallback>
                <p:oleObj name="Equation" r:id="rId4" imgW="1092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2686050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15069"/>
              </p:ext>
            </p:extLst>
          </p:nvPr>
        </p:nvGraphicFramePr>
        <p:xfrm>
          <a:off x="4038600" y="29718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6" imgW="673100" imgH="203200" progId="Equation.3">
                  <p:embed/>
                </p:oleObj>
              </mc:Choice>
              <mc:Fallback>
                <p:oleObj name="Equation" r:id="rId6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8600" y="29718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003207"/>
              </p:ext>
            </p:extLst>
          </p:nvPr>
        </p:nvGraphicFramePr>
        <p:xfrm>
          <a:off x="5029200" y="3581400"/>
          <a:ext cx="2593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8" imgW="1054100" imgH="342900" progId="Equation.3">
                  <p:embed/>
                </p:oleObj>
              </mc:Choice>
              <mc:Fallback>
                <p:oleObj name="Equation" r:id="rId8" imgW="1054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29200" y="3581400"/>
                        <a:ext cx="259397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641812"/>
              </p:ext>
            </p:extLst>
          </p:nvPr>
        </p:nvGraphicFramePr>
        <p:xfrm>
          <a:off x="609600" y="4419600"/>
          <a:ext cx="7924800" cy="183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10" imgW="4775200" imgH="1104900" progId="Equation.3">
                  <p:embed/>
                </p:oleObj>
              </mc:Choice>
              <mc:Fallback>
                <p:oleObj name="Equation" r:id="rId10" imgW="4775200" imgH="1104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" y="4419600"/>
                        <a:ext cx="7924800" cy="1837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05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652486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So far we have assumed that effects come all from the same prior.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However, in practice we may need to assign different priors to different sets of effects.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For instance: (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) we may want to estimate some effects (e.g., age, etc. ) without shrinkage (i.e., using a flat prior) and (ii) we may want to estimate different variances for different sets of predictors.</a:t>
            </a:r>
          </a:p>
          <a:p>
            <a:pPr marL="342900" indent="-342900">
              <a:buFont typeface="Symbol" charset="0"/>
              <a:buChar char="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Suppose we define K groups of effects, according to the following partition of the columns of X</a:t>
            </a: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29887"/>
              </p:ext>
            </p:extLst>
          </p:nvPr>
        </p:nvGraphicFramePr>
        <p:xfrm>
          <a:off x="4800600" y="3962400"/>
          <a:ext cx="242728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4" imgW="1130300" imgH="508000" progId="Equation.3">
                  <p:embed/>
                </p:oleObj>
              </mc:Choice>
              <mc:Fallback>
                <p:oleObj name="Equation" r:id="rId4" imgW="11303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0600" y="3962400"/>
                        <a:ext cx="2427288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48335"/>
              </p:ext>
            </p:extLst>
          </p:nvPr>
        </p:nvGraphicFramePr>
        <p:xfrm>
          <a:off x="1676400" y="4114800"/>
          <a:ext cx="25082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6" imgW="1168400" imgH="431800" progId="Equation.3">
                  <p:embed/>
                </p:oleObj>
              </mc:Choice>
              <mc:Fallback>
                <p:oleObj name="Equation" r:id="rId6" imgW="1168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4114800"/>
                        <a:ext cx="250825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7081"/>
              </p:ext>
            </p:extLst>
          </p:nvPr>
        </p:nvGraphicFramePr>
        <p:xfrm>
          <a:off x="2438400" y="5181600"/>
          <a:ext cx="38719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8" imgW="1803400" imgH="203200" progId="Equation.3">
                  <p:embed/>
                </p:oleObj>
              </mc:Choice>
              <mc:Fallback>
                <p:oleObj name="Equation" r:id="rId8" imgW="180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38400" y="5181600"/>
                        <a:ext cx="3871912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6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569386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=&gt; Assume that effects are independent, each following a normal distribution with mean zero and group-specific variance, that is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If we assign scaled-inverse chi-squared priors to each of these variances the joint prior becomes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767316"/>
              </p:ext>
            </p:extLst>
          </p:nvPr>
        </p:nvGraphicFramePr>
        <p:xfrm>
          <a:off x="976313" y="3556000"/>
          <a:ext cx="700722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4" imgW="3517900" imgH="622300" progId="Equation.3">
                  <p:embed/>
                </p:oleObj>
              </mc:Choice>
              <mc:Fallback>
                <p:oleObj name="Equation" r:id="rId4" imgW="35179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6313" y="3556000"/>
                        <a:ext cx="7007225" cy="1239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839538"/>
              </p:ext>
            </p:extLst>
          </p:nvPr>
        </p:nvGraphicFramePr>
        <p:xfrm>
          <a:off x="2589213" y="1352550"/>
          <a:ext cx="20447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6" imgW="952500" imgH="292100" progId="Equation.3">
                  <p:embed/>
                </p:oleObj>
              </mc:Choice>
              <mc:Fallback>
                <p:oleObj name="Equation" r:id="rId6" imgW="952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89213" y="1352550"/>
                        <a:ext cx="2044700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49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Density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763000" cy="541686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Joint Posterior Density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106947"/>
              </p:ext>
            </p:extLst>
          </p:nvPr>
        </p:nvGraphicFramePr>
        <p:xfrm>
          <a:off x="606425" y="1531938"/>
          <a:ext cx="92233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Equation" r:id="rId4" imgW="5105400" imgH="1003300" progId="Equation.3">
                  <p:embed/>
                </p:oleObj>
              </mc:Choice>
              <mc:Fallback>
                <p:oleObj name="Equation" r:id="rId4" imgW="51054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425" y="1531938"/>
                        <a:ext cx="9223375" cy="181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Marker Effects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Using previous results we can show that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790359"/>
              </p:ext>
            </p:extLst>
          </p:nvPr>
        </p:nvGraphicFramePr>
        <p:xfrm>
          <a:off x="2514600" y="4483100"/>
          <a:ext cx="2973388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4" imgW="1384300" imgH="749300" progId="Equation.3">
                  <p:embed/>
                </p:oleObj>
              </mc:Choice>
              <mc:Fallback>
                <p:oleObj name="Equation" r:id="rId4" imgW="13843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4483100"/>
                        <a:ext cx="2973388" cy="160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850036"/>
              </p:ext>
            </p:extLst>
          </p:nvPr>
        </p:nvGraphicFramePr>
        <p:xfrm>
          <a:off x="314325" y="990600"/>
          <a:ext cx="81422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6" imgW="4787900" imgH="1104900" progId="Equation.3">
                  <p:embed/>
                </p:oleObj>
              </mc:Choice>
              <mc:Fallback>
                <p:oleObj name="Equation" r:id="rId6" imgW="4787900" imgH="1104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4325" y="990600"/>
                        <a:ext cx="8142288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457381"/>
              </p:ext>
            </p:extLst>
          </p:nvPr>
        </p:nvGraphicFramePr>
        <p:xfrm>
          <a:off x="1905000" y="3657600"/>
          <a:ext cx="3854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8" imgW="2133600" imgH="292100" progId="Equation.3">
                  <p:embed/>
                </p:oleObj>
              </mc:Choice>
              <mc:Fallback>
                <p:oleObj name="Equation" r:id="rId8" imgW="2133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3657600"/>
                        <a:ext cx="38544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67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38609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Error Variances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3536"/>
              </p:ext>
            </p:extLst>
          </p:nvPr>
        </p:nvGraphicFramePr>
        <p:xfrm>
          <a:off x="990600" y="1905000"/>
          <a:ext cx="688975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4" imgW="3390900" imgH="1549400" progId="Equation.3">
                  <p:embed/>
                </p:oleObj>
              </mc:Choice>
              <mc:Fallback>
                <p:oleObj name="Equation" r:id="rId4" imgW="3390900" imgH="154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905000"/>
                        <a:ext cx="6889750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23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Variances of effects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Using previous results we can show that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673368"/>
              </p:ext>
            </p:extLst>
          </p:nvPr>
        </p:nvGraphicFramePr>
        <p:xfrm>
          <a:off x="762000" y="1600200"/>
          <a:ext cx="59610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Equation" r:id="rId4" imgW="2933700" imgH="304800" progId="Equation.3">
                  <p:embed/>
                </p:oleObj>
              </mc:Choice>
              <mc:Fallback>
                <p:oleObj name="Equation" r:id="rId4" imgW="2933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1600200"/>
                        <a:ext cx="5961063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329775"/>
              </p:ext>
            </p:extLst>
          </p:nvPr>
        </p:nvGraphicFramePr>
        <p:xfrm>
          <a:off x="1143000" y="3429000"/>
          <a:ext cx="58562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Equation" r:id="rId6" imgW="2882900" imgH="393700" progId="Equation.3">
                  <p:embed/>
                </p:oleObj>
              </mc:Choice>
              <mc:Fallback>
                <p:oleObj name="Equation" r:id="rId6" imgW="2882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429000"/>
                        <a:ext cx="58562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51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7697</TotalTime>
  <Words>303</Words>
  <Application>Microsoft Macintosh PowerPoint</Application>
  <PresentationFormat>On-screen Show (4:3)</PresentationFormat>
  <Paragraphs>147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Equation</vt:lpstr>
      <vt:lpstr>Microsoft Equation</vt:lpstr>
      <vt:lpstr>STT 465 Bayesian Multiple Linear Regression:   </vt:lpstr>
      <vt:lpstr>Bayesian Multiple Linear Regression</vt:lpstr>
      <vt:lpstr>Prior Distribution</vt:lpstr>
      <vt:lpstr>Prior Distribution</vt:lpstr>
      <vt:lpstr>Posterior Density</vt:lpstr>
      <vt:lpstr>Fully Conditionals</vt:lpstr>
      <vt:lpstr>Fully Conditionals</vt:lpstr>
      <vt:lpstr>Gibbs Sampler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443</cp:revision>
  <dcterms:created xsi:type="dcterms:W3CDTF">2012-12-12T17:55:05Z</dcterms:created>
  <dcterms:modified xsi:type="dcterms:W3CDTF">2015-11-18T18:17:50Z</dcterms:modified>
  <cp:category/>
</cp:coreProperties>
</file>