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3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4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0.xml" ContentType="application/vnd.openxmlformats-officedocument.presentationml.notesSlide+xml"/>
  <Override PartName="/ppt/embeddings/Microsoft_Equation5.bin" ContentType="application/vnd.openxmlformats-officedocument.oleObject"/>
  <Override PartName="/ppt/notesSlides/notesSlide11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2.xml" ContentType="application/vnd.openxmlformats-officedocument.presentationml.notesSlide+xml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8" r:id="rId2"/>
    <p:sldId id="339" r:id="rId3"/>
    <p:sldId id="343" r:id="rId4"/>
    <p:sldId id="342" r:id="rId5"/>
    <p:sldId id="340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19.emf"/><Relationship Id="rId6" Type="http://schemas.openxmlformats.org/officeDocument/2006/relationships/oleObject" Target="../embeddings/Microsoft_Equation7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oleObject" Target="../embeddings/Microsoft_Equation9.bin"/><Relationship Id="rId13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23.emf"/><Relationship Id="rId10" Type="http://schemas.openxmlformats.org/officeDocument/2006/relationships/oleObject" Target="../embeddings/Microsoft_Equation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(conditional on the mean)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2585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Posterior density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5360"/>
              </p:ext>
            </p:extLst>
          </p:nvPr>
        </p:nvGraphicFramePr>
        <p:xfrm>
          <a:off x="1447800" y="1905000"/>
          <a:ext cx="593410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3657600" imgH="1079500" progId="Equation.3">
                  <p:embed/>
                </p:oleObj>
              </mc:Choice>
              <mc:Fallback>
                <p:oleObj name="Equation" r:id="rId4" imgW="36576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1905000"/>
                        <a:ext cx="5934108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22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Joint inference on the mean and variance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discuss the posterior distributions of: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The mean given the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The variance given the mean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above are called the fully-conditional distributions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Our goal is to draw samples from the joint posterior distribution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003396"/>
              </p:ext>
            </p:extLst>
          </p:nvPr>
        </p:nvGraphicFramePr>
        <p:xfrm>
          <a:off x="2667000" y="3429000"/>
          <a:ext cx="271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4" imgW="2717800" imgH="584200" progId="Equation.3">
                  <p:embed/>
                </p:oleObj>
              </mc:Choice>
              <mc:Fallback>
                <p:oleObj name="Equation" r:id="rId4" imgW="27178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429000"/>
                        <a:ext cx="2717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04890"/>
              </p:ext>
            </p:extLst>
          </p:nvPr>
        </p:nvGraphicFramePr>
        <p:xfrm>
          <a:off x="1327150" y="5067300"/>
          <a:ext cx="463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6" imgW="4635500" imgH="508000" progId="Equation.3">
                  <p:embed/>
                </p:oleObj>
              </mc:Choice>
              <mc:Fallback>
                <p:oleObj name="Equation" r:id="rId6" imgW="4635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7150" y="5067300"/>
                        <a:ext cx="46355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77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Composition Sampling 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Recall that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)=p(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)=p(x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Similarly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Composition Sampling: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Sample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unknown from its marginal posterior distribution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Sample the other parameter from its fully-conditional distribution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We have already derived the fully conditionals, for implementing composition sampling we need to find one of the marginal posterior distributions.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598682"/>
              </p:ext>
            </p:extLst>
          </p:nvPr>
        </p:nvGraphicFramePr>
        <p:xfrm>
          <a:off x="1673225" y="2895600"/>
          <a:ext cx="5108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4" imgW="3263900" imgH="292100" progId="Equation.3">
                  <p:embed/>
                </p:oleObj>
              </mc:Choice>
              <mc:Fallback>
                <p:oleObj name="Equation" r:id="rId4" imgW="3263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3225" y="2895600"/>
                        <a:ext cx="51085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870185"/>
              </p:ext>
            </p:extLst>
          </p:nvPr>
        </p:nvGraphicFramePr>
        <p:xfrm>
          <a:off x="1657350" y="3657600"/>
          <a:ext cx="4989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6" imgW="3187700" imgH="292100" progId="Equation.3">
                  <p:embed/>
                </p:oleObj>
              </mc:Choice>
              <mc:Fallback>
                <p:oleObj name="Equation" r:id="rId6" imgW="3187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7350" y="3657600"/>
                        <a:ext cx="498951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60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Marginal posterior distribution of the variance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610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Joint Posterior Distribution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Posterior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If, without loss of generality, we set 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Where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85714"/>
              </p:ext>
            </p:extLst>
          </p:nvPr>
        </p:nvGraphicFramePr>
        <p:xfrm>
          <a:off x="1570383" y="1828800"/>
          <a:ext cx="681161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4" imgW="3263900" imgH="292100" progId="Equation.3">
                  <p:embed/>
                </p:oleObj>
              </mc:Choice>
              <mc:Fallback>
                <p:oleObj name="Equation" r:id="rId4" imgW="3263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0383" y="1828800"/>
                        <a:ext cx="681161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17480"/>
              </p:ext>
            </p:extLst>
          </p:nvPr>
        </p:nvGraphicFramePr>
        <p:xfrm>
          <a:off x="1523999" y="2895600"/>
          <a:ext cx="582969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6" imgW="3238500" imgH="889000" progId="Equation.3">
                  <p:embed/>
                </p:oleObj>
              </mc:Choice>
              <mc:Fallback>
                <p:oleObj name="Equation" r:id="rId6" imgW="32385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3999" y="2895600"/>
                        <a:ext cx="582969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41141"/>
              </p:ext>
            </p:extLst>
          </p:nvPr>
        </p:nvGraphicFramePr>
        <p:xfrm>
          <a:off x="4114799" y="4800600"/>
          <a:ext cx="11853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8" imgW="508000" imgH="228600" progId="Equation.3">
                  <p:embed/>
                </p:oleObj>
              </mc:Choice>
              <mc:Fallback>
                <p:oleObj name="Equation" r:id="rId8" imgW="508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799" y="4800600"/>
                        <a:ext cx="118533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09141"/>
              </p:ext>
            </p:extLst>
          </p:nvPr>
        </p:nvGraphicFramePr>
        <p:xfrm>
          <a:off x="2292350" y="5410200"/>
          <a:ext cx="3917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10" imgW="2501900" imgH="292100" progId="Equation.3">
                  <p:embed/>
                </p:oleObj>
              </mc:Choice>
              <mc:Fallback>
                <p:oleObj name="Equation" r:id="rId10" imgW="2501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92350" y="5410200"/>
                        <a:ext cx="39179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94989"/>
              </p:ext>
            </p:extLst>
          </p:nvPr>
        </p:nvGraphicFramePr>
        <p:xfrm>
          <a:off x="1219200" y="5884862"/>
          <a:ext cx="70866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12" imgW="4584700" imgH="431800" progId="Equation.3">
                  <p:embed/>
                </p:oleObj>
              </mc:Choice>
              <mc:Fallback>
                <p:oleObj name="Equation" r:id="rId12" imgW="4584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19200" y="5884862"/>
                        <a:ext cx="7086600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14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Composition Sampling 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82296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 (composition sampling):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 Sample the error variance from its marginal posterior dist. [3]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 Sample the mean from the fully conditional dist., [2]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(iii) Repeat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&amp; (ii) B times.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[See examples_5.md in </a:t>
            </a:r>
            <a:r>
              <a:rPr lang="en-US" dirty="0" err="1" smtClean="0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 to Gibbs sampler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- Composition sampling gives IID samples from the joint posterior dist.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- Gibbs sampling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Initialize the mean (e.g., set the mu=sample mean)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Sample the variance from its fully conditional dist. [2]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Sample the mean from its fully conditional dist. [3]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(iii) Repeat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and (ii) B times.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The above algorithm renders samples from the joint posterior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(note these are not IID)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[See examples_5.md in </a:t>
            </a:r>
            <a:r>
              <a:rPr lang="en-US" dirty="0" err="1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3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(I)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39703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Model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Bayesian Model: Conditional on the variance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Model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Derivation of the posterior distribution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Posterior mean and posterior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Comparison with MLE (variance, bias &amp; MSE)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Predictive distribution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Conditional distribution of the data: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a sample of size n we have: 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estimation (steps):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Take the log,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Take derivatives with respect to each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(1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Conditions, FOCs) Set each of the derivatives equal to zero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Solve for the parameters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Check the sign of 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derivatives.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29606"/>
              </p:ext>
            </p:extLst>
          </p:nvPr>
        </p:nvGraphicFramePr>
        <p:xfrm>
          <a:off x="2209799" y="1447800"/>
          <a:ext cx="411718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4" imgW="2057400" imgH="457200" progId="Equation.3">
                  <p:embed/>
                </p:oleObj>
              </mc:Choice>
              <mc:Fallback>
                <p:oleObj name="Equation" r:id="rId4" imgW="2057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799" y="1447800"/>
                        <a:ext cx="411718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067654"/>
              </p:ext>
            </p:extLst>
          </p:nvPr>
        </p:nvGraphicFramePr>
        <p:xfrm>
          <a:off x="703263" y="2987675"/>
          <a:ext cx="75485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6" imgW="4191000" imgH="457200" progId="Equation.3">
                  <p:embed/>
                </p:oleObj>
              </mc:Choice>
              <mc:Fallback>
                <p:oleObj name="Equation" r:id="rId6" imgW="4191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3263" y="2987675"/>
                        <a:ext cx="7548562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65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2585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MLEs are (derivation presented in class):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Bias and Variance of the MLE; approximate 95% CI.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859989"/>
              </p:ext>
            </p:extLst>
          </p:nvPr>
        </p:nvGraphicFramePr>
        <p:xfrm>
          <a:off x="2116566" y="1676400"/>
          <a:ext cx="481763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2844800" imgH="495300" progId="Equation.3">
                  <p:embed/>
                </p:oleObj>
              </mc:Choice>
              <mc:Fallback>
                <p:oleObj name="Equation" r:id="rId4" imgW="284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6566" y="1676400"/>
                        <a:ext cx="4817634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29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(I) Likelihood</a:t>
            </a:r>
          </a:p>
          <a:p>
            <a:pPr marL="400050" indent="-400050" algn="just">
              <a:buAutoNum type="romanUcParenBoth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A conjugate Prior for the Mean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Posterior distribution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[Combine the two quadratic forms, remove terms that do not involve the mean]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07460"/>
              </p:ext>
            </p:extLst>
          </p:nvPr>
        </p:nvGraphicFramePr>
        <p:xfrm>
          <a:off x="2530475" y="1066800"/>
          <a:ext cx="531257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2654300" imgH="381000" progId="Equation.3">
                  <p:embed/>
                </p:oleObj>
              </mc:Choice>
              <mc:Fallback>
                <p:oleObj name="Equation" r:id="rId4" imgW="26543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0475" y="1066800"/>
                        <a:ext cx="531257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37061"/>
              </p:ext>
            </p:extLst>
          </p:nvPr>
        </p:nvGraphicFramePr>
        <p:xfrm>
          <a:off x="2547938" y="2651124"/>
          <a:ext cx="43821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6" imgW="2286000" imgH="406400" progId="Equation.3">
                  <p:embed/>
                </p:oleObj>
              </mc:Choice>
              <mc:Fallback>
                <p:oleObj name="Equation" r:id="rId6" imgW="2286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7938" y="2651124"/>
                        <a:ext cx="438210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6898"/>
              </p:ext>
            </p:extLst>
          </p:nvPr>
        </p:nvGraphicFramePr>
        <p:xfrm>
          <a:off x="1371600" y="3962400"/>
          <a:ext cx="718756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8" imgW="4089400" imgH="1041400" progId="Equation.3">
                  <p:embed/>
                </p:oleObj>
              </mc:Choice>
              <mc:Fallback>
                <p:oleObj name="Equation" r:id="rId8" imgW="40894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3962400"/>
                        <a:ext cx="718756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96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76200"/>
            <a:ext cx="8991600" cy="762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Steps required to drive the posterior distribution of the mean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154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Posterior distribution 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                             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575036"/>
              </p:ext>
            </p:extLst>
          </p:nvPr>
        </p:nvGraphicFramePr>
        <p:xfrm>
          <a:off x="304800" y="1152524"/>
          <a:ext cx="8322401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4" imgW="5791200" imgH="2489200" progId="Equation.3">
                  <p:embed/>
                </p:oleObj>
              </mc:Choice>
              <mc:Fallback>
                <p:oleObj name="Equation" r:id="rId4" imgW="5791200" imgH="2489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1152524"/>
                        <a:ext cx="8322401" cy="357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49393"/>
              </p:ext>
            </p:extLst>
          </p:nvPr>
        </p:nvGraphicFramePr>
        <p:xfrm>
          <a:off x="838200" y="4876800"/>
          <a:ext cx="80057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6" imgW="584200" imgH="342900" progId="Equation.3">
                  <p:embed/>
                </p:oleObj>
              </mc:Choice>
              <mc:Fallback>
                <p:oleObj name="Equation" r:id="rId6" imgW="5842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876800"/>
                        <a:ext cx="80057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02587"/>
              </p:ext>
            </p:extLst>
          </p:nvPr>
        </p:nvGraphicFramePr>
        <p:xfrm>
          <a:off x="1905000" y="4876800"/>
          <a:ext cx="1089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8" imgW="635000" imgH="304800" progId="Equation.3">
                  <p:embed/>
                </p:oleObj>
              </mc:Choice>
              <mc:Fallback>
                <p:oleObj name="Equation" r:id="rId8" imgW="635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4876800"/>
                        <a:ext cx="1089025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39684"/>
              </p:ext>
            </p:extLst>
          </p:nvPr>
        </p:nvGraphicFramePr>
        <p:xfrm>
          <a:off x="1143000" y="5562600"/>
          <a:ext cx="618885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0" imgW="3263900" imgH="406400" progId="Equation.3">
                  <p:embed/>
                </p:oleObj>
              </mc:Choice>
              <mc:Fallback>
                <p:oleObj name="Equation" r:id="rId10" imgW="32639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5562600"/>
                        <a:ext cx="6188853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70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617257"/>
              </p:ext>
            </p:extLst>
          </p:nvPr>
        </p:nvGraphicFramePr>
        <p:xfrm>
          <a:off x="1066800" y="1219200"/>
          <a:ext cx="737497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3644900" imgH="2260600" progId="Equation.3">
                  <p:embed/>
                </p:oleObj>
              </mc:Choice>
              <mc:Fallback>
                <p:oleObj name="Equation" r:id="rId4" imgW="3644900" imgH="2260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219200"/>
                        <a:ext cx="737497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60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Compare MLE &amp; Bayesian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=&gt; In this case the MLE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unbiased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The Bayesian estimate is a weighted sum of the prior mean and the MLE.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=&gt; The posterior mean ‘shrinks’ the MLE towards the prior mean.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=&gt; The extent of shrinkage depends on: sampling variance (the variance of the error 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terms), the prior variance, and sample size. As n increase the Bayesian estimate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goes to MLE.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See Example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(examples_5.md)</a:t>
            </a: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742615"/>
              </p:ext>
            </p:extLst>
          </p:nvPr>
        </p:nvGraphicFramePr>
        <p:xfrm>
          <a:off x="1752600" y="1447800"/>
          <a:ext cx="1657526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571500" imgH="203200" progId="Equation.3">
                  <p:embed/>
                </p:oleObj>
              </mc:Choice>
              <mc:Fallback>
                <p:oleObj name="Equation" r:id="rId4" imgW="57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1447800"/>
                        <a:ext cx="1657526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43108"/>
              </p:ext>
            </p:extLst>
          </p:nvPr>
        </p:nvGraphicFramePr>
        <p:xfrm>
          <a:off x="4419600" y="958850"/>
          <a:ext cx="2105026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6" imgW="914400" imgH="609600" progId="Equation.3">
                  <p:embed/>
                </p:oleObj>
              </mc:Choice>
              <mc:Fallback>
                <p:oleObj name="Equation" r:id="rId6" imgW="9144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958850"/>
                        <a:ext cx="2105026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8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(conditional on the mean)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424731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 (viewed as a function of the variance, for fixed mean)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Conjugate prior (‘Scaled Inverse Chi-square’; discuss: Gamma, Inverse-Gamma…)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256589"/>
              </p:ext>
            </p:extLst>
          </p:nvPr>
        </p:nvGraphicFramePr>
        <p:xfrm>
          <a:off x="1659567" y="1295400"/>
          <a:ext cx="413163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4" imgW="2667000" imgH="787400" progId="Equation.3">
                  <p:embed/>
                </p:oleObj>
              </mc:Choice>
              <mc:Fallback>
                <p:oleObj name="Equation" r:id="rId4" imgW="26670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9567" y="1295400"/>
                        <a:ext cx="413163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053999"/>
              </p:ext>
            </p:extLst>
          </p:nvPr>
        </p:nvGraphicFramePr>
        <p:xfrm>
          <a:off x="762000" y="3352800"/>
          <a:ext cx="750444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6" imgW="4483100" imgH="546100" progId="Equation.3">
                  <p:embed/>
                </p:oleObj>
              </mc:Choice>
              <mc:Fallback>
                <p:oleObj name="Equation" r:id="rId6" imgW="4483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750444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70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6939</TotalTime>
  <Words>480</Words>
  <Application>Microsoft Macintosh PowerPoint</Application>
  <PresentationFormat>On-screen Show (4:3)</PresentationFormat>
  <Paragraphs>243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Microsoft Equation</vt:lpstr>
      <vt:lpstr>Equation</vt:lpstr>
      <vt:lpstr>STT 465  Normal Model</vt:lpstr>
      <vt:lpstr>Normal Model (I)</vt:lpstr>
      <vt:lpstr>Normal Model</vt:lpstr>
      <vt:lpstr>Normal Model</vt:lpstr>
      <vt:lpstr>Bayesian Inference (conditional on the variance)</vt:lpstr>
      <vt:lpstr>Steps required to drive the posterior distribution of the mean</vt:lpstr>
      <vt:lpstr>Bayesian Inference (conditional on the variance)</vt:lpstr>
      <vt:lpstr>Compare MLE &amp; Bayesian</vt:lpstr>
      <vt:lpstr>Normal Model (conditional on the mean)</vt:lpstr>
      <vt:lpstr>Normal Model (conditional on the mean)</vt:lpstr>
      <vt:lpstr>Joint inference on the mean and variance</vt:lpstr>
      <vt:lpstr>Composition Sampling (section 5.3)</vt:lpstr>
      <vt:lpstr>Marginal posterior distribution of the variance (section 5.3)</vt:lpstr>
      <vt:lpstr>Composition Sampling (section 5.3)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384</cp:revision>
  <dcterms:created xsi:type="dcterms:W3CDTF">2012-12-12T17:55:05Z</dcterms:created>
  <dcterms:modified xsi:type="dcterms:W3CDTF">2015-09-30T13:18:23Z</dcterms:modified>
  <cp:category/>
</cp:coreProperties>
</file>