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8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Microsoft_Equation1.bin" ContentType="application/vnd.openxmlformats-officedocument.oleObject"/>
  <Override PartName="/ppt/notesSlides/notesSlide9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1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8" r:id="rId2"/>
    <p:sldId id="339" r:id="rId3"/>
    <p:sldId id="340" r:id="rId4"/>
    <p:sldId id="341" r:id="rId5"/>
    <p:sldId id="342" r:id="rId6"/>
    <p:sldId id="344" r:id="rId7"/>
    <p:sldId id="345" r:id="rId8"/>
    <p:sldId id="347" r:id="rId9"/>
    <p:sldId id="346" r:id="rId10"/>
    <p:sldId id="348" r:id="rId11"/>
    <p:sldId id="34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6.emf"/><Relationship Id="rId2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image" Target="../media/image21.emf"/><Relationship Id="rId2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11/2/15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emf"/><Relationship Id="rId12" Type="http://schemas.openxmlformats.org/officeDocument/2006/relationships/oleObject" Target="../embeddings/oleObject24.bin"/><Relationship Id="rId13" Type="http://schemas.openxmlformats.org/officeDocument/2006/relationships/image" Target="../media/image2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1.emf"/><Relationship Id="rId6" Type="http://schemas.openxmlformats.org/officeDocument/2006/relationships/oleObject" Target="../embeddings/Microsoft_Equation3.bin"/><Relationship Id="rId7" Type="http://schemas.openxmlformats.org/officeDocument/2006/relationships/image" Target="../media/image22.emf"/><Relationship Id="rId8" Type="http://schemas.openxmlformats.org/officeDocument/2006/relationships/oleObject" Target="../embeddings/Microsoft_Equation4.bin"/><Relationship Id="rId9" Type="http://schemas.openxmlformats.org/officeDocument/2006/relationships/image" Target="../media/image23.emf"/><Relationship Id="rId10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emf"/><Relationship Id="rId12" Type="http://schemas.openxmlformats.org/officeDocument/2006/relationships/oleObject" Target="../embeddings/oleObject29.bin"/><Relationship Id="rId13" Type="http://schemas.openxmlformats.org/officeDocument/2006/relationships/image" Target="../media/image2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7.emf"/><Relationship Id="rId10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oleObject" Target="../embeddings/oleObject15.bin"/><Relationship Id="rId13" Type="http://schemas.openxmlformats.org/officeDocument/2006/relationships/image" Target="../media/image13.emf"/><Relationship Id="rId14" Type="http://schemas.openxmlformats.org/officeDocument/2006/relationships/oleObject" Target="../embeddings/oleObject16.bin"/><Relationship Id="rId15" Type="http://schemas.openxmlformats.org/officeDocument/2006/relationships/image" Target="../media/image14.emf"/><Relationship Id="rId16" Type="http://schemas.openxmlformats.org/officeDocument/2006/relationships/oleObject" Target="../embeddings/oleObject17.bin"/><Relationship Id="rId17" Type="http://schemas.openxmlformats.org/officeDocument/2006/relationships/image" Target="../media/image15.emf"/><Relationship Id="rId18" Type="http://schemas.openxmlformats.org/officeDocument/2006/relationships/oleObject" Target="../embeddings/oleObject1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1.emf"/><Relationship Id="rId10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8.emf"/><Relationship Id="rId10" Type="http://schemas.openxmlformats.org/officeDocument/2006/relationships/oleObject" Target="../embeddings/Microsoft_Equation1.bin"/><Relationship Id="rId11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772400" cy="2895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I. Multivariate Normal Distribution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II. Bayesian Multiple Linear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Density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624786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Posterior (derivation presented in class)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84599"/>
              </p:ext>
            </p:extLst>
          </p:nvPr>
        </p:nvGraphicFramePr>
        <p:xfrm>
          <a:off x="2590800" y="42672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42672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124266"/>
              </p:ext>
            </p:extLst>
          </p:nvPr>
        </p:nvGraphicFramePr>
        <p:xfrm>
          <a:off x="574675" y="892175"/>
          <a:ext cx="7800975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6" imgW="3632200" imgH="622300" progId="Equation.3">
                  <p:embed/>
                </p:oleObj>
              </mc:Choice>
              <mc:Fallback>
                <p:oleObj name="Equation" r:id="rId6" imgW="36322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4675" y="892175"/>
                        <a:ext cx="7800975" cy="133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999712"/>
              </p:ext>
            </p:extLst>
          </p:nvPr>
        </p:nvGraphicFramePr>
        <p:xfrm>
          <a:off x="231775" y="2425700"/>
          <a:ext cx="82105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8" imgW="3822700" imgH="622300" progId="Equation.3">
                  <p:embed/>
                </p:oleObj>
              </mc:Choice>
              <mc:Fallback>
                <p:oleObj name="Equation" r:id="rId8" imgW="38227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1775" y="2425700"/>
                        <a:ext cx="8210550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297555"/>
              </p:ext>
            </p:extLst>
          </p:nvPr>
        </p:nvGraphicFramePr>
        <p:xfrm>
          <a:off x="506413" y="5105400"/>
          <a:ext cx="267335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10" imgW="1244600" imgH="736600" progId="Equation.3">
                  <p:embed/>
                </p:oleObj>
              </mc:Choice>
              <mc:Fallback>
                <p:oleObj name="Equation" r:id="rId10" imgW="1244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6413" y="5105400"/>
                        <a:ext cx="267335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67306"/>
              </p:ext>
            </p:extLst>
          </p:nvPr>
        </p:nvGraphicFramePr>
        <p:xfrm>
          <a:off x="3513138" y="5181600"/>
          <a:ext cx="43116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12" imgW="2006600" imgH="482600" progId="Equation.3">
                  <p:embed/>
                </p:oleObj>
              </mc:Choice>
              <mc:Fallback>
                <p:oleObj name="Equation" r:id="rId12" imgW="2006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3138" y="5181600"/>
                        <a:ext cx="4311650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Special (most commonly used) case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Posterior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29637"/>
              </p:ext>
            </p:extLst>
          </p:nvPr>
        </p:nvGraphicFramePr>
        <p:xfrm>
          <a:off x="2133600" y="38862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8862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51474"/>
              </p:ext>
            </p:extLst>
          </p:nvPr>
        </p:nvGraphicFramePr>
        <p:xfrm>
          <a:off x="3276600" y="2819400"/>
          <a:ext cx="19367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6" imgW="901700" imgH="292100" progId="Equation.3">
                  <p:embed/>
                </p:oleObj>
              </mc:Choice>
              <mc:Fallback>
                <p:oleObj name="Equation" r:id="rId6" imgW="901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819400"/>
                        <a:ext cx="193675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53676"/>
              </p:ext>
            </p:extLst>
          </p:nvPr>
        </p:nvGraphicFramePr>
        <p:xfrm>
          <a:off x="381000" y="4800600"/>
          <a:ext cx="2590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8" imgW="1206500" imgH="736600" progId="Equation.3">
                  <p:embed/>
                </p:oleObj>
              </mc:Choice>
              <mc:Fallback>
                <p:oleObj name="Equation" r:id="rId8" imgW="1206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4800600"/>
                        <a:ext cx="259080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52526"/>
              </p:ext>
            </p:extLst>
          </p:nvPr>
        </p:nvGraphicFramePr>
        <p:xfrm>
          <a:off x="1905000" y="609600"/>
          <a:ext cx="31099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10" imgW="1447800" imgH="431800" progId="Equation.3">
                  <p:embed/>
                </p:oleObj>
              </mc:Choice>
              <mc:Fallback>
                <p:oleObj name="Equation" r:id="rId10" imgW="1447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5000" y="609600"/>
                        <a:ext cx="3109912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85436"/>
              </p:ext>
            </p:extLst>
          </p:nvPr>
        </p:nvGraphicFramePr>
        <p:xfrm>
          <a:off x="1600200" y="1905000"/>
          <a:ext cx="42830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12" imgW="1993900" imgH="431800" progId="Equation.3">
                  <p:embed/>
                </p:oleObj>
              </mc:Choice>
              <mc:Fallback>
                <p:oleObj name="Equation" r:id="rId12" imgW="1993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00200" y="1905000"/>
                        <a:ext cx="4283075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90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Multivariate Normal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088433"/>
              </p:ext>
            </p:extLst>
          </p:nvPr>
        </p:nvGraphicFramePr>
        <p:xfrm>
          <a:off x="2667000" y="1371600"/>
          <a:ext cx="21002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4" imgW="977900" imgH="431800" progId="Equation.3">
                  <p:embed/>
                </p:oleObj>
              </mc:Choice>
              <mc:Fallback>
                <p:oleObj name="Equation" r:id="rId4" imgW="977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1371600"/>
                        <a:ext cx="2100262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8649"/>
              </p:ext>
            </p:extLst>
          </p:nvPr>
        </p:nvGraphicFramePr>
        <p:xfrm>
          <a:off x="1022350" y="2101850"/>
          <a:ext cx="18827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6" imgW="876300" imgH="533400" progId="Equation.3">
                  <p:embed/>
                </p:oleObj>
              </mc:Choice>
              <mc:Fallback>
                <p:oleObj name="Equation" r:id="rId6" imgW="8763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2350" y="2101850"/>
                        <a:ext cx="1882775" cy="114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358965"/>
              </p:ext>
            </p:extLst>
          </p:nvPr>
        </p:nvGraphicFramePr>
        <p:xfrm>
          <a:off x="3389313" y="2057400"/>
          <a:ext cx="196373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8" imgW="914400" imgH="533400" progId="Equation.3">
                  <p:embed/>
                </p:oleObj>
              </mc:Choice>
              <mc:Fallback>
                <p:oleObj name="Equation" r:id="rId8" imgW="9144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89313" y="2057400"/>
                        <a:ext cx="1963737" cy="114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206670"/>
              </p:ext>
            </p:extLst>
          </p:nvPr>
        </p:nvGraphicFramePr>
        <p:xfrm>
          <a:off x="1371600" y="3124200"/>
          <a:ext cx="6572251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10" imgW="3060700" imgH="1117600" progId="Equation.3">
                  <p:embed/>
                </p:oleObj>
              </mc:Choice>
              <mc:Fallback>
                <p:oleObj name="Equation" r:id="rId10" imgW="3060700" imgH="1117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1600" y="3124200"/>
                        <a:ext cx="6572251" cy="240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35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Multivariate Normal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599886"/>
              </p:ext>
            </p:extLst>
          </p:nvPr>
        </p:nvGraphicFramePr>
        <p:xfrm>
          <a:off x="1371600" y="2319338"/>
          <a:ext cx="6573837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4" imgW="3060700" imgH="622300" progId="Equation.3">
                  <p:embed/>
                </p:oleObj>
              </mc:Choice>
              <mc:Fallback>
                <p:oleObj name="Equation" r:id="rId4" imgW="30607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2319338"/>
                        <a:ext cx="6573837" cy="133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77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Multivariate Normal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795618"/>
              </p:ext>
            </p:extLst>
          </p:nvPr>
        </p:nvGraphicFramePr>
        <p:xfrm>
          <a:off x="1295400" y="990600"/>
          <a:ext cx="586422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4" imgW="2730500" imgH="762000" progId="Equation.3">
                  <p:embed/>
                </p:oleObj>
              </mc:Choice>
              <mc:Fallback>
                <p:oleObj name="Equation" r:id="rId4" imgW="2730500" imgH="762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990600"/>
                        <a:ext cx="5864225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3056453"/>
            <a:ext cx="7162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Important Results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All marginal are normal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All conditional distributions are also normal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The normal distribution is closed under linear transformations (i.e., linear transformations of MVN random variables are also MVN).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Multivariate Normal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6868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275241"/>
              </p:ext>
            </p:extLst>
          </p:nvPr>
        </p:nvGraphicFramePr>
        <p:xfrm>
          <a:off x="2895600" y="762000"/>
          <a:ext cx="5864226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4" imgW="2730500" imgH="762000" progId="Equation.3">
                  <p:embed/>
                </p:oleObj>
              </mc:Choice>
              <mc:Fallback>
                <p:oleObj name="Equation" r:id="rId4" imgW="2730500" imgH="762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762000"/>
                        <a:ext cx="5864226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954513"/>
              </p:ext>
            </p:extLst>
          </p:nvPr>
        </p:nvGraphicFramePr>
        <p:xfrm>
          <a:off x="609600" y="1143000"/>
          <a:ext cx="21002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6" imgW="977900" imgH="431800" progId="Equation.3">
                  <p:embed/>
                </p:oleObj>
              </mc:Choice>
              <mc:Fallback>
                <p:oleObj name="Equation" r:id="rId6" imgW="977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1143000"/>
                        <a:ext cx="2100262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905218"/>
              </p:ext>
            </p:extLst>
          </p:nvPr>
        </p:nvGraphicFramePr>
        <p:xfrm>
          <a:off x="762000" y="2362200"/>
          <a:ext cx="7254876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8" imgW="3378200" imgH="457200" progId="Equation.3">
                  <p:embed/>
                </p:oleObj>
              </mc:Choice>
              <mc:Fallback>
                <p:oleObj name="Equation" r:id="rId8" imgW="3378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2362200"/>
                        <a:ext cx="7254876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921377"/>
              </p:ext>
            </p:extLst>
          </p:nvPr>
        </p:nvGraphicFramePr>
        <p:xfrm>
          <a:off x="609600" y="3200400"/>
          <a:ext cx="8293100" cy="305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10" imgW="3860800" imgH="1422400" progId="Equation.3">
                  <p:embed/>
                </p:oleObj>
              </mc:Choice>
              <mc:Fallback>
                <p:oleObj name="Equation" r:id="rId10" imgW="3860800" imgH="142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3200400"/>
                        <a:ext cx="8293100" cy="305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411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II. Bayesian Multiple Linear Regression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-  Known Variance parameters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Uknown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variance parameters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1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609397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Gaussian Linear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Let  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Then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1-n 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Probability assumptions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264635"/>
              </p:ext>
            </p:extLst>
          </p:nvPr>
        </p:nvGraphicFramePr>
        <p:xfrm>
          <a:off x="2636838" y="1225550"/>
          <a:ext cx="2686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1092200" imgH="330200" progId="Equation.3">
                  <p:embed/>
                </p:oleObj>
              </mc:Choice>
              <mc:Fallback>
                <p:oleObj name="Equation" r:id="rId4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6838" y="1225550"/>
                        <a:ext cx="268605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82875"/>
              </p:ext>
            </p:extLst>
          </p:nvPr>
        </p:nvGraphicFramePr>
        <p:xfrm>
          <a:off x="1546225" y="2667000"/>
          <a:ext cx="2614989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6" imgW="1295400" imgH="266700" progId="Equation.3">
                  <p:embed/>
                </p:oleObj>
              </mc:Choice>
              <mc:Fallback>
                <p:oleObj name="Equation" r:id="rId6" imgW="1295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6225" y="2667000"/>
                        <a:ext cx="2614989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353421"/>
              </p:ext>
            </p:extLst>
          </p:nvPr>
        </p:nvGraphicFramePr>
        <p:xfrm>
          <a:off x="4315691" y="2514600"/>
          <a:ext cx="261850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8" imgW="1308100" imgH="342900" progId="Equation.3">
                  <p:embed/>
                </p:oleObj>
              </mc:Choice>
              <mc:Fallback>
                <p:oleObj name="Equation" r:id="rId8" imgW="1308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15691" y="2514600"/>
                        <a:ext cx="2618509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136755"/>
              </p:ext>
            </p:extLst>
          </p:nvPr>
        </p:nvGraphicFramePr>
        <p:xfrm>
          <a:off x="1600200" y="3300413"/>
          <a:ext cx="170768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0" imgW="723900" imgH="215900" progId="Equation.3">
                  <p:embed/>
                </p:oleObj>
              </mc:Choice>
              <mc:Fallback>
                <p:oleObj name="Equation" r:id="rId10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3300413"/>
                        <a:ext cx="1707685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606016"/>
              </p:ext>
            </p:extLst>
          </p:nvPr>
        </p:nvGraphicFramePr>
        <p:xfrm>
          <a:off x="4114800" y="38100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2" imgW="673100" imgH="203200" progId="Equation.3">
                  <p:embed/>
                </p:oleObj>
              </mc:Choice>
              <mc:Fallback>
                <p:oleObj name="Equation" r:id="rId12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14800" y="38100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36556"/>
              </p:ext>
            </p:extLst>
          </p:nvPr>
        </p:nvGraphicFramePr>
        <p:xfrm>
          <a:off x="5910263" y="1174750"/>
          <a:ext cx="22494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4" imgW="914400" imgH="317500" progId="Equation.3">
                  <p:embed/>
                </p:oleObj>
              </mc:Choice>
              <mc:Fallback>
                <p:oleObj name="Equation" r:id="rId14" imgW="914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10263" y="1174750"/>
                        <a:ext cx="2249487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629337"/>
              </p:ext>
            </p:extLst>
          </p:nvPr>
        </p:nvGraphicFramePr>
        <p:xfrm>
          <a:off x="993775" y="5611813"/>
          <a:ext cx="26797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6" imgW="1371600" imgH="241300" progId="Equation.3">
                  <p:embed/>
                </p:oleObj>
              </mc:Choice>
              <mc:Fallback>
                <p:oleObj name="Equation" r:id="rId16" imgW="1371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93775" y="5611813"/>
                        <a:ext cx="2679700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147859"/>
              </p:ext>
            </p:extLst>
          </p:nvPr>
        </p:nvGraphicFramePr>
        <p:xfrm>
          <a:off x="4038600" y="4419600"/>
          <a:ext cx="22494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8" imgW="914400" imgH="317500" progId="Equation.3">
                  <p:embed/>
                </p:oleObj>
              </mc:Choice>
              <mc:Fallback>
                <p:oleObj name="Equation" r:id="rId18" imgW="914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38600" y="4419600"/>
                        <a:ext cx="2249487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05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Likelihood (cont.)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541686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MVN Density 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Set                                 and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895090"/>
              </p:ext>
            </p:extLst>
          </p:nvPr>
        </p:nvGraphicFramePr>
        <p:xfrm>
          <a:off x="1371600" y="2133600"/>
          <a:ext cx="10922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4" imgW="495300" imgH="203200" progId="Equation.3">
                  <p:embed/>
                </p:oleObj>
              </mc:Choice>
              <mc:Fallback>
                <p:oleObj name="Equation" r:id="rId4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2133600"/>
                        <a:ext cx="109220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899988"/>
              </p:ext>
            </p:extLst>
          </p:nvPr>
        </p:nvGraphicFramePr>
        <p:xfrm>
          <a:off x="1219200" y="838200"/>
          <a:ext cx="6573837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6" imgW="3060700" imgH="622300" progId="Equation.3">
                  <p:embed/>
                </p:oleObj>
              </mc:Choice>
              <mc:Fallback>
                <p:oleObj name="Equation" r:id="rId6" imgW="30607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838200"/>
                        <a:ext cx="6573837" cy="133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335236"/>
              </p:ext>
            </p:extLst>
          </p:nvPr>
        </p:nvGraphicFramePr>
        <p:xfrm>
          <a:off x="4275138" y="2220913"/>
          <a:ext cx="74453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8" imgW="381000" imgH="152400" progId="Equation.3">
                  <p:embed/>
                </p:oleObj>
              </mc:Choice>
              <mc:Fallback>
                <p:oleObj name="Equation" r:id="rId8" imgW="381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75138" y="2220913"/>
                        <a:ext cx="744537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055373"/>
              </p:ext>
            </p:extLst>
          </p:nvPr>
        </p:nvGraphicFramePr>
        <p:xfrm>
          <a:off x="709613" y="3178175"/>
          <a:ext cx="7802562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10" imgW="3632200" imgH="622300" progId="Equation.3">
                  <p:embed/>
                </p:oleObj>
              </mc:Choice>
              <mc:Fallback>
                <p:oleObj name="Equation" r:id="rId10" imgW="36322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9613" y="3178175"/>
                        <a:ext cx="7802562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48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427809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Normal prior for reg. coefficients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93761"/>
              </p:ext>
            </p:extLst>
          </p:nvPr>
        </p:nvGraphicFramePr>
        <p:xfrm>
          <a:off x="533399" y="1611794"/>
          <a:ext cx="8061325" cy="131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4" imgW="3822700" imgH="622300" progId="Equation.3">
                  <p:embed/>
                </p:oleObj>
              </mc:Choice>
              <mc:Fallback>
                <p:oleObj name="Equation" r:id="rId4" imgW="38227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399" y="1611794"/>
                        <a:ext cx="8061325" cy="1312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7396</TotalTime>
  <Words>224</Words>
  <Application>Microsoft Macintosh PowerPoint</Application>
  <PresentationFormat>On-screen Show (4:3)</PresentationFormat>
  <Paragraphs>198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Equation</vt:lpstr>
      <vt:lpstr>Microsoft Equation</vt:lpstr>
      <vt:lpstr>STT 465  I. Multivariate Normal Distribution II. Bayesian Multiple Linear Regression</vt:lpstr>
      <vt:lpstr>Multivariate Normal Distribution</vt:lpstr>
      <vt:lpstr>Multivariate Normal Distribution</vt:lpstr>
      <vt:lpstr>Multivariate Normal Distribution</vt:lpstr>
      <vt:lpstr>Multivariate Normal Distribution</vt:lpstr>
      <vt:lpstr>II. Bayesian Multiple Linear Regression  -  Known Variance parameters - Uknown variance parameters</vt:lpstr>
      <vt:lpstr>Bayesian Multiple Linear Regression</vt:lpstr>
      <vt:lpstr>Likelihood (cont.)</vt:lpstr>
      <vt:lpstr>Prior</vt:lpstr>
      <vt:lpstr>Posterior Density</vt:lpstr>
      <vt:lpstr>Special (most commonly used) case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426</cp:revision>
  <dcterms:created xsi:type="dcterms:W3CDTF">2012-12-12T17:55:05Z</dcterms:created>
  <dcterms:modified xsi:type="dcterms:W3CDTF">2015-11-02T15:01:59Z</dcterms:modified>
  <cp:category/>
</cp:coreProperties>
</file>