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8" r:id="rId2"/>
    <p:sldId id="345" r:id="rId3"/>
    <p:sldId id="347" r:id="rId4"/>
    <p:sldId id="346" r:id="rId5"/>
    <p:sldId id="348" r:id="rId6"/>
    <p:sldId id="34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2.emf"/><Relationship Id="rId2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Microsoft_Equation1.bin"/><Relationship Id="rId17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8.e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10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7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772400" cy="2895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Summary of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Multiple Linear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 Regression equation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 Likelihood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 Prior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 Posterior distribution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Probability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assumptions (for now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errors)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82875"/>
              </p:ext>
            </p:extLst>
          </p:nvPr>
        </p:nvGraphicFramePr>
        <p:xfrm>
          <a:off x="1546225" y="26670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6670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53421"/>
              </p:ext>
            </p:extLst>
          </p:nvPr>
        </p:nvGraphicFramePr>
        <p:xfrm>
          <a:off x="4315691" y="25146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5146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36755"/>
              </p:ext>
            </p:extLst>
          </p:nvPr>
        </p:nvGraphicFramePr>
        <p:xfrm>
          <a:off x="1600200" y="33004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3004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06016"/>
              </p:ext>
            </p:extLst>
          </p:nvPr>
        </p:nvGraphicFramePr>
        <p:xfrm>
          <a:off x="4114800" y="38100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38100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29337"/>
              </p:ext>
            </p:extLst>
          </p:nvPr>
        </p:nvGraphicFramePr>
        <p:xfrm>
          <a:off x="993775" y="5611813"/>
          <a:ext cx="2679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4" imgW="1371600" imgH="241300" progId="Equation.3">
                  <p:embed/>
                </p:oleObj>
              </mc:Choice>
              <mc:Fallback>
                <p:oleObj name="Equation" r:id="rId14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3775" y="5611813"/>
                        <a:ext cx="2679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83899"/>
              </p:ext>
            </p:extLst>
          </p:nvPr>
        </p:nvGraphicFramePr>
        <p:xfrm>
          <a:off x="5562600" y="41910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6" imgW="1054100" imgH="342900" progId="Equation.3">
                  <p:embed/>
                </p:oleObj>
              </mc:Choice>
              <mc:Fallback>
                <p:oleObj name="Equation" r:id="rId16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2600" y="41910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(cont.)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17901"/>
              </p:ext>
            </p:extLst>
          </p:nvPr>
        </p:nvGraphicFramePr>
        <p:xfrm>
          <a:off x="457200" y="1752600"/>
          <a:ext cx="8150225" cy="1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4" imgW="3937000" imgH="673100" progId="Equation.3">
                  <p:embed/>
                </p:oleObj>
              </mc:Choice>
              <mc:Fallback>
                <p:oleObj name="Equation" r:id="rId4" imgW="39370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8150225" cy="1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33528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Note: MLE is OLS.</a:t>
            </a:r>
            <a:endParaRPr lang="en-US" sz="2800" dirty="0">
              <a:solidFill>
                <a:srgbClr val="8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15245"/>
              </p:ext>
            </p:extLst>
          </p:nvPr>
        </p:nvGraphicFramePr>
        <p:xfrm>
          <a:off x="2362199" y="4572000"/>
          <a:ext cx="330917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6" imgW="1104900" imgH="279400" progId="Equation.3">
                  <p:embed/>
                </p:oleObj>
              </mc:Choice>
              <mc:Fallback>
                <p:oleObj name="Equation" r:id="rId6" imgW="1104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199" y="4572000"/>
                        <a:ext cx="330917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48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94008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Normal prior for reg. coefficients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assume IID, zero-mean prior we have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527045"/>
              </p:ext>
            </p:extLst>
          </p:nvPr>
        </p:nvGraphicFramePr>
        <p:xfrm>
          <a:off x="533400" y="1143000"/>
          <a:ext cx="791051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4" imgW="3683000" imgH="609600" progId="Equation.3">
                  <p:embed/>
                </p:oleObj>
              </mc:Choice>
              <mc:Fallback>
                <p:oleObj name="Equation" r:id="rId4" imgW="3683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7910513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76379"/>
              </p:ext>
            </p:extLst>
          </p:nvPr>
        </p:nvGraphicFramePr>
        <p:xfrm>
          <a:off x="1143000" y="3429000"/>
          <a:ext cx="611028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6" imgW="2844800" imgH="698500" progId="Equation.3">
                  <p:embed/>
                </p:oleObj>
              </mc:Choice>
              <mc:Fallback>
                <p:oleObj name="Equation" r:id="rId6" imgW="28448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6110287" cy="150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General for of the posterior density (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derivation presented in class)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4599"/>
              </p:ext>
            </p:extLst>
          </p:nvPr>
        </p:nvGraphicFramePr>
        <p:xfrm>
          <a:off x="2590800" y="4267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31780"/>
              </p:ext>
            </p:extLst>
          </p:nvPr>
        </p:nvGraphicFramePr>
        <p:xfrm>
          <a:off x="179388" y="964627"/>
          <a:ext cx="8126412" cy="126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6" imgW="4000500" imgH="622300" progId="Equation.3">
                  <p:embed/>
                </p:oleObj>
              </mc:Choice>
              <mc:Fallback>
                <p:oleObj name="Equation" r:id="rId6" imgW="40005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88" y="964627"/>
                        <a:ext cx="8126412" cy="126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51085"/>
              </p:ext>
            </p:extLst>
          </p:nvPr>
        </p:nvGraphicFramePr>
        <p:xfrm>
          <a:off x="708025" y="2425700"/>
          <a:ext cx="7256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8" imgW="3378200" imgH="622300" progId="Equation.3">
                  <p:embed/>
                </p:oleObj>
              </mc:Choice>
              <mc:Fallback>
                <p:oleObj name="Equation" r:id="rId8" imgW="3378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025" y="2425700"/>
                        <a:ext cx="7256463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7555"/>
              </p:ext>
            </p:extLst>
          </p:nvPr>
        </p:nvGraphicFramePr>
        <p:xfrm>
          <a:off x="506413" y="5105400"/>
          <a:ext cx="26733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10" imgW="1244600" imgH="736600" progId="Equation.3">
                  <p:embed/>
                </p:oleObj>
              </mc:Choice>
              <mc:Fallback>
                <p:oleObj name="Equation" r:id="rId10" imgW="1244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413" y="5105400"/>
                        <a:ext cx="267335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7306"/>
              </p:ext>
            </p:extLst>
          </p:nvPr>
        </p:nvGraphicFramePr>
        <p:xfrm>
          <a:off x="3513138" y="5181600"/>
          <a:ext cx="4311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12" imgW="2006600" imgH="482600" progId="Equation.3">
                  <p:embed/>
                </p:oleObj>
              </mc:Choice>
              <mc:Fallback>
                <p:oleObj name="Equation" r:id="rId12" imgW="2006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3138" y="5181600"/>
                        <a:ext cx="43116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Special (most commonly used) case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29637"/>
              </p:ext>
            </p:extLst>
          </p:nvPr>
        </p:nvGraphicFramePr>
        <p:xfrm>
          <a:off x="2133600" y="3886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51474"/>
              </p:ext>
            </p:extLst>
          </p:nvPr>
        </p:nvGraphicFramePr>
        <p:xfrm>
          <a:off x="3276600" y="2819400"/>
          <a:ext cx="1936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9367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53676"/>
              </p:ext>
            </p:extLst>
          </p:nvPr>
        </p:nvGraphicFramePr>
        <p:xfrm>
          <a:off x="381000" y="4800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8" imgW="1206500" imgH="736600" progId="Equation.3">
                  <p:embed/>
                </p:oleObj>
              </mc:Choice>
              <mc:Fallback>
                <p:oleObj name="Equation" r:id="rId8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52526"/>
              </p:ext>
            </p:extLst>
          </p:nvPr>
        </p:nvGraphicFramePr>
        <p:xfrm>
          <a:off x="1905000" y="609600"/>
          <a:ext cx="3109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10" imgW="1447800" imgH="431800" progId="Equation.3">
                  <p:embed/>
                </p:oleObj>
              </mc:Choice>
              <mc:Fallback>
                <p:oleObj name="Equation" r:id="rId10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3109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5436"/>
              </p:ext>
            </p:extLst>
          </p:nvPr>
        </p:nvGraphicFramePr>
        <p:xfrm>
          <a:off x="1600200" y="1905000"/>
          <a:ext cx="42830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12" imgW="1993900" imgH="431800" progId="Equation.3">
                  <p:embed/>
                </p:oleObj>
              </mc:Choice>
              <mc:Fallback>
                <p:oleObj name="Equation" r:id="rId12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283075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2400" y="4895672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Discuss shrinkage and connection to Ridge Regression.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7416</TotalTime>
  <Words>157</Words>
  <Application>Microsoft Macintosh PowerPoint</Application>
  <PresentationFormat>On-screen Show (4:3)</PresentationFormat>
  <Paragraphs>117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Equation</vt:lpstr>
      <vt:lpstr>Microsoft Equation</vt:lpstr>
      <vt:lpstr>STT 465  Summary of Bayesian Multiple Linear Regression:   - Regression equation - Likelihood - Prior - Posterior distribution</vt:lpstr>
      <vt:lpstr>Bayesian Multiple Linear Regression</vt:lpstr>
      <vt:lpstr>Likelihood (cont.)</vt:lpstr>
      <vt:lpstr>Prior</vt:lpstr>
      <vt:lpstr>Posterior Density</vt:lpstr>
      <vt:lpstr>Special (most commonly used) case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428</cp:revision>
  <dcterms:created xsi:type="dcterms:W3CDTF">2012-12-12T17:55:05Z</dcterms:created>
  <dcterms:modified xsi:type="dcterms:W3CDTF">2015-11-02T15:08:28Z</dcterms:modified>
  <cp:category/>
</cp:coreProperties>
</file>