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4.xml" ContentType="application/vnd.openxmlformats-officedocument.presentationml.notesSlide+xml"/>
  <Override PartName="/ppt/embeddings/oleObject9.bin" ContentType="application/vnd.openxmlformats-officedocument.oleObject"/>
  <Override PartName="/ppt/notesSlides/notesSlide5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6.xml" ContentType="application/vnd.openxmlformats-officedocument.presentationml.notesSlide+xml"/>
  <Override PartName="/ppt/embeddings/oleObject13.bin" ContentType="application/vnd.openxmlformats-officedocument.oleObject"/>
  <Override PartName="/ppt/notesSlides/notesSlide7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38" r:id="rId2"/>
    <p:sldId id="382" r:id="rId3"/>
    <p:sldId id="392" r:id="rId4"/>
    <p:sldId id="394" r:id="rId5"/>
    <p:sldId id="395" r:id="rId6"/>
    <p:sldId id="396" r:id="rId7"/>
    <p:sldId id="397" r:id="rId8"/>
    <p:sldId id="391" r:id="rId9"/>
    <p:sldId id="398" r:id="rId10"/>
    <p:sldId id="39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84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image" Target="../media/image1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12/7/15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12/7/15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12/7/15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12/7/15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8.bin"/><Relationship Id="rId11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7772400" cy="2514600"/>
          </a:xfrm>
          <a:ln>
            <a:solidFill>
              <a:srgbClr val="800000"/>
            </a:solidFill>
            <a:prstDash val="sysDash"/>
          </a:ln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Variable Selection in Multiple Linear Regression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Final project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38174"/>
            <a:ext cx="8229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 sure to read the entry corresponding to your project in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github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Identify the main goal (your conclusion needs to be focus on this)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Identify what you are supposed to report.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Identify how each of the tasks or expected outcomes relate to the main goal.</a:t>
            </a:r>
          </a:p>
          <a:p>
            <a:pPr lvl="1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 sure you understand the analysis you are conductin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 an easy-to-read neat report.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Presentation should not be longer than 10 minutes.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 your slides describe: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the problem, (ii) the objective, (iii) the data, (iv) how you analyzed it,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v) results, (vi) conclusions.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Practice your presentation at least 5 times to be sure you can fit it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, without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rushing in 10 minutes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347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Variable selection in linear models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20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9144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Regression equation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3505200"/>
            <a:ext cx="762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charset="0"/>
              <a:buChar char=""/>
            </a:pPr>
            <a:r>
              <a:rPr lang="en-US" sz="2400" i="1" dirty="0" err="1" smtClean="0">
                <a:solidFill>
                  <a:schemeClr val="tx2"/>
                </a:solidFill>
              </a:rPr>
              <a:t>δ</a:t>
            </a:r>
            <a:r>
              <a:rPr lang="en-US" sz="2400" i="1" baseline="-25000" dirty="0" err="1" smtClean="0">
                <a:solidFill>
                  <a:schemeClr val="tx2"/>
                </a:solidFill>
              </a:rPr>
              <a:t>j</a:t>
            </a:r>
            <a:r>
              <a:rPr lang="en-US" sz="2400" dirty="0" smtClean="0">
                <a:solidFill>
                  <a:schemeClr val="tx2"/>
                </a:solidFill>
              </a:rPr>
              <a:t>=</a:t>
            </a:r>
            <a:r>
              <a:rPr lang="en-US" sz="2400" i="1" dirty="0" smtClean="0">
                <a:solidFill>
                  <a:schemeClr val="tx2"/>
                </a:solidFill>
              </a:rPr>
              <a:t>0</a:t>
            </a:r>
            <a:r>
              <a:rPr lang="en-US" sz="2400" dirty="0" smtClean="0">
                <a:solidFill>
                  <a:schemeClr val="tx2"/>
                </a:solidFill>
              </a:rPr>
              <a:t> amounts to remove the</a:t>
            </a:r>
            <a:r>
              <a:rPr lang="en-US" sz="2400" i="1" dirty="0" smtClean="0">
                <a:solidFill>
                  <a:schemeClr val="tx2"/>
                </a:solidFill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</a:rPr>
              <a:t>j</a:t>
            </a:r>
            <a:r>
              <a:rPr lang="en-US" sz="2400" i="1" baseline="30000" dirty="0" err="1" smtClean="0">
                <a:solidFill>
                  <a:schemeClr val="tx2"/>
                </a:solidFill>
              </a:rPr>
              <a:t>th</a:t>
            </a:r>
            <a:r>
              <a:rPr lang="en-US" sz="2400" i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predictor from the model.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979162"/>
              </p:ext>
            </p:extLst>
          </p:nvPr>
        </p:nvGraphicFramePr>
        <p:xfrm>
          <a:off x="1219200" y="1447800"/>
          <a:ext cx="29368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4" imgW="1193800" imgH="330200" progId="Equation.3">
                  <p:embed/>
                </p:oleObj>
              </mc:Choice>
              <mc:Fallback>
                <p:oleObj name="Equation" r:id="rId4" imgW="11938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2936875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14092"/>
              </p:ext>
            </p:extLst>
          </p:nvPr>
        </p:nvGraphicFramePr>
        <p:xfrm>
          <a:off x="5410200" y="990600"/>
          <a:ext cx="13747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6" imgW="558800" imgH="228600" progId="Equation.3">
                  <p:embed/>
                </p:oleObj>
              </mc:Choice>
              <mc:Fallback>
                <p:oleObj name="Equation" r:id="rId6" imgW="558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10200" y="990600"/>
                        <a:ext cx="1374775" cy="56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825791"/>
              </p:ext>
            </p:extLst>
          </p:nvPr>
        </p:nvGraphicFramePr>
        <p:xfrm>
          <a:off x="5410200" y="1600200"/>
          <a:ext cx="271780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8" imgW="1104900" imgH="317500" progId="Equation.3">
                  <p:embed/>
                </p:oleObj>
              </mc:Choice>
              <mc:Fallback>
                <p:oleObj name="Equation" r:id="rId8" imgW="11049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10200" y="1600200"/>
                        <a:ext cx="2717800" cy="782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596294"/>
              </p:ext>
            </p:extLst>
          </p:nvPr>
        </p:nvGraphicFramePr>
        <p:xfrm>
          <a:off x="5410200" y="2362200"/>
          <a:ext cx="2093912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10" imgW="850900" imgH="342900" progId="Equation.3">
                  <p:embed/>
                </p:oleObj>
              </mc:Choice>
              <mc:Fallback>
                <p:oleObj name="Equation" r:id="rId10" imgW="8509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10200" y="2362200"/>
                        <a:ext cx="2093912" cy="84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0" y="50292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charset="0"/>
              <a:buChar char=""/>
            </a:pPr>
            <a:r>
              <a:rPr lang="en-US" sz="2400" dirty="0" smtClean="0">
                <a:solidFill>
                  <a:schemeClr val="tx2"/>
                </a:solidFill>
              </a:rPr>
              <a:t>Next, we will discuss a Gibbs sampler for this model.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764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Variable selection in linear models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20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914400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Likelihood								</a:t>
            </a:r>
            <a:endParaRPr lang="en-US" sz="2400" u="sng" dirty="0">
              <a:solidFill>
                <a:schemeClr val="tx2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756131"/>
              </p:ext>
            </p:extLst>
          </p:nvPr>
        </p:nvGraphicFramePr>
        <p:xfrm>
          <a:off x="457200" y="1524000"/>
          <a:ext cx="29368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4" name="Equation" r:id="rId4" imgW="1193800" imgH="330200" progId="Equation.3">
                  <p:embed/>
                </p:oleObj>
              </mc:Choice>
              <mc:Fallback>
                <p:oleObj name="Equation" r:id="rId4" imgW="11938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524000"/>
                        <a:ext cx="2936875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808172"/>
              </p:ext>
            </p:extLst>
          </p:nvPr>
        </p:nvGraphicFramePr>
        <p:xfrm>
          <a:off x="3733800" y="1447800"/>
          <a:ext cx="203041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5" name="Equation" r:id="rId6" imgW="825500" imgH="342900" progId="Equation.3">
                  <p:embed/>
                </p:oleObj>
              </mc:Choice>
              <mc:Fallback>
                <p:oleObj name="Equation" r:id="rId6" imgW="8255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3800" y="1447800"/>
                        <a:ext cx="2030413" cy="84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286882"/>
              </p:ext>
            </p:extLst>
          </p:nvPr>
        </p:nvGraphicFramePr>
        <p:xfrm>
          <a:off x="2133600" y="2286000"/>
          <a:ext cx="4038600" cy="1514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6" name="Equation" r:id="rId8" imgW="2032000" imgH="762000" progId="Equation.3">
                  <p:embed/>
                </p:oleObj>
              </mc:Choice>
              <mc:Fallback>
                <p:oleObj name="Equation" r:id="rId8" imgW="2032000" imgH="762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33600" y="2286000"/>
                        <a:ext cx="4038600" cy="1514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35052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Prior									</a:t>
            </a:r>
            <a:endParaRPr lang="en-US" sz="2400" u="sng" dirty="0">
              <a:solidFill>
                <a:schemeClr val="tx2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138963"/>
              </p:ext>
            </p:extLst>
          </p:nvPr>
        </p:nvGraphicFramePr>
        <p:xfrm>
          <a:off x="369887" y="4343400"/>
          <a:ext cx="8240713" cy="157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7" name="Equation" r:id="rId10" imgW="4114800" imgH="787400" progId="Equation.3">
                  <p:embed/>
                </p:oleObj>
              </mc:Choice>
              <mc:Fallback>
                <p:oleObj name="Equation" r:id="rId10" imgW="41148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9887" y="4343400"/>
                        <a:ext cx="8240713" cy="1577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0748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Variable selection in linear models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20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914400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Joint Posterior								</a:t>
            </a:r>
            <a:endParaRPr lang="en-US" sz="2400" u="sng" dirty="0">
              <a:solidFill>
                <a:schemeClr val="tx2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702872"/>
              </p:ext>
            </p:extLst>
          </p:nvPr>
        </p:nvGraphicFramePr>
        <p:xfrm>
          <a:off x="762000" y="1981200"/>
          <a:ext cx="7042150" cy="277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0" name="Equation" r:id="rId4" imgW="3543300" imgH="1397000" progId="Equation.3">
                  <p:embed/>
                </p:oleObj>
              </mc:Choice>
              <mc:Fallback>
                <p:oleObj name="Equation" r:id="rId4" imgW="3543300" imgH="139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1981200"/>
                        <a:ext cx="7042150" cy="277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33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Gibbs Sampler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69229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762000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Indicator Variables							</a:t>
            </a:r>
            <a:endParaRPr lang="en-US" sz="2400" u="sng" dirty="0">
              <a:solidFill>
                <a:schemeClr val="tx2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957468"/>
              </p:ext>
            </p:extLst>
          </p:nvPr>
        </p:nvGraphicFramePr>
        <p:xfrm>
          <a:off x="1817688" y="1295400"/>
          <a:ext cx="6107112" cy="1901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5" name="Equation" r:id="rId4" imgW="3263900" imgH="1016000" progId="Equation.3">
                  <p:embed/>
                </p:oleObj>
              </mc:Choice>
              <mc:Fallback>
                <p:oleObj name="Equation" r:id="rId4" imgW="3263900" imgH="1016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7688" y="1295400"/>
                        <a:ext cx="6107112" cy="1901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016819"/>
              </p:ext>
            </p:extLst>
          </p:nvPr>
        </p:nvGraphicFramePr>
        <p:xfrm>
          <a:off x="304801" y="3581401"/>
          <a:ext cx="3886200" cy="1452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6" name="Equation" r:id="rId6" imgW="2717800" imgH="1016000" progId="Equation.3">
                  <p:embed/>
                </p:oleObj>
              </mc:Choice>
              <mc:Fallback>
                <p:oleObj name="Equation" r:id="rId6" imgW="2717800" imgH="1016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801" y="3581401"/>
                        <a:ext cx="3886200" cy="1452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184067"/>
              </p:ext>
            </p:extLst>
          </p:nvPr>
        </p:nvGraphicFramePr>
        <p:xfrm>
          <a:off x="4575175" y="3657600"/>
          <a:ext cx="4032250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7" name="Equation" r:id="rId8" imgW="2819400" imgH="1016000" progId="Equation.3">
                  <p:embed/>
                </p:oleObj>
              </mc:Choice>
              <mc:Fallback>
                <p:oleObj name="Equation" r:id="rId8" imgW="2819400" imgH="1016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5175" y="3657600"/>
                        <a:ext cx="4032250" cy="145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847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Gibbs Sampler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69229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762000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Indicator Variables							</a:t>
            </a:r>
            <a:endParaRPr lang="en-US" sz="2400" u="sng" dirty="0">
              <a:solidFill>
                <a:schemeClr val="tx2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66871"/>
              </p:ext>
            </p:extLst>
          </p:nvPr>
        </p:nvGraphicFramePr>
        <p:xfrm>
          <a:off x="1295400" y="1600200"/>
          <a:ext cx="6464301" cy="283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8" name="Equation" r:id="rId4" imgW="4521200" imgH="1981200" progId="Equation.3">
                  <p:embed/>
                </p:oleObj>
              </mc:Choice>
              <mc:Fallback>
                <p:oleObj name="Equation" r:id="rId4" imgW="4521200" imgH="198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1600200"/>
                        <a:ext cx="6464301" cy="283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893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Gibbs Sampler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20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914400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Effects								</a:t>
            </a:r>
            <a:endParaRPr lang="en-US" sz="2400" u="sng" dirty="0">
              <a:solidFill>
                <a:schemeClr val="tx2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019422"/>
              </p:ext>
            </p:extLst>
          </p:nvPr>
        </p:nvGraphicFramePr>
        <p:xfrm>
          <a:off x="1295400" y="1371600"/>
          <a:ext cx="5978525" cy="1875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8" name="Equation" r:id="rId4" imgW="3238500" imgH="1016000" progId="Equation.3">
                  <p:embed/>
                </p:oleObj>
              </mc:Choice>
              <mc:Fallback>
                <p:oleObj name="Equation" r:id="rId4" imgW="3238500" imgH="1016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1371600"/>
                        <a:ext cx="5978525" cy="1875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3429000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Case 1 (</a:t>
            </a:r>
            <a:r>
              <a:rPr lang="en-US" sz="2400" u="sng" dirty="0" err="1" smtClean="0">
                <a:solidFill>
                  <a:schemeClr val="tx2"/>
                </a:solidFill>
                <a:latin typeface="Lucida Grande"/>
                <a:ea typeface="Lucida Grande"/>
                <a:cs typeface="Lucida Grande"/>
              </a:rPr>
              <a:t>δ</a:t>
            </a:r>
            <a:r>
              <a:rPr lang="en-US" sz="2400" u="sng" baseline="-25000" dirty="0" err="1" smtClean="0">
                <a:solidFill>
                  <a:schemeClr val="tx2"/>
                </a:solidFill>
                <a:latin typeface="Lucida Grande"/>
                <a:ea typeface="Lucida Grande"/>
                <a:cs typeface="Lucida Grande"/>
              </a:rPr>
              <a:t>k</a:t>
            </a:r>
            <a:r>
              <a:rPr lang="en-US" sz="2400" u="sng" dirty="0" smtClean="0">
                <a:solidFill>
                  <a:schemeClr val="tx2"/>
                </a:solidFill>
                <a:latin typeface="Lucida Grande"/>
                <a:ea typeface="Lucida Grande"/>
                <a:cs typeface="Lucida Grande"/>
              </a:rPr>
              <a:t>=0)</a:t>
            </a:r>
            <a:r>
              <a:rPr lang="en-US" sz="2400" u="sng" dirty="0" smtClean="0">
                <a:solidFill>
                  <a:schemeClr val="tx2"/>
                </a:solidFill>
              </a:rPr>
              <a:t> 	</a:t>
            </a:r>
            <a:endParaRPr lang="en-US" sz="2400" u="sng" dirty="0">
              <a:solidFill>
                <a:schemeClr val="tx2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20316"/>
              </p:ext>
            </p:extLst>
          </p:nvPr>
        </p:nvGraphicFramePr>
        <p:xfrm>
          <a:off x="152400" y="3962400"/>
          <a:ext cx="3338929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9" name="Equation" r:id="rId6" imgW="2425700" imgH="774700" progId="Equation.3">
                  <p:embed/>
                </p:oleObj>
              </mc:Choice>
              <mc:Fallback>
                <p:oleObj name="Equation" r:id="rId6" imgW="2425700" imgH="774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" y="3962400"/>
                        <a:ext cx="3338929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91000" y="34290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Case 2 (</a:t>
            </a:r>
            <a:r>
              <a:rPr lang="en-US" sz="2400" u="sng" dirty="0" err="1" smtClean="0">
                <a:solidFill>
                  <a:schemeClr val="tx2"/>
                </a:solidFill>
                <a:latin typeface="Lucida Grande"/>
                <a:ea typeface="Lucida Grande"/>
                <a:cs typeface="Lucida Grande"/>
              </a:rPr>
              <a:t>δ</a:t>
            </a:r>
            <a:r>
              <a:rPr lang="en-US" sz="2400" u="sng" baseline="-25000" dirty="0" err="1" smtClean="0">
                <a:solidFill>
                  <a:schemeClr val="tx2"/>
                </a:solidFill>
                <a:latin typeface="Lucida Grande"/>
                <a:ea typeface="Lucida Grande"/>
                <a:cs typeface="Lucida Grande"/>
              </a:rPr>
              <a:t>k</a:t>
            </a:r>
            <a:r>
              <a:rPr lang="en-US" sz="2400" u="sng" dirty="0" smtClean="0">
                <a:solidFill>
                  <a:schemeClr val="tx2"/>
                </a:solidFill>
                <a:latin typeface="Lucida Grande"/>
                <a:ea typeface="Lucida Grande"/>
                <a:cs typeface="Lucida Grande"/>
              </a:rPr>
              <a:t>=1)</a:t>
            </a:r>
            <a:r>
              <a:rPr lang="en-US" sz="2400" u="sng" dirty="0" smtClean="0">
                <a:solidFill>
                  <a:schemeClr val="tx2"/>
                </a:solidFill>
              </a:rPr>
              <a:t> 	</a:t>
            </a:r>
            <a:endParaRPr lang="en-US" sz="2400" u="sng" dirty="0">
              <a:solidFill>
                <a:schemeClr val="tx2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14023"/>
              </p:ext>
            </p:extLst>
          </p:nvPr>
        </p:nvGraphicFramePr>
        <p:xfrm>
          <a:off x="4114800" y="3962400"/>
          <a:ext cx="4654550" cy="1496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0" name="Equation" r:id="rId8" imgW="3162300" imgH="1016000" progId="Equation.3">
                  <p:embed/>
                </p:oleObj>
              </mc:Choice>
              <mc:Fallback>
                <p:oleObj name="Equation" r:id="rId8" imgW="3162300" imgH="1016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14800" y="3962400"/>
                        <a:ext cx="4654550" cy="1496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19600" y="55626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(same as in the linear model without indicator variables)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33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Gibbs Sampler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38174"/>
            <a:ext cx="8229600" cy="3724097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Other variables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Variances have the same fully conditionals as those of the standard multiple linear regression model.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If we assign either a beta prior to π, the fully conditional can be shown to be beta.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30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Example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38174"/>
            <a:ext cx="8229600" cy="590931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 this example we simulate data using 1000 predictors, out of which only 10 have effects and fit the variable selection model using BGLR.</a:t>
            </a:r>
          </a:p>
          <a:p>
            <a:pPr marL="285750" indent="-285750">
              <a:buFontTx/>
              <a:buChar char="-"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1676400"/>
            <a:ext cx="7924800" cy="477053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library</a:t>
            </a:r>
            <a:r>
              <a:rPr lang="en-US" sz="1600" dirty="0">
                <a:latin typeface="Courier New"/>
                <a:cs typeface="Courier New"/>
              </a:rPr>
              <a:t>(BGLR</a:t>
            </a:r>
            <a:r>
              <a:rPr lang="en-US" sz="1600" dirty="0" smtClean="0">
                <a:latin typeface="Courier New"/>
                <a:cs typeface="Courier New"/>
              </a:rPr>
              <a:t>) ; data</a:t>
            </a:r>
            <a:r>
              <a:rPr lang="en-US" sz="1600" dirty="0">
                <a:latin typeface="Courier New"/>
                <a:cs typeface="Courier New"/>
              </a:rPr>
              <a:t>(mice)</a:t>
            </a:r>
          </a:p>
          <a:p>
            <a:r>
              <a:rPr lang="ro-RO" sz="1600" dirty="0">
                <a:latin typeface="Courier New"/>
                <a:cs typeface="Courier New"/>
              </a:rPr>
              <a:t>X=mice.X[,1:1000]</a:t>
            </a:r>
          </a:p>
          <a:p>
            <a:r>
              <a:rPr lang="ro-RO" sz="1600" dirty="0">
                <a:latin typeface="Courier New"/>
                <a:cs typeface="Courier New"/>
              </a:rPr>
              <a:t>QTL=seq(from=50,to=950,length=10)</a:t>
            </a:r>
          </a:p>
          <a:p>
            <a:r>
              <a:rPr lang="ro-RO" sz="1600" dirty="0" smtClean="0">
                <a:latin typeface="Courier New"/>
                <a:cs typeface="Courier New"/>
              </a:rPr>
              <a:t>b</a:t>
            </a:r>
            <a:r>
              <a:rPr lang="ro-RO" sz="1600" dirty="0">
                <a:latin typeface="Courier New"/>
                <a:cs typeface="Courier New"/>
              </a:rPr>
              <a:t>=rep(0,ncol(X)</a:t>
            </a:r>
            <a:r>
              <a:rPr lang="ro-RO" sz="1600" dirty="0" smtClean="0">
                <a:latin typeface="Courier New"/>
                <a:cs typeface="Courier New"/>
              </a:rPr>
              <a:t>); b</a:t>
            </a:r>
            <a:r>
              <a:rPr lang="ro-RO" sz="1600" dirty="0">
                <a:latin typeface="Courier New"/>
                <a:cs typeface="Courier New"/>
              </a:rPr>
              <a:t>[QTL]&lt;-1</a:t>
            </a:r>
          </a:p>
          <a:p>
            <a:r>
              <a:rPr lang="ro-RO" sz="1600" dirty="0">
                <a:latin typeface="Courier New"/>
                <a:cs typeface="Courier New"/>
              </a:rPr>
              <a:t>signal&lt;-X%*%b</a:t>
            </a:r>
          </a:p>
          <a:p>
            <a:r>
              <a:rPr lang="ro-RO" sz="1600" dirty="0">
                <a:latin typeface="Courier New"/>
                <a:cs typeface="Courier New"/>
              </a:rPr>
              <a:t>error=rnorm(n=nrow(X),sd=sd(signal))</a:t>
            </a:r>
          </a:p>
          <a:p>
            <a:r>
              <a:rPr lang="ro-RO" sz="1600" dirty="0">
                <a:latin typeface="Courier New"/>
                <a:cs typeface="Courier New"/>
              </a:rPr>
              <a:t>y=error+signal</a:t>
            </a:r>
          </a:p>
          <a:p>
            <a:endParaRPr lang="ro-RO" sz="1600" dirty="0" smtClean="0">
              <a:latin typeface="Courier New"/>
              <a:cs typeface="Courier New"/>
            </a:endParaRPr>
          </a:p>
          <a:p>
            <a:endParaRPr lang="ro-RO" sz="1600" dirty="0" smtClean="0">
              <a:latin typeface="Courier New"/>
              <a:cs typeface="Courier New"/>
            </a:endParaRPr>
          </a:p>
          <a:p>
            <a:r>
              <a:rPr lang="ro-RO" sz="1600" dirty="0" smtClean="0">
                <a:latin typeface="Courier New"/>
                <a:cs typeface="Courier New"/>
              </a:rPr>
              <a:t>fm</a:t>
            </a:r>
            <a:r>
              <a:rPr lang="ro-RO" sz="1600" dirty="0">
                <a:latin typeface="Courier New"/>
                <a:cs typeface="Courier New"/>
              </a:rPr>
              <a:t>=BGLR(y=y, </a:t>
            </a:r>
            <a:r>
              <a:rPr lang="ro-RO" sz="1600" dirty="0" smtClean="0">
                <a:latin typeface="Courier New"/>
                <a:cs typeface="Courier New"/>
              </a:rPr>
              <a:t>	ETA</a:t>
            </a:r>
            <a:r>
              <a:rPr lang="ro-RO" sz="1600" dirty="0">
                <a:latin typeface="Courier New"/>
                <a:cs typeface="Courier New"/>
              </a:rPr>
              <a:t>=list(list( X=X,model='BayesC',saveEffects=T)</a:t>
            </a:r>
            <a:r>
              <a:rPr lang="ro-RO" sz="1600" dirty="0" smtClean="0">
                <a:latin typeface="Courier New"/>
                <a:cs typeface="Courier New"/>
              </a:rPr>
              <a:t>)</a:t>
            </a:r>
          </a:p>
          <a:p>
            <a:r>
              <a:rPr lang="ro-RO" sz="1600" dirty="0">
                <a:latin typeface="Courier New"/>
                <a:cs typeface="Courier New"/>
              </a:rPr>
              <a:t>	</a:t>
            </a:r>
            <a:r>
              <a:rPr lang="ro-RO" sz="1600" dirty="0" smtClean="0">
                <a:latin typeface="Courier New"/>
                <a:cs typeface="Courier New"/>
              </a:rPr>
              <a:t>,</a:t>
            </a:r>
            <a:r>
              <a:rPr lang="ro-RO" sz="1600" dirty="0">
                <a:latin typeface="Courier New"/>
                <a:cs typeface="Courier New"/>
              </a:rPr>
              <a:t>nIter=12000,burnIn=200)</a:t>
            </a:r>
          </a:p>
          <a:p>
            <a:endParaRPr lang="ro-RO" sz="1600" dirty="0" smtClean="0">
              <a:latin typeface="Courier New"/>
              <a:cs typeface="Courier New"/>
            </a:endParaRPr>
          </a:p>
          <a:p>
            <a:r>
              <a:rPr lang="ro-RO" sz="1600" dirty="0" smtClean="0">
                <a:latin typeface="Courier New"/>
                <a:cs typeface="Courier New"/>
              </a:rPr>
              <a:t>plot</a:t>
            </a:r>
            <a:r>
              <a:rPr lang="ro-RO" sz="1600" dirty="0">
                <a:latin typeface="Courier New"/>
                <a:cs typeface="Courier New"/>
              </a:rPr>
              <a:t>(fm$ETA[[1]]$b,cex=.5,type='o',col=2</a:t>
            </a:r>
            <a:r>
              <a:rPr lang="ro-RO" sz="1600" dirty="0" smtClean="0">
                <a:latin typeface="Courier New"/>
                <a:cs typeface="Courier New"/>
              </a:rPr>
              <a:t>,</a:t>
            </a:r>
          </a:p>
          <a:p>
            <a:r>
              <a:rPr lang="ro-RO" sz="1600" dirty="0">
                <a:latin typeface="Courier New"/>
                <a:cs typeface="Courier New"/>
              </a:rPr>
              <a:t>	</a:t>
            </a:r>
            <a:r>
              <a:rPr lang="ro-RO" sz="1600" dirty="0" smtClean="0">
                <a:latin typeface="Courier New"/>
                <a:cs typeface="Courier New"/>
              </a:rPr>
              <a:t>ylab</a:t>
            </a:r>
            <a:r>
              <a:rPr lang="ro-RO" sz="1600" dirty="0">
                <a:latin typeface="Courier New"/>
                <a:cs typeface="Courier New"/>
              </a:rPr>
              <a:t>='Estimated Effects');abline(v=QTL,col=4)</a:t>
            </a:r>
          </a:p>
          <a:p>
            <a:endParaRPr lang="ro-RO" sz="1600" dirty="0" smtClean="0">
              <a:latin typeface="Courier New"/>
              <a:cs typeface="Courier New"/>
            </a:endParaRPr>
          </a:p>
          <a:p>
            <a:r>
              <a:rPr lang="ro-RO" sz="1600" dirty="0" smtClean="0">
                <a:latin typeface="Courier New"/>
                <a:cs typeface="Courier New"/>
              </a:rPr>
              <a:t>plot</a:t>
            </a:r>
            <a:r>
              <a:rPr lang="ro-RO" sz="1600" dirty="0">
                <a:latin typeface="Courier New"/>
                <a:cs typeface="Courier New"/>
              </a:rPr>
              <a:t>(fm$ETA[[1]]$d,cex=.5,type='o',col=2</a:t>
            </a:r>
            <a:r>
              <a:rPr lang="ro-RO" sz="1600" dirty="0" smtClean="0">
                <a:latin typeface="Courier New"/>
                <a:cs typeface="Courier New"/>
              </a:rPr>
              <a:t>, ylab=</a:t>
            </a:r>
            <a:r>
              <a:rPr lang="ro-RO" sz="1600" dirty="0">
                <a:latin typeface="Courier New"/>
                <a:cs typeface="Courier New"/>
              </a:rPr>
              <a:t>'</a:t>
            </a:r>
            <a:r>
              <a:rPr lang="ro-RO" sz="1600" dirty="0" smtClean="0">
                <a:latin typeface="Courier New"/>
                <a:cs typeface="Courier New"/>
              </a:rPr>
              <a:t>p(dj=1)'</a:t>
            </a:r>
            <a:r>
              <a:rPr lang="ro-RO" sz="1600" dirty="0">
                <a:latin typeface="Courier New"/>
                <a:cs typeface="Courier New"/>
              </a:rPr>
              <a:t>)</a:t>
            </a:r>
            <a:r>
              <a:rPr lang="ro-RO" sz="1600" dirty="0" smtClean="0">
                <a:latin typeface="Courier New"/>
                <a:cs typeface="Courier New"/>
              </a:rPr>
              <a:t>;</a:t>
            </a:r>
          </a:p>
          <a:p>
            <a:r>
              <a:rPr lang="ro-RO" sz="1600" dirty="0" smtClean="0">
                <a:latin typeface="Courier New"/>
                <a:cs typeface="Courier New"/>
              </a:rPr>
              <a:t>       abline</a:t>
            </a:r>
            <a:r>
              <a:rPr lang="ro-RO" sz="1600" dirty="0">
                <a:latin typeface="Courier New"/>
                <a:cs typeface="Courier New"/>
              </a:rPr>
              <a:t>(v=QTL,col=4</a:t>
            </a:r>
            <a:r>
              <a:rPr lang="ro-RO" sz="1600" dirty="0" smtClean="0">
                <a:latin typeface="Courier New"/>
                <a:cs typeface="Courier New"/>
              </a:rPr>
              <a:t>)</a:t>
            </a:r>
          </a:p>
          <a:p>
            <a:endParaRPr lang="ro-RO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305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15019</TotalTime>
  <Words>473</Words>
  <Application>Microsoft Macintosh PowerPoint</Application>
  <PresentationFormat>On-screen Show (4:3)</PresentationFormat>
  <Paragraphs>179</Paragraphs>
  <Slides>10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Equation</vt:lpstr>
      <vt:lpstr>STT 465  Variable Selection in Multiple Linear Regression </vt:lpstr>
      <vt:lpstr>Variable selection in linear models</vt:lpstr>
      <vt:lpstr>Variable selection in linear models</vt:lpstr>
      <vt:lpstr>Variable selection in linear models</vt:lpstr>
      <vt:lpstr>Gibbs Sampler</vt:lpstr>
      <vt:lpstr>Gibbs Sampler</vt:lpstr>
      <vt:lpstr>Gibbs Sampler</vt:lpstr>
      <vt:lpstr>Gibbs Sampler</vt:lpstr>
      <vt:lpstr>Example</vt:lpstr>
      <vt:lpstr>Final project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496</cp:revision>
  <dcterms:created xsi:type="dcterms:W3CDTF">2012-12-12T17:55:05Z</dcterms:created>
  <dcterms:modified xsi:type="dcterms:W3CDTF">2015-12-07T15:11:20Z</dcterms:modified>
  <cp:category/>
</cp:coreProperties>
</file>