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5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8" r:id="rId2"/>
    <p:sldId id="370" r:id="rId3"/>
    <p:sldId id="369" r:id="rId4"/>
    <p:sldId id="372" r:id="rId5"/>
    <p:sldId id="373" r:id="rId6"/>
    <p:sldId id="386" r:id="rId7"/>
    <p:sldId id="387" r:id="rId8"/>
    <p:sldId id="382" r:id="rId9"/>
    <p:sldId id="374" r:id="rId10"/>
    <p:sldId id="388" r:id="rId11"/>
    <p:sldId id="375" r:id="rId12"/>
    <p:sldId id="376" r:id="rId13"/>
    <p:sldId id="377" r:id="rId14"/>
    <p:sldId id="378" r:id="rId15"/>
    <p:sldId id="380" r:id="rId16"/>
    <p:sldId id="383" r:id="rId17"/>
    <p:sldId id="381" r:id="rId18"/>
    <p:sldId id="384" r:id="rId19"/>
    <p:sldId id="3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31.emf"/><Relationship Id="rId3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34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3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1.emf"/><Relationship Id="rId8" Type="http://schemas.openxmlformats.org/officeDocument/2006/relationships/oleObject" Target="../embeddings/Microsoft_Equation7.bin"/><Relationship Id="rId9" Type="http://schemas.openxmlformats.org/officeDocument/2006/relationships/image" Target="../media/image12.emf"/><Relationship Id="rId10" Type="http://schemas.openxmlformats.org/officeDocument/2006/relationships/oleObject" Target="../embeddings/Microsoft_Equation8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8077200" cy="1938992"/>
          </a:xfrm>
          <a:prstGeom prst="rect">
            <a:avLst/>
          </a:prstGeom>
          <a:noFill/>
          <a:ln w="6350" cmpd="sng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 Regression With Censored Data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Regression with binary outcomes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Outline of a 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76200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Time to event of censored data points follow have a truncated normal fully conditional distribution.</a:t>
            </a:r>
          </a:p>
          <a:p>
            <a:pPr marL="342900" indent="-3429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The other fully conditional distributions are as those of the standard linear regression without censoring. </a:t>
            </a:r>
          </a:p>
          <a:p>
            <a:pPr marL="342900" indent="-3429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Therefore, relative to a Gibbs sampler for a model without censoring, we just need to add a step where we ‘impute’ the un-observed time to events with samples drawn from the corresponding fully conditionals (truncated normal, in our case).</a:t>
            </a:r>
          </a:p>
          <a:p>
            <a:pPr marL="342900" indent="-3429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Sampler in </a:t>
            </a:r>
            <a:r>
              <a:rPr lang="en-US" sz="2400" dirty="0" err="1" smtClean="0">
                <a:solidFill>
                  <a:schemeClr val="tx2"/>
                </a:solidFill>
              </a:rPr>
              <a:t>GitHub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1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Binary Outcomes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9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Regression with Binary Outcomes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  Binary outcomes follow Bernoulli distributions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Regression with Binary outcomes: we want to make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 function of one or more predictors.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lives in the 0-1 interval,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while a regression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                lives in the real line.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get around this we need to introduce a link function that maps from the real line to the 0-1 interval.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most commonly used links are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probit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link.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24114"/>
              </p:ext>
            </p:extLst>
          </p:nvPr>
        </p:nvGraphicFramePr>
        <p:xfrm>
          <a:off x="3657600" y="1676400"/>
          <a:ext cx="2211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Equation" r:id="rId3" imgW="1333500" imgH="292100" progId="Equation.3">
                  <p:embed/>
                </p:oleObj>
              </mc:Choice>
              <mc:Fallback>
                <p:oleObj name="Equation" r:id="rId3" imgW="1333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76400"/>
                        <a:ext cx="22113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20887"/>
              </p:ext>
            </p:extLst>
          </p:nvPr>
        </p:nvGraphicFramePr>
        <p:xfrm>
          <a:off x="1905000" y="1752600"/>
          <a:ext cx="1073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Equation" r:id="rId5" imgW="647700" imgH="241300" progId="Equation.3">
                  <p:embed/>
                </p:oleObj>
              </mc:Choice>
              <mc:Fallback>
                <p:oleObj name="Equation" r:id="rId5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1752600"/>
                        <a:ext cx="10731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6686"/>
              </p:ext>
            </p:extLst>
          </p:nvPr>
        </p:nvGraphicFramePr>
        <p:xfrm>
          <a:off x="4482403" y="3733800"/>
          <a:ext cx="77539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Equation" r:id="rId7" imgW="622300" imgH="330200" progId="Equation.3">
                  <p:embed/>
                </p:oleObj>
              </mc:Choice>
              <mc:Fallback>
                <p:oleObj name="Equation" r:id="rId7" imgW="622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403" y="3733800"/>
                        <a:ext cx="77539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62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7806"/>
              </p:ext>
            </p:extLst>
          </p:nvPr>
        </p:nvGraphicFramePr>
        <p:xfrm>
          <a:off x="1143000" y="1524000"/>
          <a:ext cx="1304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13049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34875"/>
              </p:ext>
            </p:extLst>
          </p:nvPr>
        </p:nvGraphicFramePr>
        <p:xfrm>
          <a:off x="3200400" y="1295400"/>
          <a:ext cx="2295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295400"/>
                        <a:ext cx="229552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4394"/>
              </p:ext>
            </p:extLst>
          </p:nvPr>
        </p:nvGraphicFramePr>
        <p:xfrm>
          <a:off x="5859463" y="1147763"/>
          <a:ext cx="1852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7" imgW="1117600" imgH="609600" progId="Equation.3">
                  <p:embed/>
                </p:oleObj>
              </mc:Choice>
              <mc:Fallback>
                <p:oleObj name="Equation" r:id="rId7" imgW="11176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9463" y="1147763"/>
                        <a:ext cx="1852612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2286000"/>
            <a:ext cx="6591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52804"/>
              </p:ext>
            </p:extLst>
          </p:nvPr>
        </p:nvGraphicFramePr>
        <p:xfrm>
          <a:off x="1524000" y="2209800"/>
          <a:ext cx="2736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8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27368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44892"/>
              </p:ext>
            </p:extLst>
          </p:nvPr>
        </p:nvGraphicFramePr>
        <p:xfrm>
          <a:off x="4724400" y="1981200"/>
          <a:ext cx="1893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9" name="Equation" r:id="rId5" imgW="1143000" imgH="609600" progId="Equation.3">
                  <p:embed/>
                </p:oleObj>
              </mc:Choice>
              <mc:Fallback>
                <p:oleObj name="Equation" r:id="rId5" imgW="114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1981200"/>
                        <a:ext cx="189388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996976"/>
              </p:ext>
            </p:extLst>
          </p:nvPr>
        </p:nvGraphicFramePr>
        <p:xfrm>
          <a:off x="3429000" y="990600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" name="Equation" r:id="rId7" imgW="1511300" imgH="317500" progId="Equation.3">
                  <p:embed/>
                </p:oleObj>
              </mc:Choice>
              <mc:Fallback>
                <p:oleObj name="Equation" r:id="rId7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990600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16368"/>
              </p:ext>
            </p:extLst>
          </p:nvPr>
        </p:nvGraphicFramePr>
        <p:xfrm>
          <a:off x="1905000" y="3276600"/>
          <a:ext cx="51165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1" name="Equation" r:id="rId9" imgW="2159000" imgH="508000" progId="Equation.3">
                  <p:embed/>
                </p:oleObj>
              </mc:Choice>
              <mc:Fallback>
                <p:oleObj name="Equation" r:id="rId9" imgW="2159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3276600"/>
                        <a:ext cx="5116512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4800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 above function can be used to derive Max. Likelihood Estimates (see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y~X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 family=binomial)  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710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74787"/>
              </p:ext>
            </p:extLst>
          </p:nvPr>
        </p:nvGraphicFramePr>
        <p:xfrm>
          <a:off x="1712913" y="1295400"/>
          <a:ext cx="226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3" imgW="1092200" imgH="330200" progId="Equation.3">
                  <p:embed/>
                </p:oleObj>
              </mc:Choice>
              <mc:Fallback>
                <p:oleObj name="Equation" r:id="rId3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913" y="1295400"/>
                        <a:ext cx="2260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18489"/>
              </p:ext>
            </p:extLst>
          </p:nvPr>
        </p:nvGraphicFramePr>
        <p:xfrm>
          <a:off x="5638800" y="1143000"/>
          <a:ext cx="24161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5" imgW="1168400" imgH="469900" progId="Equation.3">
                  <p:embed/>
                </p:oleObj>
              </mc:Choice>
              <mc:Fallback>
                <p:oleObj name="Equation" r:id="rId5" imgW="116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143000"/>
                        <a:ext cx="2416175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50696"/>
              </p:ext>
            </p:extLst>
          </p:nvPr>
        </p:nvGraphicFramePr>
        <p:xfrm>
          <a:off x="6248400" y="2286000"/>
          <a:ext cx="14446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7" imgW="698500" imgH="317500" progId="Equation.3">
                  <p:embed/>
                </p:oleObj>
              </mc:Choice>
              <mc:Fallback>
                <p:oleObj name="Equation" r:id="rId7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2286000"/>
                        <a:ext cx="144462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28685"/>
              </p:ext>
            </p:extLst>
          </p:nvPr>
        </p:nvGraphicFramePr>
        <p:xfrm>
          <a:off x="1066800" y="2362200"/>
          <a:ext cx="4205287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9" imgW="2032000" imgH="1752600" progId="Equation.3">
                  <p:embed/>
                </p:oleObj>
              </mc:Choice>
              <mc:Fallback>
                <p:oleObj name="Equation" r:id="rId9" imgW="2032000" imgH="175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4205287" cy="364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65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0366"/>
              </p:ext>
            </p:extLst>
          </p:nvPr>
        </p:nvGraphicFramePr>
        <p:xfrm>
          <a:off x="1676400" y="1066800"/>
          <a:ext cx="1304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066800"/>
                        <a:ext cx="13049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13163"/>
              </p:ext>
            </p:extLst>
          </p:nvPr>
        </p:nvGraphicFramePr>
        <p:xfrm>
          <a:off x="3657600" y="914400"/>
          <a:ext cx="22939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5" imgW="1384300" imgH="368300" progId="Equation.3">
                  <p:embed/>
                </p:oleObj>
              </mc:Choice>
              <mc:Fallback>
                <p:oleObj name="Equation" r:id="rId5" imgW="1384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914400"/>
                        <a:ext cx="2293937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905000"/>
            <a:ext cx="640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05207"/>
              </p:ext>
            </p:extLst>
          </p:nvPr>
        </p:nvGraphicFramePr>
        <p:xfrm>
          <a:off x="609600" y="1676400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3" name="Equation" r:id="rId3" imgW="1511300" imgH="317500" progId="Equation.3">
                  <p:embed/>
                </p:oleObj>
              </mc:Choice>
              <mc:Fallback>
                <p:oleObj name="Equation" r:id="rId3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90730"/>
              </p:ext>
            </p:extLst>
          </p:nvPr>
        </p:nvGraphicFramePr>
        <p:xfrm>
          <a:off x="228600" y="2819400"/>
          <a:ext cx="8667751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4" name="Equation" r:id="rId5" imgW="3657600" imgH="431800" progId="Equation.3">
                  <p:embed/>
                </p:oleObj>
              </mc:Choice>
              <mc:Fallback>
                <p:oleObj name="Equation" r:id="rId5" imgW="3657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819400"/>
                        <a:ext cx="8667751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10053"/>
              </p:ext>
            </p:extLst>
          </p:nvPr>
        </p:nvGraphicFramePr>
        <p:xfrm>
          <a:off x="4648200" y="1676400"/>
          <a:ext cx="28599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5" name="Equation" r:id="rId7" imgW="1384300" imgH="368300" progId="Equation.3">
                  <p:embed/>
                </p:oleObj>
              </mc:Choice>
              <mc:Fallback>
                <p:oleObj name="Equation" r:id="rId7" imgW="1384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1676400"/>
                        <a:ext cx="285997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43434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 above function can be used to derive Max. Likelihood Estimates (see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y~X,family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=binomial(link=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probit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)) 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ML and Bayesian analysis can be difficult because the integrals involved do not have closed forms.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Instead we will use ‘data augmentation’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Model For Binary Outcomes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(Bayesian) 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733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495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Joint Posterior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47722"/>
              </p:ext>
            </p:extLst>
          </p:nvPr>
        </p:nvGraphicFramePr>
        <p:xfrm>
          <a:off x="533400" y="1524000"/>
          <a:ext cx="7078846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name="Equation" r:id="rId4" imgW="3543300" imgH="647700" progId="Equation.3">
                  <p:embed/>
                </p:oleObj>
              </mc:Choice>
              <mc:Fallback>
                <p:oleObj name="Equation" r:id="rId4" imgW="35433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524000"/>
                        <a:ext cx="7078846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29144"/>
              </p:ext>
            </p:extLst>
          </p:nvPr>
        </p:nvGraphicFramePr>
        <p:xfrm>
          <a:off x="1447800" y="3581400"/>
          <a:ext cx="244537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581400"/>
                        <a:ext cx="244537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06242"/>
              </p:ext>
            </p:extLst>
          </p:nvPr>
        </p:nvGraphicFramePr>
        <p:xfrm>
          <a:off x="4446760" y="31242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name="Equation" r:id="rId8" imgW="215900" imgH="215900" progId="Equation.3">
                  <p:embed/>
                </p:oleObj>
              </mc:Choice>
              <mc:Fallback>
                <p:oleObj name="Equation" r:id="rId8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6760" y="3124200"/>
                        <a:ext cx="539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953000" y="3124200"/>
            <a:ext cx="211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Unobserved liability.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21521"/>
              </p:ext>
            </p:extLst>
          </p:nvPr>
        </p:nvGraphicFramePr>
        <p:xfrm>
          <a:off x="260350" y="5181600"/>
          <a:ext cx="86995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0" name="Equation" r:id="rId10" imgW="4978400" imgH="647700" progId="Equation.3">
                  <p:embed/>
                </p:oleObj>
              </mc:Choice>
              <mc:Fallback>
                <p:oleObj name="Equation" r:id="rId10" imgW="4978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350" y="5181600"/>
                        <a:ext cx="86995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32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92552"/>
              </p:ext>
            </p:extLst>
          </p:nvPr>
        </p:nvGraphicFramePr>
        <p:xfrm>
          <a:off x="1882775" y="1371600"/>
          <a:ext cx="51498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4" imgW="2946400" imgH="647700" progId="Equation.3">
                  <p:embed/>
                </p:oleObj>
              </mc:Choice>
              <mc:Fallback>
                <p:oleObj name="Equation" r:id="rId4" imgW="2946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2775" y="1371600"/>
                        <a:ext cx="514985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25908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This is the kernel of a truncated normal density, right or left depending on whether y is equal to zero or one.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Therefore, we sample, for each subject in the sample, the unobserved liability from a truncated normal distribution, truncated below zero if y[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]=0, otherwise truncated above zero.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Once we sample the un-observed liability, we </a:t>
            </a:r>
            <a:r>
              <a:rPr lang="en-US" sz="2400" smtClean="0">
                <a:solidFill>
                  <a:schemeClr val="tx2"/>
                </a:solidFill>
              </a:rPr>
              <a:t>treat liability </a:t>
            </a:r>
            <a:r>
              <a:rPr lang="en-US" sz="2400" dirty="0" smtClean="0">
                <a:solidFill>
                  <a:schemeClr val="tx2"/>
                </a:solidFill>
              </a:rPr>
              <a:t>as observed, therefore, all the other fully conditional densities are as in the standard linear regression model.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7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Censored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9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Right-Censoring  (Y</a:t>
            </a:r>
            <a:r>
              <a:rPr lang="en-US" sz="2800" baseline="-25000" dirty="0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&gt;</a:t>
            </a:r>
            <a:r>
              <a:rPr lang="en-US" sz="2800" dirty="0" err="1" smtClean="0">
                <a:solidFill>
                  <a:srgbClr val="800000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61722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Time-frame of the study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050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768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Beginning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48006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8200" y="4495800"/>
            <a:ext cx="6096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33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IDs 1,2 and 3: </a:t>
            </a:r>
            <a:r>
              <a:rPr lang="en-US" dirty="0" smtClean="0"/>
              <a:t>time to event is observed.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ID 4: </a:t>
            </a:r>
            <a:r>
              <a:rPr lang="en-US" dirty="0" smtClean="0"/>
              <a:t>time to event is unknown; however we know the time to censor, and we know that the event will happens after  Y</a:t>
            </a:r>
            <a:r>
              <a:rPr lang="en-US" baseline="-25000" dirty="0" smtClean="0"/>
              <a:t>4</a:t>
            </a:r>
            <a:r>
              <a:rPr lang="en-US" dirty="0" smtClean="0"/>
              <a:t>&gt;C4 </a:t>
            </a:r>
            <a:r>
              <a:rPr lang="en-US" dirty="0"/>
              <a:t>(right-censored data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2" name="Group 24"/>
          <p:cNvGrpSpPr/>
          <p:nvPr/>
        </p:nvGrpSpPr>
        <p:grpSpPr>
          <a:xfrm>
            <a:off x="838200" y="2209800"/>
            <a:ext cx="3429000" cy="369332"/>
            <a:chOff x="1066800" y="2209800"/>
            <a:chExt cx="3429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438400"/>
              <a:ext cx="3429000" cy="0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00200" y="2209800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ID1</a:t>
              </a:r>
              <a:endParaRPr lang="en-US" dirty="0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838200" y="2754868"/>
            <a:ext cx="2590800" cy="369332"/>
            <a:chOff x="2286000" y="2754868"/>
            <a:chExt cx="2590800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286000" y="2971800"/>
              <a:ext cx="2590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19400" y="27548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ID2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212068"/>
            <a:ext cx="4495800" cy="369332"/>
            <a:chOff x="838200" y="3212068"/>
            <a:chExt cx="4495800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8200" y="3429000"/>
              <a:ext cx="4495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71600" y="32120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ID3</a:t>
              </a:r>
              <a:endParaRPr lang="en-US" dirty="0"/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838200" y="3669268"/>
            <a:ext cx="6858000" cy="369332"/>
            <a:chOff x="4343400" y="3669268"/>
            <a:chExt cx="3429000" cy="369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43400" y="3897868"/>
              <a:ext cx="3429000" cy="0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0100" y="3669268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ID4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3657600"/>
            <a:ext cx="7010400" cy="902732"/>
            <a:chOff x="838200" y="3657600"/>
            <a:chExt cx="7010400" cy="902732"/>
          </a:xfrm>
        </p:grpSpPr>
        <p:grpSp>
          <p:nvGrpSpPr>
            <p:cNvPr id="9" name="Group 20"/>
            <p:cNvGrpSpPr/>
            <p:nvPr/>
          </p:nvGrpSpPr>
          <p:grpSpPr>
            <a:xfrm>
              <a:off x="838200" y="3962400"/>
              <a:ext cx="6096000" cy="597932"/>
              <a:chOff x="4343400" y="3962400"/>
              <a:chExt cx="2590800" cy="597932"/>
            </a:xfrm>
          </p:grpSpPr>
          <p:sp>
            <p:nvSpPr>
              <p:cNvPr id="19" name="Left Brace 18"/>
              <p:cNvSpPr/>
              <p:nvPr/>
            </p:nvSpPr>
            <p:spPr>
              <a:xfrm rot="16200000">
                <a:off x="5486400" y="2819400"/>
                <a:ext cx="304800" cy="2590800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86400" y="4191000"/>
                <a:ext cx="96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Time to censor (</a:t>
                </a:r>
                <a:r>
                  <a:rPr lang="en-US" dirty="0" err="1" smtClean="0"/>
                  <a:t>Ci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)</a:t>
                </a:r>
                <a:endParaRPr lang="en-US" baseline="-25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7010400" y="3657600"/>
              <a:ext cx="838200" cy="4572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Notation and datum Likelihood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9144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Data will be defined by a pair of vectors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000" i="1" dirty="0" smtClean="0"/>
              <a:t>y</a:t>
            </a:r>
            <a:r>
              <a:rPr lang="en-US" sz="2000" dirty="0" smtClean="0"/>
              <a:t> : time to event or time to censoring.</a:t>
            </a:r>
          </a:p>
          <a:p>
            <a:pPr marL="742950" lvl="1" indent="-285750">
              <a:buFontTx/>
              <a:buChar char="-"/>
            </a:pPr>
            <a:r>
              <a:rPr lang="en-US" sz="2000" i="1" dirty="0" smtClean="0"/>
              <a:t>d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: 1 if event, 0 if censored.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For notation purposes, we will use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22989"/>
              </p:ext>
            </p:extLst>
          </p:nvPr>
        </p:nvGraphicFramePr>
        <p:xfrm>
          <a:off x="533400" y="3429000"/>
          <a:ext cx="7391400" cy="43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3" imgW="3721100" imgH="215900" progId="Equation.3">
                  <p:embed/>
                </p:oleObj>
              </mc:Choice>
              <mc:Fallback>
                <p:oleObj name="Equation" r:id="rId3" imgW="3721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429000"/>
                        <a:ext cx="7391400" cy="43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43427"/>
              </p:ext>
            </p:extLst>
          </p:nvPr>
        </p:nvGraphicFramePr>
        <p:xfrm>
          <a:off x="457200" y="4233432"/>
          <a:ext cx="8534400" cy="41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5" imgW="4457700" imgH="215900" progId="Equation.3">
                  <p:embed/>
                </p:oleObj>
              </mc:Choice>
              <mc:Fallback>
                <p:oleObj name="Equation" r:id="rId5" imgW="445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233432"/>
                        <a:ext cx="8534400" cy="414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3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 (single-data-point)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Observed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667244"/>
              </p:ext>
            </p:extLst>
          </p:nvPr>
        </p:nvGraphicFramePr>
        <p:xfrm>
          <a:off x="838199" y="1219200"/>
          <a:ext cx="5762961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Equation" r:id="rId4" imgW="2590800" imgH="787400" progId="Equation.3">
                  <p:embed/>
                </p:oleObj>
              </mc:Choice>
              <mc:Fallback>
                <p:oleObj name="Equation" r:id="rId4" imgW="25908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199" y="1219200"/>
                        <a:ext cx="5762961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28600" y="35052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Censored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10822"/>
              </p:ext>
            </p:extLst>
          </p:nvPr>
        </p:nvGraphicFramePr>
        <p:xfrm>
          <a:off x="761999" y="4114800"/>
          <a:ext cx="683911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Equation" r:id="rId6" imgW="3213100" imgH="787400" progId="Equation.3">
                  <p:embed/>
                </p:oleObj>
              </mc:Choice>
              <mc:Fallback>
                <p:oleObj name="Equation" r:id="rId6" imgW="3213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999" y="4114800"/>
                        <a:ext cx="683911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4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" y="9144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40336"/>
              </p:ext>
            </p:extLst>
          </p:nvPr>
        </p:nvGraphicFramePr>
        <p:xfrm>
          <a:off x="311150" y="838200"/>
          <a:ext cx="81422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4" imgW="4216400" imgH="787400" progId="Equation.3">
                  <p:embed/>
                </p:oleObj>
              </mc:Choice>
              <mc:Fallback>
                <p:oleObj name="Equation" r:id="rId4" imgW="42164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50" y="838200"/>
                        <a:ext cx="8142288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33" y="22098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The above function can be used to derive Max. Likelihood Estimates (see </a:t>
            </a:r>
            <a:r>
              <a:rPr lang="en-US" sz="2000" dirty="0" err="1" smtClean="0">
                <a:solidFill>
                  <a:schemeClr val="tx2"/>
                </a:solidFill>
              </a:rPr>
              <a:t>survreg</a:t>
            </a:r>
            <a:r>
              <a:rPr lang="en-US" sz="2000" dirty="0" smtClean="0">
                <a:solidFill>
                  <a:schemeClr val="tx2"/>
                </a:solidFill>
              </a:rPr>
              <a:t> of survival package)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7543800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## Example: Maximum Likelihood with Censored Data ##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library</a:t>
            </a:r>
            <a:r>
              <a:rPr lang="en-US" dirty="0">
                <a:latin typeface="Courier New"/>
                <a:cs typeface="Courier New"/>
              </a:rPr>
              <a:t>(survival)</a:t>
            </a:r>
          </a:p>
          <a:p>
            <a:r>
              <a:rPr lang="en-US" dirty="0" smtClean="0">
                <a:latin typeface="Courier New"/>
                <a:cs typeface="Courier New"/>
              </a:rPr>
              <a:t>  y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(1000,sd=4)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>
                <a:latin typeface="Courier New"/>
                <a:cs typeface="Courier New"/>
              </a:rPr>
              <a:t>=y</a:t>
            </a:r>
          </a:p>
          <a:p>
            <a:r>
              <a:rPr lang="en-US" dirty="0" smtClean="0">
                <a:latin typeface="Courier New"/>
                <a:cs typeface="Courier New"/>
              </a:rPr>
              <a:t>  threshold</a:t>
            </a:r>
            <a:r>
              <a:rPr lang="en-US" dirty="0">
                <a:latin typeface="Courier New"/>
                <a:cs typeface="Courier New"/>
              </a:rPr>
              <a:t>=2</a:t>
            </a:r>
          </a:p>
          <a:p>
            <a:r>
              <a:rPr lang="en-US" dirty="0" smtClean="0">
                <a:latin typeface="Courier New"/>
                <a:cs typeface="Courier New"/>
              </a:rPr>
              <a:t>  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ifelse</a:t>
            </a:r>
            <a:r>
              <a:rPr lang="en-US" dirty="0">
                <a:latin typeface="Courier New"/>
                <a:cs typeface="Courier New"/>
              </a:rPr>
              <a:t>(y&lt;threshold,1,0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 smtClean="0">
                <a:latin typeface="Courier New"/>
                <a:cs typeface="Courier New"/>
              </a:rPr>
              <a:t>[d==0]=threshold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mean(y); </a:t>
            </a:r>
            <a:r>
              <a:rPr lang="en-US" dirty="0" err="1" smtClean="0">
                <a:latin typeface="Courier New"/>
                <a:cs typeface="Courier New"/>
              </a:rPr>
              <a:t>sd</a:t>
            </a:r>
            <a:r>
              <a:rPr lang="en-US" dirty="0" smtClean="0">
                <a:latin typeface="Courier New"/>
                <a:cs typeface="Courier New"/>
              </a:rPr>
              <a:t>(y)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mean(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 smtClean="0">
                <a:latin typeface="Courier New"/>
                <a:cs typeface="Courier New"/>
              </a:rPr>
              <a:t>); </a:t>
            </a:r>
            <a:r>
              <a:rPr lang="en-US" dirty="0" err="1" smtClean="0">
                <a:latin typeface="Courier New"/>
                <a:cs typeface="Courier New"/>
              </a:rPr>
              <a:t>sd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fm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survreg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Surv</a:t>
            </a:r>
            <a:r>
              <a:rPr lang="en-US" dirty="0">
                <a:latin typeface="Courier New"/>
                <a:cs typeface="Courier New"/>
              </a:rPr>
              <a:t>(time=</a:t>
            </a:r>
            <a:r>
              <a:rPr lang="en-US" dirty="0" err="1">
                <a:latin typeface="Courier New"/>
                <a:cs typeface="Courier New"/>
              </a:rPr>
              <a:t>y,event</a:t>
            </a:r>
            <a:r>
              <a:rPr lang="en-US" dirty="0">
                <a:latin typeface="Courier New"/>
                <a:cs typeface="Courier New"/>
              </a:rPr>
              <a:t>=d)~1,dist="</a:t>
            </a:r>
            <a:r>
              <a:rPr lang="en-US" dirty="0" err="1">
                <a:latin typeface="Courier New"/>
                <a:cs typeface="Courier New"/>
              </a:rPr>
              <a:t>gaussian</a:t>
            </a:r>
            <a:r>
              <a:rPr lang="en-US" dirty="0">
                <a:latin typeface="Courier New"/>
                <a:cs typeface="Courier New"/>
              </a:rPr>
              <a:t>")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summary(</a:t>
            </a:r>
            <a:r>
              <a:rPr lang="en-US" dirty="0" err="1" smtClean="0">
                <a:latin typeface="Courier New"/>
                <a:cs typeface="Courier New"/>
              </a:rPr>
              <a:t>fm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90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" y="9144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81864"/>
              </p:ext>
            </p:extLst>
          </p:nvPr>
        </p:nvGraphicFramePr>
        <p:xfrm>
          <a:off x="311150" y="838200"/>
          <a:ext cx="81422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4" imgW="4216400" imgH="787400" progId="Equation.3">
                  <p:embed/>
                </p:oleObj>
              </mc:Choice>
              <mc:Fallback>
                <p:oleObj name="Equation" r:id="rId4" imgW="42164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50" y="838200"/>
                        <a:ext cx="8142288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00" y="25908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Bayesian Analysis with this likelihood is  difficult because the integrals in the 2</a:t>
            </a:r>
            <a:r>
              <a:rPr lang="en-US" sz="2000" baseline="30000" dirty="0" smtClean="0">
                <a:solidFill>
                  <a:schemeClr val="tx2"/>
                </a:solidFill>
              </a:rPr>
              <a:t>nd</a:t>
            </a:r>
            <a:r>
              <a:rPr lang="en-US" sz="2000" dirty="0" smtClean="0">
                <a:solidFill>
                  <a:schemeClr val="tx2"/>
                </a:solidFill>
              </a:rPr>
              <a:t> term do not have closed form and all the fully conditionals will not have closed form.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Therefore, instead, we will use Data Augmentation. With data augmentation we will perform the integrals using Monte Carlo Methods.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In data augmentation we exploit the following equality: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30024"/>
              </p:ext>
            </p:extLst>
          </p:nvPr>
        </p:nvGraphicFramePr>
        <p:xfrm>
          <a:off x="1219200" y="5181600"/>
          <a:ext cx="67024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6" imgW="3848100" imgH="787400" progId="Equation.3">
                  <p:embed/>
                </p:oleObj>
              </mc:Choice>
              <mc:Fallback>
                <p:oleObj name="Equation" r:id="rId6" imgW="3848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5181600"/>
                        <a:ext cx="67024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79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Data Augmentation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066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Bayesian Likelihood (with data augmentation)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33420"/>
              </p:ext>
            </p:extLst>
          </p:nvPr>
        </p:nvGraphicFramePr>
        <p:xfrm>
          <a:off x="609600" y="1828800"/>
          <a:ext cx="8189461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4419600" imgH="787400" progId="Equation.3">
                  <p:embed/>
                </p:oleObj>
              </mc:Choice>
              <mc:Fallback>
                <p:oleObj name="Equation" r:id="rId4" imgW="44196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828800"/>
                        <a:ext cx="8189461" cy="146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55923"/>
              </p:ext>
            </p:extLst>
          </p:nvPr>
        </p:nvGraphicFramePr>
        <p:xfrm>
          <a:off x="3121025" y="35814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215900" imgH="215900" progId="Equation.3">
                  <p:embed/>
                </p:oleObj>
              </mc:Choice>
              <mc:Fallback>
                <p:oleObj name="Equation" r:id="rId6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1025" y="3581400"/>
                        <a:ext cx="539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627265" y="3581400"/>
            <a:ext cx="269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Unobserved time to event.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038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With </a:t>
            </a:r>
            <a:r>
              <a:rPr lang="en-US" sz="2400" dirty="0" smtClean="0">
                <a:solidFill>
                  <a:schemeClr val="tx2"/>
                </a:solidFill>
              </a:rPr>
              <a:t>data augmentation, the model </a:t>
            </a:r>
            <a:r>
              <a:rPr lang="en-US" sz="2400" dirty="0" smtClean="0">
                <a:solidFill>
                  <a:schemeClr val="tx2"/>
                </a:solidFill>
              </a:rPr>
              <a:t>unknowns </a:t>
            </a:r>
            <a:r>
              <a:rPr lang="en-US" sz="2400" dirty="0" smtClean="0">
                <a:solidFill>
                  <a:schemeClr val="tx2"/>
                </a:solidFill>
              </a:rPr>
              <a:t>involve not only the parameters (effects, variances, etc.) but also the un-observed time to events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Therefore</a:t>
            </a:r>
            <a:r>
              <a:rPr lang="en-US" sz="2400" dirty="0" smtClean="0">
                <a:solidFill>
                  <a:schemeClr val="tx2"/>
                </a:solidFill>
              </a:rPr>
              <a:t>, in our sampler we need to sample also the un-observed time to event of the censored points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7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48862"/>
              </p:ext>
            </p:extLst>
          </p:nvPr>
        </p:nvGraphicFramePr>
        <p:xfrm>
          <a:off x="1524000" y="23622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0" name="Equation" r:id="rId4" imgW="939800" imgH="292100" progId="Equation.3">
                  <p:embed/>
                </p:oleObj>
              </mc:Choice>
              <mc:Fallback>
                <p:oleObj name="Equation" r:id="rId4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3622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200" y="31242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Joint Posterior</a:t>
            </a:r>
            <a:r>
              <a:rPr lang="en-US" sz="2400" u="sng" dirty="0" smtClean="0">
                <a:solidFill>
                  <a:schemeClr val="tx2"/>
                </a:solidFill>
              </a:rPr>
              <a:t>: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8345"/>
              </p:ext>
            </p:extLst>
          </p:nvPr>
        </p:nvGraphicFramePr>
        <p:xfrm>
          <a:off x="220662" y="3505200"/>
          <a:ext cx="8923338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Equation" r:id="rId6" imgW="5765800" imgH="1079500" progId="Equation.3">
                  <p:embed/>
                </p:oleObj>
              </mc:Choice>
              <mc:Fallback>
                <p:oleObj name="Equation" r:id="rId6" imgW="57658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662" y="3505200"/>
                        <a:ext cx="8923338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5029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Fully Conditional (truncated normal)</a:t>
            </a:r>
            <a:r>
              <a:rPr lang="en-US" sz="2400" u="sng" dirty="0" smtClean="0">
                <a:solidFill>
                  <a:schemeClr val="tx2"/>
                </a:solidFill>
              </a:rPr>
              <a:t>: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06636"/>
              </p:ext>
            </p:extLst>
          </p:nvPr>
        </p:nvGraphicFramePr>
        <p:xfrm>
          <a:off x="2362200" y="5562600"/>
          <a:ext cx="39512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2" name="Equation" r:id="rId8" imgW="2095500" imgH="685800" progId="Equation.3">
                  <p:embed/>
                </p:oleObj>
              </mc:Choice>
              <mc:Fallback>
                <p:oleObj name="Equation" r:id="rId8" imgW="2095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5562600"/>
                        <a:ext cx="3951287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57945"/>
              </p:ext>
            </p:extLst>
          </p:nvPr>
        </p:nvGraphicFramePr>
        <p:xfrm>
          <a:off x="1246188" y="1066800"/>
          <a:ext cx="7335837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3" name="Equation" r:id="rId10" imgW="4419600" imgH="787400" progId="Equation.3">
                  <p:embed/>
                </p:oleObj>
              </mc:Choice>
              <mc:Fallback>
                <p:oleObj name="Equation" r:id="rId10" imgW="44196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46188" y="1066800"/>
                        <a:ext cx="7335837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11131</TotalTime>
  <Words>921</Words>
  <Application>Microsoft Macintosh PowerPoint</Application>
  <PresentationFormat>On-screen Show (4:3)</PresentationFormat>
  <Paragraphs>276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</vt:lpstr>
      <vt:lpstr>STT 465 Bayesian Multiple Linear Regression: </vt:lpstr>
      <vt:lpstr>Regression with Censored Data</vt:lpstr>
      <vt:lpstr>PowerPoint Presentation</vt:lpstr>
      <vt:lpstr>PowerPoint Presentation</vt:lpstr>
      <vt:lpstr>Likelihood Function (single-data-point)</vt:lpstr>
      <vt:lpstr>Likelihood Function</vt:lpstr>
      <vt:lpstr>Likelihood Function</vt:lpstr>
      <vt:lpstr>Data Augmentation</vt:lpstr>
      <vt:lpstr>Fully Conditional Distribution</vt:lpstr>
      <vt:lpstr>Outline of a Gibbs Sampler</vt:lpstr>
      <vt:lpstr>Regression with Binary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Model For Binary Outcomes</vt:lpstr>
      <vt:lpstr>Fully Conditional Distributions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479</cp:revision>
  <dcterms:created xsi:type="dcterms:W3CDTF">2012-12-12T17:55:05Z</dcterms:created>
  <dcterms:modified xsi:type="dcterms:W3CDTF">2015-12-02T03:18:00Z</dcterms:modified>
  <cp:category/>
</cp:coreProperties>
</file>