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6.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7.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8.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8" r:id="rId2"/>
    <p:sldId id="339" r:id="rId3"/>
    <p:sldId id="340" r:id="rId4"/>
    <p:sldId id="341" r:id="rId5"/>
    <p:sldId id="342" r:id="rId6"/>
    <p:sldId id="343" r:id="rId7"/>
    <p:sldId id="344" r:id="rId8"/>
    <p:sldId id="345" r:id="rId9"/>
    <p:sldId id="34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wmf"/><Relationship Id="rId2"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image" Target="../media/image13.emf"/><Relationship Id="rId2"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 Id="rId3"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 Id="rId3"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9/4/15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9/4/15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9/4/15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9/4/15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9/4/15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9/4/15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9/4/15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9/4/15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9/4/15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9/4/15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9/4/15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9/4/15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9/4/15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stavoc@msu.edu" TargetMode="External"/><Relationship Id="rId4" Type="http://schemas.openxmlformats.org/officeDocument/2006/relationships/hyperlink" Target="http://quantgen.github.io" TargetMode="External"/><Relationship Id="rId5" Type="http://schemas.openxmlformats.org/officeDocument/2006/relationships/hyperlink" Target="mailto:manskisc@stt.msu.edu" TargetMode="External"/><Relationship Id="rId6" Type="http://schemas.openxmlformats.org/officeDocument/2006/relationships/hyperlink" Target="https://github.com/gdlc/stt46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Excel_Sheet1.xlsx"/><Relationship Id="rId6"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7.bin"/><Relationship Id="rId13" Type="http://schemas.openxmlformats.org/officeDocument/2006/relationships/image" Target="../media/image7.emf"/><Relationship Id="rId14" Type="http://schemas.openxmlformats.org/officeDocument/2006/relationships/oleObject" Target="../embeddings/oleObject8.bin"/><Relationship Id="rId1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1.xml"/><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emf"/><Relationship Id="rId7" Type="http://schemas.openxmlformats.org/officeDocument/2006/relationships/oleObject" Target="../embeddings/oleObject5.bin"/><Relationship Id="rId8" Type="http://schemas.openxmlformats.org/officeDocument/2006/relationships/image" Target="../media/image5.emf"/><Relationship Id="rId9" Type="http://schemas.openxmlformats.org/officeDocument/2006/relationships/image" Target="../media/image9.png"/><Relationship Id="rId10"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gdlc/STT465/blob/master/example_1.m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emf"/><Relationship Id="rId8" Type="http://schemas.openxmlformats.org/officeDocument/2006/relationships/oleObject" Target="../embeddings/oleObject11.bin"/><Relationship Id="rId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2.bin"/><Relationship Id="rId5" Type="http://schemas.openxmlformats.org/officeDocument/2006/relationships/image" Target="../media/image13.emf"/><Relationship Id="rId6" Type="http://schemas.openxmlformats.org/officeDocument/2006/relationships/oleObject" Target="../embeddings/oleObject13.bin"/><Relationship Id="rId7" Type="http://schemas.openxmlformats.org/officeDocument/2006/relationships/image" Target="../media/image14.emf"/><Relationship Id="rId8" Type="http://schemas.openxmlformats.org/officeDocument/2006/relationships/oleObject" Target="../embeddings/oleObject14.bin"/><Relationship Id="rId9" Type="http://schemas.openxmlformats.org/officeDocument/2006/relationships/image" Target="../media/image15.emf"/><Relationship Id="rId10" Type="http://schemas.openxmlformats.org/officeDocument/2006/relationships/oleObject" Target="../embeddings/oleObject15.bin"/><Relationship Id="rId11"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6.bin"/><Relationship Id="rId5" Type="http://schemas.openxmlformats.org/officeDocument/2006/relationships/image" Target="../media/image17.emf"/><Relationship Id="rId6" Type="http://schemas.openxmlformats.org/officeDocument/2006/relationships/oleObject" Target="../embeddings/oleObject17.bin"/><Relationship Id="rId7" Type="http://schemas.openxmlformats.org/officeDocument/2006/relationships/image" Target="../media/image18.emf"/><Relationship Id="rId8" Type="http://schemas.openxmlformats.org/officeDocument/2006/relationships/oleObject" Target="../embeddings/oleObject18.bin"/><Relationship Id="rId9" Type="http://schemas.openxmlformats.org/officeDocument/2006/relationships/image" Target="../media/image19.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9.bin"/><Relationship Id="rId5" Type="http://schemas.openxmlformats.org/officeDocument/2006/relationships/image" Target="../media/image20.emf"/><Relationship Id="rId6" Type="http://schemas.openxmlformats.org/officeDocument/2006/relationships/oleObject" Target="../embeddings/oleObject20.bin"/><Relationship Id="rId7" Type="http://schemas.openxmlformats.org/officeDocument/2006/relationships/image" Target="../media/image21.emf"/><Relationship Id="rId8" Type="http://schemas.openxmlformats.org/officeDocument/2006/relationships/oleObject" Target="../embeddings/oleObject21.bin"/><Relationship Id="rId9"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1"/>
            <a:ext cx="7772400" cy="762000"/>
          </a:xfrm>
        </p:spPr>
        <p:txBody>
          <a:bodyPr>
            <a:normAutofit fontScale="90000"/>
          </a:bodyPr>
          <a:lstStyle/>
          <a:p>
            <a:r>
              <a:rPr lang="en-US" sz="3200" dirty="0" smtClean="0">
                <a:solidFill>
                  <a:schemeClr val="accent2">
                    <a:lumMod val="75000"/>
                  </a:schemeClr>
                </a:solidFill>
              </a:rPr>
              <a:t>STT 465 (Fall, 2015): Bayesian Statistical Methods</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457200" y="990600"/>
            <a:ext cx="82296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Instructor:        	Gustavo de los Campos (</a:t>
            </a:r>
            <a:r>
              <a:rPr lang="en-US" dirty="0" err="1" smtClean="0">
                <a:solidFill>
                  <a:schemeClr val="accent1">
                    <a:lumMod val="75000"/>
                  </a:schemeClr>
                </a:solidFill>
              </a:rPr>
              <a:t>Asoc</a:t>
            </a:r>
            <a:r>
              <a:rPr lang="en-US" dirty="0" smtClean="0">
                <a:solidFill>
                  <a:schemeClr val="accent1">
                    <a:lumMod val="75000"/>
                  </a:schemeClr>
                </a:solidFill>
              </a:rPr>
              <a:t>. Prof., EPI-</a:t>
            </a:r>
            <a:r>
              <a:rPr lang="en-US" dirty="0" err="1" smtClean="0">
                <a:solidFill>
                  <a:schemeClr val="accent1">
                    <a:lumMod val="75000"/>
                  </a:schemeClr>
                </a:solidFill>
              </a:rPr>
              <a:t>Biostat</a:t>
            </a:r>
            <a:r>
              <a:rPr lang="en-US" dirty="0" smtClean="0">
                <a:solidFill>
                  <a:schemeClr val="accent1">
                    <a:lumMod val="75000"/>
                  </a:schemeClr>
                </a:solidFill>
              </a:rPr>
              <a:t> &amp; Statistics)</a:t>
            </a:r>
          </a:p>
          <a:p>
            <a:r>
              <a:rPr lang="en-US" dirty="0">
                <a:solidFill>
                  <a:schemeClr val="accent1">
                    <a:lumMod val="75000"/>
                  </a:schemeClr>
                </a:solidFill>
              </a:rPr>
              <a:t>	</a:t>
            </a:r>
            <a:r>
              <a:rPr lang="en-US" dirty="0" smtClean="0">
                <a:solidFill>
                  <a:schemeClr val="accent1">
                    <a:lumMod val="75000"/>
                  </a:schemeClr>
                </a:solidFill>
              </a:rPr>
              <a:t>	Contact: </a:t>
            </a:r>
            <a:r>
              <a:rPr lang="en-US" dirty="0" smtClean="0">
                <a:solidFill>
                  <a:schemeClr val="accent1">
                    <a:lumMod val="75000"/>
                  </a:schemeClr>
                </a:solidFill>
                <a:hlinkClick r:id="rId3"/>
              </a:rPr>
              <a:t>gustavoc@msu.edu</a:t>
            </a:r>
            <a:r>
              <a:rPr lang="en-US" dirty="0" smtClean="0">
                <a:solidFill>
                  <a:schemeClr val="accent1">
                    <a:lumMod val="75000"/>
                  </a:schemeClr>
                </a:solidFill>
              </a:rPr>
              <a:t> </a:t>
            </a:r>
          </a:p>
          <a:p>
            <a:r>
              <a:rPr lang="en-US" dirty="0">
                <a:solidFill>
                  <a:schemeClr val="accent1">
                    <a:lumMod val="75000"/>
                  </a:schemeClr>
                </a:solidFill>
              </a:rPr>
              <a:t>	</a:t>
            </a:r>
            <a:r>
              <a:rPr lang="en-US" dirty="0" smtClean="0">
                <a:solidFill>
                  <a:schemeClr val="accent1">
                    <a:lumMod val="75000"/>
                  </a:schemeClr>
                </a:solidFill>
              </a:rPr>
              <a:t>	Primary office: 909 Fee Rd. Room B637</a:t>
            </a:r>
          </a:p>
          <a:p>
            <a:r>
              <a:rPr lang="en-US" dirty="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Websites</a:t>
            </a:r>
            <a:r>
              <a:rPr lang="en-US" dirty="0" smtClean="0">
                <a:solidFill>
                  <a:schemeClr val="accent1">
                    <a:lumMod val="75000"/>
                  </a:schemeClr>
                </a:solidFill>
              </a:rPr>
              <a:t>: </a:t>
            </a:r>
            <a:r>
              <a:rPr lang="en-US" dirty="0" smtClean="0">
                <a:solidFill>
                  <a:schemeClr val="accent1">
                    <a:lumMod val="75000"/>
                  </a:schemeClr>
                </a:solidFill>
                <a:hlinkClick r:id="rId4"/>
              </a:rPr>
              <a:t>http</a:t>
            </a:r>
            <a:r>
              <a:rPr lang="en-US" dirty="0">
                <a:solidFill>
                  <a:schemeClr val="accent1">
                    <a:lumMod val="75000"/>
                  </a:schemeClr>
                </a:solidFill>
                <a:hlinkClick r:id="rId4"/>
              </a:rPr>
              <a:t>://</a:t>
            </a:r>
            <a:r>
              <a:rPr lang="en-US" dirty="0" smtClean="0">
                <a:solidFill>
                  <a:schemeClr val="accent1">
                    <a:lumMod val="75000"/>
                  </a:schemeClr>
                </a:solidFill>
                <a:hlinkClick r:id="rId4"/>
              </a:rPr>
              <a:t>quantgen.github.io</a:t>
            </a:r>
            <a:r>
              <a:rPr lang="en-US" dirty="0">
                <a:solidFill>
                  <a:schemeClr val="accent1">
                    <a:lumMod val="75000"/>
                  </a:schemeClr>
                </a:solidFill>
              </a:rPr>
              <a:t> </a:t>
            </a:r>
            <a:r>
              <a:rPr lang="en-US" dirty="0" smtClean="0">
                <a:solidFill>
                  <a:schemeClr val="accent1">
                    <a:lumMod val="75000"/>
                  </a:schemeClr>
                </a:solidFill>
              </a:rPr>
              <a:t> </a:t>
            </a:r>
          </a:p>
          <a:p>
            <a:r>
              <a:rPr lang="en-US" dirty="0" smtClean="0">
                <a:solidFill>
                  <a:schemeClr val="accent1">
                    <a:lumMod val="75000"/>
                  </a:schemeClr>
                </a:solidFill>
              </a:rPr>
              <a:t>=&gt; TA: 		Scott </a:t>
            </a:r>
            <a:r>
              <a:rPr lang="en-US" dirty="0" err="1" smtClean="0">
                <a:solidFill>
                  <a:schemeClr val="accent1">
                    <a:lumMod val="75000"/>
                  </a:schemeClr>
                </a:solidFill>
              </a:rPr>
              <a:t>Manski</a:t>
            </a:r>
            <a:r>
              <a:rPr lang="en-US" dirty="0" smtClean="0">
                <a:solidFill>
                  <a:schemeClr val="accent1">
                    <a:lumMod val="75000"/>
                  </a:schemeClr>
                </a:solidFill>
              </a:rPr>
              <a:t> </a:t>
            </a:r>
            <a:r>
              <a:rPr lang="en-US" dirty="0">
                <a:solidFill>
                  <a:schemeClr val="accent1">
                    <a:lumMod val="75000"/>
                  </a:schemeClr>
                </a:solidFill>
              </a:rPr>
              <a:t>(Email: </a:t>
            </a:r>
            <a:r>
              <a:rPr lang="en-US" dirty="0">
                <a:solidFill>
                  <a:schemeClr val="accent1">
                    <a:lumMod val="75000"/>
                  </a:schemeClr>
                </a:solidFill>
                <a:hlinkClick r:id="rId5"/>
              </a:rPr>
              <a:t>manskisc@</a:t>
            </a:r>
            <a:r>
              <a:rPr lang="en-US" dirty="0" smtClean="0">
                <a:solidFill>
                  <a:schemeClr val="accent1">
                    <a:lumMod val="75000"/>
                  </a:schemeClr>
                </a:solidFill>
                <a:hlinkClick r:id="rId5"/>
              </a:rPr>
              <a:t>stt.msu.edu</a:t>
            </a:r>
            <a:r>
              <a:rPr lang="en-US" dirty="0" smtClean="0">
                <a:solidFill>
                  <a:schemeClr val="accent1">
                    <a:lumMod val="75000"/>
                  </a:schemeClr>
                </a:solidFill>
              </a:rPr>
              <a:t> )	</a:t>
            </a:r>
          </a:p>
          <a:p>
            <a:pPr marL="285750" indent="-285750">
              <a:buFontTx/>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Office Hours:  	MW 9:00-10:00 AM (Wells, office TBA)</a:t>
            </a:r>
          </a:p>
          <a:p>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Course website:  </a:t>
            </a:r>
            <a:r>
              <a:rPr lang="en-US" dirty="0" smtClean="0">
                <a:solidFill>
                  <a:schemeClr val="accent1">
                    <a:lumMod val="75000"/>
                  </a:schemeClr>
                </a:solidFill>
                <a:hlinkClick r:id="rId6"/>
              </a:rPr>
              <a:t>https://github.com/gdlc/stt465</a:t>
            </a:r>
            <a:r>
              <a:rPr lang="en-US" dirty="0" smtClean="0">
                <a:solidFill>
                  <a:schemeClr val="accent1">
                    <a:lumMod val="75000"/>
                  </a:schemeClr>
                </a:solidFill>
              </a:rPr>
              <a:t> </a:t>
            </a:r>
          </a:p>
          <a:p>
            <a:r>
              <a:rPr lang="en-US" dirty="0" smtClean="0">
                <a:solidFill>
                  <a:schemeClr val="accent1">
                    <a:lumMod val="75000"/>
                  </a:schemeClr>
                </a:solidFill>
              </a:rPr>
              <a:t> </a:t>
            </a:r>
          </a:p>
          <a:p>
            <a:pPr marL="285750" indent="-285750">
              <a:buFont typeface="Symbol" charset="0"/>
              <a:buChar char=""/>
            </a:pPr>
            <a:r>
              <a:rPr lang="en-US" dirty="0" smtClean="0">
                <a:solidFill>
                  <a:schemeClr val="accent1">
                    <a:lumMod val="75000"/>
                  </a:schemeClr>
                </a:solidFill>
              </a:rPr>
              <a:t>Syllabus: 	see course website for info about the course, pre-requisites, </a:t>
            </a:r>
          </a:p>
          <a:p>
            <a:pPr lvl="3"/>
            <a:r>
              <a:rPr lang="en-US" dirty="0">
                <a:solidFill>
                  <a:schemeClr val="accent1">
                    <a:lumMod val="75000"/>
                  </a:schemeClr>
                </a:solidFill>
              </a:rPr>
              <a:t>	</a:t>
            </a:r>
            <a:r>
              <a:rPr lang="en-US" dirty="0" smtClean="0">
                <a:solidFill>
                  <a:schemeClr val="accent1">
                    <a:lumMod val="75000"/>
                  </a:schemeClr>
                </a:solidFill>
              </a:rPr>
              <a:t>grading, etc.</a:t>
            </a:r>
          </a:p>
          <a:p>
            <a:pPr lvl="3"/>
            <a:endParaRPr lang="en-US" dirty="0">
              <a:solidFill>
                <a:schemeClr val="accent1">
                  <a:lumMod val="75000"/>
                </a:schemeClr>
              </a:solidFill>
            </a:endParaRPr>
          </a:p>
          <a:p>
            <a:pPr lvl="3"/>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Pre-requisites, rules, exams &amp; grading policy (see syllabus)</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endParaRPr lang="en-US" dirty="0" smtClean="0">
              <a:solidFill>
                <a:schemeClr val="accent1">
                  <a:lumMod val="75000"/>
                </a:schemeClr>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Tentative Schedule</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483862"/>
            <a:ext cx="2895600" cy="365125"/>
          </a:xfrm>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3843877379"/>
              </p:ext>
            </p:extLst>
          </p:nvPr>
        </p:nvGraphicFramePr>
        <p:xfrm>
          <a:off x="1828800" y="685800"/>
          <a:ext cx="4929188" cy="5684108"/>
        </p:xfrm>
        <a:graphic>
          <a:graphicData uri="http://schemas.openxmlformats.org/presentationml/2006/ole">
            <mc:AlternateContent xmlns:mc="http://schemas.openxmlformats.org/markup-compatibility/2006">
              <mc:Choice xmlns:v="urn:schemas-microsoft-com:vml" Requires="v">
                <p:oleObj spid="_x0000_s1050" name="Worksheet" r:id="rId5" imgW="7467600" imgH="8610600" progId="Excel.Sheet.12">
                  <p:embed/>
                </p:oleObj>
              </mc:Choice>
              <mc:Fallback>
                <p:oleObj name="Worksheet" r:id="rId5" imgW="7467600" imgH="8610600" progId="Excel.Sheet.12">
                  <p:embed/>
                  <p:pic>
                    <p:nvPicPr>
                      <p:cNvPr id="0" name=""/>
                      <p:cNvPicPr/>
                      <p:nvPr/>
                    </p:nvPicPr>
                    <p:blipFill>
                      <a:blip r:embed="rId6"/>
                      <a:stretch>
                        <a:fillRect/>
                      </a:stretch>
                    </p:blipFill>
                    <p:spPr>
                      <a:xfrm>
                        <a:off x="1828800" y="685800"/>
                        <a:ext cx="4929188" cy="5684108"/>
                      </a:xfrm>
                      <a:prstGeom prst="rect">
                        <a:avLst/>
                      </a:prstGeom>
                    </p:spPr>
                  </p:pic>
                </p:oleObj>
              </mc:Fallback>
            </mc:AlternateContent>
          </a:graphicData>
        </a:graphic>
      </p:graphicFrame>
    </p:spTree>
    <p:extLst>
      <p:ext uri="{BB962C8B-B14F-4D97-AF65-F5344CB8AC3E}">
        <p14:creationId xmlns:p14="http://schemas.microsoft.com/office/powerpoint/2010/main" val="29413407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Statistical Inference</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Review of basic concepts:</a:t>
            </a:r>
          </a:p>
          <a:p>
            <a:r>
              <a:rPr lang="en-US" dirty="0">
                <a:solidFill>
                  <a:schemeClr val="accent1">
                    <a:lumMod val="75000"/>
                  </a:schemeClr>
                </a:solidFill>
              </a:rPr>
              <a:t>	</a:t>
            </a:r>
            <a:r>
              <a:rPr lang="en-US" dirty="0" smtClean="0">
                <a:solidFill>
                  <a:schemeClr val="accent1">
                    <a:lumMod val="75000"/>
                  </a:schemeClr>
                </a:solidFill>
              </a:rPr>
              <a:t>- Population   Y={y</a:t>
            </a:r>
            <a:r>
              <a:rPr lang="en-US" baseline="-25000" dirty="0" smtClean="0">
                <a:solidFill>
                  <a:schemeClr val="accent1">
                    <a:lumMod val="75000"/>
                  </a:schemeClr>
                </a:solidFill>
              </a:rPr>
              <a:t>1</a:t>
            </a:r>
            <a:r>
              <a:rPr lang="en-US" dirty="0" smtClean="0">
                <a:solidFill>
                  <a:schemeClr val="accent1">
                    <a:lumMod val="75000"/>
                  </a:schemeClr>
                </a:solidFill>
              </a:rPr>
              <a:t>,…} (may be finite or infinitely large).</a:t>
            </a:r>
          </a:p>
          <a:p>
            <a:r>
              <a:rPr lang="en-US" dirty="0">
                <a:solidFill>
                  <a:schemeClr val="accent1">
                    <a:lumMod val="75000"/>
                  </a:schemeClr>
                </a:solidFill>
              </a:rPr>
              <a:t>	</a:t>
            </a:r>
            <a:r>
              <a:rPr lang="en-US" dirty="0" smtClean="0">
                <a:solidFill>
                  <a:schemeClr val="accent1">
                    <a:lumMod val="75000"/>
                  </a:schemeClr>
                </a:solidFill>
              </a:rPr>
              <a:t>- Sample         We collect a sample of size n from the population </a:t>
            </a:r>
            <a:r>
              <a:rPr lang="en-US" dirty="0" err="1" smtClean="0">
                <a:solidFill>
                  <a:schemeClr val="accent1">
                    <a:lumMod val="75000"/>
                  </a:schemeClr>
                </a:solidFill>
              </a:rPr>
              <a:t>Y</a:t>
            </a:r>
            <a:r>
              <a:rPr lang="en-US" baseline="-25000" dirty="0" err="1" smtClean="0">
                <a:solidFill>
                  <a:schemeClr val="accent1">
                    <a:lumMod val="75000"/>
                  </a:schemeClr>
                </a:solidFill>
              </a:rPr>
              <a:t>s</a:t>
            </a:r>
            <a:r>
              <a:rPr lang="en-US" dirty="0">
                <a:solidFill>
                  <a:schemeClr val="accent1">
                    <a:lumMod val="75000"/>
                  </a:schemeClr>
                </a:solidFill>
              </a:rPr>
              <a:t>={</a:t>
            </a:r>
            <a:r>
              <a:rPr lang="en-US" dirty="0" smtClean="0">
                <a:solidFill>
                  <a:schemeClr val="accent1">
                    <a:lumMod val="75000"/>
                  </a:schemeClr>
                </a:solidFill>
              </a:rPr>
              <a:t>y</a:t>
            </a:r>
            <a:r>
              <a:rPr lang="en-US" baseline="-25000" dirty="0" smtClean="0">
                <a:solidFill>
                  <a:schemeClr val="accent1">
                    <a:lumMod val="75000"/>
                  </a:schemeClr>
                </a:solidFill>
              </a:rPr>
              <a:t>1,…,</a:t>
            </a:r>
            <a:r>
              <a:rPr lang="en-US" dirty="0" err="1">
                <a:solidFill>
                  <a:schemeClr val="accent1">
                    <a:lumMod val="75000"/>
                  </a:schemeClr>
                </a:solidFill>
              </a:rPr>
              <a:t>y</a:t>
            </a:r>
            <a:r>
              <a:rPr lang="en-US" baseline="-25000" dirty="0" err="1" smtClean="0">
                <a:solidFill>
                  <a:schemeClr val="accent1">
                    <a:lumMod val="75000"/>
                  </a:schemeClr>
                </a:solidFill>
              </a:rPr>
              <a:t>n</a:t>
            </a:r>
            <a:r>
              <a:rPr lang="en-US" dirty="0">
                <a:solidFill>
                  <a:schemeClr val="accent1">
                    <a:lumMod val="75000"/>
                  </a:schemeClr>
                </a:solidFill>
              </a:rPr>
              <a:t>)	</a:t>
            </a:r>
          </a:p>
          <a:p>
            <a:endParaRPr lang="en-US" dirty="0" smtClean="0">
              <a:solidFill>
                <a:schemeClr val="accent1">
                  <a:lumMod val="75000"/>
                </a:schemeClr>
              </a:solidFill>
            </a:endParaRPr>
          </a:p>
          <a:p>
            <a:r>
              <a:rPr lang="en-US" dirty="0" smtClean="0">
                <a:solidFill>
                  <a:schemeClr val="accent1">
                    <a:lumMod val="75000"/>
                  </a:schemeClr>
                </a:solidFill>
              </a:rPr>
              <a:t>- Estimator:</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Inference: we make statements about population parameters based on the sampled 		data.</a:t>
            </a:r>
          </a:p>
          <a:p>
            <a:pPr marL="285750" indent="-285750">
              <a:buFont typeface="Symbol" charset="0"/>
              <a:buChar char=""/>
            </a:pPr>
            <a:endParaRPr lang="en-US" dirty="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Two approaches:</a:t>
            </a:r>
          </a:p>
          <a:p>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Classical (</a:t>
            </a:r>
            <a:r>
              <a:rPr lang="en-US" dirty="0" err="1" smtClean="0">
                <a:solidFill>
                  <a:schemeClr val="accent1">
                    <a:lumMod val="75000"/>
                  </a:schemeClr>
                </a:solidFill>
              </a:rPr>
              <a:t>frequentist</a:t>
            </a:r>
            <a:r>
              <a:rPr lang="en-US" dirty="0" smtClean="0">
                <a:solidFill>
                  <a:schemeClr val="accent1">
                    <a:lumMod val="75000"/>
                  </a:schemeClr>
                </a:solidFill>
              </a:rPr>
              <a:t>) inference: statements are based on the sampling 	distribution of the estimator over conceptual repeated sampling</a:t>
            </a:r>
          </a:p>
          <a:p>
            <a:r>
              <a:rPr lang="en-US" dirty="0">
                <a:solidFill>
                  <a:schemeClr val="accent1">
                    <a:lumMod val="75000"/>
                  </a:schemeClr>
                </a:solidFill>
              </a:rPr>
              <a:t>	</a:t>
            </a:r>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Bayesian: statements are conditional on the observed data (the only 	sample we have drawn from the population).</a:t>
            </a: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08064206"/>
              </p:ext>
            </p:extLst>
          </p:nvPr>
        </p:nvGraphicFramePr>
        <p:xfrm>
          <a:off x="1752600" y="2133600"/>
          <a:ext cx="465221" cy="304800"/>
        </p:xfrm>
        <a:graphic>
          <a:graphicData uri="http://schemas.openxmlformats.org/presentationml/2006/ole">
            <mc:AlternateContent xmlns:mc="http://schemas.openxmlformats.org/markup-compatibility/2006">
              <mc:Choice xmlns:v="urn:schemas-microsoft-com:vml" Requires="v">
                <p:oleObj spid="_x0000_s71698" name="Equation" r:id="rId4" imgW="368300" imgH="241300" progId="Equation.3">
                  <p:embed/>
                </p:oleObj>
              </mc:Choice>
              <mc:Fallback>
                <p:oleObj name="Equation" r:id="rId4" imgW="368300" imgH="241300" progId="Equation.3">
                  <p:embed/>
                  <p:pic>
                    <p:nvPicPr>
                      <p:cNvPr id="0" name=""/>
                      <p:cNvPicPr/>
                      <p:nvPr/>
                    </p:nvPicPr>
                    <p:blipFill>
                      <a:blip r:embed="rId5"/>
                      <a:stretch>
                        <a:fillRect/>
                      </a:stretch>
                    </p:blipFill>
                    <p:spPr>
                      <a:xfrm>
                        <a:off x="1752600" y="2133600"/>
                        <a:ext cx="465221" cy="304800"/>
                      </a:xfrm>
                      <a:prstGeom prst="rect">
                        <a:avLst/>
                      </a:prstGeom>
                    </p:spPr>
                  </p:pic>
                </p:oleObj>
              </mc:Fallback>
            </mc:AlternateContent>
          </a:graphicData>
        </a:graphic>
      </p:graphicFrame>
    </p:spTree>
    <p:extLst>
      <p:ext uri="{BB962C8B-B14F-4D97-AF65-F5344CB8AC3E}">
        <p14:creationId xmlns:p14="http://schemas.microsoft.com/office/powerpoint/2010/main" val="18514841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itle 1"/>
          <p:cNvSpPr>
            <a:spLocks noGrp="1"/>
          </p:cNvSpPr>
          <p:nvPr>
            <p:ph type="ctrTitle"/>
          </p:nvPr>
        </p:nvSpPr>
        <p:spPr>
          <a:xfrm>
            <a:off x="76200" y="-76200"/>
            <a:ext cx="8991600" cy="762000"/>
          </a:xfrm>
        </p:spPr>
        <p:txBody>
          <a:bodyPr/>
          <a:lstStyle/>
          <a:p>
            <a:pPr algn="l"/>
            <a:r>
              <a:rPr lang="en-US" sz="2600" dirty="0" err="1" smtClean="0">
                <a:solidFill>
                  <a:srgbClr val="C00000"/>
                </a:solidFill>
                <a:latin typeface="Calibri" charset="0"/>
                <a:cs typeface="Calibri" charset="0"/>
              </a:rPr>
              <a:t>Frequentist</a:t>
            </a:r>
            <a:r>
              <a:rPr lang="en-US" sz="2600" dirty="0" smtClean="0">
                <a:solidFill>
                  <a:srgbClr val="C00000"/>
                </a:solidFill>
                <a:latin typeface="Calibri" charset="0"/>
                <a:cs typeface="Calibri" charset="0"/>
              </a:rPr>
              <a:t> approach</a:t>
            </a:r>
            <a:endParaRPr lang="en-US" sz="2600" dirty="0">
              <a:solidFill>
                <a:srgbClr val="C00000"/>
              </a:solidFill>
              <a:latin typeface="Calibri" charset="0"/>
              <a:cs typeface="Calibri" charset="0"/>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cxnSp>
        <p:nvCxnSpPr>
          <p:cNvPr id="27" name="Straight Connector 26"/>
          <p:cNvCxnSpPr/>
          <p:nvPr/>
        </p:nvCxnSpPr>
        <p:spPr>
          <a:xfrm>
            <a:off x="0" y="609600"/>
            <a:ext cx="8839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 name="Group 1"/>
          <p:cNvGrpSpPr>
            <a:grpSpLocks/>
          </p:cNvGrpSpPr>
          <p:nvPr/>
        </p:nvGrpSpPr>
        <p:grpSpPr bwMode="auto">
          <a:xfrm>
            <a:off x="381000" y="4724400"/>
            <a:ext cx="5334000" cy="1633537"/>
            <a:chOff x="2209800" y="4843462"/>
            <a:chExt cx="5334000" cy="1633538"/>
          </a:xfrm>
        </p:grpSpPr>
        <p:graphicFrame>
          <p:nvGraphicFramePr>
            <p:cNvPr id="1029" name="Object 3"/>
            <p:cNvGraphicFramePr>
              <a:graphicFrameLocks noChangeAspect="1"/>
            </p:cNvGraphicFramePr>
            <p:nvPr/>
          </p:nvGraphicFramePr>
          <p:xfrm>
            <a:off x="2316163" y="4843462"/>
            <a:ext cx="4449762" cy="585787"/>
          </p:xfrm>
          <a:graphic>
            <a:graphicData uri="http://schemas.openxmlformats.org/presentationml/2006/ole">
              <mc:AlternateContent xmlns:mc="http://schemas.openxmlformats.org/markup-compatibility/2006">
                <mc:Choice xmlns:v="urn:schemas-microsoft-com:vml" Requires="v">
                  <p:oleObj spid="_x0000_s70756" name="Equation" r:id="rId3" imgW="2120900" imgH="279400" progId="Equation.3">
                    <p:embed/>
                  </p:oleObj>
                </mc:Choice>
                <mc:Fallback>
                  <p:oleObj name="Equation" r:id="rId3" imgW="2120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4843462"/>
                          <a:ext cx="4449762"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0" name="TextBox 11"/>
            <p:cNvSpPr txBox="1">
              <a:spLocks noChangeArrowheads="1"/>
            </p:cNvSpPr>
            <p:nvPr/>
          </p:nvSpPr>
          <p:spPr bwMode="auto">
            <a:xfrm>
              <a:off x="6096000" y="6015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Variance</a:t>
              </a:r>
            </a:p>
          </p:txBody>
        </p:sp>
        <p:sp>
          <p:nvSpPr>
            <p:cNvPr id="1061" name="TextBox 31"/>
            <p:cNvSpPr txBox="1">
              <a:spLocks noChangeArrowheads="1"/>
            </p:cNvSpPr>
            <p:nvPr/>
          </p:nvSpPr>
          <p:spPr bwMode="auto">
            <a:xfrm>
              <a:off x="2209800" y="6015038"/>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Squared-Bias</a:t>
              </a:r>
            </a:p>
          </p:txBody>
        </p:sp>
        <p:cxnSp>
          <p:nvCxnSpPr>
            <p:cNvPr id="20" name="Straight Arrow Connector 19"/>
            <p:cNvCxnSpPr>
              <a:cxnSpLocks noChangeShapeType="1"/>
            </p:cNvCxnSpPr>
            <p:nvPr/>
          </p:nvCxnSpPr>
          <p:spPr bwMode="auto">
            <a:xfrm flipV="1">
              <a:off x="3505200" y="5410199"/>
              <a:ext cx="838200" cy="647700"/>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flipH="1" flipV="1">
              <a:off x="6172200" y="5410199"/>
              <a:ext cx="609600" cy="681038"/>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aphicFrame>
        <p:nvGraphicFramePr>
          <p:cNvPr id="1026" name="Object 2"/>
          <p:cNvGraphicFramePr>
            <a:graphicFrameLocks noChangeAspect="1"/>
          </p:cNvGraphicFramePr>
          <p:nvPr>
            <p:extLst>
              <p:ext uri="{D42A27DB-BD31-4B8C-83A1-F6EECF244321}">
                <p14:modId xmlns:p14="http://schemas.microsoft.com/office/powerpoint/2010/main" val="1308733112"/>
              </p:ext>
            </p:extLst>
          </p:nvPr>
        </p:nvGraphicFramePr>
        <p:xfrm>
          <a:off x="381000" y="914400"/>
          <a:ext cx="3908425" cy="635000"/>
        </p:xfrm>
        <a:graphic>
          <a:graphicData uri="http://schemas.openxmlformats.org/presentationml/2006/ole">
            <mc:AlternateContent xmlns:mc="http://schemas.openxmlformats.org/markup-compatibility/2006">
              <mc:Choice xmlns:v="urn:schemas-microsoft-com:vml" Requires="v">
                <p:oleObj spid="_x0000_s70757" name="Equation" r:id="rId5" imgW="1752600" imgH="266700" progId="Equation.3">
                  <p:embed/>
                </p:oleObj>
              </mc:Choice>
              <mc:Fallback>
                <p:oleObj name="Equation" r:id="rId5" imgW="1752600" imgH="266700" progId="Equation.3">
                  <p:embed/>
                  <p:pic>
                    <p:nvPicPr>
                      <p:cNvPr id="0" name=""/>
                      <p:cNvPicPr>
                        <a:picLocks noChangeAspect="1" noChangeArrowheads="1"/>
                      </p:cNvPicPr>
                      <p:nvPr/>
                    </p:nvPicPr>
                    <p:blipFill>
                      <a:blip r:embed="rId6"/>
                      <a:srcRect/>
                      <a:stretch>
                        <a:fillRect/>
                      </a:stretch>
                    </p:blipFill>
                    <p:spPr bwMode="auto">
                      <a:xfrm>
                        <a:off x="381000" y="914400"/>
                        <a:ext cx="39084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530225" y="1668463"/>
          <a:ext cx="2517775" cy="617537"/>
        </p:xfrm>
        <a:graphic>
          <a:graphicData uri="http://schemas.openxmlformats.org/presentationml/2006/ole">
            <mc:AlternateContent xmlns:mc="http://schemas.openxmlformats.org/markup-compatibility/2006">
              <mc:Choice xmlns:v="urn:schemas-microsoft-com:vml" Requires="v">
                <p:oleObj spid="_x0000_s70758" name="Equation" r:id="rId7" imgW="1206720" imgH="283320" progId="Equation.3">
                  <p:embed/>
                </p:oleObj>
              </mc:Choice>
              <mc:Fallback>
                <p:oleObj name="Equation" r:id="rId7" imgW="1206720" imgH="283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225" y="1668463"/>
                        <a:ext cx="251777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5334000" y="914400"/>
            <a:ext cx="3429000" cy="3505200"/>
            <a:chOff x="5334000" y="914400"/>
            <a:chExt cx="3429000" cy="3505200"/>
          </a:xfrm>
        </p:grpSpPr>
        <p:pic>
          <p:nvPicPr>
            <p:cNvPr id="1058" name="Picture 7" descr="target-clipart-548.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88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TextBox 8"/>
            <p:cNvSpPr txBox="1">
              <a:spLocks noChangeArrowheads="1"/>
            </p:cNvSpPr>
            <p:nvPr/>
          </p:nvSpPr>
          <p:spPr bwMode="auto">
            <a:xfrm>
              <a:off x="5334000" y="914400"/>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a:solidFill>
                    <a:srgbClr val="0000FF"/>
                  </a:solidFill>
                </a:rPr>
                <a:t>Sampling Distribution of Estimates</a:t>
              </a:r>
            </a:p>
          </p:txBody>
        </p:sp>
      </p:grpSp>
      <p:sp>
        <p:nvSpPr>
          <p:cNvPr id="32" name="Oval 31"/>
          <p:cNvSpPr>
            <a:spLocks noChangeArrowheads="1"/>
          </p:cNvSpPr>
          <p:nvPr/>
        </p:nvSpPr>
        <p:spPr bwMode="auto">
          <a:xfrm>
            <a:off x="6324600" y="31242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pSp>
        <p:nvGrpSpPr>
          <p:cNvPr id="4" name="Group 10"/>
          <p:cNvGrpSpPr>
            <a:grpSpLocks/>
          </p:cNvGrpSpPr>
          <p:nvPr/>
        </p:nvGrpSpPr>
        <p:grpSpPr bwMode="auto">
          <a:xfrm>
            <a:off x="6400800" y="1676400"/>
            <a:ext cx="1981200" cy="2362200"/>
            <a:chOff x="6324600" y="1905000"/>
            <a:chExt cx="1981200" cy="2362200"/>
          </a:xfrm>
        </p:grpSpPr>
        <p:sp>
          <p:nvSpPr>
            <p:cNvPr id="10" name="Oval 9"/>
            <p:cNvSpPr>
              <a:spLocks noChangeArrowheads="1"/>
            </p:cNvSpPr>
            <p:nvPr/>
          </p:nvSpPr>
          <p:spPr bwMode="auto">
            <a:xfrm>
              <a:off x="6629400" y="1905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6" name="Oval 25"/>
            <p:cNvSpPr>
              <a:spLocks noChangeArrowheads="1"/>
            </p:cNvSpPr>
            <p:nvPr/>
          </p:nvSpPr>
          <p:spPr bwMode="auto">
            <a:xfrm>
              <a:off x="6629400" y="4114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8" name="Oval 27"/>
            <p:cNvSpPr>
              <a:spLocks noChangeArrowheads="1"/>
            </p:cNvSpPr>
            <p:nvPr/>
          </p:nvSpPr>
          <p:spPr bwMode="auto">
            <a:xfrm>
              <a:off x="6400800" y="2895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9" name="Oval 28"/>
            <p:cNvSpPr>
              <a:spLocks noChangeArrowheads="1"/>
            </p:cNvSpPr>
            <p:nvPr/>
          </p:nvSpPr>
          <p:spPr bwMode="auto">
            <a:xfrm>
              <a:off x="7391400" y="3429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0" name="Oval 29"/>
            <p:cNvSpPr>
              <a:spLocks noChangeArrowheads="1"/>
            </p:cNvSpPr>
            <p:nvPr/>
          </p:nvSpPr>
          <p:spPr bwMode="auto">
            <a:xfrm>
              <a:off x="7391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1" name="Oval 30"/>
            <p:cNvSpPr>
              <a:spLocks noChangeArrowheads="1"/>
            </p:cNvSpPr>
            <p:nvPr/>
          </p:nvSpPr>
          <p:spPr bwMode="auto">
            <a:xfrm>
              <a:off x="81534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4" name="Oval 33"/>
            <p:cNvSpPr>
              <a:spLocks noChangeArrowheads="1"/>
            </p:cNvSpPr>
            <p:nvPr/>
          </p:nvSpPr>
          <p:spPr bwMode="auto">
            <a:xfrm>
              <a:off x="6477000" y="3581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6" name="Oval 35"/>
            <p:cNvSpPr>
              <a:spLocks noChangeArrowheads="1"/>
            </p:cNvSpPr>
            <p:nvPr/>
          </p:nvSpPr>
          <p:spPr bwMode="auto">
            <a:xfrm>
              <a:off x="7772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7" name="Oval 36"/>
            <p:cNvSpPr>
              <a:spLocks noChangeArrowheads="1"/>
            </p:cNvSpPr>
            <p:nvPr/>
          </p:nvSpPr>
          <p:spPr bwMode="auto">
            <a:xfrm>
              <a:off x="6324600" y="2362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8" name="Oval 37"/>
            <p:cNvSpPr>
              <a:spLocks noChangeArrowheads="1"/>
            </p:cNvSpPr>
            <p:nvPr/>
          </p:nvSpPr>
          <p:spPr bwMode="auto">
            <a:xfrm>
              <a:off x="7467600" y="3886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graphicFrame>
        <p:nvGraphicFramePr>
          <p:cNvPr id="13" name="Object 12"/>
          <p:cNvGraphicFramePr>
            <a:graphicFrameLocks noChangeAspect="1"/>
          </p:cNvGraphicFramePr>
          <p:nvPr/>
        </p:nvGraphicFramePr>
        <p:xfrm>
          <a:off x="2971800" y="1676400"/>
          <a:ext cx="2386013" cy="609600"/>
        </p:xfrm>
        <a:graphic>
          <a:graphicData uri="http://schemas.openxmlformats.org/presentationml/2006/ole">
            <mc:AlternateContent xmlns:mc="http://schemas.openxmlformats.org/markup-compatibility/2006">
              <mc:Choice xmlns:v="urn:schemas-microsoft-com:vml" Requires="v">
                <p:oleObj spid="_x0000_s70759" name="Equation" r:id="rId10" imgW="1133640" imgH="283320" progId="Equation.3">
                  <p:embed/>
                </p:oleObj>
              </mc:Choice>
              <mc:Fallback>
                <p:oleObj name="Equation" r:id="rId10" imgW="1133640" imgH="283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1676400"/>
                        <a:ext cx="2386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3"/>
          <p:cNvGrpSpPr>
            <a:grpSpLocks/>
          </p:cNvGrpSpPr>
          <p:nvPr/>
        </p:nvGrpSpPr>
        <p:grpSpPr bwMode="auto">
          <a:xfrm>
            <a:off x="5867400" y="3048000"/>
            <a:ext cx="609600" cy="457200"/>
            <a:chOff x="5791200" y="3048000"/>
            <a:chExt cx="609600" cy="457200"/>
          </a:xfrm>
        </p:grpSpPr>
        <p:sp>
          <p:nvSpPr>
            <p:cNvPr id="40" name="Oval 39"/>
            <p:cNvSpPr>
              <a:spLocks noChangeArrowheads="1"/>
            </p:cNvSpPr>
            <p:nvPr/>
          </p:nvSpPr>
          <p:spPr bwMode="auto">
            <a:xfrm>
              <a:off x="60198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1" name="Oval 40"/>
            <p:cNvSpPr>
              <a:spLocks noChangeArrowheads="1"/>
            </p:cNvSpPr>
            <p:nvPr/>
          </p:nvSpPr>
          <p:spPr bwMode="auto">
            <a:xfrm>
              <a:off x="6019800" y="3048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2" name="Oval 41"/>
            <p:cNvSpPr>
              <a:spLocks noChangeArrowheads="1"/>
            </p:cNvSpPr>
            <p:nvPr/>
          </p:nvSpPr>
          <p:spPr bwMode="auto">
            <a:xfrm>
              <a:off x="6248400" y="3276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3" name="Oval 42"/>
            <p:cNvSpPr>
              <a:spLocks noChangeArrowheads="1"/>
            </p:cNvSpPr>
            <p:nvPr/>
          </p:nvSpPr>
          <p:spPr bwMode="auto">
            <a:xfrm>
              <a:off x="5791200" y="3200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sp>
        <p:nvSpPr>
          <p:cNvPr id="44" name="TextBox 43"/>
          <p:cNvSpPr txBox="1">
            <a:spLocks noChangeArrowheads="1"/>
          </p:cNvSpPr>
          <p:nvPr/>
        </p:nvSpPr>
        <p:spPr bwMode="auto">
          <a:xfrm>
            <a:off x="4953000" y="5334000"/>
            <a:ext cx="48006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400" dirty="0" smtClean="0">
                <a:solidFill>
                  <a:srgbClr val="0066FF"/>
                </a:solidFill>
              </a:rPr>
              <a:t>Let’s look at an example:</a:t>
            </a:r>
          </a:p>
          <a:p>
            <a:pPr algn="ctr" eaLnBrk="1" hangingPunct="1"/>
            <a:endParaRPr lang="en-US" sz="2400" dirty="0">
              <a:solidFill>
                <a:srgbClr val="0066FF"/>
              </a:solidFill>
            </a:endParaRPr>
          </a:p>
          <a:p>
            <a:pPr algn="ctr" eaLnBrk="1" hangingPunct="1"/>
            <a:r>
              <a:rPr lang="en-US" sz="2400" dirty="0" smtClean="0">
                <a:solidFill>
                  <a:srgbClr val="0066FF"/>
                </a:solidFill>
              </a:rPr>
              <a:t>(Binomial Sampling)</a:t>
            </a:r>
            <a:endParaRPr lang="en-US" sz="2400" dirty="0">
              <a:solidFill>
                <a:srgbClr val="0066FF"/>
              </a:solidFill>
            </a:endParaRPr>
          </a:p>
        </p:txBody>
      </p:sp>
      <p:sp>
        <p:nvSpPr>
          <p:cNvPr id="45" name="Oval 44"/>
          <p:cNvSpPr>
            <a:spLocks noChangeArrowheads="1"/>
          </p:cNvSpPr>
          <p:nvPr/>
        </p:nvSpPr>
        <p:spPr bwMode="auto">
          <a:xfrm>
            <a:off x="7620000" y="26670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aphicFrame>
        <p:nvGraphicFramePr>
          <p:cNvPr id="46" name="Object 3"/>
          <p:cNvGraphicFramePr>
            <a:graphicFrameLocks noChangeAspect="1"/>
          </p:cNvGraphicFramePr>
          <p:nvPr>
            <p:extLst>
              <p:ext uri="{D42A27DB-BD31-4B8C-83A1-F6EECF244321}">
                <p14:modId xmlns:p14="http://schemas.microsoft.com/office/powerpoint/2010/main" val="196114216"/>
              </p:ext>
            </p:extLst>
          </p:nvPr>
        </p:nvGraphicFramePr>
        <p:xfrm>
          <a:off x="533400" y="2743200"/>
          <a:ext cx="2478087" cy="666750"/>
        </p:xfrm>
        <a:graphic>
          <a:graphicData uri="http://schemas.openxmlformats.org/presentationml/2006/ole">
            <mc:AlternateContent xmlns:mc="http://schemas.openxmlformats.org/markup-compatibility/2006">
              <mc:Choice xmlns:v="urn:schemas-microsoft-com:vml" Requires="v">
                <p:oleObj spid="_x0000_s70760" name="Equation" r:id="rId12" imgW="1181100" imgH="317500" progId="Equation.3">
                  <p:embed/>
                </p:oleObj>
              </mc:Choice>
              <mc:Fallback>
                <p:oleObj name="Equation" r:id="rId12" imgW="1181100" imgH="317500" progId="Equation.3">
                  <p:embed/>
                  <p:pic>
                    <p:nvPicPr>
                      <p:cNvPr id="0" name=""/>
                      <p:cNvPicPr>
                        <a:picLocks noChangeAspect="1" noChangeArrowheads="1"/>
                      </p:cNvPicPr>
                      <p:nvPr/>
                    </p:nvPicPr>
                    <p:blipFill>
                      <a:blip r:embed="rId13"/>
                      <a:srcRect/>
                      <a:stretch>
                        <a:fillRect/>
                      </a:stretch>
                    </p:blipFill>
                    <p:spPr bwMode="auto">
                      <a:xfrm>
                        <a:off x="533400" y="2743200"/>
                        <a:ext cx="247808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
          <p:cNvGraphicFramePr>
            <a:graphicFrameLocks noChangeAspect="1"/>
          </p:cNvGraphicFramePr>
          <p:nvPr>
            <p:extLst>
              <p:ext uri="{D42A27DB-BD31-4B8C-83A1-F6EECF244321}">
                <p14:modId xmlns:p14="http://schemas.microsoft.com/office/powerpoint/2010/main" val="2884626997"/>
              </p:ext>
            </p:extLst>
          </p:nvPr>
        </p:nvGraphicFramePr>
        <p:xfrm>
          <a:off x="533400" y="3505200"/>
          <a:ext cx="2718394" cy="685800"/>
        </p:xfrm>
        <a:graphic>
          <a:graphicData uri="http://schemas.openxmlformats.org/presentationml/2006/ole">
            <mc:AlternateContent xmlns:mc="http://schemas.openxmlformats.org/markup-compatibility/2006">
              <mc:Choice xmlns:v="urn:schemas-microsoft-com:vml" Requires="v">
                <p:oleObj spid="_x0000_s70761" name="Equation" r:id="rId14" imgW="1409700" imgH="355600" progId="Equation.3">
                  <p:embed/>
                </p:oleObj>
              </mc:Choice>
              <mc:Fallback>
                <p:oleObj name="Equation" r:id="rId14" imgW="1409700" imgH="355600" progId="Equation.3">
                  <p:embed/>
                  <p:pic>
                    <p:nvPicPr>
                      <p:cNvPr id="0" name=""/>
                      <p:cNvPicPr>
                        <a:picLocks noChangeAspect="1" noChangeArrowheads="1"/>
                      </p:cNvPicPr>
                      <p:nvPr/>
                    </p:nvPicPr>
                    <p:blipFill>
                      <a:blip r:embed="rId15"/>
                      <a:srcRect/>
                      <a:stretch>
                        <a:fillRect/>
                      </a:stretch>
                    </p:blipFill>
                    <p:spPr bwMode="auto">
                      <a:xfrm>
                        <a:off x="533400" y="3505200"/>
                        <a:ext cx="2718394"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3525649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blinds(horizontal)">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blinds(horizontal)">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randombar(horizontal)">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animBg="1"/>
      <p:bldP spid="4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Sampling from binomial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686800" cy="2585323"/>
          </a:xfrm>
          <a:prstGeom prst="rect">
            <a:avLst/>
          </a:prstGeom>
          <a:noFill/>
          <a:ln>
            <a:solidFill>
              <a:srgbClr val="800000"/>
            </a:solidFill>
            <a:prstDash val="sysDash"/>
          </a:ln>
        </p:spPr>
        <p:txBody>
          <a:bodyPr wrap="square" rtlCol="0">
            <a:spAutoFit/>
          </a:bodyPr>
          <a:lstStyle/>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Code: </a:t>
            </a:r>
            <a:r>
              <a:rPr lang="en-US" dirty="0" smtClean="0">
                <a:solidFill>
                  <a:schemeClr val="accent1">
                    <a:lumMod val="75000"/>
                  </a:schemeClr>
                </a:solidFill>
                <a:hlinkClick r:id="rId3"/>
              </a:rPr>
              <a:t>example_1.md</a:t>
            </a:r>
            <a:r>
              <a:rPr lang="en-US" dirty="0">
                <a:solidFill>
                  <a:schemeClr val="accent1">
                    <a:lumMod val="75000"/>
                  </a:schemeClr>
                </a:solidFill>
              </a:rPr>
              <a:t>  </a:t>
            </a:r>
          </a:p>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Discuss:</a:t>
            </a:r>
          </a:p>
          <a:p>
            <a:r>
              <a:rPr lang="en-US" dirty="0">
                <a:solidFill>
                  <a:schemeClr val="accent1">
                    <a:lumMod val="75000"/>
                  </a:schemeClr>
                </a:solidFill>
              </a:rPr>
              <a:t>	</a:t>
            </a:r>
            <a:r>
              <a:rPr lang="en-US" dirty="0" smtClean="0">
                <a:solidFill>
                  <a:schemeClr val="accent1">
                    <a:lumMod val="75000"/>
                  </a:schemeClr>
                </a:solidFill>
              </a:rPr>
              <a:t>- Binomial model</a:t>
            </a:r>
          </a:p>
          <a:p>
            <a:r>
              <a:rPr lang="en-US" dirty="0">
                <a:solidFill>
                  <a:schemeClr val="accent1">
                    <a:lumMod val="75000"/>
                  </a:schemeClr>
                </a:solidFill>
              </a:rPr>
              <a:t>	</a:t>
            </a:r>
            <a:r>
              <a:rPr lang="en-US" dirty="0" smtClean="0">
                <a:solidFill>
                  <a:schemeClr val="accent1">
                    <a:lumMod val="75000"/>
                  </a:schemeClr>
                </a:solidFill>
              </a:rPr>
              <a:t>- Maximum Likelihood estimator.</a:t>
            </a:r>
          </a:p>
          <a:p>
            <a:r>
              <a:rPr lang="en-US" dirty="0">
                <a:solidFill>
                  <a:schemeClr val="accent1">
                    <a:lumMod val="75000"/>
                  </a:schemeClr>
                </a:solidFill>
              </a:rPr>
              <a:t>	</a:t>
            </a:r>
            <a:r>
              <a:rPr lang="en-US" dirty="0" smtClean="0">
                <a:solidFill>
                  <a:schemeClr val="accent1">
                    <a:lumMod val="75000"/>
                  </a:schemeClr>
                </a:solidFill>
              </a:rPr>
              <a:t>- Expected value and variance of the estimator.</a:t>
            </a:r>
          </a:p>
          <a:p>
            <a:r>
              <a:rPr lang="en-US" dirty="0">
                <a:solidFill>
                  <a:schemeClr val="accent1">
                    <a:lumMod val="75000"/>
                  </a:schemeClr>
                </a:solidFill>
              </a:rPr>
              <a:t>	</a:t>
            </a:r>
            <a:r>
              <a:rPr lang="en-US" dirty="0" smtClean="0">
                <a:solidFill>
                  <a:schemeClr val="accent1">
                    <a:lumMod val="75000"/>
                  </a:schemeClr>
                </a:solidFill>
              </a:rPr>
              <a:t>- Compare the bias and variance with Monte Carlo estimates of those quantities.</a:t>
            </a:r>
          </a:p>
          <a:p>
            <a:pPr marL="285750" indent="-285750">
              <a:buFontTx/>
              <a:buChar char="-"/>
            </a:pPr>
            <a:endParaRPr lang="en-US" dirty="0">
              <a:solidFill>
                <a:schemeClr val="accent1">
                  <a:lumMod val="75000"/>
                </a:schemeClr>
              </a:solidFill>
            </a:endParaRPr>
          </a:p>
        </p:txBody>
      </p:sp>
    </p:spTree>
    <p:extLst>
      <p:ext uri="{BB962C8B-B14F-4D97-AF65-F5344CB8AC3E}">
        <p14:creationId xmlns:p14="http://schemas.microsoft.com/office/powerpoint/2010/main" val="2050257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Bayesian approach</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3447098"/>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Elements of a Bayesian Model			</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(1) Sampling model: </a:t>
            </a:r>
          </a:p>
          <a:p>
            <a:r>
              <a:rPr lang="en-US" dirty="0">
                <a:solidFill>
                  <a:schemeClr val="accent1">
                    <a:lumMod val="75000"/>
                  </a:schemeClr>
                </a:solidFill>
              </a:rPr>
              <a:t>	</a:t>
            </a:r>
            <a:r>
              <a:rPr lang="en-US" dirty="0" smtClean="0">
                <a:solidFill>
                  <a:schemeClr val="accent1">
                    <a:lumMod val="75000"/>
                  </a:schemeClr>
                </a:solidFill>
              </a:rPr>
              <a:t>- Describes the probability of the data</a:t>
            </a:r>
          </a:p>
          <a:p>
            <a:r>
              <a:rPr lang="en-US" dirty="0">
                <a:solidFill>
                  <a:schemeClr val="accent1">
                    <a:lumMod val="75000"/>
                  </a:schemeClr>
                </a:solidFill>
              </a:rPr>
              <a:t>	</a:t>
            </a:r>
            <a:r>
              <a:rPr lang="en-US" dirty="0" smtClean="0">
                <a:solidFill>
                  <a:schemeClr val="accent1">
                    <a:lumMod val="75000"/>
                  </a:schemeClr>
                </a:solidFill>
              </a:rPr>
              <a:t>- Usually indexed by a set of parameters </a:t>
            </a:r>
          </a:p>
          <a:p>
            <a:endParaRPr lang="en-US" dirty="0">
              <a:solidFill>
                <a:schemeClr val="accent1">
                  <a:lumMod val="75000"/>
                </a:schemeClr>
              </a:solidFill>
            </a:endParaRPr>
          </a:p>
          <a:p>
            <a:r>
              <a:rPr lang="en-US" dirty="0" smtClean="0">
                <a:solidFill>
                  <a:schemeClr val="accent1">
                    <a:lumMod val="75000"/>
                  </a:schemeClr>
                </a:solidFill>
              </a:rPr>
              <a:t>(2) Prior distribution of unknowns (typically model parameters)</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(3) Posterior distribution: the probability of the parameters given the sample.</a:t>
            </a:r>
          </a:p>
          <a:p>
            <a:r>
              <a:rPr lang="en-US" dirty="0" smtClean="0">
                <a:solidFill>
                  <a:schemeClr val="accent1">
                    <a:lumMod val="75000"/>
                  </a:schemeClr>
                </a:solidFill>
              </a:rPr>
              <a:t> </a:t>
            </a:r>
            <a:endParaRPr lang="en-US" dirty="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92746173"/>
              </p:ext>
            </p:extLst>
          </p:nvPr>
        </p:nvGraphicFramePr>
        <p:xfrm>
          <a:off x="5410200" y="1981200"/>
          <a:ext cx="819150" cy="477838"/>
        </p:xfrm>
        <a:graphic>
          <a:graphicData uri="http://schemas.openxmlformats.org/presentationml/2006/ole">
            <mc:AlternateContent xmlns:mc="http://schemas.openxmlformats.org/markup-compatibility/2006">
              <mc:Choice xmlns:v="urn:schemas-microsoft-com:vml" Requires="v">
                <p:oleObj spid="_x0000_s73766" name="Equation" r:id="rId4" imgW="457200" imgH="266700" progId="Equation.3">
                  <p:embed/>
                </p:oleObj>
              </mc:Choice>
              <mc:Fallback>
                <p:oleObj name="Equation" r:id="rId4" imgW="457200" imgH="266700" progId="Equation.3">
                  <p:embed/>
                  <p:pic>
                    <p:nvPicPr>
                      <p:cNvPr id="0" name=""/>
                      <p:cNvPicPr/>
                      <p:nvPr/>
                    </p:nvPicPr>
                    <p:blipFill>
                      <a:blip r:embed="rId5"/>
                      <a:stretch>
                        <a:fillRect/>
                      </a:stretch>
                    </p:blipFill>
                    <p:spPr>
                      <a:xfrm>
                        <a:off x="5410200" y="1981200"/>
                        <a:ext cx="819150" cy="4778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22640617"/>
              </p:ext>
            </p:extLst>
          </p:nvPr>
        </p:nvGraphicFramePr>
        <p:xfrm>
          <a:off x="6553200" y="2895600"/>
          <a:ext cx="590550" cy="431800"/>
        </p:xfrm>
        <a:graphic>
          <a:graphicData uri="http://schemas.openxmlformats.org/presentationml/2006/ole">
            <mc:AlternateContent xmlns:mc="http://schemas.openxmlformats.org/markup-compatibility/2006">
              <mc:Choice xmlns:v="urn:schemas-microsoft-com:vml" Requires="v">
                <p:oleObj spid="_x0000_s73767" name="Equation" r:id="rId6" imgW="330200" imgH="241300" progId="Equation.3">
                  <p:embed/>
                </p:oleObj>
              </mc:Choice>
              <mc:Fallback>
                <p:oleObj name="Equation" r:id="rId6" imgW="330200" imgH="241300" progId="Equation.3">
                  <p:embed/>
                  <p:pic>
                    <p:nvPicPr>
                      <p:cNvPr id="0" name=""/>
                      <p:cNvPicPr/>
                      <p:nvPr/>
                    </p:nvPicPr>
                    <p:blipFill>
                      <a:blip r:embed="rId7"/>
                      <a:stretch>
                        <a:fillRect/>
                      </a:stretch>
                    </p:blipFill>
                    <p:spPr>
                      <a:xfrm>
                        <a:off x="6553200" y="2895600"/>
                        <a:ext cx="590550" cy="431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73069013"/>
              </p:ext>
            </p:extLst>
          </p:nvPr>
        </p:nvGraphicFramePr>
        <p:xfrm>
          <a:off x="7848600" y="3733800"/>
          <a:ext cx="819150" cy="477838"/>
        </p:xfrm>
        <a:graphic>
          <a:graphicData uri="http://schemas.openxmlformats.org/presentationml/2006/ole">
            <mc:AlternateContent xmlns:mc="http://schemas.openxmlformats.org/markup-compatibility/2006">
              <mc:Choice xmlns:v="urn:schemas-microsoft-com:vml" Requires="v">
                <p:oleObj spid="_x0000_s73768" name="Equation" r:id="rId8" imgW="457200" imgH="266700" progId="Equation.3">
                  <p:embed/>
                </p:oleObj>
              </mc:Choice>
              <mc:Fallback>
                <p:oleObj name="Equation" r:id="rId8" imgW="457200" imgH="266700" progId="Equation.3">
                  <p:embed/>
                  <p:pic>
                    <p:nvPicPr>
                      <p:cNvPr id="0" name=""/>
                      <p:cNvPicPr/>
                      <p:nvPr/>
                    </p:nvPicPr>
                    <p:blipFill>
                      <a:blip r:embed="rId9"/>
                      <a:stretch>
                        <a:fillRect/>
                      </a:stretch>
                    </p:blipFill>
                    <p:spPr>
                      <a:xfrm>
                        <a:off x="7848600" y="3733800"/>
                        <a:ext cx="819150" cy="477838"/>
                      </a:xfrm>
                      <a:prstGeom prst="rect">
                        <a:avLst/>
                      </a:prstGeom>
                    </p:spPr>
                  </p:pic>
                </p:oleObj>
              </mc:Fallback>
            </mc:AlternateContent>
          </a:graphicData>
        </a:graphic>
      </p:graphicFrame>
    </p:spTree>
    <p:extLst>
      <p:ext uri="{BB962C8B-B14F-4D97-AF65-F5344CB8AC3E}">
        <p14:creationId xmlns:p14="http://schemas.microsoft.com/office/powerpoint/2010/main" val="15262505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 Theorem</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5109092"/>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Preliminaries			</a:t>
            </a:r>
          </a:p>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The joint distribution is the product of the marginal</a:t>
            </a:r>
          </a:p>
          <a:p>
            <a:r>
              <a:rPr lang="en-US" dirty="0">
                <a:solidFill>
                  <a:schemeClr val="accent1">
                    <a:lumMod val="75000"/>
                  </a:schemeClr>
                </a:solidFill>
              </a:rPr>
              <a:t> </a:t>
            </a:r>
            <a:r>
              <a:rPr lang="en-US" dirty="0" smtClean="0">
                <a:solidFill>
                  <a:schemeClr val="accent1">
                    <a:lumMod val="75000"/>
                  </a:schemeClr>
                </a:solidFill>
              </a:rPr>
              <a:t>  times the conditional distribution</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Law of total probability </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endParaRPr lang="en-US" dirty="0" smtClean="0">
              <a:solidFill>
                <a:schemeClr val="accent1">
                  <a:lumMod val="75000"/>
                </a:schemeClr>
              </a:solidFill>
            </a:endParaRPr>
          </a:p>
          <a:p>
            <a:r>
              <a:rPr lang="en-US" u="sng" dirty="0" smtClean="0">
                <a:solidFill>
                  <a:srgbClr val="800000"/>
                </a:solidFill>
              </a:rPr>
              <a:t>			Bayes Theorem					</a:t>
            </a:r>
          </a:p>
          <a:p>
            <a:endParaRPr lang="en-US" dirty="0">
              <a:solidFill>
                <a:schemeClr val="accent1">
                  <a:lumMod val="75000"/>
                </a:schemeClr>
              </a:solidFill>
            </a:endParaRPr>
          </a:p>
          <a:p>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198837604"/>
              </p:ext>
            </p:extLst>
          </p:nvPr>
        </p:nvGraphicFramePr>
        <p:xfrm>
          <a:off x="6324600" y="1600200"/>
          <a:ext cx="1812925" cy="660291"/>
        </p:xfrm>
        <a:graphic>
          <a:graphicData uri="http://schemas.openxmlformats.org/presentationml/2006/ole">
            <mc:AlternateContent xmlns:mc="http://schemas.openxmlformats.org/markup-compatibility/2006">
              <mc:Choice xmlns:v="urn:schemas-microsoft-com:vml" Requires="v">
                <p:oleObj spid="_x0000_s75824" name="Equation" r:id="rId4" imgW="1397000" imgH="508000" progId="Equation.3">
                  <p:embed/>
                </p:oleObj>
              </mc:Choice>
              <mc:Fallback>
                <p:oleObj name="Equation" r:id="rId4" imgW="1397000" imgH="508000" progId="Equation.3">
                  <p:embed/>
                  <p:pic>
                    <p:nvPicPr>
                      <p:cNvPr id="0" name=""/>
                      <p:cNvPicPr/>
                      <p:nvPr/>
                    </p:nvPicPr>
                    <p:blipFill>
                      <a:blip r:embed="rId5"/>
                      <a:stretch>
                        <a:fillRect/>
                      </a:stretch>
                    </p:blipFill>
                    <p:spPr>
                      <a:xfrm>
                        <a:off x="6324600" y="1600200"/>
                        <a:ext cx="1812925" cy="66029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23850864"/>
              </p:ext>
            </p:extLst>
          </p:nvPr>
        </p:nvGraphicFramePr>
        <p:xfrm>
          <a:off x="3944938" y="2979738"/>
          <a:ext cx="2011362" cy="644525"/>
        </p:xfrm>
        <a:graphic>
          <a:graphicData uri="http://schemas.openxmlformats.org/presentationml/2006/ole">
            <mc:AlternateContent xmlns:mc="http://schemas.openxmlformats.org/markup-compatibility/2006">
              <mc:Choice xmlns:v="urn:schemas-microsoft-com:vml" Requires="v">
                <p:oleObj spid="_x0000_s75825" name="Equation" r:id="rId6" imgW="1549400" imgH="495300" progId="Equation.3">
                  <p:embed/>
                </p:oleObj>
              </mc:Choice>
              <mc:Fallback>
                <p:oleObj name="Equation" r:id="rId6" imgW="1549400" imgH="495300" progId="Equation.3">
                  <p:embed/>
                  <p:pic>
                    <p:nvPicPr>
                      <p:cNvPr id="0" name=""/>
                      <p:cNvPicPr/>
                      <p:nvPr/>
                    </p:nvPicPr>
                    <p:blipFill>
                      <a:blip r:embed="rId7"/>
                      <a:stretch>
                        <a:fillRect/>
                      </a:stretch>
                    </p:blipFill>
                    <p:spPr>
                      <a:xfrm>
                        <a:off x="3944938" y="2979738"/>
                        <a:ext cx="2011362" cy="6445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31658637"/>
              </p:ext>
            </p:extLst>
          </p:nvPr>
        </p:nvGraphicFramePr>
        <p:xfrm>
          <a:off x="1066800" y="5029200"/>
          <a:ext cx="2851150" cy="312737"/>
        </p:xfrm>
        <a:graphic>
          <a:graphicData uri="http://schemas.openxmlformats.org/presentationml/2006/ole">
            <mc:AlternateContent xmlns:mc="http://schemas.openxmlformats.org/markup-compatibility/2006">
              <mc:Choice xmlns:v="urn:schemas-microsoft-com:vml" Requires="v">
                <p:oleObj spid="_x0000_s75826"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1066800" y="5029200"/>
                        <a:ext cx="2851150" cy="3127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4958118"/>
              </p:ext>
            </p:extLst>
          </p:nvPr>
        </p:nvGraphicFramePr>
        <p:xfrm>
          <a:off x="5029199" y="4876800"/>
          <a:ext cx="2162433" cy="762000"/>
        </p:xfrm>
        <a:graphic>
          <a:graphicData uri="http://schemas.openxmlformats.org/presentationml/2006/ole">
            <mc:AlternateContent xmlns:mc="http://schemas.openxmlformats.org/markup-compatibility/2006">
              <mc:Choice xmlns:v="urn:schemas-microsoft-com:vml" Requires="v">
                <p:oleObj spid="_x0000_s75827" name="Equation" r:id="rId10" imgW="1333500" imgH="469900" progId="Equation.3">
                  <p:embed/>
                </p:oleObj>
              </mc:Choice>
              <mc:Fallback>
                <p:oleObj name="Equation" r:id="rId10" imgW="1333500" imgH="469900" progId="Equation.3">
                  <p:embed/>
                  <p:pic>
                    <p:nvPicPr>
                      <p:cNvPr id="0" name=""/>
                      <p:cNvPicPr/>
                      <p:nvPr/>
                    </p:nvPicPr>
                    <p:blipFill>
                      <a:blip r:embed="rId11"/>
                      <a:stretch>
                        <a:fillRect/>
                      </a:stretch>
                    </p:blipFill>
                    <p:spPr>
                      <a:xfrm>
                        <a:off x="5029199" y="4876800"/>
                        <a:ext cx="2162433" cy="762000"/>
                      </a:xfrm>
                      <a:prstGeom prst="rect">
                        <a:avLst/>
                      </a:prstGeom>
                    </p:spPr>
                  </p:pic>
                </p:oleObj>
              </mc:Fallback>
            </mc:AlternateContent>
          </a:graphicData>
        </a:graphic>
      </p:graphicFrame>
    </p:spTree>
    <p:extLst>
      <p:ext uri="{BB962C8B-B14F-4D97-AF65-F5344CB8AC3E}">
        <p14:creationId xmlns:p14="http://schemas.microsoft.com/office/powerpoint/2010/main" val="2461867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078314"/>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Sampling model (</a:t>
            </a:r>
            <a:r>
              <a:rPr lang="en-US" dirty="0" err="1" smtClean="0">
                <a:solidFill>
                  <a:schemeClr val="accent1">
                    <a:lumMod val="75000"/>
                  </a:schemeClr>
                </a:solidFill>
              </a:rPr>
              <a:t>iid</a:t>
            </a:r>
            <a:r>
              <a:rPr lang="en-US" dirty="0" smtClean="0">
                <a:solidFill>
                  <a:schemeClr val="accent1">
                    <a:lumMod val="75000"/>
                  </a:schemeClr>
                </a:solidFill>
              </a:rPr>
              <a:t> Bernoulli)</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Prior (Beta)</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Distribution (will discuss later on this result in detail)</a:t>
            </a: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13246696"/>
              </p:ext>
            </p:extLst>
          </p:nvPr>
        </p:nvGraphicFramePr>
        <p:xfrm>
          <a:off x="3646488" y="1219200"/>
          <a:ext cx="4572000" cy="481013"/>
        </p:xfrm>
        <a:graphic>
          <a:graphicData uri="http://schemas.openxmlformats.org/presentationml/2006/ole">
            <mc:AlternateContent xmlns:mc="http://schemas.openxmlformats.org/markup-compatibility/2006">
              <mc:Choice xmlns:v="urn:schemas-microsoft-com:vml" Requires="v">
                <p:oleObj spid="_x0000_s76844" name="Equation" r:id="rId4" imgW="2895600" imgH="304800" progId="Equation.3">
                  <p:embed/>
                </p:oleObj>
              </mc:Choice>
              <mc:Fallback>
                <p:oleObj name="Equation" r:id="rId4" imgW="2895600" imgH="304800" progId="Equation.3">
                  <p:embed/>
                  <p:pic>
                    <p:nvPicPr>
                      <p:cNvPr id="0" name=""/>
                      <p:cNvPicPr/>
                      <p:nvPr/>
                    </p:nvPicPr>
                    <p:blipFill>
                      <a:blip r:embed="rId5"/>
                      <a:stretch>
                        <a:fillRect/>
                      </a:stretch>
                    </p:blipFill>
                    <p:spPr>
                      <a:xfrm>
                        <a:off x="3646488" y="1219200"/>
                        <a:ext cx="4572000" cy="4810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86192559"/>
              </p:ext>
            </p:extLst>
          </p:nvPr>
        </p:nvGraphicFramePr>
        <p:xfrm>
          <a:off x="2286000" y="2152650"/>
          <a:ext cx="3427413" cy="762000"/>
        </p:xfrm>
        <a:graphic>
          <a:graphicData uri="http://schemas.openxmlformats.org/presentationml/2006/ole">
            <mc:AlternateContent xmlns:mc="http://schemas.openxmlformats.org/markup-compatibility/2006">
              <mc:Choice xmlns:v="urn:schemas-microsoft-com:vml" Requires="v">
                <p:oleObj spid="_x0000_s76845" name="Equation" r:id="rId6" imgW="2171700" imgH="482600" progId="Equation.3">
                  <p:embed/>
                </p:oleObj>
              </mc:Choice>
              <mc:Fallback>
                <p:oleObj name="Equation" r:id="rId6" imgW="2171700" imgH="482600" progId="Equation.3">
                  <p:embed/>
                  <p:pic>
                    <p:nvPicPr>
                      <p:cNvPr id="0" name=""/>
                      <p:cNvPicPr/>
                      <p:nvPr/>
                    </p:nvPicPr>
                    <p:blipFill>
                      <a:blip r:embed="rId7"/>
                      <a:stretch>
                        <a:fillRect/>
                      </a:stretch>
                    </p:blipFill>
                    <p:spPr>
                      <a:xfrm>
                        <a:off x="2286000" y="2152650"/>
                        <a:ext cx="3427413" cy="762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72821809"/>
              </p:ext>
            </p:extLst>
          </p:nvPr>
        </p:nvGraphicFramePr>
        <p:xfrm>
          <a:off x="1752600" y="4056063"/>
          <a:ext cx="6138863" cy="1066800"/>
        </p:xfrm>
        <a:graphic>
          <a:graphicData uri="http://schemas.openxmlformats.org/presentationml/2006/ole">
            <mc:AlternateContent xmlns:mc="http://schemas.openxmlformats.org/markup-compatibility/2006">
              <mc:Choice xmlns:v="urn:schemas-microsoft-com:vml" Requires="v">
                <p:oleObj spid="_x0000_s76846" name="Equation" r:id="rId8" imgW="4381500" imgH="762000" progId="Equation.3">
                  <p:embed/>
                </p:oleObj>
              </mc:Choice>
              <mc:Fallback>
                <p:oleObj name="Equation" r:id="rId8" imgW="4381500" imgH="762000" progId="Equation.3">
                  <p:embed/>
                  <p:pic>
                    <p:nvPicPr>
                      <p:cNvPr id="0" name=""/>
                      <p:cNvPicPr/>
                      <p:nvPr/>
                    </p:nvPicPr>
                    <p:blipFill>
                      <a:blip r:embed="rId9"/>
                      <a:stretch>
                        <a:fillRect/>
                      </a:stretch>
                    </p:blipFill>
                    <p:spPr>
                      <a:xfrm>
                        <a:off x="1752600" y="4056063"/>
                        <a:ext cx="6138863" cy="1066800"/>
                      </a:xfrm>
                      <a:prstGeom prst="rect">
                        <a:avLst/>
                      </a:prstGeom>
                    </p:spPr>
                  </p:pic>
                </p:oleObj>
              </mc:Fallback>
            </mc:AlternateContent>
          </a:graphicData>
        </a:graphic>
      </p:graphicFrame>
    </p:spTree>
    <p:extLst>
      <p:ext uri="{BB962C8B-B14F-4D97-AF65-F5344CB8AC3E}">
        <p14:creationId xmlns:p14="http://schemas.microsoft.com/office/powerpoint/2010/main" val="254646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632312"/>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Prior Mean</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MLE</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Mean</a:t>
            </a: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Bayesian estimates are ‘shrunken’ estimates.  You can view them as MLE estimates shrunken towards the prior mode/mean.  Shrinkage reduces the variance of the estimator, at the expense of potentially introducing more bias. The extent of shrinkage depends on how informative the prior is and how informative is the likelihood (sample size). If parameters are identified at the likelihood, as sample size increases Bayesian estimates converge to MLE.</a:t>
            </a: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692001403"/>
              </p:ext>
            </p:extLst>
          </p:nvPr>
        </p:nvGraphicFramePr>
        <p:xfrm>
          <a:off x="3519488" y="1119188"/>
          <a:ext cx="1343025" cy="681037"/>
        </p:xfrm>
        <a:graphic>
          <a:graphicData uri="http://schemas.openxmlformats.org/presentationml/2006/ole">
            <mc:AlternateContent xmlns:mc="http://schemas.openxmlformats.org/markup-compatibility/2006">
              <mc:Choice xmlns:v="urn:schemas-microsoft-com:vml" Requires="v">
                <p:oleObj spid="_x0000_s77852" name="Equation" r:id="rId4" imgW="850900" imgH="431800" progId="Equation.3">
                  <p:embed/>
                </p:oleObj>
              </mc:Choice>
              <mc:Fallback>
                <p:oleObj name="Equation" r:id="rId4" imgW="850900" imgH="431800" progId="Equation.3">
                  <p:embed/>
                  <p:pic>
                    <p:nvPicPr>
                      <p:cNvPr id="0" name=""/>
                      <p:cNvPicPr/>
                      <p:nvPr/>
                    </p:nvPicPr>
                    <p:blipFill>
                      <a:blip r:embed="rId5"/>
                      <a:stretch>
                        <a:fillRect/>
                      </a:stretch>
                    </p:blipFill>
                    <p:spPr>
                      <a:xfrm>
                        <a:off x="3519488" y="1119188"/>
                        <a:ext cx="1343025" cy="681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35833708"/>
              </p:ext>
            </p:extLst>
          </p:nvPr>
        </p:nvGraphicFramePr>
        <p:xfrm>
          <a:off x="3648075" y="2133600"/>
          <a:ext cx="1220788" cy="609600"/>
        </p:xfrm>
        <a:graphic>
          <a:graphicData uri="http://schemas.openxmlformats.org/presentationml/2006/ole">
            <mc:AlternateContent xmlns:mc="http://schemas.openxmlformats.org/markup-compatibility/2006">
              <mc:Choice xmlns:v="urn:schemas-microsoft-com:vml" Requires="v">
                <p:oleObj spid="_x0000_s77853" name="Equation" r:id="rId6" imgW="863600" imgH="431800" progId="Equation.3">
                  <p:embed/>
                </p:oleObj>
              </mc:Choice>
              <mc:Fallback>
                <p:oleObj name="Equation" r:id="rId6" imgW="863600" imgH="431800" progId="Equation.3">
                  <p:embed/>
                  <p:pic>
                    <p:nvPicPr>
                      <p:cNvPr id="0" name=""/>
                      <p:cNvPicPr/>
                      <p:nvPr/>
                    </p:nvPicPr>
                    <p:blipFill>
                      <a:blip r:embed="rId7"/>
                      <a:stretch>
                        <a:fillRect/>
                      </a:stretch>
                    </p:blipFill>
                    <p:spPr>
                      <a:xfrm>
                        <a:off x="3648075" y="2133600"/>
                        <a:ext cx="1220788" cy="609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1304313"/>
              </p:ext>
            </p:extLst>
          </p:nvPr>
        </p:nvGraphicFramePr>
        <p:xfrm>
          <a:off x="2416175" y="2922588"/>
          <a:ext cx="4916488" cy="1649412"/>
        </p:xfrm>
        <a:graphic>
          <a:graphicData uri="http://schemas.openxmlformats.org/presentationml/2006/ole">
            <mc:AlternateContent xmlns:mc="http://schemas.openxmlformats.org/markup-compatibility/2006">
              <mc:Choice xmlns:v="urn:schemas-microsoft-com:vml" Requires="v">
                <p:oleObj spid="_x0000_s77854" name="Equation" r:id="rId8" imgW="3479800" imgH="1168400" progId="Equation.3">
                  <p:embed/>
                </p:oleObj>
              </mc:Choice>
              <mc:Fallback>
                <p:oleObj name="Equation" r:id="rId8" imgW="3479800" imgH="1168400" progId="Equation.3">
                  <p:embed/>
                  <p:pic>
                    <p:nvPicPr>
                      <p:cNvPr id="0" name=""/>
                      <p:cNvPicPr/>
                      <p:nvPr/>
                    </p:nvPicPr>
                    <p:blipFill>
                      <a:blip r:embed="rId9"/>
                      <a:stretch>
                        <a:fillRect/>
                      </a:stretch>
                    </p:blipFill>
                    <p:spPr>
                      <a:xfrm>
                        <a:off x="2416175" y="2922588"/>
                        <a:ext cx="4916488" cy="1649412"/>
                      </a:xfrm>
                      <a:prstGeom prst="rect">
                        <a:avLst/>
                      </a:prstGeom>
                    </p:spPr>
                  </p:pic>
                </p:oleObj>
              </mc:Fallback>
            </mc:AlternateContent>
          </a:graphicData>
        </a:graphic>
      </p:graphicFrame>
    </p:spTree>
    <p:extLst>
      <p:ext uri="{BB962C8B-B14F-4D97-AF65-F5344CB8AC3E}">
        <p14:creationId xmlns:p14="http://schemas.microsoft.com/office/powerpoint/2010/main" val="3562772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3188</TotalTime>
  <Words>249</Words>
  <Application>Microsoft Macintosh PowerPoint</Application>
  <PresentationFormat>On-screen Show (4:3)</PresentationFormat>
  <Paragraphs>125</Paragraphs>
  <Slides>9</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Office Theme</vt:lpstr>
      <vt:lpstr>Worksheet</vt:lpstr>
      <vt:lpstr>Equation</vt:lpstr>
      <vt:lpstr>STT 465 (Fall, 2015): Bayesian Statistical Methods</vt:lpstr>
      <vt:lpstr>Tentative Schedule</vt:lpstr>
      <vt:lpstr>Statistical Inference</vt:lpstr>
      <vt:lpstr>Frequentist approach</vt:lpstr>
      <vt:lpstr>Sampling from binomial</vt:lpstr>
      <vt:lpstr>Bayesian approach</vt:lpstr>
      <vt:lpstr>Bayes Theorem</vt:lpstr>
      <vt:lpstr>Beta-Binomial Model</vt:lpstr>
      <vt:lpstr>Beta-Binomial Model</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314</cp:revision>
  <dcterms:created xsi:type="dcterms:W3CDTF">2012-12-12T17:55:05Z</dcterms:created>
  <dcterms:modified xsi:type="dcterms:W3CDTF">2015-09-04T20:30:30Z</dcterms:modified>
  <cp:category/>
</cp:coreProperties>
</file>