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0.xml" ContentType="application/vnd.openxmlformats-officedocument.presentationml.notesSlide+xml"/>
  <Override PartName="/ppt/embeddings/oleObject24.bin" ContentType="application/vnd.openxmlformats-officedocument.oleObject"/>
  <Override PartName="/ppt/embeddings/Microsoft_Equation1.bin" ContentType="application/vnd.openxmlformats-officedocument.oleObject"/>
  <Override PartName="/ppt/notesSlides/notesSlide11.xml" ContentType="application/vnd.openxmlformats-officedocument.presentationml.notesSlide+xml"/>
  <Override PartName="/ppt/embeddings/oleObject25.bin" ContentType="application/vnd.openxmlformats-officedocument.oleObject"/>
  <Override PartName="/ppt/notesSlides/notesSlide12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8" r:id="rId2"/>
    <p:sldId id="339" r:id="rId3"/>
    <p:sldId id="340" r:id="rId4"/>
    <p:sldId id="348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jstatsoft.org/v16/i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Single-parameter models: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 &amp; Poisson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Predictive Distribution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assumed that draws from the population, before we observe any data, are IID Poisson.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the distribution of a draw from the population after we have observed our sample, that is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approach (we can also think of this as a plug-in approach): estimate theta from the posterior distribution and plug that estimate in the Poisson model, that yields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wrong about this?: the ‘plug-in approach does not account for uncertainty about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as described by our posterior distribution’.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Bayesian framework allows us to arrive at the correct answer, and we will see how we can do this analytically and using MC methods.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504310"/>
              </p:ext>
            </p:extLst>
          </p:nvPr>
        </p:nvGraphicFramePr>
        <p:xfrm>
          <a:off x="2590800" y="1981200"/>
          <a:ext cx="15605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1016000" imgH="266700" progId="Equation.3">
                  <p:embed/>
                </p:oleObj>
              </mc:Choice>
              <mc:Fallback>
                <p:oleObj name="Equation" r:id="rId4" imgW="10160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1981200"/>
                        <a:ext cx="1560513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703926"/>
              </p:ext>
            </p:extLst>
          </p:nvPr>
        </p:nvGraphicFramePr>
        <p:xfrm>
          <a:off x="927100" y="3470275"/>
          <a:ext cx="290671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6" imgW="1892300" imgH="711200" progId="Equation.3">
                  <p:embed/>
                </p:oleObj>
              </mc:Choice>
              <mc:Fallback>
                <p:oleObj name="Equation" r:id="rId6" imgW="18923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100" y="3470275"/>
                        <a:ext cx="2906713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84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Predictive Distribution (Poisson-Gamma model)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4897" y="533400"/>
            <a:ext cx="9067800" cy="951029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Using standard probability rules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above is called the predictive distribution. Let’s discuss it conceptually: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For each possible value of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the conditional likelihood is Poisson,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predictive distribution is an average (this is what the integral is) of all possible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Poisson distributions,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 the average is taken with respect to the posterior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distribution of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given the data.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77720"/>
              </p:ext>
            </p:extLst>
          </p:nvPr>
        </p:nvGraphicFramePr>
        <p:xfrm>
          <a:off x="1690688" y="925513"/>
          <a:ext cx="5462587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4" imgW="3556000" imgH="863600" progId="Equation.3">
                  <p:embed/>
                </p:oleObj>
              </mc:Choice>
              <mc:Fallback>
                <p:oleObj name="Equation" r:id="rId4" imgW="35560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0688" y="925513"/>
                        <a:ext cx="5462587" cy="131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20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Predictive Distribution (Poisson-Gamma model)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4897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Analytical derivation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81390"/>
              </p:ext>
            </p:extLst>
          </p:nvPr>
        </p:nvGraphicFramePr>
        <p:xfrm>
          <a:off x="609600" y="979487"/>
          <a:ext cx="7618413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4" imgW="6299200" imgH="4381500" progId="Equation.3">
                  <p:embed/>
                </p:oleObj>
              </mc:Choice>
              <mc:Fallback>
                <p:oleObj name="Equation" r:id="rId4" imgW="6299200" imgH="438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979487"/>
                        <a:ext cx="7618413" cy="526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99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chemeClr val="tx2"/>
                </a:solidFill>
              </a:rPr>
              <a:t>Some Questions for HW 2 </a:t>
            </a:r>
            <a:br>
              <a:rPr lang="en-US" sz="2800" u="sng" dirty="0" smtClean="0">
                <a:solidFill>
                  <a:schemeClr val="tx2"/>
                </a:solidFill>
              </a:rPr>
            </a:br>
            <a:r>
              <a:rPr lang="en-US" sz="2800" u="sng" dirty="0">
                <a:solidFill>
                  <a:schemeClr val="tx2"/>
                </a:solidFill>
              </a:rPr>
              <a:t/>
            </a:r>
            <a:br>
              <a:rPr lang="en-US" sz="2800" u="sng" dirty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- What are the mean and variances of the predictive distribution?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- Compare that with the mean and variance of the ‘plug-in distribution’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- Plot the predictive distribution and the naïve predictive distribution</a:t>
            </a:r>
            <a:r>
              <a:rPr lang="en-US" sz="2800" dirty="0" smtClean="0">
                <a:solidFill>
                  <a:schemeClr val="tx2"/>
                </a:solidFill>
              </a:rPr>
              <a:t>?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Data (use 1</a:t>
            </a:r>
            <a:r>
              <a:rPr lang="en-US" sz="2800" baseline="30000" dirty="0" smtClean="0">
                <a:solidFill>
                  <a:schemeClr val="tx2"/>
                </a:solidFill>
              </a:rPr>
              <a:t>st</a:t>
            </a:r>
            <a:r>
              <a:rPr lang="en-US" sz="2800" dirty="0" smtClean="0">
                <a:solidFill>
                  <a:schemeClr val="tx2"/>
                </a:solidFill>
              </a:rPr>
              <a:t> column): </a:t>
            </a:r>
            <a:r>
              <a:rPr lang="en-US" sz="2800" dirty="0">
                <a:solidFill>
                  <a:schemeClr val="tx2"/>
                </a:solidFill>
                <a:hlinkClick r:id="rId3"/>
              </a:rPr>
              <a:t>http://www.jstatsoft.org/v16/i09</a:t>
            </a:r>
            <a:r>
              <a:rPr lang="en-US" sz="2800" dirty="0" smtClean="0">
                <a:solidFill>
                  <a:schemeClr val="tx2"/>
                </a:solidFill>
                <a:hlinkClick r:id="rId3"/>
              </a:rPr>
              <a:t>/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452431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OUTLINE: </a:t>
            </a: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Elements of the models: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(1)  Sampling model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Y|θ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(2)  Prior distribution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 From (1) and (2) and using Bayes Rule,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derive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posterior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distribution of the parameter given the data,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θ|Y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(4)  In this case the posterior distribution has a recognizable form.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Is the Bayesian estimator unbiased?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What happens as sample size increases?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(consider both the effects on bias and variance)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credibility regions (interpretation, types,…)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[Assuming IID]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Prior: we will consider a Beta distribution (the uniform is a special case)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Kernel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Integrating constant.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4107"/>
              </p:ext>
            </p:extLst>
          </p:nvPr>
        </p:nvGraphicFramePr>
        <p:xfrm>
          <a:off x="2691245" y="1295400"/>
          <a:ext cx="264275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4" imgW="1384300" imgH="279400" progId="Equation.3">
                  <p:embed/>
                </p:oleObj>
              </mc:Choice>
              <mc:Fallback>
                <p:oleObj name="Equation" r:id="rId4" imgW="1384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1245" y="1295400"/>
                        <a:ext cx="264275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67234"/>
              </p:ext>
            </p:extLst>
          </p:nvPr>
        </p:nvGraphicFramePr>
        <p:xfrm>
          <a:off x="609600" y="2514600"/>
          <a:ext cx="7853363" cy="53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6" imgW="4686300" imgH="317500" progId="Equation.3">
                  <p:embed/>
                </p:oleObj>
              </mc:Choice>
              <mc:Fallback>
                <p:oleObj name="Equation" r:id="rId6" imgW="4686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514600"/>
                        <a:ext cx="7853363" cy="53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85684"/>
              </p:ext>
            </p:extLst>
          </p:nvPr>
        </p:nvGraphicFramePr>
        <p:xfrm>
          <a:off x="990600" y="4038600"/>
          <a:ext cx="7391400" cy="84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8" imgW="4318000" imgH="495300" progId="Equation.3">
                  <p:embed/>
                </p:oleObj>
              </mc:Choice>
              <mc:Fallback>
                <p:oleObj name="Equation" r:id="rId8" imgW="4318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038600"/>
                        <a:ext cx="7391400" cy="846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2879"/>
              </p:ext>
            </p:extLst>
          </p:nvPr>
        </p:nvGraphicFramePr>
        <p:xfrm>
          <a:off x="2984157" y="5105400"/>
          <a:ext cx="349284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0" imgW="2438400" imgH="469900" progId="Equation.3">
                  <p:embed/>
                </p:oleObj>
              </mc:Choice>
              <mc:Fallback>
                <p:oleObj name="Equation" r:id="rId10" imgW="243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84157" y="5105400"/>
                        <a:ext cx="349284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According to Bayes’ rule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 the integrating constant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65001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26653"/>
              </p:ext>
            </p:extLst>
          </p:nvPr>
        </p:nvGraphicFramePr>
        <p:xfrm>
          <a:off x="893763" y="2438400"/>
          <a:ext cx="71199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6" imgW="3657600" imgH="495300" progId="Equation.3">
                  <p:embed/>
                </p:oleObj>
              </mc:Choice>
              <mc:Fallback>
                <p:oleObj name="Equation" r:id="rId6" imgW="365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763" y="2438400"/>
                        <a:ext cx="7119937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79037"/>
              </p:ext>
            </p:extLst>
          </p:nvPr>
        </p:nvGraphicFramePr>
        <p:xfrm>
          <a:off x="4191000" y="3962400"/>
          <a:ext cx="356779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8" imgW="2895600" imgH="1422400" progId="Equation.3">
                  <p:embed/>
                </p:oleObj>
              </mc:Choice>
              <mc:Fallback>
                <p:oleObj name="Equation" r:id="rId8" imgW="28956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3962400"/>
                        <a:ext cx="356779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Therefore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Because the posterior distribution has the same form as that of the prior, we say that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the Beta prior is Conjugate to the Binomial likelihood.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- Posterior Vs. Prior Mean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variance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sample size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credibility regions (definition &amp; interpretation).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31494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41213"/>
              </p:ext>
            </p:extLst>
          </p:nvPr>
        </p:nvGraphicFramePr>
        <p:xfrm>
          <a:off x="1016000" y="2451100"/>
          <a:ext cx="68738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3530600" imgH="482600" progId="Equation.3">
                  <p:embed/>
                </p:oleObj>
              </mc:Choice>
              <mc:Fallback>
                <p:oleObj name="Equation" r:id="rId6" imgW="353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000" y="2451100"/>
                        <a:ext cx="687387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6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Likelihood Analyses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Data: count (y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=0,1,2,….)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model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[Question: What part is the kernel and what part is the integrating constant?]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[Question: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would you find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integrating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constant if are give the kernel?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Expected value and variance: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[Question: how would you determine the E[]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[]? ]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[Question: what is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of variation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(y)/|E(y)|?]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distribution of 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draws from a Poisson model (Sampling Model)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sufficient statistic 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how to get MLE of theta?; Does it have a closed form?]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what is the sampling variance of the MLE estimator?]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 Discuss: how would you provide an approximate 95% CI for the MLE estimate?]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03176"/>
              </p:ext>
            </p:extLst>
          </p:nvPr>
        </p:nvGraphicFramePr>
        <p:xfrm>
          <a:off x="2209800" y="990600"/>
          <a:ext cx="2282825" cy="68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485900" imgH="444500" progId="Equation.3">
                  <p:embed/>
                </p:oleObj>
              </mc:Choice>
              <mc:Fallback>
                <p:oleObj name="Equation" r:id="rId4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2282825" cy="68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86703"/>
              </p:ext>
            </p:extLst>
          </p:nvPr>
        </p:nvGraphicFramePr>
        <p:xfrm>
          <a:off x="3276600" y="2667000"/>
          <a:ext cx="2085974" cy="41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1206500" imgH="241300" progId="Equation.3">
                  <p:embed/>
                </p:oleObj>
              </mc:Choice>
              <mc:Fallback>
                <p:oleObj name="Equation" r:id="rId6" imgW="1206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667000"/>
                        <a:ext cx="2085974" cy="417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13780"/>
              </p:ext>
            </p:extLst>
          </p:nvPr>
        </p:nvGraphicFramePr>
        <p:xfrm>
          <a:off x="1279525" y="4343400"/>
          <a:ext cx="61277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3987800" imgH="457200" progId="Equation.3">
                  <p:embed/>
                </p:oleObj>
              </mc:Choice>
              <mc:Fallback>
                <p:oleObj name="Equation" r:id="rId8" imgW="3987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9525" y="4343400"/>
                        <a:ext cx="6127750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3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In search for a conjugate prior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may guess that a conjugate prior may have this form: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have something like that, the posterior will have the following kernel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such a form in the Gamma distribution (a=shape; b=rate)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[Discuss: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alternative parameterizations, (ii) mean and variance 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76478"/>
              </p:ext>
            </p:extLst>
          </p:nvPr>
        </p:nvGraphicFramePr>
        <p:xfrm>
          <a:off x="2184400" y="906463"/>
          <a:ext cx="22050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4400" y="906463"/>
                        <a:ext cx="22050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83168"/>
              </p:ext>
            </p:extLst>
          </p:nvPr>
        </p:nvGraphicFramePr>
        <p:xfrm>
          <a:off x="2484438" y="2200275"/>
          <a:ext cx="1557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6" imgW="1016000" imgH="304800" progId="Equation.3">
                  <p:embed/>
                </p:oleObj>
              </mc:Choice>
              <mc:Fallback>
                <p:oleObj name="Equation" r:id="rId6" imgW="1016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4438" y="2200275"/>
                        <a:ext cx="155733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303842"/>
              </p:ext>
            </p:extLst>
          </p:nvPr>
        </p:nvGraphicFramePr>
        <p:xfrm>
          <a:off x="2427288" y="3170238"/>
          <a:ext cx="333851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8" imgW="2171700" imgH="889000" progId="Equation.3">
                  <p:embed/>
                </p:oleObj>
              </mc:Choice>
              <mc:Fallback>
                <p:oleObj name="Equation" r:id="rId8" imgW="21717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288" y="3170238"/>
                        <a:ext cx="3338512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29868"/>
              </p:ext>
            </p:extLst>
          </p:nvPr>
        </p:nvGraphicFramePr>
        <p:xfrm>
          <a:off x="2195513" y="5170488"/>
          <a:ext cx="24209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0" imgW="1574800" imgH="495300" progId="Equation.3">
                  <p:embed/>
                </p:oleObj>
              </mc:Choice>
              <mc:Fallback>
                <p:oleObj name="Equation" r:id="rId10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5513" y="5170488"/>
                        <a:ext cx="24209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7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Posterior Density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According to Bayes Rule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the Gamma-Poisson Model we have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can be recognized as the kernel of a Gamma distribution with the following parameters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14868"/>
              </p:ext>
            </p:extLst>
          </p:nvPr>
        </p:nvGraphicFramePr>
        <p:xfrm>
          <a:off x="1524000" y="838200"/>
          <a:ext cx="34718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4" imgW="2260600" imgH="736600" progId="Equation.3">
                  <p:embed/>
                </p:oleObj>
              </mc:Choice>
              <mc:Fallback>
                <p:oleObj name="Equation" r:id="rId4" imgW="2260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838200"/>
                        <a:ext cx="3471862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18496"/>
              </p:ext>
            </p:extLst>
          </p:nvPr>
        </p:nvGraphicFramePr>
        <p:xfrm>
          <a:off x="5638800" y="685800"/>
          <a:ext cx="24209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6" imgW="1574800" imgH="495300" progId="Equation.3">
                  <p:embed/>
                </p:oleObj>
              </mc:Choice>
              <mc:Fallback>
                <p:oleObj name="Equation" r:id="rId6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685800"/>
                        <a:ext cx="24209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93239"/>
              </p:ext>
            </p:extLst>
          </p:nvPr>
        </p:nvGraphicFramePr>
        <p:xfrm>
          <a:off x="5486400" y="1828800"/>
          <a:ext cx="22050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8" imgW="1435100" imgH="254000" progId="Equation.3">
                  <p:embed/>
                </p:oleObj>
              </mc:Choice>
              <mc:Fallback>
                <p:oleObj name="Equation" r:id="rId8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6400" y="1828800"/>
                        <a:ext cx="22050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3183"/>
              </p:ext>
            </p:extLst>
          </p:nvPr>
        </p:nvGraphicFramePr>
        <p:xfrm>
          <a:off x="1801813" y="2559050"/>
          <a:ext cx="41338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0" imgW="2692400" imgH="876300" progId="Equation.3">
                  <p:embed/>
                </p:oleObj>
              </mc:Choice>
              <mc:Fallback>
                <p:oleObj name="Equation" r:id="rId10" imgW="26924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1813" y="2559050"/>
                        <a:ext cx="41338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09522"/>
              </p:ext>
            </p:extLst>
          </p:nvPr>
        </p:nvGraphicFramePr>
        <p:xfrm>
          <a:off x="914400" y="4594225"/>
          <a:ext cx="12969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2" imgW="1054100" imgH="457200" progId="Equation.3">
                  <p:embed/>
                </p:oleObj>
              </mc:Choice>
              <mc:Fallback>
                <p:oleObj name="Equation" r:id="rId12" imgW="1054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4594225"/>
                        <a:ext cx="1296988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03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Posterior Distribution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Mean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Variance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[Discuss: what happens as 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∞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ＭＳ ゴシック"/>
                <a:ea typeface="ＭＳ ゴシック"/>
                <a:cs typeface="ＭＳ ゴシック"/>
                <a:sym typeface="Wingdings"/>
              </a:rPr>
              <a:t>?]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19107"/>
              </p:ext>
            </p:extLst>
          </p:nvPr>
        </p:nvGraphicFramePr>
        <p:xfrm>
          <a:off x="2133600" y="914400"/>
          <a:ext cx="2184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914400"/>
                        <a:ext cx="21844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86050"/>
              </p:ext>
            </p:extLst>
          </p:nvPr>
        </p:nvGraphicFramePr>
        <p:xfrm>
          <a:off x="1912938" y="2228850"/>
          <a:ext cx="23209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6" imgW="1511300" imgH="469900" progId="Equation.3">
                  <p:embed/>
                </p:oleObj>
              </mc:Choice>
              <mc:Fallback>
                <p:oleObj name="Equation" r:id="rId6" imgW="1511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2938" y="2228850"/>
                        <a:ext cx="232092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21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655</Words>
  <Application>Microsoft Macintosh PowerPoint</Application>
  <PresentationFormat>On-screen Show (4:3)</PresentationFormat>
  <Paragraphs>248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Microsoft Equation</vt:lpstr>
      <vt:lpstr>STT 465 Single-parameter models:  Beta-Binomial &amp; Poisson   (G. de los Campos)</vt:lpstr>
      <vt:lpstr>Beta-Binomial</vt:lpstr>
      <vt:lpstr>Beta-Binomial</vt:lpstr>
      <vt:lpstr>Posterior Distribution</vt:lpstr>
      <vt:lpstr>Posterior Distribution</vt:lpstr>
      <vt:lpstr>Poisson Model: Likelihood Analyses</vt:lpstr>
      <vt:lpstr>Poisson Model: In search for a conjugate prior</vt:lpstr>
      <vt:lpstr>Poisson Model: Posterior Density</vt:lpstr>
      <vt:lpstr>Poisson Model: Posterior Distribution</vt:lpstr>
      <vt:lpstr>Predictive Distribution</vt:lpstr>
      <vt:lpstr>Predictive Distribution (Poisson-Gamma model)</vt:lpstr>
      <vt:lpstr>Predictive Distribution (Poisson-Gamma model)</vt:lpstr>
      <vt:lpstr>Some Questions for HW 2   - What are the mean and variances of the predictive distribution?  - Compare that with the mean and variance of the ‘plug-in distribution’  - Plot the predictive distribution and the naïve predictive distribution?   Data (use 1st column): http://www.jstatsoft.org/v16/i09/ 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354</cp:revision>
  <dcterms:created xsi:type="dcterms:W3CDTF">2012-12-12T17:55:05Z</dcterms:created>
  <dcterms:modified xsi:type="dcterms:W3CDTF">2015-09-18T15:48:28Z</dcterms:modified>
  <cp:category/>
</cp:coreProperties>
</file>