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6.xml" ContentType="application/vnd.openxmlformats-officedocument.presentationml.notesSlide+xml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8.xml" ContentType="application/vnd.openxmlformats-officedocument.presentationml.notesSlide+xml"/>
  <Override PartName="/ppt/embeddings/oleObject16.bin" ContentType="application/vnd.openxmlformats-officedocument.oleObject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0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8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19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38" r:id="rId2"/>
    <p:sldId id="345" r:id="rId3"/>
    <p:sldId id="346" r:id="rId4"/>
    <p:sldId id="359" r:id="rId5"/>
    <p:sldId id="356" r:id="rId6"/>
    <p:sldId id="348" r:id="rId7"/>
    <p:sldId id="357" r:id="rId8"/>
    <p:sldId id="358" r:id="rId9"/>
    <p:sldId id="355" r:id="rId10"/>
    <p:sldId id="360" r:id="rId11"/>
    <p:sldId id="361" r:id="rId12"/>
    <p:sldId id="362" r:id="rId13"/>
    <p:sldId id="363" r:id="rId14"/>
    <p:sldId id="364" r:id="rId15"/>
    <p:sldId id="370" r:id="rId16"/>
    <p:sldId id="367" r:id="rId17"/>
    <p:sldId id="368" r:id="rId18"/>
    <p:sldId id="371" r:id="rId19"/>
    <p:sldId id="369" r:id="rId20"/>
    <p:sldId id="372" r:id="rId21"/>
    <p:sldId id="373" r:id="rId22"/>
    <p:sldId id="374" r:id="rId23"/>
    <p:sldId id="375" r:id="rId24"/>
    <p:sldId id="3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6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image" Target="../media/image28.emf"/><Relationship Id="rId2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11/24/15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3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2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32.bin"/><Relationship Id="rId11" Type="http://schemas.openxmlformats.org/officeDocument/2006/relationships/image" Target="../media/image3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3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32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3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8"/>
            <a:ext cx="7772400" cy="1825482"/>
          </a:xfrm>
          <a:ln>
            <a:solidFill>
              <a:srgbClr val="800000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057400"/>
            <a:ext cx="8077200" cy="4154983"/>
          </a:xfrm>
          <a:prstGeom prst="rect">
            <a:avLst/>
          </a:prstGeom>
          <a:noFill/>
          <a:ln w="6350" cmpd="sng">
            <a:solidFill>
              <a:schemeClr val="tx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 =&gt;  Mixed Effects Models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=&gt;  Gibbs Sampler with blocked or scalar updates of effects.</a:t>
            </a: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=&gt;   Dealing with missing values:</a:t>
            </a: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                   	- Un-informative missing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	- Right Censored data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 =&gt; Regression with binary outcomes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581697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Gibbs sampler with scalar updates (sampling one effect at a time)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- Among the computations we need to perform, inverting the the matrix of coefficients (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000" baseline="-25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) is the most demanding.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This inversion needs to be performed at every iteration of the sampler.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- We can avoid doing this by sampling effects one at a time. 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Suppose that the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000" baseline="30000" dirty="0" err="1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group contains only one predictor, then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  the fully conditional is a normal density, not a multivariate normal.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And                                                                                           are scalar.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Therefore                                                    .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891006"/>
              </p:ext>
            </p:extLst>
          </p:nvPr>
        </p:nvGraphicFramePr>
        <p:xfrm>
          <a:off x="304800" y="3886200"/>
          <a:ext cx="3854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0" name="Equation" r:id="rId4" imgW="2133600" imgH="292100" progId="Equation.3">
                  <p:embed/>
                </p:oleObj>
              </mc:Choice>
              <mc:Fallback>
                <p:oleObj name="Equation" r:id="rId4" imgW="2133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3886200"/>
                        <a:ext cx="38544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067237"/>
              </p:ext>
            </p:extLst>
          </p:nvPr>
        </p:nvGraphicFramePr>
        <p:xfrm>
          <a:off x="1066800" y="4861887"/>
          <a:ext cx="4699000" cy="4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Equation" r:id="rId6" imgW="2781300" imgH="279400" progId="Equation.3">
                  <p:embed/>
                </p:oleObj>
              </mc:Choice>
              <mc:Fallback>
                <p:oleObj name="Equation" r:id="rId6" imgW="27813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6800" y="4861887"/>
                        <a:ext cx="4699000" cy="4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5188"/>
              </p:ext>
            </p:extLst>
          </p:nvPr>
        </p:nvGraphicFramePr>
        <p:xfrm>
          <a:off x="1600199" y="5486400"/>
          <a:ext cx="132178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Equation" r:id="rId8" imgW="698500" imgH="241300" progId="Equation.3">
                  <p:embed/>
                </p:oleObj>
              </mc:Choice>
              <mc:Fallback>
                <p:oleObj name="Equation" r:id="rId8" imgW="698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00199" y="5486400"/>
                        <a:ext cx="1321789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57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Sample code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600164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447800"/>
            <a:ext cx="7543800" cy="2862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z</a:t>
            </a:r>
            <a:r>
              <a:rPr lang="en-US" dirty="0">
                <a:latin typeface="Courier New"/>
                <a:cs typeface="Courier New"/>
              </a:rPr>
              <a:t>&lt;-</a:t>
            </a:r>
            <a:r>
              <a:rPr lang="en-US" dirty="0" err="1">
                <a:latin typeface="Courier New"/>
                <a:cs typeface="Courier New"/>
              </a:rPr>
              <a:t>rnorm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ncol</a:t>
            </a:r>
            <a:r>
              <a:rPr lang="en-US" dirty="0">
                <a:latin typeface="Courier New"/>
                <a:cs typeface="Courier New"/>
              </a:rPr>
              <a:t>(X))</a:t>
            </a:r>
          </a:p>
          <a:p>
            <a:r>
              <a:rPr lang="en-US" dirty="0">
                <a:latin typeface="Courier New"/>
                <a:cs typeface="Courier New"/>
              </a:rPr>
              <a:t>    for(j in 1:ncol(X)){</a:t>
            </a:r>
          </a:p>
          <a:p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xj</a:t>
            </a:r>
            <a:r>
              <a:rPr lang="en-US" dirty="0">
                <a:latin typeface="Courier New"/>
                <a:cs typeface="Courier New"/>
              </a:rPr>
              <a:t>=X[,j]</a:t>
            </a:r>
          </a:p>
          <a:p>
            <a:r>
              <a:rPr lang="en-US" dirty="0">
                <a:latin typeface="Courier New"/>
                <a:cs typeface="Courier New"/>
              </a:rPr>
              <a:t>        error&lt;-</a:t>
            </a:r>
            <a:r>
              <a:rPr lang="en-US" dirty="0" err="1">
                <a:latin typeface="Courier New"/>
                <a:cs typeface="Courier New"/>
              </a:rPr>
              <a:t>error+xj</a:t>
            </a:r>
            <a:r>
              <a:rPr lang="en-US" dirty="0">
                <a:latin typeface="Courier New"/>
                <a:cs typeface="Courier New"/>
              </a:rPr>
              <a:t>*beta[j]</a:t>
            </a:r>
          </a:p>
          <a:p>
            <a:r>
              <a:rPr lang="en-US" dirty="0">
                <a:latin typeface="Courier New"/>
                <a:cs typeface="Courier New"/>
              </a:rPr>
              <a:t>         </a:t>
            </a:r>
            <a:r>
              <a:rPr lang="en-US" dirty="0" smtClean="0">
                <a:latin typeface="Courier New"/>
                <a:cs typeface="Courier New"/>
              </a:rPr>
              <a:t> C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sumSqX</a:t>
            </a:r>
            <a:r>
              <a:rPr lang="en-US" dirty="0">
                <a:latin typeface="Courier New"/>
                <a:cs typeface="Courier New"/>
              </a:rPr>
              <a:t>[j]/</a:t>
            </a:r>
            <a:r>
              <a:rPr lang="en-US" dirty="0" err="1">
                <a:latin typeface="Courier New"/>
                <a:cs typeface="Courier New"/>
              </a:rPr>
              <a:t>varE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]+1/</a:t>
            </a:r>
            <a:r>
              <a:rPr lang="en-US" dirty="0" err="1">
                <a:latin typeface="Courier New"/>
                <a:cs typeface="Courier New"/>
              </a:rPr>
              <a:t>varB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i,groups</a:t>
            </a:r>
            <a:r>
              <a:rPr lang="en-US" dirty="0">
                <a:latin typeface="Courier New"/>
                <a:cs typeface="Courier New"/>
              </a:rPr>
              <a:t>[j]]</a:t>
            </a:r>
          </a:p>
          <a:p>
            <a:r>
              <a:rPr lang="en-US" dirty="0">
                <a:latin typeface="Courier New"/>
                <a:cs typeface="Courier New"/>
              </a:rPr>
              <a:t>          </a:t>
            </a:r>
            <a:r>
              <a:rPr lang="en-US" dirty="0" err="1">
                <a:latin typeface="Courier New"/>
                <a:cs typeface="Courier New"/>
              </a:rPr>
              <a:t>rhs</a:t>
            </a:r>
            <a:r>
              <a:rPr lang="en-US" dirty="0">
                <a:latin typeface="Courier New"/>
                <a:cs typeface="Courier New"/>
              </a:rPr>
              <a:t>&lt;-sum(</a:t>
            </a:r>
            <a:r>
              <a:rPr lang="en-US" dirty="0" err="1">
                <a:latin typeface="Courier New"/>
                <a:cs typeface="Courier New"/>
              </a:rPr>
              <a:t>xj</a:t>
            </a:r>
            <a:r>
              <a:rPr lang="en-US" dirty="0">
                <a:latin typeface="Courier New"/>
                <a:cs typeface="Courier New"/>
              </a:rPr>
              <a:t>*error)/</a:t>
            </a:r>
            <a:r>
              <a:rPr lang="en-US" dirty="0" err="1">
                <a:latin typeface="Courier New"/>
                <a:cs typeface="Courier New"/>
              </a:rPr>
              <a:t>varE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r>
              <a:rPr lang="en-US" dirty="0">
                <a:latin typeface="Courier New"/>
                <a:cs typeface="Courier New"/>
              </a:rPr>
              <a:t>          sol&lt;-</a:t>
            </a:r>
            <a:r>
              <a:rPr lang="en-US" dirty="0" err="1">
                <a:latin typeface="Courier New"/>
                <a:cs typeface="Courier New"/>
              </a:rPr>
              <a:t>rhs</a:t>
            </a:r>
            <a:r>
              <a:rPr lang="en-US" dirty="0">
                <a:latin typeface="Courier New"/>
                <a:cs typeface="Courier New"/>
              </a:rPr>
              <a:t>/C</a:t>
            </a:r>
          </a:p>
          <a:p>
            <a:r>
              <a:rPr lang="en-US" dirty="0">
                <a:latin typeface="Courier New"/>
                <a:cs typeface="Courier New"/>
              </a:rPr>
              <a:t>          beta[j]&lt;-</a:t>
            </a:r>
            <a:r>
              <a:rPr lang="en-US" dirty="0" err="1">
                <a:latin typeface="Courier New"/>
                <a:cs typeface="Courier New"/>
              </a:rPr>
              <a:t>sol+z</a:t>
            </a:r>
            <a:r>
              <a:rPr lang="en-US" dirty="0">
                <a:latin typeface="Courier New"/>
                <a:cs typeface="Courier New"/>
              </a:rPr>
              <a:t>[j]/</a:t>
            </a:r>
            <a:r>
              <a:rPr lang="en-US" dirty="0" err="1">
                <a:latin typeface="Courier New"/>
                <a:cs typeface="Courier New"/>
              </a:rPr>
              <a:t>sqrt</a:t>
            </a:r>
            <a:r>
              <a:rPr lang="en-US" dirty="0">
                <a:latin typeface="Courier New"/>
                <a:cs typeface="Courier New"/>
              </a:rPr>
              <a:t>(C)</a:t>
            </a:r>
          </a:p>
          <a:p>
            <a:r>
              <a:rPr lang="en-US" dirty="0">
                <a:latin typeface="Courier New"/>
                <a:cs typeface="Courier New"/>
              </a:rPr>
              <a:t>        error&lt;-error-</a:t>
            </a:r>
            <a:r>
              <a:rPr lang="en-US" dirty="0" err="1">
                <a:latin typeface="Courier New"/>
                <a:cs typeface="Courier New"/>
              </a:rPr>
              <a:t>xj</a:t>
            </a:r>
            <a:r>
              <a:rPr lang="en-US" dirty="0">
                <a:latin typeface="Courier New"/>
                <a:cs typeface="Courier New"/>
              </a:rPr>
              <a:t>*beta[j]</a:t>
            </a:r>
          </a:p>
          <a:p>
            <a:r>
              <a:rPr lang="en-US" dirty="0">
                <a:latin typeface="Courier New"/>
                <a:cs typeface="Courier New"/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59887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Dealing with missing values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612475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Types of missing values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- Non-informative (e.g., completely at random)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Informative (e.g., censoring)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Non-informative missing values can be simply removed, e.g.,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But we can also deal with NAs in different manner: that is by sampling the unobserved values from fully conditionals.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429000"/>
            <a:ext cx="754380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notNA</a:t>
            </a:r>
            <a:r>
              <a:rPr lang="en-US" dirty="0" smtClean="0">
                <a:latin typeface="Courier New"/>
                <a:cs typeface="Courier New"/>
              </a:rPr>
              <a:t>=!</a:t>
            </a:r>
            <a:r>
              <a:rPr lang="en-US" dirty="0" err="1" smtClean="0">
                <a:latin typeface="Courier New"/>
                <a:cs typeface="Courier New"/>
              </a:rPr>
              <a:t>is.na</a:t>
            </a:r>
            <a:r>
              <a:rPr lang="en-US" dirty="0">
                <a:latin typeface="Courier New"/>
                <a:cs typeface="Courier New"/>
              </a:rPr>
              <a:t>(y)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</a:p>
          <a:p>
            <a:r>
              <a:rPr lang="en-US" dirty="0" smtClean="0">
                <a:latin typeface="Courier New"/>
                <a:cs typeface="Courier New"/>
              </a:rPr>
              <a:t> y=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notNA</a:t>
            </a:r>
            <a:r>
              <a:rPr lang="en-US" dirty="0" smtClean="0">
                <a:latin typeface="Courier New"/>
                <a:cs typeface="Courier New"/>
              </a:rPr>
              <a:t>]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X=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notNA</a:t>
            </a:r>
            <a:r>
              <a:rPr lang="en-US" dirty="0" smtClean="0">
                <a:latin typeface="Courier New"/>
                <a:cs typeface="Courier New"/>
              </a:rPr>
              <a:t>,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r>
              <a:rPr lang="en-US" dirty="0" smtClean="0">
                <a:latin typeface="Courier New"/>
                <a:cs typeface="Courier New"/>
              </a:rPr>
              <a:t> #</a:t>
            </a:r>
            <a:r>
              <a:rPr lang="en-US" dirty="0">
                <a:latin typeface="Courier New"/>
                <a:cs typeface="Courier New"/>
              </a:rPr>
              <a:t># now regress </a:t>
            </a:r>
            <a:r>
              <a:rPr lang="en-US" dirty="0" smtClean="0">
                <a:latin typeface="Courier New"/>
                <a:cs typeface="Courier New"/>
              </a:rPr>
              <a:t>y on X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7184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Dealing with un-Informative Missing Values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5693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Missing values are, like parameters, unobserved values.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From a Bayesian perspective, we can deal with missing values in exactly the same way we deal with parameters: we can sample them from fully conditional posterior densities.</a:t>
            </a:r>
          </a:p>
          <a:p>
            <a:pPr marL="342900" indent="-342900">
              <a:buFontTx/>
              <a:buChar char="-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So, we need to find the fully conditional density of missing values.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steps are the same as before: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(1) Write the joint posterior as the product of the likelihood times the joint 	prior.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(2)  Remove from the joint posterior all the elements that do not involve the 	missing value you want to sample.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(3)  In most cases the fully conditional will have a closed or simple form.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The reason is that missing values enter only in the likelihood.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Lets see an example.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.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38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Sampling Un-informative Missing Values in a Gaussian Models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906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877738"/>
              </p:ext>
            </p:extLst>
          </p:nvPr>
        </p:nvGraphicFramePr>
        <p:xfrm>
          <a:off x="2667000" y="990600"/>
          <a:ext cx="4173537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Equation" r:id="rId4" imgW="2514600" imgH="787400" progId="Equation.3">
                  <p:embed/>
                </p:oleObj>
              </mc:Choice>
              <mc:Fallback>
                <p:oleObj name="Equation" r:id="rId4" imgW="25146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990600"/>
                        <a:ext cx="4173537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14478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Likelihood: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438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Prior: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520203"/>
              </p:ext>
            </p:extLst>
          </p:nvPr>
        </p:nvGraphicFramePr>
        <p:xfrm>
          <a:off x="2667000" y="2438400"/>
          <a:ext cx="1558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4" name="Equation" r:id="rId6" imgW="939800" imgH="292100" progId="Equation.3">
                  <p:embed/>
                </p:oleObj>
              </mc:Choice>
              <mc:Fallback>
                <p:oleObj name="Equation" r:id="rId6" imgW="9398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7000" y="2438400"/>
                        <a:ext cx="155892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33528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Joint Posterior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472021"/>
              </p:ext>
            </p:extLst>
          </p:nvPr>
        </p:nvGraphicFramePr>
        <p:xfrm>
          <a:off x="2514600" y="2819400"/>
          <a:ext cx="623887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Equation" r:id="rId8" imgW="3759200" imgH="787400" progId="Equation.3">
                  <p:embed/>
                </p:oleObj>
              </mc:Choice>
              <mc:Fallback>
                <p:oleObj name="Equation" r:id="rId8" imgW="37592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4600" y="2819400"/>
                        <a:ext cx="6238875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081840"/>
              </p:ext>
            </p:extLst>
          </p:nvPr>
        </p:nvGraphicFramePr>
        <p:xfrm>
          <a:off x="2971800" y="4419600"/>
          <a:ext cx="5122862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6" name="Equation" r:id="rId10" imgW="3086100" imgH="787400" progId="Equation.3">
                  <p:embed/>
                </p:oleObj>
              </mc:Choice>
              <mc:Fallback>
                <p:oleObj name="Equation" r:id="rId10" imgW="30861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71800" y="4419600"/>
                        <a:ext cx="5122862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0" y="5029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Fully conditional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57150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Therefore: we just need to add to our Gibbs sampler a step to sample the missing values from normal densities. 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3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7772400" cy="1825482"/>
          </a:xfrm>
          <a:ln>
            <a:solidFill>
              <a:srgbClr val="800000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Regression with Censored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59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2057400"/>
            <a:ext cx="1295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Status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(alive)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2057400"/>
            <a:ext cx="1295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Status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(death)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00400" y="2514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3505200"/>
            <a:ext cx="1295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Status</a:t>
            </a:r>
          </a:p>
          <a:p>
            <a:pPr algn="ctr"/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(alive)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3505200"/>
            <a:ext cx="1295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Status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(death)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3048000" y="3962400"/>
            <a:ext cx="419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Time to Event Data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60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Censoring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1430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event time is larger than the observation time (right censoring).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EXAMPLES: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-The study is closed.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-The subject is lost from follow-up.</a:t>
            </a:r>
          </a:p>
          <a:p>
            <a:endParaRPr lang="en-US" dirty="0" smtClean="0"/>
          </a:p>
          <a:p>
            <a:r>
              <a:rPr lang="en-US" dirty="0" smtClean="0"/>
              <a:t>The time to event is shorter than the observed time (left censoring).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-When did you started using cigarettes? “I cannot recall”.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-At the beginning of an observational study following up diabetes incidence, some subjects have diabetes at the beginning. </a:t>
            </a:r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The event is known to fall in an interval, but the exact time is unknown (interval censoring).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-Phenotypes are collected every 5 years.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0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Censoring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1430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event time is larger than the observation time (right censoring).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EXAMPLES: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-The study is closed.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-The subject is lost from follow-up.</a:t>
            </a:r>
          </a:p>
          <a:p>
            <a:endParaRPr lang="en-US" dirty="0" smtClean="0"/>
          </a:p>
          <a:p>
            <a:r>
              <a:rPr lang="en-US" dirty="0" smtClean="0"/>
              <a:t>The time to event is shorter than the observed time (left censoring).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-When did you started using cigarettes? “I cannot recall”.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-At the beginning of an observational study following up diabetes incidence, some subjects have diabetes at the beginning. </a:t>
            </a:r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The event is known to fall in an interval, but the exact time is unknown (interval censoring).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-Phenotypes are collected every 5 years.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3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Right-Censoring  (Y</a:t>
            </a:r>
            <a:r>
              <a:rPr lang="en-US" sz="2800" baseline="-25000" dirty="0" smtClean="0">
                <a:solidFill>
                  <a:srgbClr val="800000"/>
                </a:solidFill>
              </a:rPr>
              <a:t>i</a:t>
            </a:r>
            <a:r>
              <a:rPr lang="en-US" sz="2800" dirty="0" smtClean="0">
                <a:solidFill>
                  <a:srgbClr val="800000"/>
                </a:solidFill>
              </a:rPr>
              <a:t>&gt;</a:t>
            </a:r>
            <a:r>
              <a:rPr lang="en-US" sz="2800" dirty="0" err="1" smtClean="0">
                <a:solidFill>
                  <a:srgbClr val="800000"/>
                </a:solidFill>
              </a:rPr>
              <a:t>C</a:t>
            </a:r>
            <a:r>
              <a:rPr lang="en-US" sz="2800" baseline="-25000" dirty="0" err="1" smtClean="0">
                <a:solidFill>
                  <a:srgbClr val="800000"/>
                </a:solidFill>
              </a:rPr>
              <a:t>i</a:t>
            </a:r>
            <a:r>
              <a:rPr lang="en-US" sz="2800" dirty="0" smtClean="0">
                <a:solidFill>
                  <a:srgbClr val="80000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524000"/>
            <a:ext cx="617220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Time-frame of the study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981200"/>
            <a:ext cx="0" cy="259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34200" y="1905000"/>
            <a:ext cx="0" cy="259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4876800"/>
            <a:ext cx="137160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Beginning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0" y="4800600"/>
            <a:ext cx="137160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End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38200" y="4495800"/>
            <a:ext cx="60960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8600" y="53340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Rats 1,2 and 3: </a:t>
            </a:r>
            <a:r>
              <a:rPr lang="en-US" dirty="0" smtClean="0"/>
              <a:t>time to event is observed.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1F497D"/>
                </a:solidFill>
              </a:rPr>
              <a:t>Rat 4: </a:t>
            </a:r>
            <a:r>
              <a:rPr lang="en-US" dirty="0" smtClean="0"/>
              <a:t>time to event is unknown; however we know the time to censor, and we know that the event will happens after  T</a:t>
            </a:r>
            <a:r>
              <a:rPr lang="en-US" baseline="-25000" dirty="0" smtClean="0"/>
              <a:t>i</a:t>
            </a:r>
            <a:r>
              <a:rPr lang="en-US" dirty="0" smtClean="0"/>
              <a:t>&gt;</a:t>
            </a:r>
            <a:r>
              <a:rPr lang="en-US" dirty="0" err="1"/>
              <a:t>Ri</a:t>
            </a:r>
            <a:r>
              <a:rPr lang="en-US" dirty="0"/>
              <a:t> (right-censored data</a:t>
            </a:r>
            <a:r>
              <a:rPr lang="en-US" dirty="0" smtClean="0"/>
              <a:t>)</a:t>
            </a:r>
            <a:endParaRPr lang="en-US" baseline="-25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838200" y="2209800"/>
            <a:ext cx="3886200" cy="381000"/>
            <a:chOff x="838200" y="2209800"/>
            <a:chExt cx="3886200" cy="381000"/>
          </a:xfrm>
        </p:grpSpPr>
        <p:grpSp>
          <p:nvGrpSpPr>
            <p:cNvPr id="2" name="Group 24"/>
            <p:cNvGrpSpPr/>
            <p:nvPr/>
          </p:nvGrpSpPr>
          <p:grpSpPr>
            <a:xfrm>
              <a:off x="838200" y="2209800"/>
              <a:ext cx="3429000" cy="369332"/>
              <a:chOff x="1066800" y="2209800"/>
              <a:chExt cx="3429000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1066800" y="2438400"/>
                <a:ext cx="3429000" cy="0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headEnd type="oval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600200" y="2209800"/>
                <a:ext cx="1143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Rat 1</a:t>
                </a:r>
                <a:endParaRPr lang="en-US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343400" y="22098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8200" y="2754868"/>
            <a:ext cx="2971800" cy="445532"/>
            <a:chOff x="838200" y="2754868"/>
            <a:chExt cx="2971800" cy="445532"/>
          </a:xfrm>
        </p:grpSpPr>
        <p:grpSp>
          <p:nvGrpSpPr>
            <p:cNvPr id="3" name="Group 25"/>
            <p:cNvGrpSpPr/>
            <p:nvPr/>
          </p:nvGrpSpPr>
          <p:grpSpPr>
            <a:xfrm>
              <a:off x="838200" y="2754868"/>
              <a:ext cx="2590800" cy="369332"/>
              <a:chOff x="2286000" y="2754868"/>
              <a:chExt cx="2590800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V="1">
                <a:off x="2286000" y="2971800"/>
                <a:ext cx="2590800" cy="11668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headEnd type="oval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819400" y="2754868"/>
                <a:ext cx="1143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Rat 2</a:t>
                </a:r>
                <a:endParaRPr lang="en-US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505200" y="28194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38200" y="3200400"/>
            <a:ext cx="4876800" cy="381000"/>
            <a:chOff x="838200" y="3200400"/>
            <a:chExt cx="487680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838200" y="3429000"/>
              <a:ext cx="4495800" cy="11668"/>
            </a:xfrm>
            <a:prstGeom prst="straightConnector1">
              <a:avLst/>
            </a:prstGeom>
            <a:ln>
              <a:solidFill>
                <a:srgbClr val="800000"/>
              </a:solidFill>
              <a:headEnd type="oval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371600" y="3212068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Rat 3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10200" y="32004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38200" y="3429000"/>
            <a:ext cx="6858000" cy="609600"/>
            <a:chOff x="838200" y="3429000"/>
            <a:chExt cx="6858000" cy="609600"/>
          </a:xfrm>
        </p:grpSpPr>
        <p:grpSp>
          <p:nvGrpSpPr>
            <p:cNvPr id="7" name="Group 27"/>
            <p:cNvGrpSpPr/>
            <p:nvPr/>
          </p:nvGrpSpPr>
          <p:grpSpPr>
            <a:xfrm>
              <a:off x="838200" y="3669268"/>
              <a:ext cx="6858000" cy="369332"/>
              <a:chOff x="4343400" y="3669268"/>
              <a:chExt cx="3429000" cy="369332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4343400" y="3897868"/>
                <a:ext cx="3429000" cy="0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headEnd type="oval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4610100" y="3669268"/>
                <a:ext cx="533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Rat 4</a:t>
                </a:r>
                <a:endParaRPr lang="en-US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629400" y="34290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8200" y="3657600"/>
            <a:ext cx="7010400" cy="902732"/>
            <a:chOff x="838200" y="3657600"/>
            <a:chExt cx="7010400" cy="902732"/>
          </a:xfrm>
        </p:grpSpPr>
        <p:grpSp>
          <p:nvGrpSpPr>
            <p:cNvPr id="9" name="Group 20"/>
            <p:cNvGrpSpPr/>
            <p:nvPr/>
          </p:nvGrpSpPr>
          <p:grpSpPr>
            <a:xfrm>
              <a:off x="838200" y="3962400"/>
              <a:ext cx="6096000" cy="597932"/>
              <a:chOff x="4343400" y="3962400"/>
              <a:chExt cx="2590800" cy="597932"/>
            </a:xfrm>
          </p:grpSpPr>
          <p:sp>
            <p:nvSpPr>
              <p:cNvPr id="19" name="Left Brace 18"/>
              <p:cNvSpPr/>
              <p:nvPr/>
            </p:nvSpPr>
            <p:spPr>
              <a:xfrm rot="16200000">
                <a:off x="5486400" y="2819400"/>
                <a:ext cx="304800" cy="2590800"/>
              </a:xfrm>
              <a:prstGeom prst="leftBrac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86400" y="4191000"/>
                <a:ext cx="962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800000"/>
                    </a:solidFill>
                  </a:rPr>
                  <a:t>Time to censor (</a:t>
                </a:r>
                <a:r>
                  <a:rPr lang="en-US" dirty="0" err="1" smtClean="0"/>
                  <a:t>Ci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800000"/>
                    </a:solidFill>
                  </a:rPr>
                  <a:t>)</a:t>
                </a:r>
                <a:endParaRPr lang="en-US" baseline="-25000" dirty="0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7010400" y="3657600"/>
              <a:ext cx="838200" cy="45720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3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38174"/>
            <a:ext cx="8229600" cy="603242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Gaussian Linear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Regression Model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Matrix representation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Stack equations 1-n to get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pPr marL="285750" indent="-285750">
              <a:buFontTx/>
              <a:buChar char="-"/>
            </a:pP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Likelihood  (assuming </a:t>
            </a:r>
            <a:r>
              <a:rPr lang="en-US" b="1" u="sng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 normal errors)</a:t>
            </a: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167292"/>
              </p:ext>
            </p:extLst>
          </p:nvPr>
        </p:nvGraphicFramePr>
        <p:xfrm>
          <a:off x="990600" y="1143000"/>
          <a:ext cx="26860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Equation" r:id="rId4" imgW="1092200" imgH="330200" progId="Equation.3">
                  <p:embed/>
                </p:oleObj>
              </mc:Choice>
              <mc:Fallback>
                <p:oleObj name="Equation" r:id="rId4" imgW="1092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2686050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15069"/>
              </p:ext>
            </p:extLst>
          </p:nvPr>
        </p:nvGraphicFramePr>
        <p:xfrm>
          <a:off x="4038600" y="2971800"/>
          <a:ext cx="148202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Equation" r:id="rId6" imgW="673100" imgH="203200" progId="Equation.3">
                  <p:embed/>
                </p:oleObj>
              </mc:Choice>
              <mc:Fallback>
                <p:oleObj name="Equation" r:id="rId6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38600" y="2971800"/>
                        <a:ext cx="148202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003207"/>
              </p:ext>
            </p:extLst>
          </p:nvPr>
        </p:nvGraphicFramePr>
        <p:xfrm>
          <a:off x="5029200" y="3581400"/>
          <a:ext cx="25939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Equation" r:id="rId8" imgW="1054100" imgH="342900" progId="Equation.3">
                  <p:embed/>
                </p:oleObj>
              </mc:Choice>
              <mc:Fallback>
                <p:oleObj name="Equation" r:id="rId8" imgW="1054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29200" y="3581400"/>
                        <a:ext cx="259397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319164"/>
              </p:ext>
            </p:extLst>
          </p:nvPr>
        </p:nvGraphicFramePr>
        <p:xfrm>
          <a:off x="1273175" y="4535488"/>
          <a:ext cx="6596063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quation" r:id="rId10" imgW="3975100" imgH="965200" progId="Equation.3">
                  <p:embed/>
                </p:oleObj>
              </mc:Choice>
              <mc:Fallback>
                <p:oleObj name="Equation" r:id="rId10" imgW="39751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73175" y="4535488"/>
                        <a:ext cx="6596063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05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Dealing with Censoring in Bayesian Regression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5539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1F497D"/>
                </a:solidFill>
              </a:rPr>
              <a:t>Our strategy will be as the same as before: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   Write down the likelihood (for censored data in this case)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Define the prior 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Using the above, arrive at the joint posterior (it typically does not have a closed form)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 the joint posterior  derive the fully conditional distribution of the censored data points.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Incorporate the fully conditional on the Gibbs sampler.</a:t>
            </a:r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rgbClr val="1F497D"/>
                </a:solidFill>
              </a:rPr>
              <a:t>Notation:</a:t>
            </a:r>
            <a:endParaRPr lang="en-US" sz="2400" b="1" u="sng" dirty="0">
              <a:solidFill>
                <a:srgbClr val="1F497D"/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Yi: response (e.g., time to event or censoring time)</a:t>
            </a:r>
          </a:p>
          <a:p>
            <a:pPr marL="742950" lvl="1" indent="-285750">
              <a:buFontTx/>
              <a:buChar char="-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a dummy variable with 1 indicating event and 0 indicating censoring.</a:t>
            </a:r>
          </a:p>
          <a:p>
            <a:pPr marL="742950" lvl="1" indent="-285750">
              <a:buFontTx/>
              <a:buChar char="-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36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Likelihood Function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9906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116112"/>
              </p:ext>
            </p:extLst>
          </p:nvPr>
        </p:nvGraphicFramePr>
        <p:xfrm>
          <a:off x="1143000" y="4953000"/>
          <a:ext cx="61341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Equation" r:id="rId4" imgW="3695700" imgH="685800" progId="Equation.3">
                  <p:embed/>
                </p:oleObj>
              </mc:Choice>
              <mc:Fallback>
                <p:oleObj name="Equation" r:id="rId4" imgW="3695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4953000"/>
                        <a:ext cx="613410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11430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Observed Data-points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279349"/>
              </p:ext>
            </p:extLst>
          </p:nvPr>
        </p:nvGraphicFramePr>
        <p:xfrm>
          <a:off x="457200" y="1905000"/>
          <a:ext cx="3061641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Equation" r:id="rId6" imgW="2235200" imgH="787400" progId="Equation.3">
                  <p:embed/>
                </p:oleObj>
              </mc:Choice>
              <mc:Fallback>
                <p:oleObj name="Equation" r:id="rId6" imgW="22352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1905000"/>
                        <a:ext cx="3061641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81600" y="11430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Censored Data-points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123359"/>
              </p:ext>
            </p:extLst>
          </p:nvPr>
        </p:nvGraphicFramePr>
        <p:xfrm>
          <a:off x="4800600" y="1905000"/>
          <a:ext cx="4008437" cy="107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Equation" r:id="rId8" imgW="2933700" imgH="787400" progId="Equation.3">
                  <p:embed/>
                </p:oleObj>
              </mc:Choice>
              <mc:Fallback>
                <p:oleObj name="Equation" r:id="rId8" imgW="29337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00600" y="1905000"/>
                        <a:ext cx="4008437" cy="1076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95600" y="39624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Likelihood Function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46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382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35715"/>
              </p:ext>
            </p:extLst>
          </p:nvPr>
        </p:nvGraphicFramePr>
        <p:xfrm>
          <a:off x="1752600" y="1066800"/>
          <a:ext cx="61341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Equation" r:id="rId4" imgW="3695700" imgH="685800" progId="Equation.3">
                  <p:embed/>
                </p:oleObj>
              </mc:Choice>
              <mc:Fallback>
                <p:oleObj name="Equation" r:id="rId4" imgW="3695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1066800"/>
                        <a:ext cx="613410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8600" y="9906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Likelihood Function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2362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Prior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9454"/>
              </p:ext>
            </p:extLst>
          </p:nvPr>
        </p:nvGraphicFramePr>
        <p:xfrm>
          <a:off x="1828800" y="2362200"/>
          <a:ext cx="1558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Equation" r:id="rId6" imgW="939800" imgH="292100" progId="Equation.3">
                  <p:embed/>
                </p:oleObj>
              </mc:Choice>
              <mc:Fallback>
                <p:oleObj name="Equation" r:id="rId6" imgW="9398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8800" y="2362200"/>
                        <a:ext cx="155892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1000" y="32004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Joint Posterior: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229544"/>
              </p:ext>
            </p:extLst>
          </p:nvPr>
        </p:nvGraphicFramePr>
        <p:xfrm>
          <a:off x="457200" y="3352800"/>
          <a:ext cx="838358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Equation" r:id="rId8" imgW="5054600" imgH="685800" progId="Equation.3">
                  <p:embed/>
                </p:oleObj>
              </mc:Choice>
              <mc:Fallback>
                <p:oleObj name="Equation" r:id="rId8" imgW="50546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" y="3352800"/>
                        <a:ext cx="8383588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1000" y="46482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Fully Conditional (truncated normal):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417828"/>
              </p:ext>
            </p:extLst>
          </p:nvPr>
        </p:nvGraphicFramePr>
        <p:xfrm>
          <a:off x="2209800" y="5181600"/>
          <a:ext cx="32448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Equation" r:id="rId10" imgW="1955800" imgH="685800" progId="Equation.3">
                  <p:embed/>
                </p:oleObj>
              </mc:Choice>
              <mc:Fallback>
                <p:oleObj name="Equation" r:id="rId10" imgW="19558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09800" y="5181600"/>
                        <a:ext cx="324485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12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7772400" cy="1825482"/>
          </a:xfrm>
          <a:ln>
            <a:solidFill>
              <a:srgbClr val="800000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Regression with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Binary Outcomes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999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Regression with Binary Outcomes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9906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   Binar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y outcomes follow Bernoulli distributions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Regression with Binary outcomes: we want to make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 function of one or more predictors. 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Problem: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lives in the 0-1 interval,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while a regression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function                lives in the real line.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 get around this we need to introduce a link function that maps from the real line to the 0-1 interval.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most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comonly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used links are the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probit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 link.</a:t>
            </a:r>
          </a:p>
          <a:p>
            <a:pPr marL="342900" indent="-342900">
              <a:buFontTx/>
              <a:buChar char="-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224114"/>
              </p:ext>
            </p:extLst>
          </p:nvPr>
        </p:nvGraphicFramePr>
        <p:xfrm>
          <a:off x="3657600" y="1676400"/>
          <a:ext cx="22113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" name="Equation" r:id="rId3" imgW="1333500" imgH="292100" progId="Equation.3">
                  <p:embed/>
                </p:oleObj>
              </mc:Choice>
              <mc:Fallback>
                <p:oleObj name="Equation" r:id="rId3" imgW="1333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676400"/>
                        <a:ext cx="2211387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920887"/>
              </p:ext>
            </p:extLst>
          </p:nvPr>
        </p:nvGraphicFramePr>
        <p:xfrm>
          <a:off x="1905000" y="1752600"/>
          <a:ext cx="1073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Equation" r:id="rId5" imgW="647700" imgH="241300" progId="Equation.3">
                  <p:embed/>
                </p:oleObj>
              </mc:Choice>
              <mc:Fallback>
                <p:oleObj name="Equation" r:id="rId5" imgW="647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1752600"/>
                        <a:ext cx="10731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86686"/>
              </p:ext>
            </p:extLst>
          </p:nvPr>
        </p:nvGraphicFramePr>
        <p:xfrm>
          <a:off x="4482403" y="3733800"/>
          <a:ext cx="77539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name="Equation" r:id="rId7" imgW="622300" imgH="330200" progId="Equation.3">
                  <p:embed/>
                </p:oleObj>
              </mc:Choice>
              <mc:Fallback>
                <p:oleObj name="Equation" r:id="rId7" imgW="6223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82403" y="3733800"/>
                        <a:ext cx="775397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62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Prior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652486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So far we have assumed that effects come all from the same prior.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However, in practice we may need to assign different priors to different sets of effects.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For instance: (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) we may want to estimate some effects (e.g., age, etc. ) without shrinkage (i.e., using a flat prior) and (ii) we may want to estimate different variances for different sets of predictors.</a:t>
            </a:r>
          </a:p>
          <a:p>
            <a:pPr marL="342900" indent="-342900">
              <a:buFont typeface="Symbol" charset="0"/>
              <a:buChar char="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Suppose we define K groups of effects, according to the following partition of the columns of X</a:t>
            </a: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29887"/>
              </p:ext>
            </p:extLst>
          </p:nvPr>
        </p:nvGraphicFramePr>
        <p:xfrm>
          <a:off x="4800600" y="3962400"/>
          <a:ext cx="242728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0" name="Equation" r:id="rId4" imgW="1130300" imgH="508000" progId="Equation.3">
                  <p:embed/>
                </p:oleObj>
              </mc:Choice>
              <mc:Fallback>
                <p:oleObj name="Equation" r:id="rId4" imgW="11303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0600" y="3962400"/>
                        <a:ext cx="2427288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148335"/>
              </p:ext>
            </p:extLst>
          </p:nvPr>
        </p:nvGraphicFramePr>
        <p:xfrm>
          <a:off x="1676400" y="4114800"/>
          <a:ext cx="25082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1" name="Equation" r:id="rId6" imgW="1168400" imgH="431800" progId="Equation.3">
                  <p:embed/>
                </p:oleObj>
              </mc:Choice>
              <mc:Fallback>
                <p:oleObj name="Equation" r:id="rId6" imgW="1168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6400" y="4114800"/>
                        <a:ext cx="250825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7081"/>
              </p:ext>
            </p:extLst>
          </p:nvPr>
        </p:nvGraphicFramePr>
        <p:xfrm>
          <a:off x="2438400" y="5181600"/>
          <a:ext cx="38719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Equation" r:id="rId8" imgW="1803400" imgH="203200" progId="Equation.3">
                  <p:embed/>
                </p:oleObj>
              </mc:Choice>
              <mc:Fallback>
                <p:oleObj name="Equation" r:id="rId8" imgW="1803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38400" y="5181600"/>
                        <a:ext cx="3871912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6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38174"/>
            <a:ext cx="8229600" cy="538609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If we group predictors in k sets we can write the regression as follows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- And the likelihood can be expressed as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947695"/>
              </p:ext>
            </p:extLst>
          </p:nvPr>
        </p:nvGraphicFramePr>
        <p:xfrm>
          <a:off x="2514600" y="1524000"/>
          <a:ext cx="2717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Equation" r:id="rId4" imgW="1104900" imgH="317500" progId="Equation.3">
                  <p:embed/>
                </p:oleObj>
              </mc:Choice>
              <mc:Fallback>
                <p:oleObj name="Equation" r:id="rId4" imgW="11049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600" y="1524000"/>
                        <a:ext cx="27178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65901"/>
              </p:ext>
            </p:extLst>
          </p:nvPr>
        </p:nvGraphicFramePr>
        <p:xfrm>
          <a:off x="533400" y="3877881"/>
          <a:ext cx="7924800" cy="1837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Equation" r:id="rId6" imgW="4775200" imgH="1104900" progId="Equation.3">
                  <p:embed/>
                </p:oleObj>
              </mc:Choice>
              <mc:Fallback>
                <p:oleObj name="Equation" r:id="rId6" imgW="4775200" imgH="1104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3877881"/>
                        <a:ext cx="7924800" cy="1837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242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Prior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569386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=&gt; Assume that effects are independent, each following a normal distribution with mean zero and group-specific variance, that is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=&gt; If we assign scaled-inverse chi-squared priors to each of these variances the joint prior becomes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785558"/>
              </p:ext>
            </p:extLst>
          </p:nvPr>
        </p:nvGraphicFramePr>
        <p:xfrm>
          <a:off x="609600" y="3352800"/>
          <a:ext cx="775190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Equation" r:id="rId4" imgW="3517900" imgH="622300" progId="Equation.3">
                  <p:embed/>
                </p:oleObj>
              </mc:Choice>
              <mc:Fallback>
                <p:oleObj name="Equation" r:id="rId4" imgW="35179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3352800"/>
                        <a:ext cx="7751908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663006"/>
              </p:ext>
            </p:extLst>
          </p:nvPr>
        </p:nvGraphicFramePr>
        <p:xfrm>
          <a:off x="1687513" y="1352550"/>
          <a:ext cx="57800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Equation" r:id="rId6" imgW="2692400" imgH="292100" progId="Equation.3">
                  <p:embed/>
                </p:oleObj>
              </mc:Choice>
              <mc:Fallback>
                <p:oleObj name="Equation" r:id="rId6" imgW="26924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7513" y="1352550"/>
                        <a:ext cx="5780087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49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Density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763000" cy="541686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Joint Posterior Density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106947"/>
              </p:ext>
            </p:extLst>
          </p:nvPr>
        </p:nvGraphicFramePr>
        <p:xfrm>
          <a:off x="606425" y="1531938"/>
          <a:ext cx="92233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1" name="Equation" r:id="rId4" imgW="5105400" imgH="1003300" progId="Equation.3">
                  <p:embed/>
                </p:oleObj>
              </mc:Choice>
              <mc:Fallback>
                <p:oleObj name="Equation" r:id="rId4" imgW="51054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6425" y="1531938"/>
                        <a:ext cx="9223375" cy="181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8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Marker Effects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Using previous results we can show that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832533"/>
              </p:ext>
            </p:extLst>
          </p:nvPr>
        </p:nvGraphicFramePr>
        <p:xfrm>
          <a:off x="2133600" y="4191000"/>
          <a:ext cx="2973388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8" name="Equation" r:id="rId4" imgW="1384300" imgH="749300" progId="Equation.3">
                  <p:embed/>
                </p:oleObj>
              </mc:Choice>
              <mc:Fallback>
                <p:oleObj name="Equation" r:id="rId4" imgW="1384300" imgH="74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4191000"/>
                        <a:ext cx="2973388" cy="160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850036"/>
              </p:ext>
            </p:extLst>
          </p:nvPr>
        </p:nvGraphicFramePr>
        <p:xfrm>
          <a:off x="314325" y="990600"/>
          <a:ext cx="81422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9" name="Equation" r:id="rId6" imgW="4787900" imgH="1104900" progId="Equation.3">
                  <p:embed/>
                </p:oleObj>
              </mc:Choice>
              <mc:Fallback>
                <p:oleObj name="Equation" r:id="rId6" imgW="4787900" imgH="1104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4325" y="990600"/>
                        <a:ext cx="8142288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457381"/>
              </p:ext>
            </p:extLst>
          </p:nvPr>
        </p:nvGraphicFramePr>
        <p:xfrm>
          <a:off x="1905000" y="3657600"/>
          <a:ext cx="3854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0" name="Equation" r:id="rId8" imgW="2133600" imgH="292100" progId="Equation.3">
                  <p:embed/>
                </p:oleObj>
              </mc:Choice>
              <mc:Fallback>
                <p:oleObj name="Equation" r:id="rId8" imgW="2133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3657600"/>
                        <a:ext cx="38544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67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538609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Error Variances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3536"/>
              </p:ext>
            </p:extLst>
          </p:nvPr>
        </p:nvGraphicFramePr>
        <p:xfrm>
          <a:off x="990600" y="1905000"/>
          <a:ext cx="688975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4" imgW="3390900" imgH="1549400" progId="Equation.3">
                  <p:embed/>
                </p:oleObj>
              </mc:Choice>
              <mc:Fallback>
                <p:oleObj name="Equation" r:id="rId4" imgW="3390900" imgH="154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905000"/>
                        <a:ext cx="6889750" cy="314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23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Variances of effects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Using previous results we can show that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673368"/>
              </p:ext>
            </p:extLst>
          </p:nvPr>
        </p:nvGraphicFramePr>
        <p:xfrm>
          <a:off x="762000" y="1600200"/>
          <a:ext cx="59610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Equation" r:id="rId4" imgW="2933700" imgH="304800" progId="Equation.3">
                  <p:embed/>
                </p:oleObj>
              </mc:Choice>
              <mc:Fallback>
                <p:oleObj name="Equation" r:id="rId4" imgW="2933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1600200"/>
                        <a:ext cx="5961063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329775"/>
              </p:ext>
            </p:extLst>
          </p:nvPr>
        </p:nvGraphicFramePr>
        <p:xfrm>
          <a:off x="1143000" y="3429000"/>
          <a:ext cx="58562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1" name="Equation" r:id="rId6" imgW="2882900" imgH="393700" progId="Equation.3">
                  <p:embed/>
                </p:oleObj>
              </mc:Choice>
              <mc:Fallback>
                <p:oleObj name="Equation" r:id="rId6" imgW="2882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3429000"/>
                        <a:ext cx="58562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51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7994</TotalTime>
  <Words>1432</Words>
  <Application>Microsoft Macintosh PowerPoint</Application>
  <PresentationFormat>On-screen Show (4:3)</PresentationFormat>
  <Paragraphs>425</Paragraphs>
  <Slides>24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Equation</vt:lpstr>
      <vt:lpstr>Microsoft Equation</vt:lpstr>
      <vt:lpstr>STT 465 Bayesian Multiple Linear Regression: </vt:lpstr>
      <vt:lpstr>Bayesian Multiple Linear Regression</vt:lpstr>
      <vt:lpstr>Prior Distribution</vt:lpstr>
      <vt:lpstr>Bayesian Multiple Linear Regression</vt:lpstr>
      <vt:lpstr>Prior Distribution</vt:lpstr>
      <vt:lpstr>Posterior Density</vt:lpstr>
      <vt:lpstr>Fully Conditionals</vt:lpstr>
      <vt:lpstr>Fully Conditionals</vt:lpstr>
      <vt:lpstr>Gibbs Sampler</vt:lpstr>
      <vt:lpstr>Gibbs Sampler</vt:lpstr>
      <vt:lpstr>Sample code</vt:lpstr>
      <vt:lpstr>Dealing with missing values</vt:lpstr>
      <vt:lpstr>Dealing with un-Informative Missing Values</vt:lpstr>
      <vt:lpstr>Sampling Un-informative Missing Values in a Gaussian Models</vt:lpstr>
      <vt:lpstr>Regression with Censored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Likelihood Function</vt:lpstr>
      <vt:lpstr>Fully Conditional Distribution</vt:lpstr>
      <vt:lpstr>Regression with Binary Outcomes</vt:lpstr>
      <vt:lpstr>PowerPoint Presentation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459</cp:revision>
  <dcterms:created xsi:type="dcterms:W3CDTF">2012-12-12T17:55:05Z</dcterms:created>
  <dcterms:modified xsi:type="dcterms:W3CDTF">2015-11-25T02:25:13Z</dcterms:modified>
  <cp:category/>
</cp:coreProperties>
</file>