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5.xml" ContentType="application/vnd.openxmlformats-officedocument.presentationml.notesSlide+xml"/>
  <Override PartName="/ppt/embeddings/oleObject34.bin" ContentType="application/vnd.openxmlformats-officedocument.oleObject"/>
  <Override PartName="/ppt/notesSlides/notesSlide16.xml" ContentType="application/vnd.openxmlformats-officedocument.presentationml.notesSlide+xml"/>
  <Override PartName="/ppt/embeddings/oleObject35.bin" ContentType="application/vnd.openxmlformats-officedocument.oleObject"/>
  <Override PartName="/ppt/notesSlides/notesSlide17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8" r:id="rId2"/>
    <p:sldId id="357" r:id="rId3"/>
    <p:sldId id="360" r:id="rId4"/>
    <p:sldId id="361" r:id="rId5"/>
    <p:sldId id="362" r:id="rId6"/>
    <p:sldId id="359" r:id="rId7"/>
    <p:sldId id="358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3.e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0.emf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39.bin"/><Relationship Id="rId11" Type="http://schemas.openxmlformats.org/officeDocument/2006/relationships/image" Target="../media/image3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Multiple Linear Regression (MLE/OLS)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Multivariate Normal Distribution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Bayesian Multiple Linear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Distribution of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498598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OLS estimator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Expected value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31686"/>
              </p:ext>
            </p:extLst>
          </p:nvPr>
        </p:nvGraphicFramePr>
        <p:xfrm>
          <a:off x="2468563" y="1504950"/>
          <a:ext cx="20462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952500" imgH="469900" progId="Equation.3">
                  <p:embed/>
                </p:oleObj>
              </mc:Choice>
              <mc:Fallback>
                <p:oleObj name="Equation" r:id="rId4" imgW="952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8563" y="1504950"/>
                        <a:ext cx="20462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60371"/>
              </p:ext>
            </p:extLst>
          </p:nvPr>
        </p:nvGraphicFramePr>
        <p:xfrm>
          <a:off x="1419225" y="2849563"/>
          <a:ext cx="68199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3175000" imgH="1333500" progId="Equation.3">
                  <p:embed/>
                </p:oleObj>
              </mc:Choice>
              <mc:Fallback>
                <p:oleObj name="Equation" r:id="rId6" imgW="3175000" imgH="1333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9225" y="2849563"/>
                        <a:ext cx="6819900" cy="286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09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Distribution of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OLS estimator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Asymptotic distribution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81370"/>
              </p:ext>
            </p:extLst>
          </p:nvPr>
        </p:nvGraphicFramePr>
        <p:xfrm>
          <a:off x="2362200" y="1581150"/>
          <a:ext cx="20462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952500" imgH="469900" progId="Equation.3">
                  <p:embed/>
                </p:oleObj>
              </mc:Choice>
              <mc:Fallback>
                <p:oleObj name="Equation" r:id="rId4" imgW="952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1581150"/>
                        <a:ext cx="20462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05442"/>
              </p:ext>
            </p:extLst>
          </p:nvPr>
        </p:nvGraphicFramePr>
        <p:xfrm>
          <a:off x="609600" y="2971800"/>
          <a:ext cx="7312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6" imgW="3403600" imgH="317500" progId="Equation.3">
                  <p:embed/>
                </p:oleObj>
              </mc:Choice>
              <mc:Fallback>
                <p:oleObj name="Equation" r:id="rId6" imgW="3403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971800"/>
                        <a:ext cx="731202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28859"/>
              </p:ext>
            </p:extLst>
          </p:nvPr>
        </p:nvGraphicFramePr>
        <p:xfrm>
          <a:off x="2286000" y="4724400"/>
          <a:ext cx="32734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8" imgW="1524000" imgH="520700" progId="Equation.3">
                  <p:embed/>
                </p:oleObj>
              </mc:Choice>
              <mc:Fallback>
                <p:oleObj name="Equation" r:id="rId8" imgW="1524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273425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98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44764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Intercept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Two (or  more) means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 with two or more groups.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489364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Intercept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Two (or  more) means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 with two or more groups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25811"/>
              </p:ext>
            </p:extLst>
          </p:nvPr>
        </p:nvGraphicFramePr>
        <p:xfrm>
          <a:off x="2667000" y="1371600"/>
          <a:ext cx="2100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977900" imgH="431800" progId="Equation.3">
                  <p:embed/>
                </p:oleObj>
              </mc:Choice>
              <mc:Fallback>
                <p:oleObj name="Equation" r:id="rId4" imgW="97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371600"/>
                        <a:ext cx="21002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979753"/>
              </p:ext>
            </p:extLst>
          </p:nvPr>
        </p:nvGraphicFramePr>
        <p:xfrm>
          <a:off x="1022350" y="2101850"/>
          <a:ext cx="18827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876300" imgH="533400" progId="Equation.3">
                  <p:embed/>
                </p:oleObj>
              </mc:Choice>
              <mc:Fallback>
                <p:oleObj name="Equation" r:id="rId6" imgW="8763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2350" y="2101850"/>
                        <a:ext cx="188277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497645"/>
              </p:ext>
            </p:extLst>
          </p:nvPr>
        </p:nvGraphicFramePr>
        <p:xfrm>
          <a:off x="3389313" y="2057400"/>
          <a:ext cx="19637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8" imgW="914400" imgH="533400" progId="Equation.3">
                  <p:embed/>
                </p:oleObj>
              </mc:Choice>
              <mc:Fallback>
                <p:oleObj name="Equation" r:id="rId8" imgW="9144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9313" y="2057400"/>
                        <a:ext cx="1963737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52850"/>
              </p:ext>
            </p:extLst>
          </p:nvPr>
        </p:nvGraphicFramePr>
        <p:xfrm>
          <a:off x="1371600" y="3124200"/>
          <a:ext cx="6572251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10" imgW="3060700" imgH="1117600" progId="Equation.3">
                  <p:embed/>
                </p:oleObj>
              </mc:Choice>
              <mc:Fallback>
                <p:oleObj name="Equation" r:id="rId10" imgW="3060700" imgH="111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3124200"/>
                        <a:ext cx="6572251" cy="240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9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433316"/>
              </p:ext>
            </p:extLst>
          </p:nvPr>
        </p:nvGraphicFramePr>
        <p:xfrm>
          <a:off x="1371600" y="2438400"/>
          <a:ext cx="65738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4" imgW="3060700" imgH="622300" progId="Equation.3">
                  <p:embed/>
                </p:oleObj>
              </mc:Choice>
              <mc:Fallback>
                <p:oleObj name="Equation" r:id="rId4" imgW="3060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438400"/>
                        <a:ext cx="6573837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0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61164"/>
              </p:ext>
            </p:extLst>
          </p:nvPr>
        </p:nvGraphicFramePr>
        <p:xfrm>
          <a:off x="1295400" y="990600"/>
          <a:ext cx="58642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4" imgW="2730500" imgH="762000" progId="Equation.3">
                  <p:embed/>
                </p:oleObj>
              </mc:Choice>
              <mc:Fallback>
                <p:oleObj name="Equation" r:id="rId4" imgW="2730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990600"/>
                        <a:ext cx="586422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056453"/>
            <a:ext cx="7162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Important Results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All marginal are normal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All conditional distributions are also normal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 normal distribution is closed under linear transformations (i.e., linear transformations of MVN random variables are also MVN).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8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686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7183"/>
              </p:ext>
            </p:extLst>
          </p:nvPr>
        </p:nvGraphicFramePr>
        <p:xfrm>
          <a:off x="2895600" y="762000"/>
          <a:ext cx="5864226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2730500" imgH="762000" progId="Equation.3">
                  <p:embed/>
                </p:oleObj>
              </mc:Choice>
              <mc:Fallback>
                <p:oleObj name="Equation" r:id="rId4" imgW="2730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762000"/>
                        <a:ext cx="5864226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50713"/>
              </p:ext>
            </p:extLst>
          </p:nvPr>
        </p:nvGraphicFramePr>
        <p:xfrm>
          <a:off x="609600" y="1143000"/>
          <a:ext cx="2100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977900" imgH="431800" progId="Equation.3">
                  <p:embed/>
                </p:oleObj>
              </mc:Choice>
              <mc:Fallback>
                <p:oleObj name="Equation" r:id="rId6" imgW="97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21002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513296"/>
              </p:ext>
            </p:extLst>
          </p:nvPr>
        </p:nvGraphicFramePr>
        <p:xfrm>
          <a:off x="762000" y="2362200"/>
          <a:ext cx="7254876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8" imgW="3378200" imgH="457200" progId="Equation.3">
                  <p:embed/>
                </p:oleObj>
              </mc:Choice>
              <mc:Fallback>
                <p:oleObj name="Equation" r:id="rId8" imgW="337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362200"/>
                        <a:ext cx="7254876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07891"/>
              </p:ext>
            </p:extLst>
          </p:nvPr>
        </p:nvGraphicFramePr>
        <p:xfrm>
          <a:off x="609600" y="3200400"/>
          <a:ext cx="8293100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0" imgW="3860800" imgH="1422400" progId="Equation.3">
                  <p:embed/>
                </p:oleObj>
              </mc:Choice>
              <mc:Fallback>
                <p:oleObj name="Equation" r:id="rId10" imgW="38608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8293100" cy="305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0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06319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Linear 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 to 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Where                                                          or                                   and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65350"/>
              </p:ext>
            </p:extLst>
          </p:nvPr>
        </p:nvGraphicFramePr>
        <p:xfrm>
          <a:off x="1404938" y="914400"/>
          <a:ext cx="515143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4" imgW="2095500" imgH="584200" progId="Equation.3">
                  <p:embed/>
                </p:oleObj>
              </mc:Choice>
              <mc:Fallback>
                <p:oleObj name="Equation" r:id="rId4" imgW="20955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938" y="914400"/>
                        <a:ext cx="5151437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22460"/>
              </p:ext>
            </p:extLst>
          </p:nvPr>
        </p:nvGraphicFramePr>
        <p:xfrm>
          <a:off x="1546225" y="29718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9718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81156"/>
              </p:ext>
            </p:extLst>
          </p:nvPr>
        </p:nvGraphicFramePr>
        <p:xfrm>
          <a:off x="4315691" y="28194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8194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07043"/>
              </p:ext>
            </p:extLst>
          </p:nvPr>
        </p:nvGraphicFramePr>
        <p:xfrm>
          <a:off x="1600200" y="36052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6052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59660"/>
              </p:ext>
            </p:extLst>
          </p:nvPr>
        </p:nvGraphicFramePr>
        <p:xfrm>
          <a:off x="4114800" y="4114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4114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60110"/>
              </p:ext>
            </p:extLst>
          </p:nvPr>
        </p:nvGraphicFramePr>
        <p:xfrm>
          <a:off x="3048000" y="4747126"/>
          <a:ext cx="1295400" cy="150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14" imgW="698500" imgH="812800" progId="Equation.3">
                  <p:embed/>
                </p:oleObj>
              </mc:Choice>
              <mc:Fallback>
                <p:oleObj name="Equation" r:id="rId14" imgW="6985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4747126"/>
                        <a:ext cx="1295400" cy="150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40869"/>
              </p:ext>
            </p:extLst>
          </p:nvPr>
        </p:nvGraphicFramePr>
        <p:xfrm>
          <a:off x="1600200" y="4724400"/>
          <a:ext cx="12255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6" imgW="660400" imgH="812800" progId="Equation.3">
                  <p:embed/>
                </p:oleObj>
              </mc:Choice>
              <mc:Fallback>
                <p:oleObj name="Equation" r:id="rId16" imgW="6604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1225550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12415"/>
              </p:ext>
            </p:extLst>
          </p:nvPr>
        </p:nvGraphicFramePr>
        <p:xfrm>
          <a:off x="7127875" y="4800600"/>
          <a:ext cx="11779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8" imgW="635000" imgH="812800" progId="Equation.3">
                  <p:embed/>
                </p:oleObj>
              </mc:Choice>
              <mc:Fallback>
                <p:oleObj name="Equation" r:id="rId18" imgW="6350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27875" y="4800600"/>
                        <a:ext cx="117792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42819"/>
              </p:ext>
            </p:extLst>
          </p:nvPr>
        </p:nvGraphicFramePr>
        <p:xfrm>
          <a:off x="4876800" y="5303838"/>
          <a:ext cx="16240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20" imgW="876300" imgH="266700" progId="Equation.3">
                  <p:embed/>
                </p:oleObj>
              </mc:Choice>
              <mc:Fallback>
                <p:oleObj name="Equation" r:id="rId20" imgW="876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76800" y="5303838"/>
                        <a:ext cx="1624012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21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40175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Residual sum of squares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Ordinary-Least Squares (OLS)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- Take derivative of the RSS with respect to one coefficient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Set the resulting equation equal to zero (FOC)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- Do the same for all coefficients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This yields as many equations as unknowns, solve for the coefficients.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We are going to stack all these FOC to get a closed-form matrix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representation of the OLS solution.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The solution will take the following form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0186"/>
              </p:ext>
            </p:extLst>
          </p:nvPr>
        </p:nvGraphicFramePr>
        <p:xfrm>
          <a:off x="838200" y="1143000"/>
          <a:ext cx="7086600" cy="13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3175000" imgH="584200" progId="Equation.3">
                  <p:embed/>
                </p:oleObj>
              </mc:Choice>
              <mc:Fallback>
                <p:oleObj name="Equation" r:id="rId4" imgW="3175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7086600" cy="130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28121"/>
              </p:ext>
            </p:extLst>
          </p:nvPr>
        </p:nvGraphicFramePr>
        <p:xfrm>
          <a:off x="2543175" y="5023810"/>
          <a:ext cx="3095625" cy="161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6" imgW="1511300" imgH="787400" progId="Equation.3">
                  <p:embed/>
                </p:oleObj>
              </mc:Choice>
              <mc:Fallback>
                <p:oleObj name="Equation" r:id="rId6" imgW="15113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3175" y="5023810"/>
                        <a:ext cx="3095625" cy="161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79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Steps for deriving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42647"/>
              </p:ext>
            </p:extLst>
          </p:nvPr>
        </p:nvGraphicFramePr>
        <p:xfrm>
          <a:off x="838200" y="822325"/>
          <a:ext cx="5640387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2527300" imgH="2159000" progId="Equation.3">
                  <p:embed/>
                </p:oleObj>
              </mc:Choice>
              <mc:Fallback>
                <p:oleObj name="Equation" r:id="rId4" imgW="2527300" imgH="215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2325"/>
                        <a:ext cx="5640387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41244"/>
              </p:ext>
            </p:extLst>
          </p:nvPr>
        </p:nvGraphicFramePr>
        <p:xfrm>
          <a:off x="915987" y="5383212"/>
          <a:ext cx="7313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3276600" imgH="558800" progId="Equation.3">
                  <p:embed/>
                </p:oleObj>
              </mc:Choice>
              <mc:Fallback>
                <p:oleObj name="Equation" r:id="rId6" imgW="3276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7" y="5383212"/>
                        <a:ext cx="7313613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50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Steps for deriving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45399"/>
              </p:ext>
            </p:extLst>
          </p:nvPr>
        </p:nvGraphicFramePr>
        <p:xfrm>
          <a:off x="838200" y="822325"/>
          <a:ext cx="5640387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2527300" imgH="2159000" progId="Equation.3">
                  <p:embed/>
                </p:oleObj>
              </mc:Choice>
              <mc:Fallback>
                <p:oleObj name="Equation" r:id="rId4" imgW="2527300" imgH="215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2325"/>
                        <a:ext cx="5640387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85542"/>
              </p:ext>
            </p:extLst>
          </p:nvPr>
        </p:nvGraphicFramePr>
        <p:xfrm>
          <a:off x="915987" y="5383212"/>
          <a:ext cx="7313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6" imgW="3276600" imgH="558800" progId="Equation.3">
                  <p:embed/>
                </p:oleObj>
              </mc:Choice>
              <mc:Fallback>
                <p:oleObj name="Equation" r:id="rId6" imgW="3276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7" y="5383212"/>
                        <a:ext cx="7313613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15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Stack all the FOCs in a system of linear equations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25367"/>
              </p:ext>
            </p:extLst>
          </p:nvPr>
        </p:nvGraphicFramePr>
        <p:xfrm>
          <a:off x="2322513" y="1122363"/>
          <a:ext cx="34290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2513" y="1122363"/>
                        <a:ext cx="34290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872"/>
              </p:ext>
            </p:extLst>
          </p:nvPr>
        </p:nvGraphicFramePr>
        <p:xfrm>
          <a:off x="1600200" y="2133600"/>
          <a:ext cx="4994275" cy="2319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6" imgW="2324100" imgH="1079500" progId="Equation.3">
                  <p:embed/>
                </p:oleObj>
              </mc:Choice>
              <mc:Fallback>
                <p:oleObj name="Equation" r:id="rId6" imgW="23241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2133600"/>
                        <a:ext cx="4994275" cy="2319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08764"/>
              </p:ext>
            </p:extLst>
          </p:nvPr>
        </p:nvGraphicFramePr>
        <p:xfrm>
          <a:off x="3119438" y="4859338"/>
          <a:ext cx="180181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8" imgW="838200" imgH="457200" progId="Equation.3">
                  <p:embed/>
                </p:oleObj>
              </mc:Choice>
              <mc:Fallback>
                <p:oleObj name="Equation" r:id="rId8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9438" y="4859338"/>
                        <a:ext cx="1801812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 Under Normal Assumptions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Multiple linear regression with normal error terms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72352"/>
              </p:ext>
            </p:extLst>
          </p:nvPr>
        </p:nvGraphicFramePr>
        <p:xfrm>
          <a:off x="876300" y="1550988"/>
          <a:ext cx="5524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2247900" imgH="330200" progId="Equation.3">
                  <p:embed/>
                </p:oleObj>
              </mc:Choice>
              <mc:Fallback>
                <p:oleObj name="Equation" r:id="rId4" imgW="22479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1550988"/>
                        <a:ext cx="552450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81504"/>
              </p:ext>
            </p:extLst>
          </p:nvPr>
        </p:nvGraphicFramePr>
        <p:xfrm>
          <a:off x="6553200" y="1520825"/>
          <a:ext cx="2028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6" imgW="825500" imgH="342900" progId="Equation.3">
                  <p:embed/>
                </p:oleObj>
              </mc:Choice>
              <mc:Fallback>
                <p:oleObj name="Equation" r:id="rId6" imgW="825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1520825"/>
                        <a:ext cx="20288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48107"/>
              </p:ext>
            </p:extLst>
          </p:nvPr>
        </p:nvGraphicFramePr>
        <p:xfrm>
          <a:off x="457200" y="2895600"/>
          <a:ext cx="7620000" cy="33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8" imgW="3543300" imgH="1549400" progId="Equation.3">
                  <p:embed/>
                </p:oleObj>
              </mc:Choice>
              <mc:Fallback>
                <p:oleObj name="Equation" r:id="rId8" imgW="35433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2895600"/>
                        <a:ext cx="7620000" cy="33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1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 Under Normal Assumptions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Log-Likelihood Function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MLE of Reg. Coefficients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37825"/>
              </p:ext>
            </p:extLst>
          </p:nvPr>
        </p:nvGraphicFramePr>
        <p:xfrm>
          <a:off x="823913" y="1371600"/>
          <a:ext cx="661511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2692400" imgH="508000" progId="Equation.3">
                  <p:embed/>
                </p:oleObj>
              </mc:Choice>
              <mc:Fallback>
                <p:oleObj name="Equation" r:id="rId4" imgW="26924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913" y="1371600"/>
                        <a:ext cx="6615112" cy="124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56072"/>
              </p:ext>
            </p:extLst>
          </p:nvPr>
        </p:nvGraphicFramePr>
        <p:xfrm>
          <a:off x="776288" y="3124200"/>
          <a:ext cx="67103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6" imgW="2730500" imgH="431800" progId="Equation.3">
                  <p:embed/>
                </p:oleObj>
              </mc:Choice>
              <mc:Fallback>
                <p:oleObj name="Equation" r:id="rId6" imgW="2730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288" y="3124200"/>
                        <a:ext cx="6710362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68"/>
              </p:ext>
            </p:extLst>
          </p:nvPr>
        </p:nvGraphicFramePr>
        <p:xfrm>
          <a:off x="1219200" y="4648200"/>
          <a:ext cx="68040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8" imgW="2768600" imgH="431800" progId="Equation.3">
                  <p:embed/>
                </p:oleObj>
              </mc:Choice>
              <mc:Fallback>
                <p:oleObj name="Equation" r:id="rId8" imgW="2768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6804025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96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Distribution of OLS (&amp; ML)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5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450</Words>
  <Application>Microsoft Macintosh PowerPoint</Application>
  <PresentationFormat>On-screen Show (4:3)</PresentationFormat>
  <Paragraphs>320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STT 465  I. Multiple Linear Regression (MLE/OLS) II. Multivariate Normal Distribution II. Bayesian Multiple Linear Regression</vt:lpstr>
      <vt:lpstr>Multiple Linear Regression</vt:lpstr>
      <vt:lpstr>Multiple Linear Regression</vt:lpstr>
      <vt:lpstr>Steps for deriving OLS estimates</vt:lpstr>
      <vt:lpstr>Steps for deriving OLS estimates</vt:lpstr>
      <vt:lpstr>Stack all the FOCs in a system of linear equations</vt:lpstr>
      <vt:lpstr>Maximum Likelihood Estimation Under Normal Assumptions</vt:lpstr>
      <vt:lpstr>Maximum Likelihood Estimation Under Normal Assumptions</vt:lpstr>
      <vt:lpstr>Sampling Distribution of OLS (&amp; ML) Estimates</vt:lpstr>
      <vt:lpstr>Sampling Distribution of OLS estimates</vt:lpstr>
      <vt:lpstr>Sampling Distribution of OLS estimates</vt:lpstr>
      <vt:lpstr>Applications</vt:lpstr>
      <vt:lpstr>Applications</vt:lpstr>
      <vt:lpstr>Multivariate Normal Distribution</vt:lpstr>
      <vt:lpstr>Multivariate Normal Distribution</vt:lpstr>
      <vt:lpstr>Multivariate Normal Distribution</vt:lpstr>
      <vt:lpstr>Multivariate Normal Distribution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418</cp:revision>
  <dcterms:created xsi:type="dcterms:W3CDTF">2012-12-12T17:55:05Z</dcterms:created>
  <dcterms:modified xsi:type="dcterms:W3CDTF">2015-10-19T14:20:21Z</dcterms:modified>
  <cp:category/>
</cp:coreProperties>
</file>