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8" r:id="rId2"/>
    <p:sldId id="370" r:id="rId3"/>
    <p:sldId id="367" r:id="rId4"/>
    <p:sldId id="368" r:id="rId5"/>
    <p:sldId id="371" r:id="rId6"/>
    <p:sldId id="369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80" r:id="rId15"/>
    <p:sldId id="38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6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22.emf"/><Relationship Id="rId1" Type="http://schemas.openxmlformats.org/officeDocument/2006/relationships/image" Target="../media/image12.emf"/><Relationship Id="rId2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8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057400"/>
            <a:ext cx="8077200" cy="1938992"/>
          </a:xfrm>
          <a:prstGeom prst="rect">
            <a:avLst/>
          </a:prstGeom>
          <a:noFill/>
          <a:ln w="6350" cmpd="sng"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=&gt;  </a:t>
            </a:r>
            <a:r>
              <a:rPr lang="en-US" sz="2400" dirty="0" smtClean="0">
                <a:solidFill>
                  <a:schemeClr val="tx2"/>
                </a:solidFill>
              </a:rPr>
              <a:t>Regression With Censored Data</a:t>
            </a:r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=&gt; Regression with binary outcomes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Regression with Binary Outcomes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9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Regression with Binary Outcomes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   Binary outcomes follow Bernoulli distributions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Regression with Binary outcomes: we want to make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 function of one or more predictors. 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Problem: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lives in the 0-1 interval,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while a regression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function                lives in the real line.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get around this we need to introduce a link function that maps from the real line to the 0-1 interval.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most commonly used links are the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probit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link.</a:t>
            </a: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24114"/>
              </p:ext>
            </p:extLst>
          </p:nvPr>
        </p:nvGraphicFramePr>
        <p:xfrm>
          <a:off x="3657600" y="1676400"/>
          <a:ext cx="2211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Equation" r:id="rId3" imgW="1333500" imgH="292100" progId="Equation.3">
                  <p:embed/>
                </p:oleObj>
              </mc:Choice>
              <mc:Fallback>
                <p:oleObj name="Equation" r:id="rId3" imgW="1333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76400"/>
                        <a:ext cx="2211387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920887"/>
              </p:ext>
            </p:extLst>
          </p:nvPr>
        </p:nvGraphicFramePr>
        <p:xfrm>
          <a:off x="1905000" y="1752600"/>
          <a:ext cx="1073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5" imgW="647700" imgH="241300" progId="Equation.3">
                  <p:embed/>
                </p:oleObj>
              </mc:Choice>
              <mc:Fallback>
                <p:oleObj name="Equation" r:id="rId5" imgW="647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1752600"/>
                        <a:ext cx="10731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86686"/>
              </p:ext>
            </p:extLst>
          </p:nvPr>
        </p:nvGraphicFramePr>
        <p:xfrm>
          <a:off x="4482403" y="3733800"/>
          <a:ext cx="77539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7" imgW="622300" imgH="330200" progId="Equation.3">
                  <p:embed/>
                </p:oleObj>
              </mc:Choice>
              <mc:Fallback>
                <p:oleObj name="Equation" r:id="rId7" imgW="6223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2403" y="3733800"/>
                        <a:ext cx="77539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62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Logistic Regression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27806"/>
              </p:ext>
            </p:extLst>
          </p:nvPr>
        </p:nvGraphicFramePr>
        <p:xfrm>
          <a:off x="1143000" y="1524000"/>
          <a:ext cx="13049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Equation" r:id="rId3" imgW="787400" imgH="241300" progId="Equation.3">
                  <p:embed/>
                </p:oleObj>
              </mc:Choice>
              <mc:Fallback>
                <p:oleObj name="Equation" r:id="rId3" imgW="787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524000"/>
                        <a:ext cx="130492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034875"/>
              </p:ext>
            </p:extLst>
          </p:nvPr>
        </p:nvGraphicFramePr>
        <p:xfrm>
          <a:off x="3200400" y="1295400"/>
          <a:ext cx="22955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Equation" r:id="rId5" imgW="1384300" imgH="431800" progId="Equation.3">
                  <p:embed/>
                </p:oleObj>
              </mc:Choice>
              <mc:Fallback>
                <p:oleObj name="Equation" r:id="rId5" imgW="1384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1295400"/>
                        <a:ext cx="2295525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94394"/>
              </p:ext>
            </p:extLst>
          </p:nvPr>
        </p:nvGraphicFramePr>
        <p:xfrm>
          <a:off x="5859463" y="1147763"/>
          <a:ext cx="18526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Equation" r:id="rId7" imgW="1117600" imgH="609600" progId="Equation.3">
                  <p:embed/>
                </p:oleObj>
              </mc:Choice>
              <mc:Fallback>
                <p:oleObj name="Equation" r:id="rId7" imgW="11176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9463" y="1147763"/>
                        <a:ext cx="1852612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" y="2286000"/>
            <a:ext cx="65913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9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Logistic Regression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 Likelihood Function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20529"/>
              </p:ext>
            </p:extLst>
          </p:nvPr>
        </p:nvGraphicFramePr>
        <p:xfrm>
          <a:off x="1531938" y="3048000"/>
          <a:ext cx="27368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Equation" r:id="rId3" imgW="1651000" imgH="431800" progId="Equation.3">
                  <p:embed/>
                </p:oleObj>
              </mc:Choice>
              <mc:Fallback>
                <p:oleObj name="Equation" r:id="rId3" imgW="1651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1938" y="3048000"/>
                        <a:ext cx="2736850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087730"/>
              </p:ext>
            </p:extLst>
          </p:nvPr>
        </p:nvGraphicFramePr>
        <p:xfrm>
          <a:off x="4627563" y="2819400"/>
          <a:ext cx="18938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Equation" r:id="rId5" imgW="1143000" imgH="609600" progId="Equation.3">
                  <p:embed/>
                </p:oleObj>
              </mc:Choice>
              <mc:Fallback>
                <p:oleObj name="Equation" r:id="rId5" imgW="1143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7563" y="2819400"/>
                        <a:ext cx="189388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493050"/>
              </p:ext>
            </p:extLst>
          </p:nvPr>
        </p:nvGraphicFramePr>
        <p:xfrm>
          <a:off x="1905000" y="1676401"/>
          <a:ext cx="3581400" cy="75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Equation" r:id="rId7" imgW="1511300" imgH="317500" progId="Equation.3">
                  <p:embed/>
                </p:oleObj>
              </mc:Choice>
              <mc:Fallback>
                <p:oleObj name="Equation" r:id="rId7" imgW="15113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1676401"/>
                        <a:ext cx="3581400" cy="755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462576"/>
              </p:ext>
            </p:extLst>
          </p:nvPr>
        </p:nvGraphicFramePr>
        <p:xfrm>
          <a:off x="1636713" y="4508500"/>
          <a:ext cx="511651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Equation" r:id="rId9" imgW="2159000" imgH="508000" progId="Equation.3">
                  <p:embed/>
                </p:oleObj>
              </mc:Choice>
              <mc:Fallback>
                <p:oleObj name="Equation" r:id="rId9" imgW="21590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36713" y="4508500"/>
                        <a:ext cx="5116512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10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Threshold Model (</a:t>
            </a:r>
            <a:r>
              <a:rPr lang="en-US" sz="2800" dirty="0" err="1" smtClean="0">
                <a:solidFill>
                  <a:srgbClr val="800000"/>
                </a:solidFill>
              </a:rPr>
              <a:t>Probit</a:t>
            </a:r>
            <a:r>
              <a:rPr lang="en-US" sz="2800" dirty="0" smtClean="0">
                <a:solidFill>
                  <a:srgbClr val="800000"/>
                </a:solidFill>
              </a:rPr>
              <a:t> Link)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595237"/>
              </p:ext>
            </p:extLst>
          </p:nvPr>
        </p:nvGraphicFramePr>
        <p:xfrm>
          <a:off x="1752600" y="1295400"/>
          <a:ext cx="2181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3" imgW="1054100" imgH="330200" progId="Equation.3">
                  <p:embed/>
                </p:oleObj>
              </mc:Choice>
              <mc:Fallback>
                <p:oleObj name="Equation" r:id="rId3" imgW="10541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295400"/>
                        <a:ext cx="218122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832418"/>
              </p:ext>
            </p:extLst>
          </p:nvPr>
        </p:nvGraphicFramePr>
        <p:xfrm>
          <a:off x="5105400" y="1143000"/>
          <a:ext cx="24161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Equation" r:id="rId5" imgW="1168400" imgH="469900" progId="Equation.3">
                  <p:embed/>
                </p:oleObj>
              </mc:Choice>
              <mc:Fallback>
                <p:oleObj name="Equation" r:id="rId5" imgW="1168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05400" y="1143000"/>
                        <a:ext cx="2416175" cy="97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65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Logistic Regression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 Likelihood Function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277908"/>
              </p:ext>
            </p:extLst>
          </p:nvPr>
        </p:nvGraphicFramePr>
        <p:xfrm>
          <a:off x="1752600" y="3048000"/>
          <a:ext cx="22955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Equation" r:id="rId3" imgW="1384300" imgH="431800" progId="Equation.3">
                  <p:embed/>
                </p:oleObj>
              </mc:Choice>
              <mc:Fallback>
                <p:oleObj name="Equation" r:id="rId3" imgW="1384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3048000"/>
                        <a:ext cx="2295525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30164"/>
              </p:ext>
            </p:extLst>
          </p:nvPr>
        </p:nvGraphicFramePr>
        <p:xfrm>
          <a:off x="4038600" y="2895600"/>
          <a:ext cx="18526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Equation" r:id="rId5" imgW="1117600" imgH="609600" progId="Equation.3">
                  <p:embed/>
                </p:oleObj>
              </mc:Choice>
              <mc:Fallback>
                <p:oleObj name="Equation" r:id="rId5" imgW="11176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2895600"/>
                        <a:ext cx="1852612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710215"/>
              </p:ext>
            </p:extLst>
          </p:nvPr>
        </p:nvGraphicFramePr>
        <p:xfrm>
          <a:off x="1905000" y="1676401"/>
          <a:ext cx="3581400" cy="75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Equation" r:id="rId7" imgW="1511300" imgH="317500" progId="Equation.3">
                  <p:embed/>
                </p:oleObj>
              </mc:Choice>
              <mc:Fallback>
                <p:oleObj name="Equation" r:id="rId7" imgW="15113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1676401"/>
                        <a:ext cx="3581400" cy="755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46025"/>
              </p:ext>
            </p:extLst>
          </p:nvPr>
        </p:nvGraphicFramePr>
        <p:xfrm>
          <a:off x="914400" y="4267200"/>
          <a:ext cx="6561138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Equation" r:id="rId9" imgW="2768600" imgH="711200" progId="Equation.3">
                  <p:embed/>
                </p:oleObj>
              </mc:Choice>
              <mc:Fallback>
                <p:oleObj name="Equation" r:id="rId9" imgW="27686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4267200"/>
                        <a:ext cx="6561138" cy="169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1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Regression with Censored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9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2057400"/>
            <a:ext cx="1295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(alive)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2057400"/>
            <a:ext cx="1295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(death)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00400" y="2514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3505200"/>
            <a:ext cx="1295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(alive)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3505200"/>
            <a:ext cx="1295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(death)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3048000" y="3962400"/>
            <a:ext cx="419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Time to Event Data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0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Censoring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1430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event time is larger than the observation time (right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EXAMPLES: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-The study is closed.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-The subject is lost from follow-up.</a:t>
            </a:r>
          </a:p>
          <a:p>
            <a:endParaRPr lang="en-US" dirty="0" smtClean="0"/>
          </a:p>
          <a:p>
            <a:r>
              <a:rPr lang="en-US" dirty="0" smtClean="0"/>
              <a:t>The time to event is shorter than the observed time (left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-When did you started using cigarettes? “I cannot recall”.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-At the beginning of an observational study following up diabetes incidence, some subjects have diabetes at the beginning. </a:t>
            </a: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The event is known to fall in an interval, but the exact time is unknown (interval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-Phenotypes are collected every 5 years.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0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Censoring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1430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event time is larger than the observation time (right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EXAMPLES: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-The study is closed.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-The subject is lost from follow-up.</a:t>
            </a:r>
          </a:p>
          <a:p>
            <a:endParaRPr lang="en-US" dirty="0" smtClean="0"/>
          </a:p>
          <a:p>
            <a:r>
              <a:rPr lang="en-US" dirty="0" smtClean="0"/>
              <a:t>The time to event is shorter than the observed time (left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-When did you started using cigarettes? “I cannot recall”.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-At the beginning of an observational study following up diabetes incidence, some subjects have diabetes at the beginning. </a:t>
            </a: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The event is known to fall in an interval, but the exact time is unknown (interval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-Phenotypes are collected every 5 years.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3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Right-Censoring  (Y</a:t>
            </a:r>
            <a:r>
              <a:rPr lang="en-US" sz="2800" baseline="-25000" dirty="0" smtClean="0">
                <a:solidFill>
                  <a:srgbClr val="800000"/>
                </a:solidFill>
              </a:rPr>
              <a:t>i</a:t>
            </a:r>
            <a:r>
              <a:rPr lang="en-US" sz="2800" dirty="0" smtClean="0">
                <a:solidFill>
                  <a:srgbClr val="800000"/>
                </a:solidFill>
              </a:rPr>
              <a:t>&gt;</a:t>
            </a:r>
            <a:r>
              <a:rPr lang="en-US" sz="2800" dirty="0" err="1" smtClean="0">
                <a:solidFill>
                  <a:srgbClr val="800000"/>
                </a:solidFill>
              </a:rPr>
              <a:t>C</a:t>
            </a:r>
            <a:r>
              <a:rPr lang="en-US" sz="2800" baseline="-25000" dirty="0" err="1" smtClean="0">
                <a:solidFill>
                  <a:srgbClr val="800000"/>
                </a:solidFill>
              </a:rPr>
              <a:t>i</a:t>
            </a:r>
            <a:r>
              <a:rPr lang="en-US" sz="2800" dirty="0" smtClean="0">
                <a:solidFill>
                  <a:srgbClr val="8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61722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Time-frame of the study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981200"/>
            <a:ext cx="0" cy="259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34200" y="1905000"/>
            <a:ext cx="0" cy="259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876800"/>
            <a:ext cx="13716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Beginning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4800600"/>
            <a:ext cx="13716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End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38200" y="4495800"/>
            <a:ext cx="60960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600" y="5334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Rats 1,2 and 3: </a:t>
            </a:r>
            <a:r>
              <a:rPr lang="en-US" dirty="0" smtClean="0"/>
              <a:t>time to event is observed.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1F497D"/>
                </a:solidFill>
              </a:rPr>
              <a:t>Rat 4: </a:t>
            </a:r>
            <a:r>
              <a:rPr lang="en-US" dirty="0" smtClean="0"/>
              <a:t>time to event is unknown; however we know the time to censor, and we know that the event will happens after  T</a:t>
            </a:r>
            <a:r>
              <a:rPr lang="en-US" baseline="-25000" dirty="0" smtClean="0"/>
              <a:t>i</a:t>
            </a:r>
            <a:r>
              <a:rPr lang="en-US" dirty="0" smtClean="0"/>
              <a:t>&gt;</a:t>
            </a:r>
            <a:r>
              <a:rPr lang="en-US" dirty="0" err="1"/>
              <a:t>Ri</a:t>
            </a:r>
            <a:r>
              <a:rPr lang="en-US" dirty="0"/>
              <a:t> (right-censored data</a:t>
            </a:r>
            <a:r>
              <a:rPr lang="en-US" dirty="0" smtClean="0"/>
              <a:t>)</a:t>
            </a:r>
            <a:endParaRPr lang="en-US" baseline="-25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838200" y="2209800"/>
            <a:ext cx="3886200" cy="381000"/>
            <a:chOff x="838200" y="2209800"/>
            <a:chExt cx="3886200" cy="381000"/>
          </a:xfrm>
        </p:grpSpPr>
        <p:grpSp>
          <p:nvGrpSpPr>
            <p:cNvPr id="2" name="Group 24"/>
            <p:cNvGrpSpPr/>
            <p:nvPr/>
          </p:nvGrpSpPr>
          <p:grpSpPr>
            <a:xfrm>
              <a:off x="838200" y="2209800"/>
              <a:ext cx="3429000" cy="369332"/>
              <a:chOff x="1066800" y="2209800"/>
              <a:chExt cx="3429000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1066800" y="2438400"/>
                <a:ext cx="3429000" cy="0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headEnd type="oval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600200" y="2209800"/>
                <a:ext cx="1143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Rat 1</a:t>
                </a:r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343400" y="22098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8200" y="2754868"/>
            <a:ext cx="2971800" cy="445532"/>
            <a:chOff x="838200" y="2754868"/>
            <a:chExt cx="2971800" cy="445532"/>
          </a:xfrm>
        </p:grpSpPr>
        <p:grpSp>
          <p:nvGrpSpPr>
            <p:cNvPr id="3" name="Group 25"/>
            <p:cNvGrpSpPr/>
            <p:nvPr/>
          </p:nvGrpSpPr>
          <p:grpSpPr>
            <a:xfrm>
              <a:off x="838200" y="2754868"/>
              <a:ext cx="2590800" cy="369332"/>
              <a:chOff x="2286000" y="2754868"/>
              <a:chExt cx="2590800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V="1">
                <a:off x="2286000" y="2971800"/>
                <a:ext cx="2590800" cy="11668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headEnd type="oval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819400" y="2754868"/>
                <a:ext cx="1143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Rat 2</a:t>
                </a:r>
                <a:endParaRPr lang="en-US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505200" y="28194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8200" y="3200400"/>
            <a:ext cx="4876800" cy="381000"/>
            <a:chOff x="838200" y="3200400"/>
            <a:chExt cx="487680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838200" y="3429000"/>
              <a:ext cx="4495800" cy="11668"/>
            </a:xfrm>
            <a:prstGeom prst="straightConnector1">
              <a:avLst/>
            </a:prstGeom>
            <a:ln>
              <a:solidFill>
                <a:srgbClr val="800000"/>
              </a:solidFill>
              <a:headEnd type="oval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371600" y="3212068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Rat 3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10200" y="32004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8200" y="3429000"/>
            <a:ext cx="6858000" cy="609600"/>
            <a:chOff x="838200" y="3429000"/>
            <a:chExt cx="6858000" cy="609600"/>
          </a:xfrm>
        </p:grpSpPr>
        <p:grpSp>
          <p:nvGrpSpPr>
            <p:cNvPr id="7" name="Group 27"/>
            <p:cNvGrpSpPr/>
            <p:nvPr/>
          </p:nvGrpSpPr>
          <p:grpSpPr>
            <a:xfrm>
              <a:off x="838200" y="3669268"/>
              <a:ext cx="6858000" cy="369332"/>
              <a:chOff x="4343400" y="3669268"/>
              <a:chExt cx="3429000" cy="369332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4343400" y="3897868"/>
                <a:ext cx="3429000" cy="0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headEnd type="oval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610100" y="3669268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Rat 4</a:t>
                </a:r>
                <a:endParaRPr 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629400" y="34290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8200" y="3657600"/>
            <a:ext cx="7010400" cy="902732"/>
            <a:chOff x="838200" y="3657600"/>
            <a:chExt cx="7010400" cy="902732"/>
          </a:xfrm>
        </p:grpSpPr>
        <p:grpSp>
          <p:nvGrpSpPr>
            <p:cNvPr id="9" name="Group 20"/>
            <p:cNvGrpSpPr/>
            <p:nvPr/>
          </p:nvGrpSpPr>
          <p:grpSpPr>
            <a:xfrm>
              <a:off x="838200" y="3962400"/>
              <a:ext cx="6096000" cy="597932"/>
              <a:chOff x="4343400" y="3962400"/>
              <a:chExt cx="2590800" cy="597932"/>
            </a:xfrm>
          </p:grpSpPr>
          <p:sp>
            <p:nvSpPr>
              <p:cNvPr id="19" name="Left Brace 18"/>
              <p:cNvSpPr/>
              <p:nvPr/>
            </p:nvSpPr>
            <p:spPr>
              <a:xfrm rot="16200000">
                <a:off x="5486400" y="2819400"/>
                <a:ext cx="304800" cy="2590800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86400" y="4191000"/>
                <a:ext cx="962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800000"/>
                    </a:solidFill>
                  </a:rPr>
                  <a:t>Time to censor (</a:t>
                </a:r>
                <a:r>
                  <a:rPr lang="en-US" dirty="0" err="1" smtClean="0"/>
                  <a:t>Ci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800000"/>
                    </a:solidFill>
                  </a:rPr>
                  <a:t>)</a:t>
                </a:r>
                <a:endParaRPr lang="en-US" baseline="-25000" dirty="0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7010400" y="3657600"/>
              <a:ext cx="838200" cy="45720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3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Dealing with Censoring in Bayesian Regression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539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1F497D"/>
                </a:solidFill>
              </a:rPr>
              <a:t>Our strategy will be as the same as before: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   Write down the likelihood (for censored data in this case)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Define the prior 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Using the above, arrive at the joint posterior (it typically does not have a closed form)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 the joint posterior  derive the fully conditional distribution of the censored data points.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Incorporate the fully conditional on the Gibbs sampler.</a:t>
            </a: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rgbClr val="1F497D"/>
                </a:solidFill>
              </a:rPr>
              <a:t>Notation:</a:t>
            </a:r>
            <a:endParaRPr lang="en-US" sz="2400" b="1" u="sng" dirty="0">
              <a:solidFill>
                <a:srgbClr val="1F497D"/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Yi: response (e.g., time to event or censoring time)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a dummy variable with 1 indicating event and 0 indicating censoring.</a:t>
            </a:r>
          </a:p>
          <a:p>
            <a:pPr marL="742950" lvl="1" indent="-285750">
              <a:buFontTx/>
              <a:buChar char="-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36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Likelihood Function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116112"/>
              </p:ext>
            </p:extLst>
          </p:nvPr>
        </p:nvGraphicFramePr>
        <p:xfrm>
          <a:off x="1143000" y="4953000"/>
          <a:ext cx="61341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Equation" r:id="rId4" imgW="3695700" imgH="685800" progId="Equation.3">
                  <p:embed/>
                </p:oleObj>
              </mc:Choice>
              <mc:Fallback>
                <p:oleObj name="Equation" r:id="rId4" imgW="3695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4953000"/>
                        <a:ext cx="613410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11430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Observed Data-points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279349"/>
              </p:ext>
            </p:extLst>
          </p:nvPr>
        </p:nvGraphicFramePr>
        <p:xfrm>
          <a:off x="457200" y="1905000"/>
          <a:ext cx="3061641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Equation" r:id="rId6" imgW="2235200" imgH="787400" progId="Equation.3">
                  <p:embed/>
                </p:oleObj>
              </mc:Choice>
              <mc:Fallback>
                <p:oleObj name="Equation" r:id="rId6" imgW="22352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1905000"/>
                        <a:ext cx="3061641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81600" y="11430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Censored Data-points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23359"/>
              </p:ext>
            </p:extLst>
          </p:nvPr>
        </p:nvGraphicFramePr>
        <p:xfrm>
          <a:off x="4800600" y="1905000"/>
          <a:ext cx="4008437" cy="107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Equation" r:id="rId8" imgW="2933700" imgH="787400" progId="Equation.3">
                  <p:embed/>
                </p:oleObj>
              </mc:Choice>
              <mc:Fallback>
                <p:oleObj name="Equation" r:id="rId8" imgW="29337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00600" y="1905000"/>
                        <a:ext cx="4008437" cy="1076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95600" y="39624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Likelihood Function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6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382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35715"/>
              </p:ext>
            </p:extLst>
          </p:nvPr>
        </p:nvGraphicFramePr>
        <p:xfrm>
          <a:off x="1752600" y="1066800"/>
          <a:ext cx="61341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1" name="Equation" r:id="rId4" imgW="3695700" imgH="685800" progId="Equation.3">
                  <p:embed/>
                </p:oleObj>
              </mc:Choice>
              <mc:Fallback>
                <p:oleObj name="Equation" r:id="rId4" imgW="3695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1066800"/>
                        <a:ext cx="613410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8600" y="990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Likelihood Function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362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Prior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9454"/>
              </p:ext>
            </p:extLst>
          </p:nvPr>
        </p:nvGraphicFramePr>
        <p:xfrm>
          <a:off x="1828800" y="2362200"/>
          <a:ext cx="1558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2" name="Equation" r:id="rId6" imgW="939800" imgH="292100" progId="Equation.3">
                  <p:embed/>
                </p:oleObj>
              </mc:Choice>
              <mc:Fallback>
                <p:oleObj name="Equation" r:id="rId6" imgW="939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2362200"/>
                        <a:ext cx="15589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1000" y="32004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Joint Posterior: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229544"/>
              </p:ext>
            </p:extLst>
          </p:nvPr>
        </p:nvGraphicFramePr>
        <p:xfrm>
          <a:off x="457200" y="3352800"/>
          <a:ext cx="838358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3" name="Equation" r:id="rId8" imgW="5054600" imgH="685800" progId="Equation.3">
                  <p:embed/>
                </p:oleObj>
              </mc:Choice>
              <mc:Fallback>
                <p:oleObj name="Equation" r:id="rId8" imgW="50546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3352800"/>
                        <a:ext cx="8383588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1000" y="46482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Fully Conditional (truncated normal):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417828"/>
              </p:ext>
            </p:extLst>
          </p:nvPr>
        </p:nvGraphicFramePr>
        <p:xfrm>
          <a:off x="2209800" y="5181600"/>
          <a:ext cx="32448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name="Equation" r:id="rId10" imgW="1955800" imgH="685800" progId="Equation.3">
                  <p:embed/>
                </p:oleObj>
              </mc:Choice>
              <mc:Fallback>
                <p:oleObj name="Equation" r:id="rId10" imgW="19558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9800" y="5181600"/>
                        <a:ext cx="324485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12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8759</TotalTime>
  <Words>667</Words>
  <Application>Microsoft Macintosh PowerPoint</Application>
  <PresentationFormat>On-screen Show (4:3)</PresentationFormat>
  <Paragraphs>210</Paragraphs>
  <Slides>15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STT 465 Bayesian Multiple Linear Regression: </vt:lpstr>
      <vt:lpstr>Regression with Censored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Likelihood Function</vt:lpstr>
      <vt:lpstr>Fully Conditional Distribution</vt:lpstr>
      <vt:lpstr>Regression with Binary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463</cp:revision>
  <dcterms:created xsi:type="dcterms:W3CDTF">2012-12-12T17:55:05Z</dcterms:created>
  <dcterms:modified xsi:type="dcterms:W3CDTF">2015-11-25T15:11:02Z</dcterms:modified>
  <cp:category/>
</cp:coreProperties>
</file>