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3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1.bin" ContentType="application/vnd.openxmlformats-officedocument.oleObject"/>
  <Override PartName="/ppt/embeddings/oleObject10.bin" ContentType="application/vnd.openxmlformats-officedocument.oleObject"/>
  <Override PartName="/ppt/notesSlides/notesSlide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6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7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8" r:id="rId2"/>
    <p:sldId id="345" r:id="rId3"/>
    <p:sldId id="347" r:id="rId4"/>
    <p:sldId id="346" r:id="rId5"/>
    <p:sldId id="348" r:id="rId6"/>
    <p:sldId id="349" r:id="rId7"/>
    <p:sldId id="35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image" Target="../media/image12.emf"/><Relationship Id="rId2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image" Target="../media/image21.emf"/><Relationship Id="rId2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11/9/15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6.e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oleObject" Target="../embeddings/oleObject15.bin"/><Relationship Id="rId13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oleObject" Target="../embeddings/oleObject20.bin"/><Relationship Id="rId13" Type="http://schemas.openxmlformats.org/officeDocument/2006/relationships/image" Target="../media/image2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22.emf"/><Relationship Id="rId10" Type="http://schemas.openxmlformats.org/officeDocument/2006/relationships/oleObject" Target="../embeddings/oleObject24.bin"/><Relationship Id="rId11" Type="http://schemas.openxmlformats.org/officeDocument/2006/relationships/image" Target="../media/image2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8"/>
            <a:ext cx="7772400" cy="2895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Regression: 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Regression </a:t>
            </a:r>
            <a:r>
              <a:rPr lang="en-US" sz="2400" dirty="0">
                <a:solidFill>
                  <a:schemeClr val="tx2"/>
                </a:solidFill>
              </a:rPr>
              <a:t>equation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- Likelihood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- Prior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- Posterior distribution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- Outline of a </a:t>
            </a:r>
            <a:r>
              <a:rPr lang="en-US" sz="2400" dirty="0" smtClean="0">
                <a:solidFill>
                  <a:schemeClr val="tx2"/>
                </a:solidFill>
              </a:rPr>
              <a:t>Sampler</a:t>
            </a:r>
          </a:p>
          <a:p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    - Gibbs sampler with unknown variances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    - Gibbs sampler with single-coefficients updates.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Bayesian Multiple Linear Regression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609397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Gaussian Linear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Regression Model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Matrix representation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Let  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Then  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Stack equations 1-n to get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Probability assumptions (for now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errors)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Likelihood 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167292"/>
              </p:ext>
            </p:extLst>
          </p:nvPr>
        </p:nvGraphicFramePr>
        <p:xfrm>
          <a:off x="990600" y="1143000"/>
          <a:ext cx="26860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4" imgW="1092200" imgH="330200" progId="Equation.3">
                  <p:embed/>
                </p:oleObj>
              </mc:Choice>
              <mc:Fallback>
                <p:oleObj name="Equation" r:id="rId4" imgW="1092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268605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282875"/>
              </p:ext>
            </p:extLst>
          </p:nvPr>
        </p:nvGraphicFramePr>
        <p:xfrm>
          <a:off x="1546225" y="2667000"/>
          <a:ext cx="2614989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6" imgW="1295400" imgH="266700" progId="Equation.3">
                  <p:embed/>
                </p:oleObj>
              </mc:Choice>
              <mc:Fallback>
                <p:oleObj name="Equation" r:id="rId6" imgW="1295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6225" y="2667000"/>
                        <a:ext cx="2614989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353421"/>
              </p:ext>
            </p:extLst>
          </p:nvPr>
        </p:nvGraphicFramePr>
        <p:xfrm>
          <a:off x="4315691" y="2514600"/>
          <a:ext cx="261850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8" imgW="1308100" imgH="342900" progId="Equation.3">
                  <p:embed/>
                </p:oleObj>
              </mc:Choice>
              <mc:Fallback>
                <p:oleObj name="Equation" r:id="rId8" imgW="1308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15691" y="2514600"/>
                        <a:ext cx="2618509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136755"/>
              </p:ext>
            </p:extLst>
          </p:nvPr>
        </p:nvGraphicFramePr>
        <p:xfrm>
          <a:off x="1600200" y="3300413"/>
          <a:ext cx="170768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10" imgW="723900" imgH="215900" progId="Equation.3">
                  <p:embed/>
                </p:oleObj>
              </mc:Choice>
              <mc:Fallback>
                <p:oleObj name="Equation" r:id="rId10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3300413"/>
                        <a:ext cx="1707685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606016"/>
              </p:ext>
            </p:extLst>
          </p:nvPr>
        </p:nvGraphicFramePr>
        <p:xfrm>
          <a:off x="4114800" y="3810000"/>
          <a:ext cx="148202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12" imgW="673100" imgH="203200" progId="Equation.3">
                  <p:embed/>
                </p:oleObj>
              </mc:Choice>
              <mc:Fallback>
                <p:oleObj name="Equation" r:id="rId12" imgW="673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14800" y="3810000"/>
                        <a:ext cx="148202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629337"/>
              </p:ext>
            </p:extLst>
          </p:nvPr>
        </p:nvGraphicFramePr>
        <p:xfrm>
          <a:off x="993775" y="5611813"/>
          <a:ext cx="26797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14" imgW="1371600" imgH="241300" progId="Equation.3">
                  <p:embed/>
                </p:oleObj>
              </mc:Choice>
              <mc:Fallback>
                <p:oleObj name="Equation" r:id="rId14" imgW="1371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93775" y="5611813"/>
                        <a:ext cx="2679700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483899"/>
              </p:ext>
            </p:extLst>
          </p:nvPr>
        </p:nvGraphicFramePr>
        <p:xfrm>
          <a:off x="5562600" y="4191000"/>
          <a:ext cx="25939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16" imgW="1054100" imgH="342900" progId="Equation.3">
                  <p:embed/>
                </p:oleObj>
              </mc:Choice>
              <mc:Fallback>
                <p:oleObj name="Equation" r:id="rId16" imgW="1054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62600" y="4191000"/>
                        <a:ext cx="259397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05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Likelihood (cont.)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6186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217901"/>
              </p:ext>
            </p:extLst>
          </p:nvPr>
        </p:nvGraphicFramePr>
        <p:xfrm>
          <a:off x="457200" y="1752600"/>
          <a:ext cx="8150225" cy="139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4" imgW="3937000" imgH="673100" progId="Equation.3">
                  <p:embed/>
                </p:oleObj>
              </mc:Choice>
              <mc:Fallback>
                <p:oleObj name="Equation" r:id="rId4" imgW="39370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752600"/>
                        <a:ext cx="8150225" cy="139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33528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</a:rPr>
              <a:t>Note: MLE is OLS.</a:t>
            </a:r>
            <a:endParaRPr lang="en-US" sz="2800" dirty="0">
              <a:solidFill>
                <a:srgbClr val="800000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15245"/>
              </p:ext>
            </p:extLst>
          </p:nvPr>
        </p:nvGraphicFramePr>
        <p:xfrm>
          <a:off x="2362199" y="4572000"/>
          <a:ext cx="330917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6" imgW="1104900" imgH="279400" progId="Equation.3">
                  <p:embed/>
                </p:oleObj>
              </mc:Choice>
              <mc:Fallback>
                <p:oleObj name="Equation" r:id="rId6" imgW="1104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2199" y="4572000"/>
                        <a:ext cx="330917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48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Prior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31197"/>
            <a:ext cx="8229600" cy="5940089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Normal prior for reg. coefficients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 we assume IID, zero-mean prior we have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708040"/>
              </p:ext>
            </p:extLst>
          </p:nvPr>
        </p:nvGraphicFramePr>
        <p:xfrm>
          <a:off x="384175" y="1130300"/>
          <a:ext cx="82105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4" imgW="3822700" imgH="622300" progId="Equation.3">
                  <p:embed/>
                </p:oleObj>
              </mc:Choice>
              <mc:Fallback>
                <p:oleObj name="Equation" r:id="rId4" imgW="38227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175" y="1130300"/>
                        <a:ext cx="8210550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076379"/>
              </p:ext>
            </p:extLst>
          </p:nvPr>
        </p:nvGraphicFramePr>
        <p:xfrm>
          <a:off x="1143000" y="3429000"/>
          <a:ext cx="6110287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6" imgW="2844800" imgH="698500" progId="Equation.3">
                  <p:embed/>
                </p:oleObj>
              </mc:Choice>
              <mc:Fallback>
                <p:oleObj name="Equation" r:id="rId6" imgW="28448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429000"/>
                        <a:ext cx="6110287" cy="150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6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Density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624786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General for of the posterior density (derivation presented in class)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84599"/>
              </p:ext>
            </p:extLst>
          </p:nvPr>
        </p:nvGraphicFramePr>
        <p:xfrm>
          <a:off x="2590800" y="42672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42672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431780"/>
              </p:ext>
            </p:extLst>
          </p:nvPr>
        </p:nvGraphicFramePr>
        <p:xfrm>
          <a:off x="179388" y="964627"/>
          <a:ext cx="8126412" cy="126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6" imgW="4000500" imgH="622300" progId="Equation.3">
                  <p:embed/>
                </p:oleObj>
              </mc:Choice>
              <mc:Fallback>
                <p:oleObj name="Equation" r:id="rId6" imgW="40005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388" y="964627"/>
                        <a:ext cx="8126412" cy="1265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251085"/>
              </p:ext>
            </p:extLst>
          </p:nvPr>
        </p:nvGraphicFramePr>
        <p:xfrm>
          <a:off x="708025" y="2425700"/>
          <a:ext cx="7256463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8" imgW="3378200" imgH="622300" progId="Equation.3">
                  <p:embed/>
                </p:oleObj>
              </mc:Choice>
              <mc:Fallback>
                <p:oleObj name="Equation" r:id="rId8" imgW="33782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8025" y="2425700"/>
                        <a:ext cx="7256463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297555"/>
              </p:ext>
            </p:extLst>
          </p:nvPr>
        </p:nvGraphicFramePr>
        <p:xfrm>
          <a:off x="506413" y="5105400"/>
          <a:ext cx="267335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10" imgW="1244600" imgH="736600" progId="Equation.3">
                  <p:embed/>
                </p:oleObj>
              </mc:Choice>
              <mc:Fallback>
                <p:oleObj name="Equation" r:id="rId10" imgW="1244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6413" y="5105400"/>
                        <a:ext cx="267335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67306"/>
              </p:ext>
            </p:extLst>
          </p:nvPr>
        </p:nvGraphicFramePr>
        <p:xfrm>
          <a:off x="3513138" y="5181600"/>
          <a:ext cx="43116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12" imgW="2006600" imgH="482600" progId="Equation.3">
                  <p:embed/>
                </p:oleObj>
              </mc:Choice>
              <mc:Fallback>
                <p:oleObj name="Equation" r:id="rId12" imgW="2006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3138" y="5181600"/>
                        <a:ext cx="4311650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807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Special (most commonly used) case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605908"/>
            <a:ext cx="8229600" cy="597086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Prior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Posterior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29637"/>
              </p:ext>
            </p:extLst>
          </p:nvPr>
        </p:nvGraphicFramePr>
        <p:xfrm>
          <a:off x="2133600" y="38862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38862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51474"/>
              </p:ext>
            </p:extLst>
          </p:nvPr>
        </p:nvGraphicFramePr>
        <p:xfrm>
          <a:off x="3276600" y="2819400"/>
          <a:ext cx="19367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6" imgW="901700" imgH="292100" progId="Equation.3">
                  <p:embed/>
                </p:oleObj>
              </mc:Choice>
              <mc:Fallback>
                <p:oleObj name="Equation" r:id="rId6" imgW="9017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819400"/>
                        <a:ext cx="193675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53676"/>
              </p:ext>
            </p:extLst>
          </p:nvPr>
        </p:nvGraphicFramePr>
        <p:xfrm>
          <a:off x="381000" y="4800600"/>
          <a:ext cx="2590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8" imgW="1206500" imgH="736600" progId="Equation.3">
                  <p:embed/>
                </p:oleObj>
              </mc:Choice>
              <mc:Fallback>
                <p:oleObj name="Equation" r:id="rId8" imgW="1206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4800600"/>
                        <a:ext cx="259080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552526"/>
              </p:ext>
            </p:extLst>
          </p:nvPr>
        </p:nvGraphicFramePr>
        <p:xfrm>
          <a:off x="1905000" y="609600"/>
          <a:ext cx="31099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Equation" r:id="rId10" imgW="1447800" imgH="431800" progId="Equation.3">
                  <p:embed/>
                </p:oleObj>
              </mc:Choice>
              <mc:Fallback>
                <p:oleObj name="Equation" r:id="rId10" imgW="14478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5000" y="609600"/>
                        <a:ext cx="3109912" cy="92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85436"/>
              </p:ext>
            </p:extLst>
          </p:nvPr>
        </p:nvGraphicFramePr>
        <p:xfrm>
          <a:off x="1600200" y="1905000"/>
          <a:ext cx="42830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Equation" r:id="rId12" imgW="1993900" imgH="431800" progId="Equation.3">
                  <p:embed/>
                </p:oleObj>
              </mc:Choice>
              <mc:Fallback>
                <p:oleObj name="Equation" r:id="rId12" imgW="1993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00200" y="1905000"/>
                        <a:ext cx="4283075" cy="92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2400" y="4895672"/>
            <a:ext cx="3886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Discuss shrinkage and connection to Ridge Regression.</a:t>
            </a:r>
            <a:endParaRPr lang="en-US" sz="2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90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Outline of a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05908"/>
            <a:ext cx="8077200" cy="6247865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75000"/>
                  </a:schemeClr>
                </a:solidFill>
              </a:rPr>
              <a:t>Target distribution</a:t>
            </a:r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Outline of a sampler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- Compute C and it’s inverse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- Compute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rhs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- Compute the posterior mean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- To sample from MVN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- draw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normal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- pre-multiply the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standard normal with the (upper-triangular)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Cholesky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of the inverse of C.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- add the solution.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486260"/>
              </p:ext>
            </p:extLst>
          </p:nvPr>
        </p:nvGraphicFramePr>
        <p:xfrm>
          <a:off x="2209800" y="1143000"/>
          <a:ext cx="33543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4" imgW="1562100" imgH="482600" progId="Equation.3">
                  <p:embed/>
                </p:oleObj>
              </mc:Choice>
              <mc:Fallback>
                <p:oleObj name="Equation" r:id="rId4" imgW="15621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1143000"/>
                        <a:ext cx="3354387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377628"/>
              </p:ext>
            </p:extLst>
          </p:nvPr>
        </p:nvGraphicFramePr>
        <p:xfrm>
          <a:off x="2895600" y="1752600"/>
          <a:ext cx="25908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6" imgW="1206500" imgH="736600" progId="Equation.3">
                  <p:embed/>
                </p:oleObj>
              </mc:Choice>
              <mc:Fallback>
                <p:oleObj name="Equation" r:id="rId6" imgW="12065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1752600"/>
                        <a:ext cx="2590800" cy="158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36306"/>
              </p:ext>
            </p:extLst>
          </p:nvPr>
        </p:nvGraphicFramePr>
        <p:xfrm>
          <a:off x="3733800" y="4114800"/>
          <a:ext cx="10556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8" imgW="444500" imgH="203200" progId="Equation.3">
                  <p:embed/>
                </p:oleObj>
              </mc:Choice>
              <mc:Fallback>
                <p:oleObj name="Equation" r:id="rId8" imgW="444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33800" y="4114800"/>
                        <a:ext cx="10556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429116"/>
              </p:ext>
            </p:extLst>
          </p:nvPr>
        </p:nvGraphicFramePr>
        <p:xfrm>
          <a:off x="3975100" y="3505200"/>
          <a:ext cx="5730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10" imgW="241300" imgH="203200" progId="Equation.3">
                  <p:embed/>
                </p:oleObj>
              </mc:Choice>
              <mc:Fallback>
                <p:oleObj name="Equation" r:id="rId10" imgW="241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75100" y="3505200"/>
                        <a:ext cx="57308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28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7423</TotalTime>
  <Words>239</Words>
  <Application>Microsoft Macintosh PowerPoint</Application>
  <PresentationFormat>On-screen Show (4:3)</PresentationFormat>
  <Paragraphs>143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Equation</vt:lpstr>
      <vt:lpstr>Microsoft Equation</vt:lpstr>
      <vt:lpstr>STT 465 Bayesian Multiple Linear Regression:   </vt:lpstr>
      <vt:lpstr>Bayesian Multiple Linear Regression</vt:lpstr>
      <vt:lpstr>Likelihood (cont.)</vt:lpstr>
      <vt:lpstr>Prior</vt:lpstr>
      <vt:lpstr>Posterior Density</vt:lpstr>
      <vt:lpstr>Special (most commonly used) case</vt:lpstr>
      <vt:lpstr>Outline of a Sampler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430</cp:revision>
  <dcterms:created xsi:type="dcterms:W3CDTF">2012-12-12T17:55:05Z</dcterms:created>
  <dcterms:modified xsi:type="dcterms:W3CDTF">2015-11-09T14:23:28Z</dcterms:modified>
  <cp:category/>
</cp:coreProperties>
</file>