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5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notesSlides/notesSlide9.xml" ContentType="application/vnd.openxmlformats-officedocument.presentationml.notesSlide+xml"/>
  <Override PartName="/ppt/embeddings/Microsoft_Equation6.bin" ContentType="application/vnd.openxmlformats-officedocument.oleObject"/>
  <Override PartName="/ppt/embeddings/oleObject17.bin" ContentType="application/vnd.openxmlformats-officedocument.oleObject"/>
  <Override PartName="/ppt/notesSlides/notesSlide10.xml" ContentType="application/vnd.openxmlformats-officedocument.presentationml.notesSlide+xml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notesSlides/notesSlide11.xml" ContentType="application/vnd.openxmlformats-officedocument.presentationml.notesSlide+xml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8" r:id="rId2"/>
    <p:sldId id="345" r:id="rId3"/>
    <p:sldId id="346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8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quation7.bin"/><Relationship Id="rId5" Type="http://schemas.openxmlformats.org/officeDocument/2006/relationships/image" Target="../media/image22.emf"/><Relationship Id="rId6" Type="http://schemas.openxmlformats.org/officeDocument/2006/relationships/oleObject" Target="../embeddings/Microsoft_Equation8.bin"/><Relationship Id="rId7" Type="http://schemas.openxmlformats.org/officeDocument/2006/relationships/image" Target="../media/image23.emf"/><Relationship Id="rId8" Type="http://schemas.openxmlformats.org/officeDocument/2006/relationships/oleObject" Target="../embeddings/Microsoft_Equation9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Equation10.bin"/><Relationship Id="rId5" Type="http://schemas.openxmlformats.org/officeDocument/2006/relationships/image" Target="../media/image22.emf"/><Relationship Id="rId6" Type="http://schemas.openxmlformats.org/officeDocument/2006/relationships/oleObject" Target="../embeddings/Microsoft_Equation11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6.bin"/><Relationship Id="rId13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19.emf"/><Relationship Id="rId6" Type="http://schemas.openxmlformats.org/officeDocument/2006/relationships/oleObject" Target="../embeddings/Microsoft_Equation5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Summary of model specification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Conditional distribution of effects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Model with unknown variances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Gibbs sampler I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Fully conditional distribution of single effects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Gibbs sampler II</a:t>
            </a: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83264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. Sample error variance given effects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  - Given effects the errors are known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   - Therefore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385088"/>
              </p:ext>
            </p:extLst>
          </p:nvPr>
        </p:nvGraphicFramePr>
        <p:xfrm>
          <a:off x="5791200" y="27432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4" imgW="673100" imgH="203200" progId="Equation.3">
                  <p:embed/>
                </p:oleObj>
              </mc:Choice>
              <mc:Fallback>
                <p:oleObj name="Equation" r:id="rId4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1200" y="27432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98052"/>
              </p:ext>
            </p:extLst>
          </p:nvPr>
        </p:nvGraphicFramePr>
        <p:xfrm>
          <a:off x="0" y="1371600"/>
          <a:ext cx="9107488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6" imgW="4483100" imgH="736600" progId="Equation.3">
                  <p:embed/>
                </p:oleObj>
              </mc:Choice>
              <mc:Fallback>
                <p:oleObj name="Equation" r:id="rId6" imgW="44831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1371600"/>
                        <a:ext cx="9107488" cy="149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148522"/>
              </p:ext>
            </p:extLst>
          </p:nvPr>
        </p:nvGraphicFramePr>
        <p:xfrm>
          <a:off x="1144588" y="3556000"/>
          <a:ext cx="688975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8" imgW="3390900" imgH="1549400" progId="Equation.3">
                  <p:embed/>
                </p:oleObj>
              </mc:Choice>
              <mc:Fallback>
                <p:oleObj name="Equation" r:id="rId8" imgW="33909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4588" y="3556000"/>
                        <a:ext cx="688975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83264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4. Sample the variance of effects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4547"/>
              </p:ext>
            </p:extLst>
          </p:nvPr>
        </p:nvGraphicFramePr>
        <p:xfrm>
          <a:off x="5791200" y="27432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4" imgW="673100" imgH="203200" progId="Equation.3">
                  <p:embed/>
                </p:oleObj>
              </mc:Choice>
              <mc:Fallback>
                <p:oleObj name="Equation" r:id="rId4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1200" y="27432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101866"/>
              </p:ext>
            </p:extLst>
          </p:nvPr>
        </p:nvGraphicFramePr>
        <p:xfrm>
          <a:off x="685800" y="1538288"/>
          <a:ext cx="6424613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6" imgW="3162300" imgH="1524000" progId="Equation.3">
                  <p:embed/>
                </p:oleObj>
              </mc:Choice>
              <mc:Fallback>
                <p:oleObj name="Equation" r:id="rId6" imgW="3162300" imgH="152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1538288"/>
                        <a:ext cx="6424613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51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603242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 (assumin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g 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 normal errors)</a:t>
            </a: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15069"/>
              </p:ext>
            </p:extLst>
          </p:nvPr>
        </p:nvGraphicFramePr>
        <p:xfrm>
          <a:off x="4038600" y="29718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6" imgW="673100" imgH="203200" progId="Equation.3">
                  <p:embed/>
                </p:oleObj>
              </mc:Choice>
              <mc:Fallback>
                <p:oleObj name="Equation" r:id="rId6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8600" y="29718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516433"/>
              </p:ext>
            </p:extLst>
          </p:nvPr>
        </p:nvGraphicFramePr>
        <p:xfrm>
          <a:off x="3048000" y="4495800"/>
          <a:ext cx="26797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8" imgW="1371600" imgH="241300" progId="Equation.3">
                  <p:embed/>
                </p:oleObj>
              </mc:Choice>
              <mc:Fallback>
                <p:oleObj name="Equation" r:id="rId8" imgW="137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8000" y="4495800"/>
                        <a:ext cx="26797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03207"/>
              </p:ext>
            </p:extLst>
          </p:nvPr>
        </p:nvGraphicFramePr>
        <p:xfrm>
          <a:off x="5029200" y="35814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10" imgW="1054100" imgH="342900" progId="Equation.3">
                  <p:embed/>
                </p:oleObj>
              </mc:Choice>
              <mc:Fallback>
                <p:oleObj name="Equation" r:id="rId10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29200" y="35814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555777"/>
              </p:ext>
            </p:extLst>
          </p:nvPr>
        </p:nvGraphicFramePr>
        <p:xfrm>
          <a:off x="381000" y="5462655"/>
          <a:ext cx="8150225" cy="139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12" imgW="3937000" imgH="673100" progId="Equation.3">
                  <p:embed/>
                </p:oleObj>
              </mc:Choice>
              <mc:Fallback>
                <p:oleObj name="Equation" r:id="rId12" imgW="39370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" y="5462655"/>
                        <a:ext cx="8150225" cy="139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with known variance components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94008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Normal prior for reg. coefficients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we assume IID, zero-mean prior we have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08040"/>
              </p:ext>
            </p:extLst>
          </p:nvPr>
        </p:nvGraphicFramePr>
        <p:xfrm>
          <a:off x="384175" y="1130300"/>
          <a:ext cx="82105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4" imgW="3822700" imgH="622300" progId="Equation.3">
                  <p:embed/>
                </p:oleObj>
              </mc:Choice>
              <mc:Fallback>
                <p:oleObj name="Equation" r:id="rId4" imgW="3822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1130300"/>
                        <a:ext cx="821055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76379"/>
              </p:ext>
            </p:extLst>
          </p:nvPr>
        </p:nvGraphicFramePr>
        <p:xfrm>
          <a:off x="1143000" y="3429000"/>
          <a:ext cx="611028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6" imgW="2844800" imgH="698500" progId="Equation.3">
                  <p:embed/>
                </p:oleObj>
              </mc:Choice>
              <mc:Fallback>
                <p:oleObj name="Equation" r:id="rId6" imgW="28448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6110287" cy="150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624786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General for of the posterior density (derivation presented in class)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4599"/>
              </p:ext>
            </p:extLst>
          </p:nvPr>
        </p:nvGraphicFramePr>
        <p:xfrm>
          <a:off x="2590800" y="4267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4267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31780"/>
              </p:ext>
            </p:extLst>
          </p:nvPr>
        </p:nvGraphicFramePr>
        <p:xfrm>
          <a:off x="179388" y="964627"/>
          <a:ext cx="8126412" cy="126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6" imgW="4000500" imgH="622300" progId="Equation.3">
                  <p:embed/>
                </p:oleObj>
              </mc:Choice>
              <mc:Fallback>
                <p:oleObj name="Equation" r:id="rId6" imgW="40005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388" y="964627"/>
                        <a:ext cx="8126412" cy="126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51085"/>
              </p:ext>
            </p:extLst>
          </p:nvPr>
        </p:nvGraphicFramePr>
        <p:xfrm>
          <a:off x="708025" y="2425700"/>
          <a:ext cx="7256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8" imgW="3378200" imgH="622300" progId="Equation.3">
                  <p:embed/>
                </p:oleObj>
              </mc:Choice>
              <mc:Fallback>
                <p:oleObj name="Equation" r:id="rId8" imgW="33782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025" y="2425700"/>
                        <a:ext cx="7256463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97555"/>
              </p:ext>
            </p:extLst>
          </p:nvPr>
        </p:nvGraphicFramePr>
        <p:xfrm>
          <a:off x="506413" y="5105400"/>
          <a:ext cx="26733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10" imgW="1244600" imgH="736600" progId="Equation.3">
                  <p:embed/>
                </p:oleObj>
              </mc:Choice>
              <mc:Fallback>
                <p:oleObj name="Equation" r:id="rId10" imgW="1244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6413" y="5105400"/>
                        <a:ext cx="267335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67306"/>
              </p:ext>
            </p:extLst>
          </p:nvPr>
        </p:nvGraphicFramePr>
        <p:xfrm>
          <a:off x="3513138" y="5181600"/>
          <a:ext cx="43116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12" imgW="2006600" imgH="482600" progId="Equation.3">
                  <p:embed/>
                </p:oleObj>
              </mc:Choice>
              <mc:Fallback>
                <p:oleObj name="Equation" r:id="rId12" imgW="2006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3138" y="5181600"/>
                        <a:ext cx="4311650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Special (most commonly used) case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Posterior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29637"/>
              </p:ext>
            </p:extLst>
          </p:nvPr>
        </p:nvGraphicFramePr>
        <p:xfrm>
          <a:off x="2133600" y="3886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886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51474"/>
              </p:ext>
            </p:extLst>
          </p:nvPr>
        </p:nvGraphicFramePr>
        <p:xfrm>
          <a:off x="3276600" y="2819400"/>
          <a:ext cx="19367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6" imgW="901700" imgH="292100" progId="Equation.3">
                  <p:embed/>
                </p:oleObj>
              </mc:Choice>
              <mc:Fallback>
                <p:oleObj name="Equation" r:id="rId6" imgW="901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819400"/>
                        <a:ext cx="193675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53676"/>
              </p:ext>
            </p:extLst>
          </p:nvPr>
        </p:nvGraphicFramePr>
        <p:xfrm>
          <a:off x="381000" y="48006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8" imgW="1206500" imgH="736600" progId="Equation.3">
                  <p:embed/>
                </p:oleObj>
              </mc:Choice>
              <mc:Fallback>
                <p:oleObj name="Equation" r:id="rId8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48006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52526"/>
              </p:ext>
            </p:extLst>
          </p:nvPr>
        </p:nvGraphicFramePr>
        <p:xfrm>
          <a:off x="1905000" y="609600"/>
          <a:ext cx="31099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10" imgW="1447800" imgH="431800" progId="Equation.3">
                  <p:embed/>
                </p:oleObj>
              </mc:Choice>
              <mc:Fallback>
                <p:oleObj name="Equation" r:id="rId10" imgW="1447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609600"/>
                        <a:ext cx="3109912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85436"/>
              </p:ext>
            </p:extLst>
          </p:nvPr>
        </p:nvGraphicFramePr>
        <p:xfrm>
          <a:off x="1600200" y="1905000"/>
          <a:ext cx="42830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12" imgW="1993900" imgH="431800" progId="Equation.3">
                  <p:embed/>
                </p:oleObj>
              </mc:Choice>
              <mc:Fallback>
                <p:oleObj name="Equation" r:id="rId12" imgW="1993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4283075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2400" y="4895672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Discuss shrinkage and connection to Ridge Regression.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0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Model with unknown variances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5908"/>
            <a:ext cx="84582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Joint prior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539500"/>
              </p:ext>
            </p:extLst>
          </p:nvPr>
        </p:nvGraphicFramePr>
        <p:xfrm>
          <a:off x="474662" y="1524000"/>
          <a:ext cx="8212138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4" imgW="3822700" imgH="1409700" progId="Equation.3">
                  <p:embed/>
                </p:oleObj>
              </mc:Choice>
              <mc:Fallback>
                <p:oleObj name="Equation" r:id="rId4" imgW="3822700" imgH="140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62" y="1524000"/>
                        <a:ext cx="8212138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28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Model with unknown variances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5908"/>
            <a:ext cx="8458200" cy="6093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Joint prior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09957"/>
              </p:ext>
            </p:extLst>
          </p:nvPr>
        </p:nvGraphicFramePr>
        <p:xfrm>
          <a:off x="571500" y="1466850"/>
          <a:ext cx="8129588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4" imgW="3784600" imgH="1409700" progId="Equation.3">
                  <p:embed/>
                </p:oleObj>
              </mc:Choice>
              <mc:Fallback>
                <p:oleObj name="Equation" r:id="rId4" imgW="3784600" imgH="140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1466850"/>
                        <a:ext cx="8129588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33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Model with unknown variances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5908"/>
            <a:ext cx="8458200" cy="6093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Joint posterior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49096"/>
              </p:ext>
            </p:extLst>
          </p:nvPr>
        </p:nvGraphicFramePr>
        <p:xfrm>
          <a:off x="1384300" y="1630363"/>
          <a:ext cx="64230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4" imgW="3162300" imgH="292100" progId="Equation.3">
                  <p:embed/>
                </p:oleObj>
              </mc:Choice>
              <mc:Fallback>
                <p:oleObj name="Equation" r:id="rId4" imgW="3162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4300" y="1630363"/>
                        <a:ext cx="64230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507761"/>
              </p:ext>
            </p:extLst>
          </p:nvPr>
        </p:nvGraphicFramePr>
        <p:xfrm>
          <a:off x="444500" y="2895600"/>
          <a:ext cx="7713663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6" imgW="3797300" imgH="1282700" progId="Equation.3">
                  <p:embed/>
                </p:oleObj>
              </mc:Choice>
              <mc:Fallback>
                <p:oleObj name="Equation" r:id="rId6" imgW="3797300" imgH="1282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500" y="2895600"/>
                        <a:ext cx="7713663" cy="260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30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69386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Initialize parameters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   	- Any initial values with non-null prior prob. are valid.</a:t>
            </a:r>
          </a:p>
          <a:p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2. Sample effects given variances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95753"/>
              </p:ext>
            </p:extLst>
          </p:nvPr>
        </p:nvGraphicFramePr>
        <p:xfrm>
          <a:off x="762000" y="2514600"/>
          <a:ext cx="66040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4" imgW="3251200" imgH="1066800" progId="Equation.3">
                  <p:embed/>
                </p:oleObj>
              </mc:Choice>
              <mc:Fallback>
                <p:oleObj name="Equation" r:id="rId4" imgW="32512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514600"/>
                        <a:ext cx="6604000" cy="216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07657"/>
              </p:ext>
            </p:extLst>
          </p:nvPr>
        </p:nvGraphicFramePr>
        <p:xfrm>
          <a:off x="3048000" y="44958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6" imgW="1206500" imgH="736600" progId="Equation.3">
                  <p:embed/>
                </p:oleObj>
              </mc:Choice>
              <mc:Fallback>
                <p:oleObj name="Equation" r:id="rId6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0" y="44958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99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7474</TotalTime>
  <Words>282</Words>
  <Application>Microsoft Macintosh PowerPoint</Application>
  <PresentationFormat>On-screen Show (4:3)</PresentationFormat>
  <Paragraphs>226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Equation</vt:lpstr>
      <vt:lpstr>Microsoft Equation</vt:lpstr>
      <vt:lpstr>STT 465 Bayesian Multiple Linear Regression:   </vt:lpstr>
      <vt:lpstr>Bayesian Multiple Linear Regression</vt:lpstr>
      <vt:lpstr>Prior with known variance components</vt:lpstr>
      <vt:lpstr>Posterior Density</vt:lpstr>
      <vt:lpstr>Special (most commonly used) case</vt:lpstr>
      <vt:lpstr>Model with unknown variances</vt:lpstr>
      <vt:lpstr>Model with unknown variances</vt:lpstr>
      <vt:lpstr>Model with unknown variances</vt:lpstr>
      <vt:lpstr>Gibbs Sampler</vt:lpstr>
      <vt:lpstr>Gibbs Sampler</vt:lpstr>
      <vt:lpstr>Gibbs Sampler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435</cp:revision>
  <dcterms:created xsi:type="dcterms:W3CDTF">2012-12-12T17:55:05Z</dcterms:created>
  <dcterms:modified xsi:type="dcterms:W3CDTF">2015-11-09T15:14:30Z</dcterms:modified>
  <cp:category/>
</cp:coreProperties>
</file>