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4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5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6.xml" ContentType="application/vnd.openxmlformats-officedocument.presentationml.notesSlide+xml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embeddings/Microsoft_Equation3.bin" ContentType="application/vnd.openxmlformats-officedocument.oleObject"/>
  <Override PartName="/ppt/notesSlides/notesSlide7.xml" ContentType="application/vnd.openxmlformats-officedocument.presentationml.notesSlide+xml"/>
  <Override PartName="/ppt/embeddings/Microsoft_Equation4.bin" ContentType="application/vnd.openxmlformats-officedocument.oleObject"/>
  <Override PartName="/ppt/embeddings/Microsoft_Equation5.bin" ContentType="application/vnd.openxmlformats-officedocument.oleObject"/>
  <Override PartName="/ppt/embeddings/Microsoft_Equation6.bin" ContentType="application/vnd.openxmlformats-officedocument.oleObject"/>
  <Override PartName="/ppt/embeddings/Microsoft_Equation7.bin" ContentType="application/vnd.openxmlformats-officedocument.oleObject"/>
  <Override PartName="/ppt/notesSlides/notesSlide8.xml" ContentType="application/vnd.openxmlformats-officedocument.presentationml.notesSlide+xml"/>
  <Override PartName="/ppt/embeddings/Microsoft_Equation8.bin" ContentType="application/vnd.openxmlformats-officedocument.oleObject"/>
  <Override PartName="/ppt/embeddings/Microsoft_Equation9.bin" ContentType="application/vnd.openxmlformats-officedocument.oleObject"/>
  <Override PartName="/ppt/embeddings/Microsoft_Equation10.bin" ContentType="application/vnd.openxmlformats-officedocument.oleObject"/>
  <Override PartName="/ppt/embeddings/Microsoft_Equation1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38" r:id="rId2"/>
    <p:sldId id="339" r:id="rId3"/>
    <p:sldId id="340" r:id="rId4"/>
    <p:sldId id="348" r:id="rId5"/>
    <p:sldId id="353" r:id="rId6"/>
    <p:sldId id="354" r:id="rId7"/>
    <p:sldId id="355" r:id="rId8"/>
    <p:sldId id="35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ustavo de los Campos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8EE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5" d="100"/>
          <a:sy n="155" d="100"/>
        </p:scale>
        <p:origin x="-7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commentAuthors" Target="commentAuthor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Relationship Id="rId3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Relationship Id="rId3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5.emf"/><Relationship Id="rId1" Type="http://schemas.openxmlformats.org/officeDocument/2006/relationships/image" Target="../media/image12.emf"/><Relationship Id="rId2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5.emf"/><Relationship Id="rId1" Type="http://schemas.openxmlformats.org/officeDocument/2006/relationships/image" Target="../media/image12.emf"/><Relationship Id="rId2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AD4C0-0FC1-44D9-A720-D776D6428221}" type="datetimeFigureOut">
              <a:rPr lang="en-US" smtClean="0"/>
              <a:pPr/>
              <a:t>9/15/15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BEE2F-8C26-493F-9430-82D1D1B7C6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80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11E6-0209-4075-80E7-F5953C8ECEE3}" type="datetime1">
              <a:rPr lang="en-US" smtClean="0"/>
              <a:pPr/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6BB1-E6D9-4EE7-828F-046F7223761D}" type="datetime1">
              <a:rPr lang="en-US" smtClean="0"/>
              <a:pPr/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C580-A780-4D76-B2D1-C34F1DA97DF0}" type="datetime1">
              <a:rPr lang="en-US" smtClean="0"/>
              <a:pPr/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DDAF-3255-4785-974C-BB4FAF02D67E}" type="datetime1">
              <a:rPr lang="en-US" smtClean="0"/>
              <a:pPr/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4AF86-11D1-4E84-BA60-17130236FDAA}" type="datetime1">
              <a:rPr lang="en-US" smtClean="0"/>
              <a:pPr/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670F-7E07-4783-A6F8-B28127B5AF4A}" type="datetime1">
              <a:rPr lang="en-US" smtClean="0"/>
              <a:pPr/>
              <a:t>9/15/15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6DD9-688F-48EE-8233-B3B78BDDA63D}" type="datetime1">
              <a:rPr lang="en-US" smtClean="0"/>
              <a:pPr/>
              <a:t>9/15/15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4A83-AE34-48B8-B90E-70388FDBF0F7}" type="datetime1">
              <a:rPr lang="en-US" smtClean="0"/>
              <a:pPr/>
              <a:t>9/15/15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CA3E2-9601-488E-B92B-23013819BD02}" type="datetime1">
              <a:rPr lang="en-US" smtClean="0"/>
              <a:pPr/>
              <a:t>9/15/15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1CBD-358A-4E18-86FD-C337233E15F0}" type="datetime1">
              <a:rPr lang="en-US" smtClean="0"/>
              <a:pPr/>
              <a:t>9/15/15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F0D5-901F-4458-A8F8-F062616694B4}" type="datetime1">
              <a:rPr lang="en-US" smtClean="0"/>
              <a:pPr/>
              <a:t>9/15/15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D84EF-BDBF-448B-906E-D51D4CAF22DC}" type="datetime1">
              <a:rPr lang="en-US" smtClean="0"/>
              <a:pPr/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2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3.emf"/><Relationship Id="rId10" Type="http://schemas.openxmlformats.org/officeDocument/2006/relationships/oleObject" Target="../embeddings/oleObject4.bin"/><Relationship Id="rId11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5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6.emf"/><Relationship Id="rId8" Type="http://schemas.openxmlformats.org/officeDocument/2006/relationships/oleObject" Target="../embeddings/oleObject7.bin"/><Relationship Id="rId9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5.e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8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Microsoft_Equation1.bin"/><Relationship Id="rId5" Type="http://schemas.openxmlformats.org/officeDocument/2006/relationships/image" Target="../media/image9.emf"/><Relationship Id="rId6" Type="http://schemas.openxmlformats.org/officeDocument/2006/relationships/oleObject" Target="../embeddings/Microsoft_Equation2.bin"/><Relationship Id="rId7" Type="http://schemas.openxmlformats.org/officeDocument/2006/relationships/image" Target="../media/image10.emf"/><Relationship Id="rId8" Type="http://schemas.openxmlformats.org/officeDocument/2006/relationships/oleObject" Target="../embeddings/Microsoft_Equation3.bin"/><Relationship Id="rId9" Type="http://schemas.openxmlformats.org/officeDocument/2006/relationships/image" Target="../media/image11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Microsoft_Equation4.bin"/><Relationship Id="rId5" Type="http://schemas.openxmlformats.org/officeDocument/2006/relationships/image" Target="../media/image12.emf"/><Relationship Id="rId6" Type="http://schemas.openxmlformats.org/officeDocument/2006/relationships/oleObject" Target="../embeddings/Microsoft_Equation5.bin"/><Relationship Id="rId7" Type="http://schemas.openxmlformats.org/officeDocument/2006/relationships/image" Target="../media/image13.emf"/><Relationship Id="rId8" Type="http://schemas.openxmlformats.org/officeDocument/2006/relationships/oleObject" Target="../embeddings/Microsoft_Equation6.bin"/><Relationship Id="rId9" Type="http://schemas.openxmlformats.org/officeDocument/2006/relationships/image" Target="../media/image14.emf"/><Relationship Id="rId10" Type="http://schemas.openxmlformats.org/officeDocument/2006/relationships/oleObject" Target="../embeddings/Microsoft_Equation7.bin"/><Relationship Id="rId11" Type="http://schemas.openxmlformats.org/officeDocument/2006/relationships/image" Target="../media/image15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Microsoft_Equation8.bin"/><Relationship Id="rId5" Type="http://schemas.openxmlformats.org/officeDocument/2006/relationships/image" Target="../media/image12.emf"/><Relationship Id="rId6" Type="http://schemas.openxmlformats.org/officeDocument/2006/relationships/oleObject" Target="../embeddings/Microsoft_Equation9.bin"/><Relationship Id="rId7" Type="http://schemas.openxmlformats.org/officeDocument/2006/relationships/image" Target="../media/image13.emf"/><Relationship Id="rId8" Type="http://schemas.openxmlformats.org/officeDocument/2006/relationships/oleObject" Target="../embeddings/Microsoft_Equation10.bin"/><Relationship Id="rId9" Type="http://schemas.openxmlformats.org/officeDocument/2006/relationships/image" Target="../media/image14.emf"/><Relationship Id="rId10" Type="http://schemas.openxmlformats.org/officeDocument/2006/relationships/oleObject" Target="../embeddings/Microsoft_Equation11.bin"/><Relationship Id="rId11" Type="http://schemas.openxmlformats.org/officeDocument/2006/relationships/image" Target="../media/image15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2133600"/>
            <a:ext cx="7772400" cy="762000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STT 465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3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Single-parameter models: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Beta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-Binomial &amp; Poisson</a:t>
            </a:r>
            <a:b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tx2"/>
                </a:solidFill>
              </a:rPr>
              <a:t>(G. de los Campos)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598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1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Beta-Binomial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990600"/>
            <a:ext cx="8229600" cy="4524316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OUTLINE: </a:t>
            </a:r>
          </a:p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Elements of the models: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(1)  Sampling model p(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Y|θ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(2)  Prior distribution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θ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 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(3)  From (1) and (2) and using Bayes Rule,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we derive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the posterior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                distribution of the parameter given the data, p(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θ|Y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(4)  In this case the posterior distribution has a recognizable form.</a:t>
            </a: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Inference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- Posterior mean and posterior variance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 Is the Bayesian estimator unbiased?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 What happens as sample size increases?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             (consider both the effects on bias and variance)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 Posterior credibility regions (interpretation, types,…)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17246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1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Beta-Binomial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762000"/>
            <a:ext cx="8229600" cy="5632312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Sampling model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[Assuming IID]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Prior: we will consider a Beta distribution (the uniform is a special case)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Discuss: Kernel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vs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Integrating constant.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9754107"/>
              </p:ext>
            </p:extLst>
          </p:nvPr>
        </p:nvGraphicFramePr>
        <p:xfrm>
          <a:off x="2691245" y="1295400"/>
          <a:ext cx="264275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Equation" r:id="rId4" imgW="1384300" imgH="279400" progId="Equation.3">
                  <p:embed/>
                </p:oleObj>
              </mc:Choice>
              <mc:Fallback>
                <p:oleObj name="Equation" r:id="rId4" imgW="13843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91245" y="1295400"/>
                        <a:ext cx="264275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3367234"/>
              </p:ext>
            </p:extLst>
          </p:nvPr>
        </p:nvGraphicFramePr>
        <p:xfrm>
          <a:off x="609600" y="2514600"/>
          <a:ext cx="7853363" cy="532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Equation" r:id="rId6" imgW="4686300" imgH="317500" progId="Equation.3">
                  <p:embed/>
                </p:oleObj>
              </mc:Choice>
              <mc:Fallback>
                <p:oleObj name="Equation" r:id="rId6" imgW="46863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9600" y="2514600"/>
                        <a:ext cx="7853363" cy="532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4185684"/>
              </p:ext>
            </p:extLst>
          </p:nvPr>
        </p:nvGraphicFramePr>
        <p:xfrm>
          <a:off x="990600" y="4038600"/>
          <a:ext cx="7391400" cy="846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Equation" r:id="rId8" imgW="4318000" imgH="495300" progId="Equation.3">
                  <p:embed/>
                </p:oleObj>
              </mc:Choice>
              <mc:Fallback>
                <p:oleObj name="Equation" r:id="rId8" imgW="43180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90600" y="4038600"/>
                        <a:ext cx="7391400" cy="8463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252879"/>
              </p:ext>
            </p:extLst>
          </p:nvPr>
        </p:nvGraphicFramePr>
        <p:xfrm>
          <a:off x="2984157" y="5105400"/>
          <a:ext cx="349284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Equation" r:id="rId10" imgW="2438400" imgH="469900" progId="Equation.3">
                  <p:embed/>
                </p:oleObj>
              </mc:Choice>
              <mc:Fallback>
                <p:oleObj name="Equation" r:id="rId10" imgW="24384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984157" y="5105400"/>
                        <a:ext cx="3492843" cy="67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5486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1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Posterior Distribution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768488"/>
            <a:ext cx="9067800" cy="5632312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According to Bayes’ rule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Finding the integrating constant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0665001"/>
              </p:ext>
            </p:extLst>
          </p:nvPr>
        </p:nvGraphicFramePr>
        <p:xfrm>
          <a:off x="1219200" y="1447800"/>
          <a:ext cx="677319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Equation" r:id="rId4" imgW="3479800" imgH="469900" progId="Equation.3">
                  <p:embed/>
                </p:oleObj>
              </mc:Choice>
              <mc:Fallback>
                <p:oleObj name="Equation" r:id="rId4" imgW="34798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19200" y="1447800"/>
                        <a:ext cx="6773197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8826653"/>
              </p:ext>
            </p:extLst>
          </p:nvPr>
        </p:nvGraphicFramePr>
        <p:xfrm>
          <a:off x="893763" y="2438400"/>
          <a:ext cx="7119937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Equation" r:id="rId6" imgW="3657600" imgH="495300" progId="Equation.3">
                  <p:embed/>
                </p:oleObj>
              </mc:Choice>
              <mc:Fallback>
                <p:oleObj name="Equation" r:id="rId6" imgW="36576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93763" y="2438400"/>
                        <a:ext cx="7119937" cy="963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8679037"/>
              </p:ext>
            </p:extLst>
          </p:nvPr>
        </p:nvGraphicFramePr>
        <p:xfrm>
          <a:off x="4191000" y="3962400"/>
          <a:ext cx="3567793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8" imgW="2895600" imgH="1422400" progId="Equation.3">
                  <p:embed/>
                </p:oleObj>
              </mc:Choice>
              <mc:Fallback>
                <p:oleObj name="Equation" r:id="rId8" imgW="2895600" imgH="142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191000" y="3962400"/>
                        <a:ext cx="3567793" cy="175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3594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1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Posterior Distribution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768488"/>
            <a:ext cx="9067800" cy="5355313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Therefore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Because the posterior distribution has the same form as that of the prior, we say that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the Beta prior is Conjugate to the Binomial likelihood.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Discuss: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	- Posterior Vs. Prior Mean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- Posterior variance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Vs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sample size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- Posterior credibility regions (definition &amp; interpretation).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1331494"/>
              </p:ext>
            </p:extLst>
          </p:nvPr>
        </p:nvGraphicFramePr>
        <p:xfrm>
          <a:off x="1219200" y="1447800"/>
          <a:ext cx="677319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4" imgW="3479800" imgH="469900" progId="Equation.3">
                  <p:embed/>
                </p:oleObj>
              </mc:Choice>
              <mc:Fallback>
                <p:oleObj name="Equation" r:id="rId4" imgW="34798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19200" y="1447800"/>
                        <a:ext cx="6773197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3741213"/>
              </p:ext>
            </p:extLst>
          </p:nvPr>
        </p:nvGraphicFramePr>
        <p:xfrm>
          <a:off x="1016000" y="2451100"/>
          <a:ext cx="6873875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Equation" r:id="rId6" imgW="3530600" imgH="482600" progId="Equation.3">
                  <p:embed/>
                </p:oleObj>
              </mc:Choice>
              <mc:Fallback>
                <p:oleObj name="Equation" r:id="rId6" imgW="35306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16000" y="2451100"/>
                        <a:ext cx="6873875" cy="938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6654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Poisson Model: Likelihood Analyses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533400"/>
            <a:ext cx="9067800" cy="5909311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Data: count (y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=0,1,2,….)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Probability model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[Question: What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part is the kernel and what part is the integrating constant?]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[Question: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How would you find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the integrating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constant if are give the kernel?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]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Expected value and variance: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[Question: how would you determine the E[] and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[]? ]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[Question: what is the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coef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. of variation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sd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(y)/|E(y)|?]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Joint distribution of n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iid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draws from a Poisson model (Sampling Model)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[ Discuss: sufficient statistic ]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[ Discuss: how to get MLE of theta?; Does it have a closed form?]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[ Discuss: what is the sampling variance of the MLE estimator?]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[ Discuss: how would you provide an approximate 95% CI for the MLE estimate?]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1603176"/>
              </p:ext>
            </p:extLst>
          </p:nvPr>
        </p:nvGraphicFramePr>
        <p:xfrm>
          <a:off x="2209800" y="990600"/>
          <a:ext cx="2282825" cy="681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4" imgW="1485900" imgH="444500" progId="Equation.3">
                  <p:embed/>
                </p:oleObj>
              </mc:Choice>
              <mc:Fallback>
                <p:oleObj name="Equation" r:id="rId4" imgW="14859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09800" y="990600"/>
                        <a:ext cx="2282825" cy="681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7086703"/>
              </p:ext>
            </p:extLst>
          </p:nvPr>
        </p:nvGraphicFramePr>
        <p:xfrm>
          <a:off x="3276600" y="2667000"/>
          <a:ext cx="2085974" cy="417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6" imgW="1206500" imgH="241300" progId="Equation.3">
                  <p:embed/>
                </p:oleObj>
              </mc:Choice>
              <mc:Fallback>
                <p:oleObj name="Equation" r:id="rId6" imgW="12065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76600" y="2667000"/>
                        <a:ext cx="2085974" cy="4174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0958656"/>
              </p:ext>
            </p:extLst>
          </p:nvPr>
        </p:nvGraphicFramePr>
        <p:xfrm>
          <a:off x="1143000" y="4343400"/>
          <a:ext cx="6400801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8" imgW="4165600" imgH="457200" progId="Equation.3">
                  <p:embed/>
                </p:oleObj>
              </mc:Choice>
              <mc:Fallback>
                <p:oleObj name="Equation" r:id="rId8" imgW="41656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43000" y="4343400"/>
                        <a:ext cx="6400801" cy="700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7342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Poisson Model: In search for a conjugate prior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533400"/>
            <a:ext cx="9067800" cy="5909311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Likelihood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We may guess that a conjugate prior may have this form: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If we have something like that, the posterior will have the following kernel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We have such form in the Gamma distribution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7776478"/>
              </p:ext>
            </p:extLst>
          </p:nvPr>
        </p:nvGraphicFramePr>
        <p:xfrm>
          <a:off x="2184400" y="906463"/>
          <a:ext cx="2205038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Equation" r:id="rId4" imgW="1435100" imgH="254000" progId="Equation.3">
                  <p:embed/>
                </p:oleObj>
              </mc:Choice>
              <mc:Fallback>
                <p:oleObj name="Equation" r:id="rId4" imgW="14351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84400" y="906463"/>
                        <a:ext cx="2205038" cy="388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5955067"/>
              </p:ext>
            </p:extLst>
          </p:nvPr>
        </p:nvGraphicFramePr>
        <p:xfrm>
          <a:off x="2513013" y="2200275"/>
          <a:ext cx="1500187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Equation" r:id="rId6" imgW="977900" imgH="304800" progId="Equation.3">
                  <p:embed/>
                </p:oleObj>
              </mc:Choice>
              <mc:Fallback>
                <p:oleObj name="Equation" r:id="rId6" imgW="977900" imgH="304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13013" y="2200275"/>
                        <a:ext cx="1500187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962913"/>
              </p:ext>
            </p:extLst>
          </p:nvPr>
        </p:nvGraphicFramePr>
        <p:xfrm>
          <a:off x="2427288" y="3179763"/>
          <a:ext cx="3338512" cy="134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Equation" r:id="rId8" imgW="2171700" imgH="876300" progId="Equation.3">
                  <p:embed/>
                </p:oleObj>
              </mc:Choice>
              <mc:Fallback>
                <p:oleObj name="Equation" r:id="rId8" imgW="2171700" imgH="876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27288" y="3179763"/>
                        <a:ext cx="3338512" cy="1341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7052945"/>
              </p:ext>
            </p:extLst>
          </p:nvPr>
        </p:nvGraphicFramePr>
        <p:xfrm>
          <a:off x="2195513" y="5170488"/>
          <a:ext cx="2420937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Equation" r:id="rId10" imgW="1574800" imgH="495300" progId="Equation.3">
                  <p:embed/>
                </p:oleObj>
              </mc:Choice>
              <mc:Fallback>
                <p:oleObj name="Equation" r:id="rId10" imgW="15748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195513" y="5170488"/>
                        <a:ext cx="2420937" cy="758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6175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Poisson Model: Posterior Density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533400"/>
            <a:ext cx="9067800" cy="5909311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Likelihood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We may guess that a conjugate prior may have this form: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If we have something like that, the posterior will have the following kernel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We have such form in the Gamma distribution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105858"/>
              </p:ext>
            </p:extLst>
          </p:nvPr>
        </p:nvGraphicFramePr>
        <p:xfrm>
          <a:off x="2184400" y="906463"/>
          <a:ext cx="2205038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4" imgW="1435100" imgH="254000" progId="Equation.3">
                  <p:embed/>
                </p:oleObj>
              </mc:Choice>
              <mc:Fallback>
                <p:oleObj name="Equation" r:id="rId4" imgW="14351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84400" y="906463"/>
                        <a:ext cx="2205038" cy="388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4326894"/>
              </p:ext>
            </p:extLst>
          </p:nvPr>
        </p:nvGraphicFramePr>
        <p:xfrm>
          <a:off x="2513013" y="2200275"/>
          <a:ext cx="1500187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6" imgW="977900" imgH="304800" progId="Equation.3">
                  <p:embed/>
                </p:oleObj>
              </mc:Choice>
              <mc:Fallback>
                <p:oleObj name="Equation" r:id="rId6" imgW="977900" imgH="304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13013" y="2200275"/>
                        <a:ext cx="1500187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6959138"/>
              </p:ext>
            </p:extLst>
          </p:nvPr>
        </p:nvGraphicFramePr>
        <p:xfrm>
          <a:off x="2427288" y="3179763"/>
          <a:ext cx="3338512" cy="134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Equation" r:id="rId8" imgW="2171700" imgH="876300" progId="Equation.3">
                  <p:embed/>
                </p:oleObj>
              </mc:Choice>
              <mc:Fallback>
                <p:oleObj name="Equation" r:id="rId8" imgW="2171700" imgH="876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27288" y="3179763"/>
                        <a:ext cx="3338512" cy="1341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178646"/>
              </p:ext>
            </p:extLst>
          </p:nvPr>
        </p:nvGraphicFramePr>
        <p:xfrm>
          <a:off x="2195513" y="5170488"/>
          <a:ext cx="2420937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Equation" r:id="rId10" imgW="1574800" imgH="495300" progId="Equation.3">
                  <p:embed/>
                </p:oleObj>
              </mc:Choice>
              <mc:Fallback>
                <p:oleObj name="Equation" r:id="rId10" imgW="15748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195513" y="5170488"/>
                        <a:ext cx="2420937" cy="758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9035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4097</TotalTime>
  <Words>403</Words>
  <Application>Microsoft Macintosh PowerPoint</Application>
  <PresentationFormat>On-screen Show (4:3)</PresentationFormat>
  <Paragraphs>155</Paragraphs>
  <Slides>8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Office Theme</vt:lpstr>
      <vt:lpstr>Equation</vt:lpstr>
      <vt:lpstr>Microsoft Equation</vt:lpstr>
      <vt:lpstr>STT 465 Single-parameter models:  Beta-Binomial &amp; Poisson   (G. de los Campos)</vt:lpstr>
      <vt:lpstr>Beta-Binomial</vt:lpstr>
      <vt:lpstr>Beta-Binomial</vt:lpstr>
      <vt:lpstr>Posterior Distribution</vt:lpstr>
      <vt:lpstr>Posterior Distribution</vt:lpstr>
      <vt:lpstr>Poisson Model: Likelihood Analyses</vt:lpstr>
      <vt:lpstr>Poisson Model: In search for a conjugate prior</vt:lpstr>
      <vt:lpstr>Poisson Model: Posterior Density</vt:lpstr>
    </vt:vector>
  </TitlesOfParts>
  <Manager/>
  <Company>Michigan State University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STT 465</dc:title>
  <dc:subject>Introduction to Bayesian Inference &amp; Bayesian Data Analysis</dc:subject>
  <dc:creator>Gustavo de los Campos</dc:creator>
  <cp:keywords/>
  <dc:description/>
  <cp:lastModifiedBy>Gustavo de los Campos</cp:lastModifiedBy>
  <cp:revision>344</cp:revision>
  <dcterms:created xsi:type="dcterms:W3CDTF">2012-12-12T17:55:05Z</dcterms:created>
  <dcterms:modified xsi:type="dcterms:W3CDTF">2015-09-15T21:50:33Z</dcterms:modified>
  <cp:category/>
</cp:coreProperties>
</file>