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8" r:id="rId2"/>
    <p:sldId id="345" r:id="rId3"/>
    <p:sldId id="347" r:id="rId4"/>
    <p:sldId id="346" r:id="rId5"/>
    <p:sldId id="348" r:id="rId6"/>
    <p:sldId id="349" r:id="rId7"/>
    <p:sldId id="35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1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Regression </a:t>
            </a:r>
            <a:r>
              <a:rPr lang="en-US" sz="2400" dirty="0">
                <a:solidFill>
                  <a:schemeClr val="tx2"/>
                </a:solidFill>
              </a:rPr>
              <a:t>equation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Likelihood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Prior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Posterior distribution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Outline of a </a:t>
            </a:r>
            <a:r>
              <a:rPr lang="en-US" sz="2400" dirty="0" smtClean="0">
                <a:solidFill>
                  <a:schemeClr val="tx2"/>
                </a:solidFill>
              </a:rPr>
              <a:t>Sampler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- Gibbs sampler with unknown variances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- Gibbs sampler with single-coefficients updates.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Probability assumptions (for now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errors)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2875"/>
              </p:ext>
            </p:extLst>
          </p:nvPr>
        </p:nvGraphicFramePr>
        <p:xfrm>
          <a:off x="1546225" y="26670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6670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53421"/>
              </p:ext>
            </p:extLst>
          </p:nvPr>
        </p:nvGraphicFramePr>
        <p:xfrm>
          <a:off x="4315691" y="25146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5146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36755"/>
              </p:ext>
            </p:extLst>
          </p:nvPr>
        </p:nvGraphicFramePr>
        <p:xfrm>
          <a:off x="1600200" y="33004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3004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6016"/>
              </p:ext>
            </p:extLst>
          </p:nvPr>
        </p:nvGraphicFramePr>
        <p:xfrm>
          <a:off x="4114800" y="38100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29337"/>
              </p:ext>
            </p:extLst>
          </p:nvPr>
        </p:nvGraphicFramePr>
        <p:xfrm>
          <a:off x="993775" y="5611813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4" imgW="1371600" imgH="241300" progId="Equation.3">
                  <p:embed/>
                </p:oleObj>
              </mc:Choice>
              <mc:Fallback>
                <p:oleObj name="Equation" r:id="rId14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3775" y="5611813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83899"/>
              </p:ext>
            </p:extLst>
          </p:nvPr>
        </p:nvGraphicFramePr>
        <p:xfrm>
          <a:off x="5562600" y="41910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6" imgW="1054100" imgH="342900" progId="Equation.3">
                  <p:embed/>
                </p:oleObj>
              </mc:Choice>
              <mc:Fallback>
                <p:oleObj name="Equation" r:id="rId16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2600" y="41910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(cont.)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7901"/>
              </p:ext>
            </p:extLst>
          </p:nvPr>
        </p:nvGraphicFramePr>
        <p:xfrm>
          <a:off x="457200" y="1752600"/>
          <a:ext cx="8150225" cy="1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4" imgW="3937000" imgH="673100" progId="Equation.3">
                  <p:embed/>
                </p:oleObj>
              </mc:Choice>
              <mc:Fallback>
                <p:oleObj name="Equation" r:id="rId4" imgW="39370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8150225" cy="1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352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Note: MLE is OLS.</a:t>
            </a:r>
            <a:endParaRPr lang="en-US" sz="2800" dirty="0">
              <a:solidFill>
                <a:srgbClr val="8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15245"/>
              </p:ext>
            </p:extLst>
          </p:nvPr>
        </p:nvGraphicFramePr>
        <p:xfrm>
          <a:off x="2362199" y="4572000"/>
          <a:ext cx="330917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6" imgW="1104900" imgH="279400" progId="Equation.3">
                  <p:embed/>
                </p:oleObj>
              </mc:Choice>
              <mc:Fallback>
                <p:oleObj name="Equation" r:id="rId6" imgW="1104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199" y="4572000"/>
                        <a:ext cx="330917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assume IID, zero-mean prior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08040"/>
              </p:ext>
            </p:extLst>
          </p:nvPr>
        </p:nvGraphicFramePr>
        <p:xfrm>
          <a:off x="384175" y="1130300"/>
          <a:ext cx="8210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4" imgW="3822700" imgH="622300" progId="Equation.3">
                  <p:embed/>
                </p:oleObj>
              </mc:Choice>
              <mc:Fallback>
                <p:oleObj name="Equation" r:id="rId4" imgW="382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1130300"/>
                        <a:ext cx="82105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76379"/>
              </p:ext>
            </p:extLst>
          </p:nvPr>
        </p:nvGraphicFramePr>
        <p:xfrm>
          <a:off x="1143000" y="3429000"/>
          <a:ext cx="61102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6" imgW="2844800" imgH="698500" progId="Equation.3">
                  <p:embed/>
                </p:oleObj>
              </mc:Choice>
              <mc:Fallback>
                <p:oleObj name="Equation" r:id="rId6" imgW="28448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6110287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General for of the posterior density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31780"/>
              </p:ext>
            </p:extLst>
          </p:nvPr>
        </p:nvGraphicFramePr>
        <p:xfrm>
          <a:off x="179388" y="964627"/>
          <a:ext cx="8126412" cy="12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6" imgW="4000500" imgH="622300" progId="Equation.3">
                  <p:embed/>
                </p:oleObj>
              </mc:Choice>
              <mc:Fallback>
                <p:oleObj name="Equation" r:id="rId6" imgW="400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964627"/>
                        <a:ext cx="8126412" cy="12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51085"/>
              </p:ext>
            </p:extLst>
          </p:nvPr>
        </p:nvGraphicFramePr>
        <p:xfrm>
          <a:off x="708025" y="2425700"/>
          <a:ext cx="7256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8" imgW="3378200" imgH="622300" progId="Equation.3">
                  <p:embed/>
                </p:oleObj>
              </mc:Choice>
              <mc:Fallback>
                <p:oleObj name="Equation" r:id="rId8" imgW="3378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25" y="2425700"/>
                        <a:ext cx="7256463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2400" y="4895672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Discuss shrinkage and connection to Ridge Regression.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Outline of a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0772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Target distribution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Outline of a sampler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- Compute C and it’s inverse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Compute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rhs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Compute the posterior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To sample from MVN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- draw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- pre-multiply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standard normal with the (upper-triangular)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Cholesky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of the inverse of C.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- add the solution.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86260"/>
              </p:ext>
            </p:extLst>
          </p:nvPr>
        </p:nvGraphicFramePr>
        <p:xfrm>
          <a:off x="2209800" y="11430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1430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77628"/>
              </p:ext>
            </p:extLst>
          </p:nvPr>
        </p:nvGraphicFramePr>
        <p:xfrm>
          <a:off x="2895600" y="1752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6" imgW="1206500" imgH="736600" progId="Equation.3">
                  <p:embed/>
                </p:oleObj>
              </mc:Choice>
              <mc:Fallback>
                <p:oleObj name="Equation" r:id="rId6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1752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6306"/>
              </p:ext>
            </p:extLst>
          </p:nvPr>
        </p:nvGraphicFramePr>
        <p:xfrm>
          <a:off x="3733800" y="4114800"/>
          <a:ext cx="1055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8" imgW="444500" imgH="203200" progId="Equation.3">
                  <p:embed/>
                </p:oleObj>
              </mc:Choice>
              <mc:Fallback>
                <p:oleObj name="Equation" r:id="rId8" imgW="444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4114800"/>
                        <a:ext cx="10556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429116"/>
              </p:ext>
            </p:extLst>
          </p:nvPr>
        </p:nvGraphicFramePr>
        <p:xfrm>
          <a:off x="3975100" y="3505200"/>
          <a:ext cx="573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10" imgW="241300" imgH="203200" progId="Equation.3">
                  <p:embed/>
                </p:oleObj>
              </mc:Choice>
              <mc:Fallback>
                <p:oleObj name="Equation" r:id="rId10" imgW="241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5100" y="3505200"/>
                        <a:ext cx="5730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2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239</Words>
  <Application>Microsoft Macintosh PowerPoint</Application>
  <PresentationFormat>On-screen Show (4:3)</PresentationFormat>
  <Paragraphs>143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STT 465 Bayesian Multiple Linear Regression:   </vt:lpstr>
      <vt:lpstr>Bayesian Multiple Linear Regression</vt:lpstr>
      <vt:lpstr>Likelihood (cont.)</vt:lpstr>
      <vt:lpstr>Prior</vt:lpstr>
      <vt:lpstr>Posterior Density</vt:lpstr>
      <vt:lpstr>Special (most commonly used) case</vt:lpstr>
      <vt:lpstr>Outline of a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430</cp:revision>
  <dcterms:created xsi:type="dcterms:W3CDTF">2012-12-12T17:55:05Z</dcterms:created>
  <dcterms:modified xsi:type="dcterms:W3CDTF">2015-11-09T17:19:16Z</dcterms:modified>
  <cp:category/>
</cp:coreProperties>
</file>