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Microsoft_Equation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8" r:id="rId2"/>
    <p:sldId id="339" r:id="rId3"/>
    <p:sldId id="340" r:id="rId4"/>
    <p:sldId id="348" r:id="rId5"/>
    <p:sldId id="353" r:id="rId6"/>
    <p:sldId id="354" r:id="rId7"/>
    <p:sldId id="355" r:id="rId8"/>
    <p:sldId id="356" r:id="rId9"/>
    <p:sldId id="357" r:id="rId10"/>
    <p:sldId id="3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4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Microsoft_Equation9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16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7.emf"/><Relationship Id="rId8" Type="http://schemas.openxmlformats.org/officeDocument/2006/relationships/oleObject" Target="../embeddings/Microsoft_Equation7.bin"/><Relationship Id="rId9" Type="http://schemas.openxmlformats.org/officeDocument/2006/relationships/image" Target="../media/image18.emf"/><Relationship Id="rId10" Type="http://schemas.openxmlformats.org/officeDocument/2006/relationships/oleObject" Target="../embeddings/Microsoft_Equation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0.bin"/><Relationship Id="rId5" Type="http://schemas.openxmlformats.org/officeDocument/2006/relationships/image" Target="../media/image21.emf"/><Relationship Id="rId6" Type="http://schemas.openxmlformats.org/officeDocument/2006/relationships/oleObject" Target="../embeddings/Microsoft_Equation11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Single-parameter models: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 &amp; Poisson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Predictive Distribution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36933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0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452431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OUTLINE: </a:t>
            </a: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Elements of the models: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(1)  Sampling model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Y|θ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(2)  Prior distribution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 From (1) and (2) and using Bayes Rule,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derive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posterior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distribution of the parameter given the data,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θ|Y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(4)  In this case the posterior distribution has a recognizable form.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Is the Bayesian estimator unbiased?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What happens as sample size increases?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(consider both the effects on bias and variance)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credibility regions (interpretation, types,…)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[Assuming IID]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Prior: we will consider a Beta distribution (the uniform is a special case)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Kernel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Integrating constant.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4107"/>
              </p:ext>
            </p:extLst>
          </p:nvPr>
        </p:nvGraphicFramePr>
        <p:xfrm>
          <a:off x="2691245" y="1295400"/>
          <a:ext cx="264275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1384300" imgH="279400" progId="Equation.3">
                  <p:embed/>
                </p:oleObj>
              </mc:Choice>
              <mc:Fallback>
                <p:oleObj name="Equation" r:id="rId4" imgW="1384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1245" y="1295400"/>
                        <a:ext cx="264275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7234"/>
              </p:ext>
            </p:extLst>
          </p:nvPr>
        </p:nvGraphicFramePr>
        <p:xfrm>
          <a:off x="609600" y="2514600"/>
          <a:ext cx="7853363" cy="5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4686300" imgH="317500" progId="Equation.3">
                  <p:embed/>
                </p:oleObj>
              </mc:Choice>
              <mc:Fallback>
                <p:oleObj name="Equation" r:id="rId6" imgW="4686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14600"/>
                        <a:ext cx="7853363" cy="53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85684"/>
              </p:ext>
            </p:extLst>
          </p:nvPr>
        </p:nvGraphicFramePr>
        <p:xfrm>
          <a:off x="990600" y="4038600"/>
          <a:ext cx="7391400" cy="84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8" imgW="4318000" imgH="495300" progId="Equation.3">
                  <p:embed/>
                </p:oleObj>
              </mc:Choice>
              <mc:Fallback>
                <p:oleObj name="Equation" r:id="rId8" imgW="4318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038600"/>
                        <a:ext cx="7391400" cy="846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2879"/>
              </p:ext>
            </p:extLst>
          </p:nvPr>
        </p:nvGraphicFramePr>
        <p:xfrm>
          <a:off x="2984157" y="5105400"/>
          <a:ext cx="349284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0" imgW="2438400" imgH="469900" progId="Equation.3">
                  <p:embed/>
                </p:oleObj>
              </mc:Choice>
              <mc:Fallback>
                <p:oleObj name="Equation" r:id="rId10" imgW="243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84157" y="5105400"/>
                        <a:ext cx="349284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Bayes’ rule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 the integrating constant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65001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26653"/>
              </p:ext>
            </p:extLst>
          </p:nvPr>
        </p:nvGraphicFramePr>
        <p:xfrm>
          <a:off x="893763" y="2438400"/>
          <a:ext cx="71199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6" imgW="3657600" imgH="495300" progId="Equation.3">
                  <p:embed/>
                </p:oleObj>
              </mc:Choice>
              <mc:Fallback>
                <p:oleObj name="Equation" r:id="rId6" imgW="365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63" y="2438400"/>
                        <a:ext cx="7119937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79037"/>
              </p:ext>
            </p:extLst>
          </p:nvPr>
        </p:nvGraphicFramePr>
        <p:xfrm>
          <a:off x="4191000" y="3962400"/>
          <a:ext cx="356779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8" imgW="2895600" imgH="1422400" progId="Equation.3">
                  <p:embed/>
                </p:oleObj>
              </mc:Choice>
              <mc:Fallback>
                <p:oleObj name="Equation" r:id="rId8" imgW="28956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3962400"/>
                        <a:ext cx="356779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Therefore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Because the posterior distribution has the same form as that of the prior, we say that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the Beta prior is Conjugate to the Binomial likelihood.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- Posterior Vs. Prior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variance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sample size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credibility regions (definition &amp; interpretation).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31494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41213"/>
              </p:ext>
            </p:extLst>
          </p:nvPr>
        </p:nvGraphicFramePr>
        <p:xfrm>
          <a:off x="1016000" y="2451100"/>
          <a:ext cx="6873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3530600" imgH="482600" progId="Equation.3">
                  <p:embed/>
                </p:oleObj>
              </mc:Choice>
              <mc:Fallback>
                <p:oleObj name="Equation" r:id="rId6" imgW="353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000" y="2451100"/>
                        <a:ext cx="687387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6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Likelihood Analyses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Data: count (y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=0,1,2,….)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model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part is the kernel and what part is the integrating constant?]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[Question: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would you find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integrating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constant if are give the kernel?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variance: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[Question: how would you determine the E[]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[]? ]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is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of variation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(y)/|E(y)|?]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distribution of 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draws from a Poisson model (Sampling Model)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sufficient statistic 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how to get MLE of theta?; Does it have a closed form?]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what is the sampling variance of the MLE estimator?]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 Discuss: how would you provide an approximate 95% CI for the MLE estimate?]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03176"/>
              </p:ext>
            </p:extLst>
          </p:nvPr>
        </p:nvGraphicFramePr>
        <p:xfrm>
          <a:off x="2209800" y="990600"/>
          <a:ext cx="2282825" cy="68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485900" imgH="444500" progId="Equation.3">
                  <p:embed/>
                </p:oleObj>
              </mc:Choice>
              <mc:Fallback>
                <p:oleObj name="Equation" r:id="rId4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2282825" cy="68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86703"/>
              </p:ext>
            </p:extLst>
          </p:nvPr>
        </p:nvGraphicFramePr>
        <p:xfrm>
          <a:off x="3276600" y="2667000"/>
          <a:ext cx="2085974" cy="41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206500" imgH="241300" progId="Equation.3">
                  <p:embed/>
                </p:oleObj>
              </mc:Choice>
              <mc:Fallback>
                <p:oleObj name="Equation" r:id="rId6" imgW="1206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667000"/>
                        <a:ext cx="2085974" cy="417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13780"/>
              </p:ext>
            </p:extLst>
          </p:nvPr>
        </p:nvGraphicFramePr>
        <p:xfrm>
          <a:off x="1279525" y="4343400"/>
          <a:ext cx="61277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3987800" imgH="457200" progId="Equation.3">
                  <p:embed/>
                </p:oleObj>
              </mc:Choice>
              <mc:Fallback>
                <p:oleObj name="Equation" r:id="rId8" imgW="398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9525" y="4343400"/>
                        <a:ext cx="6127750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3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In search for a conjugate prior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may guess that a conjugate prior may have this form: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have something like that, the posterior will have the following kernel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such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form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the Gamma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 (a=shape; b=rate)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[Discuss: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alternative parameterizations, (ii) mean and variance 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76478"/>
              </p:ext>
            </p:extLst>
          </p:nvPr>
        </p:nvGraphicFramePr>
        <p:xfrm>
          <a:off x="2184400" y="906463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400" y="906463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83168"/>
              </p:ext>
            </p:extLst>
          </p:nvPr>
        </p:nvGraphicFramePr>
        <p:xfrm>
          <a:off x="2484438" y="2200275"/>
          <a:ext cx="1557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6" imgW="1016000" imgH="304800" progId="Equation.3">
                  <p:embed/>
                </p:oleObj>
              </mc:Choice>
              <mc:Fallback>
                <p:oleObj name="Equation" r:id="rId6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4438" y="2200275"/>
                        <a:ext cx="155733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03842"/>
              </p:ext>
            </p:extLst>
          </p:nvPr>
        </p:nvGraphicFramePr>
        <p:xfrm>
          <a:off x="2427288" y="3170238"/>
          <a:ext cx="333851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8" imgW="2171700" imgH="889000" progId="Equation.3">
                  <p:embed/>
                </p:oleObj>
              </mc:Choice>
              <mc:Fallback>
                <p:oleObj name="Equation" r:id="rId8" imgW="21717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288" y="3170238"/>
                        <a:ext cx="3338512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29868"/>
              </p:ext>
            </p:extLst>
          </p:nvPr>
        </p:nvGraphicFramePr>
        <p:xfrm>
          <a:off x="2195513" y="5170488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0" imgW="1574800" imgH="495300" progId="Equation.3">
                  <p:embed/>
                </p:oleObj>
              </mc:Choice>
              <mc:Fallback>
                <p:oleObj name="Equation" r:id="rId10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5513" y="5170488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7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Posterior Density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 Rule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the Gamma-Poisson Model we have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can be recognized as the kernel of a Gamma distribution with the following parameters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14868"/>
              </p:ext>
            </p:extLst>
          </p:nvPr>
        </p:nvGraphicFramePr>
        <p:xfrm>
          <a:off x="1524000" y="838200"/>
          <a:ext cx="34718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4" imgW="2260600" imgH="736600" progId="Equation.3">
                  <p:embed/>
                </p:oleObj>
              </mc:Choice>
              <mc:Fallback>
                <p:oleObj name="Equation" r:id="rId4" imgW="2260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838200"/>
                        <a:ext cx="3471862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18496"/>
              </p:ext>
            </p:extLst>
          </p:nvPr>
        </p:nvGraphicFramePr>
        <p:xfrm>
          <a:off x="5638800" y="685800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6" imgW="1574800" imgH="495300" progId="Equation.3">
                  <p:embed/>
                </p:oleObj>
              </mc:Choice>
              <mc:Fallback>
                <p:oleObj name="Equation" r:id="rId6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685800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93239"/>
              </p:ext>
            </p:extLst>
          </p:nvPr>
        </p:nvGraphicFramePr>
        <p:xfrm>
          <a:off x="5486400" y="1828800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8" imgW="1435100" imgH="254000" progId="Equation.3">
                  <p:embed/>
                </p:oleObj>
              </mc:Choice>
              <mc:Fallback>
                <p:oleObj name="Equation" r:id="rId8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1828800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3183"/>
              </p:ext>
            </p:extLst>
          </p:nvPr>
        </p:nvGraphicFramePr>
        <p:xfrm>
          <a:off x="1801813" y="2559050"/>
          <a:ext cx="41338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0" imgW="2692400" imgH="876300" progId="Equation.3">
                  <p:embed/>
                </p:oleObj>
              </mc:Choice>
              <mc:Fallback>
                <p:oleObj name="Equation" r:id="rId10" imgW="26924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1813" y="2559050"/>
                        <a:ext cx="41338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09522"/>
              </p:ext>
            </p:extLst>
          </p:nvPr>
        </p:nvGraphicFramePr>
        <p:xfrm>
          <a:off x="914400" y="4594225"/>
          <a:ext cx="12969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2" imgW="1054100" imgH="457200" progId="Equation.3">
                  <p:embed/>
                </p:oleObj>
              </mc:Choice>
              <mc:Fallback>
                <p:oleObj name="Equation" r:id="rId12" imgW="1054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4594225"/>
                        <a:ext cx="129698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03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Posterior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Mean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Variance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[Discuss: what happens as 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∞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ＭＳ ゴシック"/>
                <a:ea typeface="ＭＳ ゴシック"/>
                <a:cs typeface="ＭＳ ゴシック"/>
                <a:sym typeface="Wingdings"/>
              </a:rPr>
              <a:t>?]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9107"/>
              </p:ext>
            </p:extLst>
          </p:nvPr>
        </p:nvGraphicFramePr>
        <p:xfrm>
          <a:off x="2133600" y="914400"/>
          <a:ext cx="2184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914400"/>
                        <a:ext cx="21844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86050"/>
              </p:ext>
            </p:extLst>
          </p:nvPr>
        </p:nvGraphicFramePr>
        <p:xfrm>
          <a:off x="1912938" y="2228850"/>
          <a:ext cx="23209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6" imgW="1511300" imgH="469900" progId="Equation.3">
                  <p:embed/>
                </p:oleObj>
              </mc:Choice>
              <mc:Fallback>
                <p:oleObj name="Equation" r:id="rId6" imgW="1511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2938" y="2228850"/>
                        <a:ext cx="232092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21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463</Words>
  <Application>Microsoft Macintosh PowerPoint</Application>
  <PresentationFormat>On-screen Show (4:3)</PresentationFormat>
  <Paragraphs>176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Equation</vt:lpstr>
      <vt:lpstr>Microsoft Equation</vt:lpstr>
      <vt:lpstr>STT 465 Single-parameter models:  Beta-Binomial &amp; Poisson   (G. de los Campos)</vt:lpstr>
      <vt:lpstr>Beta-Binomial</vt:lpstr>
      <vt:lpstr>Beta-Binomial</vt:lpstr>
      <vt:lpstr>Posterior Distribution</vt:lpstr>
      <vt:lpstr>Posterior Distribution</vt:lpstr>
      <vt:lpstr>Poisson Model: Likelihood Analyses</vt:lpstr>
      <vt:lpstr>Poisson Model: In search for a conjugate prior</vt:lpstr>
      <vt:lpstr>Poisson Model: Posterior Density</vt:lpstr>
      <vt:lpstr>Poisson Model: Posterior Distribution</vt:lpstr>
      <vt:lpstr>Predictive Distribution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348</cp:revision>
  <dcterms:created xsi:type="dcterms:W3CDTF">2012-12-12T17:55:05Z</dcterms:created>
  <dcterms:modified xsi:type="dcterms:W3CDTF">2015-09-16T13:41:15Z</dcterms:modified>
  <cp:category/>
</cp:coreProperties>
</file>