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4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notesSlides/notesSlide7.xml" ContentType="application/vnd.openxmlformats-officedocument.presentationml.notesSlide+xml"/>
  <Override PartName="/ppt/embeddings/Microsoft_Equation12.bin" ContentType="application/vnd.openxmlformats-officedocument.oleObject"/>
  <Override PartName="/ppt/notesSlides/notesSlide8.xml" ContentType="application/vnd.openxmlformats-officedocument.presentationml.notesSlide+xml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8" r:id="rId2"/>
    <p:sldId id="339" r:id="rId3"/>
    <p:sldId id="343" r:id="rId4"/>
    <p:sldId id="342" r:id="rId5"/>
    <p:sldId id="340" r:id="rId6"/>
    <p:sldId id="344" r:id="rId7"/>
    <p:sldId id="345" r:id="rId8"/>
    <p:sldId id="34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0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3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5.emf"/><Relationship Id="rId8" Type="http://schemas.openxmlformats.org/officeDocument/2006/relationships/oleObject" Target="../embeddings/Microsoft_Equation7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8.bin"/><Relationship Id="rId5" Type="http://schemas.openxmlformats.org/officeDocument/2006/relationships/image" Target="../media/image7.emf"/><Relationship Id="rId6" Type="http://schemas.openxmlformats.org/officeDocument/2006/relationships/oleObject" Target="../embeddings/Microsoft_Equation9.bin"/><Relationship Id="rId7" Type="http://schemas.openxmlformats.org/officeDocument/2006/relationships/image" Target="../media/image8.emf"/><Relationship Id="rId8" Type="http://schemas.openxmlformats.org/officeDocument/2006/relationships/oleObject" Target="../embeddings/Microsoft_Equation10.bin"/><Relationship Id="rId9" Type="http://schemas.openxmlformats.org/officeDocument/2006/relationships/image" Target="../media/image9.emf"/><Relationship Id="rId10" Type="http://schemas.openxmlformats.org/officeDocument/2006/relationships/oleObject" Target="../embeddings/Microsoft_Equation11.bin"/><Relationship Id="rId11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12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13.bin"/><Relationship Id="rId5" Type="http://schemas.openxmlformats.org/officeDocument/2006/relationships/image" Target="../media/image12.emf"/><Relationship Id="rId6" Type="http://schemas.openxmlformats.org/officeDocument/2006/relationships/oleObject" Target="../embeddings/Microsoft_Equation14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424731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Monday </a:t>
            </a: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Model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Likelihood Function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Maximum Likelihood Estimation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Bayesian Model (conditional on the variance)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Model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Derivation of the posterior distribution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Posterior mean and posterior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Comparison with MLE (variance, bias &amp; MSE)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Predictive distribution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Conditional distribution of the data: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[Note:                                                                            ]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a sample of size n we have: 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Maximum likelihood estimation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Take logarithm,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Take derivatives with respect to each parameters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(1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Order Conditions, FOCs) Set each of the derivatives equal to zero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Solve for the parameters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Check the sign of 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order derivatives.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581881"/>
              </p:ext>
            </p:extLst>
          </p:nvPr>
        </p:nvGraphicFramePr>
        <p:xfrm>
          <a:off x="4267200" y="990600"/>
          <a:ext cx="27447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2057400" imgH="457200" progId="Equation.3">
                  <p:embed/>
                </p:oleObj>
              </mc:Choice>
              <mc:Fallback>
                <p:oleObj name="Equation" r:id="rId4" imgW="2057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7200" y="990600"/>
                        <a:ext cx="274478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33795"/>
              </p:ext>
            </p:extLst>
          </p:nvPr>
        </p:nvGraphicFramePr>
        <p:xfrm>
          <a:off x="1219200" y="1631960"/>
          <a:ext cx="3657600" cy="42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6" imgW="2946400" imgH="342900" progId="Equation.3">
                  <p:embed/>
                </p:oleObj>
              </mc:Choice>
              <mc:Fallback>
                <p:oleObj name="Equation" r:id="rId6" imgW="29464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1631960"/>
                        <a:ext cx="3657600" cy="42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781349"/>
              </p:ext>
            </p:extLst>
          </p:nvPr>
        </p:nvGraphicFramePr>
        <p:xfrm>
          <a:off x="1447800" y="2819400"/>
          <a:ext cx="4489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8" imgW="3365500" imgH="381000" progId="Equation.3">
                  <p:embed/>
                </p:oleObj>
              </mc:Choice>
              <mc:Fallback>
                <p:oleObj name="Equation" r:id="rId8" imgW="33655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7800" y="2819400"/>
                        <a:ext cx="448945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65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230832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MLEs are (derivation presented in class):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 Bias and Variance of the MLE.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228333"/>
              </p:ext>
            </p:extLst>
          </p:nvPr>
        </p:nvGraphicFramePr>
        <p:xfrm>
          <a:off x="1879600" y="1651000"/>
          <a:ext cx="38623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2895600" imgH="495300" progId="Equation.3">
                  <p:embed/>
                </p:oleObj>
              </mc:Choice>
              <mc:Fallback>
                <p:oleObj name="Equation" r:id="rId4" imgW="28956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9600" y="1651000"/>
                        <a:ext cx="3862388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29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Inference (conditional on the variance)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(I) Likelihood</a:t>
            </a:r>
          </a:p>
          <a:p>
            <a:pPr marL="400050" indent="-400050" algn="just">
              <a:buAutoNum type="romanUcParenBoth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A conjugate Prior for the Mean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Posterior distribution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[Combine the two quadratic forms, remove terms that do not involve the mean]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814142"/>
              </p:ext>
            </p:extLst>
          </p:nvPr>
        </p:nvGraphicFramePr>
        <p:xfrm>
          <a:off x="2133600" y="1447800"/>
          <a:ext cx="4489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3365500" imgH="381000" progId="Equation.3">
                  <p:embed/>
                </p:oleObj>
              </mc:Choice>
              <mc:Fallback>
                <p:oleObj name="Equation" r:id="rId4" imgW="33655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1447800"/>
                        <a:ext cx="448945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787649"/>
              </p:ext>
            </p:extLst>
          </p:nvPr>
        </p:nvGraphicFramePr>
        <p:xfrm>
          <a:off x="2547938" y="2651125"/>
          <a:ext cx="304958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6" imgW="2286000" imgH="406400" progId="Equation.3">
                  <p:embed/>
                </p:oleObj>
              </mc:Choice>
              <mc:Fallback>
                <p:oleObj name="Equation" r:id="rId6" imgW="2286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7938" y="2651125"/>
                        <a:ext cx="3049587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667364"/>
              </p:ext>
            </p:extLst>
          </p:nvPr>
        </p:nvGraphicFramePr>
        <p:xfrm>
          <a:off x="2166938" y="3962400"/>
          <a:ext cx="545306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8" imgW="4089400" imgH="1041400" progId="Equation.3">
                  <p:embed/>
                </p:oleObj>
              </mc:Choice>
              <mc:Fallback>
                <p:oleObj name="Equation" r:id="rId8" imgW="40894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6938" y="3962400"/>
                        <a:ext cx="545306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96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Inference (conditional on the variance)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Posterior distribution 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                             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874632"/>
              </p:ext>
            </p:extLst>
          </p:nvPr>
        </p:nvGraphicFramePr>
        <p:xfrm>
          <a:off x="642938" y="1219200"/>
          <a:ext cx="7891462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5918200" imgH="2387600" progId="Equation.3">
                  <p:embed/>
                </p:oleObj>
              </mc:Choice>
              <mc:Fallback>
                <p:oleObj name="Equation" r:id="rId4" imgW="5918200" imgH="2387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1219200"/>
                        <a:ext cx="7891462" cy="317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771842"/>
              </p:ext>
            </p:extLst>
          </p:nvPr>
        </p:nvGraphicFramePr>
        <p:xfrm>
          <a:off x="1358900" y="4864100"/>
          <a:ext cx="80057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6" imgW="584200" imgH="342900" progId="Equation.3">
                  <p:embed/>
                </p:oleObj>
              </mc:Choice>
              <mc:Fallback>
                <p:oleObj name="Equation" r:id="rId6" imgW="5842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8900" y="4864100"/>
                        <a:ext cx="80057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486571"/>
              </p:ext>
            </p:extLst>
          </p:nvPr>
        </p:nvGraphicFramePr>
        <p:xfrm>
          <a:off x="2438400" y="4800600"/>
          <a:ext cx="1089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8" imgW="635000" imgH="304800" progId="Equation.3">
                  <p:embed/>
                </p:oleObj>
              </mc:Choice>
              <mc:Fallback>
                <p:oleObj name="Equation" r:id="rId8" imgW="635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8400" y="4800600"/>
                        <a:ext cx="1089025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97911"/>
              </p:ext>
            </p:extLst>
          </p:nvPr>
        </p:nvGraphicFramePr>
        <p:xfrm>
          <a:off x="2133600" y="5638800"/>
          <a:ext cx="43513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10" imgW="3263900" imgH="406400" progId="Equation.3">
                  <p:embed/>
                </p:oleObj>
              </mc:Choice>
              <mc:Fallback>
                <p:oleObj name="Equation" r:id="rId10" imgW="32639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33600" y="5638800"/>
                        <a:ext cx="4351337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70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Inference (conditional on the variance)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939769"/>
              </p:ext>
            </p:extLst>
          </p:nvPr>
        </p:nvGraphicFramePr>
        <p:xfrm>
          <a:off x="1981200" y="1371600"/>
          <a:ext cx="4857750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3644900" imgH="2260600" progId="Equation.3">
                  <p:embed/>
                </p:oleObj>
              </mc:Choice>
              <mc:Fallback>
                <p:oleObj name="Equation" r:id="rId4" imgW="3644900" imgH="2260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71600"/>
                        <a:ext cx="4857750" cy="301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60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Compare MLE &amp; Bayesian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8229600" cy="480131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=&gt; In this case the MLE is un-biased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The Bayesian estimate is a weighted sum of the prior mean and the MLE.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=&gt; The posterior mean ‘shrinks’ the MLE towards the prior mean.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=&gt; The extent of shrinkage depends on: sampling variance (the variance of the error 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terms), the prior variance, and sample size. As n increase the Bayesian estimate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goes to MLE.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471137"/>
              </p:ext>
            </p:extLst>
          </p:nvPr>
        </p:nvGraphicFramePr>
        <p:xfrm>
          <a:off x="1349375" y="1687513"/>
          <a:ext cx="9810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4" imgW="571500" imgH="203200" progId="Equation.3">
                  <p:embed/>
                </p:oleObj>
              </mc:Choice>
              <mc:Fallback>
                <p:oleObj name="Equation" r:id="rId4" imgW="571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9375" y="1687513"/>
                        <a:ext cx="981075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800548"/>
              </p:ext>
            </p:extLst>
          </p:nvPr>
        </p:nvGraphicFramePr>
        <p:xfrm>
          <a:off x="4867275" y="1339850"/>
          <a:ext cx="15668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6" imgW="914400" imgH="609600" progId="Equation.3">
                  <p:embed/>
                </p:oleObj>
              </mc:Choice>
              <mc:Fallback>
                <p:oleObj name="Equation" r:id="rId6" imgW="9144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7275" y="1339850"/>
                        <a:ext cx="1566863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8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6605</TotalTime>
  <Words>297</Words>
  <Application>Microsoft Macintosh PowerPoint</Application>
  <PresentationFormat>On-screen Show (4:3)</PresentationFormat>
  <Paragraphs>133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Microsoft Equation</vt:lpstr>
      <vt:lpstr>STT 465  Normal Model</vt:lpstr>
      <vt:lpstr>Normal Model</vt:lpstr>
      <vt:lpstr>Normal Model</vt:lpstr>
      <vt:lpstr>Normal Model</vt:lpstr>
      <vt:lpstr>Bayesian Inference (conditional on the variance)</vt:lpstr>
      <vt:lpstr>Bayesian Inference (conditional on the variance)</vt:lpstr>
      <vt:lpstr>Bayesian Inference (conditional on the variance)</vt:lpstr>
      <vt:lpstr>Compare MLE &amp; Bayesian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365</cp:revision>
  <dcterms:created xsi:type="dcterms:W3CDTF">2012-12-12T17:55:05Z</dcterms:created>
  <dcterms:modified xsi:type="dcterms:W3CDTF">2015-09-28T21:19:12Z</dcterms:modified>
  <cp:category/>
</cp:coreProperties>
</file>