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Microsoft_Equation3.bin" ContentType="application/vnd.openxmlformats-officedocument.oleObject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notesSlides/notesSlide6.xml" ContentType="application/vnd.openxmlformats-officedocument.presentationml.notesSlide+xml"/>
  <Override PartName="/ppt/embeddings/oleObject3.bin" ContentType="application/vnd.openxmlformats-officedocument.oleObject"/>
  <Override PartName="/ppt/embeddings/Microsoft_Equation4.bin" ContentType="application/vnd.openxmlformats-officedocument.oleObject"/>
  <Override PartName="/ppt/notesSlides/notesSlide7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11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notesSlides/notesSlide12.xml" ContentType="application/vnd.openxmlformats-officedocument.presentationml.notesSlide+xml"/>
  <Override PartName="/ppt/embeddings/oleObject3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38" r:id="rId2"/>
    <p:sldId id="370" r:id="rId3"/>
    <p:sldId id="369" r:id="rId4"/>
    <p:sldId id="372" r:id="rId5"/>
    <p:sldId id="373" r:id="rId6"/>
    <p:sldId id="386" r:id="rId7"/>
    <p:sldId id="387" r:id="rId8"/>
    <p:sldId id="382" r:id="rId9"/>
    <p:sldId id="374" r:id="rId10"/>
    <p:sldId id="388" r:id="rId11"/>
    <p:sldId id="375" r:id="rId12"/>
    <p:sldId id="376" r:id="rId13"/>
    <p:sldId id="377" r:id="rId14"/>
    <p:sldId id="378" r:id="rId15"/>
    <p:sldId id="380" r:id="rId16"/>
    <p:sldId id="383" r:id="rId17"/>
    <p:sldId id="381" r:id="rId18"/>
    <p:sldId id="384" r:id="rId19"/>
    <p:sldId id="38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de los Camp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728" y="-2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2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30.emf"/><Relationship Id="rId3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33.emf"/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12/1/15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4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7.e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18.emf"/><Relationship Id="rId9" Type="http://schemas.openxmlformats.org/officeDocument/2006/relationships/image" Target="../media/image1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20.e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21.e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22.emf"/><Relationship Id="rId9" Type="http://schemas.openxmlformats.org/officeDocument/2006/relationships/oleObject" Target="../embeddings/oleObject19.bin"/><Relationship Id="rId10" Type="http://schemas.openxmlformats.org/officeDocument/2006/relationships/image" Target="../media/image23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24.e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25.emf"/><Relationship Id="rId7" Type="http://schemas.openxmlformats.org/officeDocument/2006/relationships/oleObject" Target="../embeddings/oleObject22.bin"/><Relationship Id="rId8" Type="http://schemas.openxmlformats.org/officeDocument/2006/relationships/image" Target="../media/image26.emf"/><Relationship Id="rId9" Type="http://schemas.openxmlformats.org/officeDocument/2006/relationships/oleObject" Target="../embeddings/oleObject23.bin"/><Relationship Id="rId10" Type="http://schemas.openxmlformats.org/officeDocument/2006/relationships/image" Target="../media/image2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28.emf"/><Relationship Id="rId7" Type="http://schemas.openxmlformats.org/officeDocument/2006/relationships/image" Target="../media/image29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22.emf"/><Relationship Id="rId5" Type="http://schemas.openxmlformats.org/officeDocument/2006/relationships/oleObject" Target="../embeddings/oleObject27.bin"/><Relationship Id="rId6" Type="http://schemas.openxmlformats.org/officeDocument/2006/relationships/image" Target="../media/image30.emf"/><Relationship Id="rId7" Type="http://schemas.openxmlformats.org/officeDocument/2006/relationships/oleObject" Target="../embeddings/oleObject28.bin"/><Relationship Id="rId8" Type="http://schemas.openxmlformats.org/officeDocument/2006/relationships/image" Target="../media/image28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31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32.e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8.emf"/><Relationship Id="rId10" Type="http://schemas.openxmlformats.org/officeDocument/2006/relationships/oleObject" Target="../embeddings/oleObject32.bin"/><Relationship Id="rId11" Type="http://schemas.openxmlformats.org/officeDocument/2006/relationships/image" Target="../media/image33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34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Microsoft_Equation3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Microsoft_Equation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11.emf"/><Relationship Id="rId10" Type="http://schemas.openxmlformats.org/officeDocument/2006/relationships/oleObject" Target="../embeddings/oleObject9.bin"/><Relationship Id="rId11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18"/>
            <a:ext cx="7772400" cy="1825482"/>
          </a:xfrm>
          <a:ln>
            <a:solidFill>
              <a:srgbClr val="800000"/>
            </a:solidFill>
            <a:prstDash val="sysDash"/>
          </a:ln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STT 465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Multiple Linear Regression: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057400"/>
            <a:ext cx="8077200" cy="1938992"/>
          </a:xfrm>
          <a:prstGeom prst="rect">
            <a:avLst/>
          </a:prstGeom>
          <a:noFill/>
          <a:ln w="6350" cmpd="sng">
            <a:solidFill>
              <a:schemeClr val="tx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  =&gt;  Regression With Censored Data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  =&gt; Regression with binary outcomes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9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Outline of a Gibbs Sampler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4400" y="762000"/>
            <a:ext cx="7620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charset="0"/>
              <a:buChar char=""/>
            </a:pPr>
            <a:r>
              <a:rPr lang="en-US" sz="2400" dirty="0" smtClean="0">
                <a:solidFill>
                  <a:schemeClr val="tx2"/>
                </a:solidFill>
              </a:rPr>
              <a:t>Time to event of censored data points follow have a truncated normal fully conditional distribution.</a:t>
            </a:r>
          </a:p>
          <a:p>
            <a:pPr marL="342900" indent="-342900">
              <a:buFont typeface="Symbol" charset="0"/>
              <a:buChar char=""/>
            </a:pP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buFont typeface="Symbol" charset="0"/>
              <a:buChar char=""/>
            </a:pPr>
            <a:r>
              <a:rPr lang="en-US" sz="2400" dirty="0" smtClean="0">
                <a:solidFill>
                  <a:schemeClr val="tx2"/>
                </a:solidFill>
              </a:rPr>
              <a:t>The other fully conditional distributions are as those of the standard linear regression without censoring. </a:t>
            </a:r>
          </a:p>
          <a:p>
            <a:pPr marL="342900" indent="-342900">
              <a:buFont typeface="Symbol" charset="0"/>
              <a:buChar char=""/>
            </a:pP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buFont typeface="Symbol" charset="0"/>
              <a:buChar char=""/>
            </a:pPr>
            <a:r>
              <a:rPr lang="en-US" sz="2400" dirty="0" smtClean="0">
                <a:solidFill>
                  <a:schemeClr val="tx2"/>
                </a:solidFill>
              </a:rPr>
              <a:t>Therefore, relative to a Gibbs sampler for a model without censoring, we just need to add a step where we ‘impute’ the un-observed time to events with samples drawn from the corresponding fully conditionals (truncated normal, in our case).</a:t>
            </a:r>
          </a:p>
          <a:p>
            <a:pPr marL="342900" indent="-342900">
              <a:buFont typeface="Symbol" charset="0"/>
              <a:buChar char=""/>
            </a:pP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buFont typeface="Symbol" charset="0"/>
              <a:buChar char=""/>
            </a:pPr>
            <a:endParaRPr lang="en-US" sz="2400" dirty="0">
              <a:solidFill>
                <a:schemeClr val="tx2"/>
              </a:solidFill>
            </a:endParaRPr>
          </a:p>
          <a:p>
            <a:endParaRPr lang="en-US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012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57400"/>
            <a:ext cx="7772400" cy="1825482"/>
          </a:xfrm>
          <a:ln>
            <a:solidFill>
              <a:srgbClr val="800000"/>
            </a:solidFill>
            <a:prstDash val="sysDash"/>
          </a:ln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Regression with Binary Outcomes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999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14400" y="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Regression with Binary Outcomes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990600"/>
            <a:ext cx="8229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   Binary outcomes follow Bernoulli distributions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Regression with Binary outcomes: we want to make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θ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a function of one or more predictors. 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Problem: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θ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lives in the 0-1 interval, 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-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while a regression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function                lives in the real line.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To get around this we need to introduce a link function that maps from the real line to the 0-1 interval.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The most commonly used links are the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logit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probit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link.</a:t>
            </a:r>
          </a:p>
          <a:p>
            <a:pPr marL="342900" indent="-342900">
              <a:buFontTx/>
              <a:buChar char="-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224114"/>
              </p:ext>
            </p:extLst>
          </p:nvPr>
        </p:nvGraphicFramePr>
        <p:xfrm>
          <a:off x="3657600" y="1676400"/>
          <a:ext cx="22113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7" name="Equation" r:id="rId3" imgW="1333500" imgH="292100" progId="Equation.3">
                  <p:embed/>
                </p:oleObj>
              </mc:Choice>
              <mc:Fallback>
                <p:oleObj name="Equation" r:id="rId3" imgW="13335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7600" y="1676400"/>
                        <a:ext cx="2211387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920887"/>
              </p:ext>
            </p:extLst>
          </p:nvPr>
        </p:nvGraphicFramePr>
        <p:xfrm>
          <a:off x="1905000" y="1752600"/>
          <a:ext cx="10731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8" name="Equation" r:id="rId5" imgW="647700" imgH="241300" progId="Equation.3">
                  <p:embed/>
                </p:oleObj>
              </mc:Choice>
              <mc:Fallback>
                <p:oleObj name="Equation" r:id="rId5" imgW="647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5000" y="1752600"/>
                        <a:ext cx="107315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86686"/>
              </p:ext>
            </p:extLst>
          </p:nvPr>
        </p:nvGraphicFramePr>
        <p:xfrm>
          <a:off x="4482403" y="3733800"/>
          <a:ext cx="77539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9" name="Equation" r:id="rId7" imgW="622300" imgH="330200" progId="Equation.3">
                  <p:embed/>
                </p:oleObj>
              </mc:Choice>
              <mc:Fallback>
                <p:oleObj name="Equation" r:id="rId7" imgW="6223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82403" y="3733800"/>
                        <a:ext cx="775397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9629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14400" y="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Logistic Regression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990600"/>
            <a:ext cx="8229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27806"/>
              </p:ext>
            </p:extLst>
          </p:nvPr>
        </p:nvGraphicFramePr>
        <p:xfrm>
          <a:off x="1143000" y="1524000"/>
          <a:ext cx="130492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8" name="Equation" r:id="rId3" imgW="787400" imgH="241300" progId="Equation.3">
                  <p:embed/>
                </p:oleObj>
              </mc:Choice>
              <mc:Fallback>
                <p:oleObj name="Equation" r:id="rId3" imgW="787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1524000"/>
                        <a:ext cx="1304925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034875"/>
              </p:ext>
            </p:extLst>
          </p:nvPr>
        </p:nvGraphicFramePr>
        <p:xfrm>
          <a:off x="3200400" y="1295400"/>
          <a:ext cx="229552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9" name="Equation" r:id="rId5" imgW="1384300" imgH="431800" progId="Equation.3">
                  <p:embed/>
                </p:oleObj>
              </mc:Choice>
              <mc:Fallback>
                <p:oleObj name="Equation" r:id="rId5" imgW="13843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0400" y="1295400"/>
                        <a:ext cx="2295525" cy="71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94394"/>
              </p:ext>
            </p:extLst>
          </p:nvPr>
        </p:nvGraphicFramePr>
        <p:xfrm>
          <a:off x="5859463" y="1147763"/>
          <a:ext cx="1852612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0" name="Equation" r:id="rId7" imgW="1117600" imgH="609600" progId="Equation.3">
                  <p:embed/>
                </p:oleObj>
              </mc:Choice>
              <mc:Fallback>
                <p:oleObj name="Equation" r:id="rId7" imgW="1117600" imgH="60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59463" y="1147763"/>
                        <a:ext cx="1852612" cy="101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9200" y="2286000"/>
            <a:ext cx="65913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95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14400" y="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Logistic Regression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990600"/>
            <a:ext cx="8229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 Likelihood Function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852804"/>
              </p:ext>
            </p:extLst>
          </p:nvPr>
        </p:nvGraphicFramePr>
        <p:xfrm>
          <a:off x="1524000" y="2209800"/>
          <a:ext cx="27368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9" name="Equation" r:id="rId3" imgW="1651000" imgH="431800" progId="Equation.3">
                  <p:embed/>
                </p:oleObj>
              </mc:Choice>
              <mc:Fallback>
                <p:oleObj name="Equation" r:id="rId3" imgW="16510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2209800"/>
                        <a:ext cx="2736850" cy="71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244892"/>
              </p:ext>
            </p:extLst>
          </p:nvPr>
        </p:nvGraphicFramePr>
        <p:xfrm>
          <a:off x="4724400" y="1981200"/>
          <a:ext cx="189388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0" name="Equation" r:id="rId5" imgW="1143000" imgH="609600" progId="Equation.3">
                  <p:embed/>
                </p:oleObj>
              </mc:Choice>
              <mc:Fallback>
                <p:oleObj name="Equation" r:id="rId5" imgW="1143000" imgH="60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24400" y="1981200"/>
                        <a:ext cx="1893887" cy="101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996976"/>
              </p:ext>
            </p:extLst>
          </p:nvPr>
        </p:nvGraphicFramePr>
        <p:xfrm>
          <a:off x="3429000" y="990600"/>
          <a:ext cx="3581400" cy="755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1" name="Equation" r:id="rId7" imgW="1511300" imgH="317500" progId="Equation.3">
                  <p:embed/>
                </p:oleObj>
              </mc:Choice>
              <mc:Fallback>
                <p:oleObj name="Equation" r:id="rId7" imgW="15113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9000" y="990600"/>
                        <a:ext cx="3581400" cy="755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716368"/>
              </p:ext>
            </p:extLst>
          </p:nvPr>
        </p:nvGraphicFramePr>
        <p:xfrm>
          <a:off x="1905000" y="3276600"/>
          <a:ext cx="5116512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2" name="Equation" r:id="rId9" imgW="2159000" imgH="508000" progId="Equation.3">
                  <p:embed/>
                </p:oleObj>
              </mc:Choice>
              <mc:Fallback>
                <p:oleObj name="Equation" r:id="rId9" imgW="21590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05000" y="3276600"/>
                        <a:ext cx="5116512" cy="1208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" y="48006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2"/>
                </a:solidFill>
              </a:rPr>
              <a:t>The above function can be used to derive Max. Likelihood Estimates (see </a:t>
            </a:r>
            <a:r>
              <a:rPr lang="en-US" sz="2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glm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y~X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, family=binomial)  </a:t>
            </a:r>
            <a:r>
              <a:rPr lang="en-US" sz="2400" dirty="0" smtClean="0">
                <a:solidFill>
                  <a:schemeClr val="tx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710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14400" y="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Threshold Model (</a:t>
            </a:r>
            <a:r>
              <a:rPr lang="en-US" sz="2800" dirty="0" err="1" smtClean="0">
                <a:solidFill>
                  <a:srgbClr val="800000"/>
                </a:solidFill>
              </a:rPr>
              <a:t>Probit</a:t>
            </a:r>
            <a:r>
              <a:rPr lang="en-US" sz="2800" dirty="0" smtClean="0">
                <a:solidFill>
                  <a:srgbClr val="800000"/>
                </a:solidFill>
              </a:rPr>
              <a:t> Link)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990600"/>
            <a:ext cx="8229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574787"/>
              </p:ext>
            </p:extLst>
          </p:nvPr>
        </p:nvGraphicFramePr>
        <p:xfrm>
          <a:off x="1712913" y="1295400"/>
          <a:ext cx="2260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8" name="Equation" r:id="rId3" imgW="1092200" imgH="330200" progId="Equation.3">
                  <p:embed/>
                </p:oleObj>
              </mc:Choice>
              <mc:Fallback>
                <p:oleObj name="Equation" r:id="rId3" imgW="10922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2913" y="1295400"/>
                        <a:ext cx="22606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518489"/>
              </p:ext>
            </p:extLst>
          </p:nvPr>
        </p:nvGraphicFramePr>
        <p:xfrm>
          <a:off x="5638800" y="1143000"/>
          <a:ext cx="2416175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9" name="Equation" r:id="rId5" imgW="1168400" imgH="469900" progId="Equation.3">
                  <p:embed/>
                </p:oleObj>
              </mc:Choice>
              <mc:Fallback>
                <p:oleObj name="Equation" r:id="rId5" imgW="11684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1143000"/>
                        <a:ext cx="2416175" cy="976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850696"/>
              </p:ext>
            </p:extLst>
          </p:nvPr>
        </p:nvGraphicFramePr>
        <p:xfrm>
          <a:off x="6248400" y="2286000"/>
          <a:ext cx="144462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0" name="Equation" r:id="rId7" imgW="698500" imgH="317500" progId="Equation.3">
                  <p:embed/>
                </p:oleObj>
              </mc:Choice>
              <mc:Fallback>
                <p:oleObj name="Equation" r:id="rId7" imgW="6985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48400" y="2286000"/>
                        <a:ext cx="1444625" cy="658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328685"/>
              </p:ext>
            </p:extLst>
          </p:nvPr>
        </p:nvGraphicFramePr>
        <p:xfrm>
          <a:off x="1066800" y="2362200"/>
          <a:ext cx="4205287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1" name="Equation" r:id="rId9" imgW="2032000" imgH="1752600" progId="Equation.3">
                  <p:embed/>
                </p:oleObj>
              </mc:Choice>
              <mc:Fallback>
                <p:oleObj name="Equation" r:id="rId9" imgW="2032000" imgH="175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6800" y="2362200"/>
                        <a:ext cx="4205287" cy="3640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3656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14400" y="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Threshold Model (</a:t>
            </a:r>
            <a:r>
              <a:rPr lang="en-US" sz="2800" dirty="0" err="1" smtClean="0">
                <a:solidFill>
                  <a:srgbClr val="800000"/>
                </a:solidFill>
              </a:rPr>
              <a:t>Probit</a:t>
            </a:r>
            <a:r>
              <a:rPr lang="en-US" sz="2800" dirty="0" smtClean="0">
                <a:solidFill>
                  <a:srgbClr val="800000"/>
                </a:solidFill>
              </a:rPr>
              <a:t> link)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990600"/>
            <a:ext cx="8229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40366"/>
              </p:ext>
            </p:extLst>
          </p:nvPr>
        </p:nvGraphicFramePr>
        <p:xfrm>
          <a:off x="1676400" y="1066800"/>
          <a:ext cx="130492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6" name="Equation" r:id="rId3" imgW="787400" imgH="241300" progId="Equation.3">
                  <p:embed/>
                </p:oleObj>
              </mc:Choice>
              <mc:Fallback>
                <p:oleObj name="Equation" r:id="rId3" imgW="787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1066800"/>
                        <a:ext cx="1304925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513163"/>
              </p:ext>
            </p:extLst>
          </p:nvPr>
        </p:nvGraphicFramePr>
        <p:xfrm>
          <a:off x="3657600" y="914400"/>
          <a:ext cx="2293937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7" name="Equation" r:id="rId5" imgW="1384300" imgH="368300" progId="Equation.3">
                  <p:embed/>
                </p:oleObj>
              </mc:Choice>
              <mc:Fallback>
                <p:oleObj name="Equation" r:id="rId5" imgW="13843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57600" y="914400"/>
                        <a:ext cx="2293937" cy="611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" y="1905000"/>
            <a:ext cx="6400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67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14400" y="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Threshold Model (</a:t>
            </a:r>
            <a:r>
              <a:rPr lang="en-US" sz="2800" dirty="0" err="1" smtClean="0">
                <a:solidFill>
                  <a:srgbClr val="800000"/>
                </a:solidFill>
              </a:rPr>
              <a:t>Probit</a:t>
            </a:r>
            <a:r>
              <a:rPr lang="en-US" sz="2800" dirty="0" smtClean="0">
                <a:solidFill>
                  <a:srgbClr val="800000"/>
                </a:solidFill>
              </a:rPr>
              <a:t> Link)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990600"/>
            <a:ext cx="8229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 Likelihood Function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205207"/>
              </p:ext>
            </p:extLst>
          </p:nvPr>
        </p:nvGraphicFramePr>
        <p:xfrm>
          <a:off x="609600" y="1676400"/>
          <a:ext cx="3581400" cy="755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6" name="Equation" r:id="rId3" imgW="1511300" imgH="317500" progId="Equation.3">
                  <p:embed/>
                </p:oleObj>
              </mc:Choice>
              <mc:Fallback>
                <p:oleObj name="Equation" r:id="rId3" imgW="15113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676400"/>
                        <a:ext cx="3581400" cy="755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290730"/>
              </p:ext>
            </p:extLst>
          </p:nvPr>
        </p:nvGraphicFramePr>
        <p:xfrm>
          <a:off x="228600" y="2819400"/>
          <a:ext cx="8667751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7" name="Equation" r:id="rId5" imgW="3657600" imgH="431800" progId="Equation.3">
                  <p:embed/>
                </p:oleObj>
              </mc:Choice>
              <mc:Fallback>
                <p:oleObj name="Equation" r:id="rId5" imgW="3657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" y="2819400"/>
                        <a:ext cx="8667751" cy="102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910053"/>
              </p:ext>
            </p:extLst>
          </p:nvPr>
        </p:nvGraphicFramePr>
        <p:xfrm>
          <a:off x="4648200" y="1676400"/>
          <a:ext cx="2859971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8" name="Equation" r:id="rId7" imgW="1384300" imgH="368300" progId="Equation.3">
                  <p:embed/>
                </p:oleObj>
              </mc:Choice>
              <mc:Fallback>
                <p:oleObj name="Equation" r:id="rId7" imgW="13843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48200" y="1676400"/>
                        <a:ext cx="2859971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0" y="4343400"/>
            <a:ext cx="929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2"/>
                </a:solidFill>
              </a:rPr>
              <a:t>The above function can be used to derive Max. Likelihood Estimates (see </a:t>
            </a:r>
            <a:r>
              <a:rPr lang="en-US" sz="2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glm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y~X,family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=binomial(link=</a:t>
            </a:r>
            <a:r>
              <a:rPr lang="en-US" sz="2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probit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)) </a:t>
            </a:r>
            <a:r>
              <a:rPr lang="en-US" sz="2400" dirty="0" smtClean="0">
                <a:solidFill>
                  <a:schemeClr val="tx2"/>
                </a:solidFill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2"/>
                </a:solidFill>
              </a:rPr>
              <a:t>ML and Bayesian analysis can be difficult because the integrals involved do not have closed forms.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2"/>
                </a:solidFill>
              </a:rPr>
              <a:t>Instead we will use ‘data augmentation’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15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Model For Binary Outcomes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990600"/>
            <a:ext cx="8991600" cy="563231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(Bayesian) Likelihood Function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3733800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Prior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4495800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Joint Posterior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047722"/>
              </p:ext>
            </p:extLst>
          </p:nvPr>
        </p:nvGraphicFramePr>
        <p:xfrm>
          <a:off x="533400" y="1524000"/>
          <a:ext cx="7078846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8" name="Equation" r:id="rId4" imgW="3543300" imgH="647700" progId="Equation.3">
                  <p:embed/>
                </p:oleObj>
              </mc:Choice>
              <mc:Fallback>
                <p:oleObj name="Equation" r:id="rId4" imgW="3543300" imgH="647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" y="1524000"/>
                        <a:ext cx="7078846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329144"/>
              </p:ext>
            </p:extLst>
          </p:nvPr>
        </p:nvGraphicFramePr>
        <p:xfrm>
          <a:off x="1447800" y="3581400"/>
          <a:ext cx="244537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9" name="Equation" r:id="rId6" imgW="939800" imgH="292100" progId="Equation.3">
                  <p:embed/>
                </p:oleObj>
              </mc:Choice>
              <mc:Fallback>
                <p:oleObj name="Equation" r:id="rId6" imgW="9398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47800" y="3581400"/>
                        <a:ext cx="2445373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406242"/>
              </p:ext>
            </p:extLst>
          </p:nvPr>
        </p:nvGraphicFramePr>
        <p:xfrm>
          <a:off x="4446760" y="3124200"/>
          <a:ext cx="539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0" name="Equation" r:id="rId8" imgW="215900" imgH="215900" progId="Equation.3">
                  <p:embed/>
                </p:oleObj>
              </mc:Choice>
              <mc:Fallback>
                <p:oleObj name="Equation" r:id="rId8" imgW="215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46760" y="3124200"/>
                        <a:ext cx="5397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4953000" y="3124200"/>
            <a:ext cx="2112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Unobserved liability.</a:t>
            </a:r>
            <a:endParaRPr lang="en-US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121521"/>
              </p:ext>
            </p:extLst>
          </p:nvPr>
        </p:nvGraphicFramePr>
        <p:xfrm>
          <a:off x="260350" y="5181600"/>
          <a:ext cx="86995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1" name="Equation" r:id="rId10" imgW="4978400" imgH="647700" progId="Equation.3">
                  <p:embed/>
                </p:oleObj>
              </mc:Choice>
              <mc:Fallback>
                <p:oleObj name="Equation" r:id="rId10" imgW="4978400" imgH="647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0350" y="5181600"/>
                        <a:ext cx="8699500" cy="113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9322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Fully Conditional Distributions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990600"/>
            <a:ext cx="8991600" cy="563231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592552"/>
              </p:ext>
            </p:extLst>
          </p:nvPr>
        </p:nvGraphicFramePr>
        <p:xfrm>
          <a:off x="1882775" y="1371600"/>
          <a:ext cx="514985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5" name="Equation" r:id="rId4" imgW="2946400" imgH="647700" progId="Equation.3">
                  <p:embed/>
                </p:oleObj>
              </mc:Choice>
              <mc:Fallback>
                <p:oleObj name="Equation" r:id="rId4" imgW="2946400" imgH="647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82775" y="1371600"/>
                        <a:ext cx="5149850" cy="113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0" y="25908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2"/>
                </a:solidFill>
              </a:rPr>
              <a:t>This is the kernel of a truncated normal density, right or left depending on whether y is equal to zero or one.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2"/>
                </a:solidFill>
              </a:rPr>
              <a:t>Therefore, we sample, for each subject in the sample, the unobserved liability from a truncated normal distribution, truncated below zero if y[</a:t>
            </a:r>
            <a:r>
              <a:rPr lang="en-US" sz="2400" dirty="0" err="1" smtClean="0">
                <a:solidFill>
                  <a:schemeClr val="tx2"/>
                </a:solidFill>
              </a:rPr>
              <a:t>i</a:t>
            </a:r>
            <a:r>
              <a:rPr lang="en-US" sz="2400" dirty="0" smtClean="0">
                <a:solidFill>
                  <a:schemeClr val="tx2"/>
                </a:solidFill>
              </a:rPr>
              <a:t>]=0, otherwise truncated above zero.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2"/>
                </a:solidFill>
              </a:rPr>
              <a:t>Once we sample the un-observed liability, we </a:t>
            </a:r>
            <a:r>
              <a:rPr lang="en-US" sz="2400" smtClean="0">
                <a:solidFill>
                  <a:schemeClr val="tx2"/>
                </a:solidFill>
              </a:rPr>
              <a:t>treat liability </a:t>
            </a:r>
            <a:r>
              <a:rPr lang="en-US" sz="2400" dirty="0" smtClean="0">
                <a:solidFill>
                  <a:schemeClr val="tx2"/>
                </a:solidFill>
              </a:rPr>
              <a:t>as observed, therefore, all the other fully conditional densities are as in the standard linear regression model.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477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3600"/>
            <a:ext cx="7772400" cy="1825482"/>
          </a:xfrm>
          <a:ln>
            <a:solidFill>
              <a:srgbClr val="800000"/>
            </a:solidFill>
            <a:prstDash val="sysDash"/>
          </a:ln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Regression with Censored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593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Right-Censoring  (Y</a:t>
            </a:r>
            <a:r>
              <a:rPr lang="en-US" sz="2800" baseline="-25000" dirty="0" smtClean="0">
                <a:solidFill>
                  <a:srgbClr val="800000"/>
                </a:solidFill>
              </a:rPr>
              <a:t>i</a:t>
            </a:r>
            <a:r>
              <a:rPr lang="en-US" sz="2800" dirty="0" smtClean="0">
                <a:solidFill>
                  <a:srgbClr val="800000"/>
                </a:solidFill>
              </a:rPr>
              <a:t>&gt;</a:t>
            </a:r>
            <a:r>
              <a:rPr lang="en-US" sz="2800" dirty="0" err="1" smtClean="0">
                <a:solidFill>
                  <a:srgbClr val="800000"/>
                </a:solidFill>
              </a:rPr>
              <a:t>C</a:t>
            </a:r>
            <a:r>
              <a:rPr lang="en-US" sz="2800" baseline="-25000" dirty="0" err="1" smtClean="0">
                <a:solidFill>
                  <a:srgbClr val="800000"/>
                </a:solidFill>
              </a:rPr>
              <a:t>i</a:t>
            </a:r>
            <a:r>
              <a:rPr lang="en-US" sz="2800" dirty="0" smtClean="0">
                <a:solidFill>
                  <a:srgbClr val="800000"/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1524000"/>
            <a:ext cx="6172200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800000"/>
                </a:solidFill>
              </a:rPr>
              <a:t>Time-frame of the study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981200"/>
            <a:ext cx="0" cy="259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934200" y="1905000"/>
            <a:ext cx="0" cy="259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800" y="4876800"/>
            <a:ext cx="1371600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Beginning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00800" y="4800600"/>
            <a:ext cx="1371600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800000"/>
                </a:solidFill>
              </a:rPr>
              <a:t>End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838200" y="4495800"/>
            <a:ext cx="6096000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8600" y="53340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IDs 1,2 and 3: </a:t>
            </a:r>
            <a:r>
              <a:rPr lang="en-US" dirty="0" smtClean="0"/>
              <a:t>time to event is observed.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1F497D"/>
                </a:solidFill>
              </a:rPr>
              <a:t>ID 4: </a:t>
            </a:r>
            <a:r>
              <a:rPr lang="en-US" dirty="0" smtClean="0"/>
              <a:t>time to event is unknown; however we know the time to censor, and we know that the event will happens after  Y</a:t>
            </a:r>
            <a:r>
              <a:rPr lang="en-US" baseline="-25000" dirty="0" smtClean="0"/>
              <a:t>4</a:t>
            </a:r>
            <a:r>
              <a:rPr lang="en-US" dirty="0" smtClean="0"/>
              <a:t>&gt;C4 </a:t>
            </a:r>
            <a:r>
              <a:rPr lang="en-US" dirty="0"/>
              <a:t>(right-censored data</a:t>
            </a:r>
            <a:r>
              <a:rPr lang="en-US" dirty="0" smtClean="0"/>
              <a:t>)</a:t>
            </a:r>
            <a:endParaRPr lang="en-US" baseline="-25000" dirty="0"/>
          </a:p>
        </p:txBody>
      </p:sp>
      <p:grpSp>
        <p:nvGrpSpPr>
          <p:cNvPr id="2" name="Group 24"/>
          <p:cNvGrpSpPr/>
          <p:nvPr/>
        </p:nvGrpSpPr>
        <p:grpSpPr>
          <a:xfrm>
            <a:off x="838200" y="2209800"/>
            <a:ext cx="3429000" cy="369332"/>
            <a:chOff x="1066800" y="2209800"/>
            <a:chExt cx="3429000" cy="36933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066800" y="2438400"/>
              <a:ext cx="3429000" cy="0"/>
            </a:xfrm>
            <a:prstGeom prst="straightConnector1">
              <a:avLst/>
            </a:prstGeom>
            <a:ln>
              <a:solidFill>
                <a:srgbClr val="800000"/>
              </a:solidFill>
              <a:headEnd type="oval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600200" y="2209800"/>
              <a:ext cx="1143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ID1</a:t>
              </a:r>
              <a:endParaRPr lang="en-US" dirty="0"/>
            </a:p>
          </p:txBody>
        </p:sp>
      </p:grpSp>
      <p:grpSp>
        <p:nvGrpSpPr>
          <p:cNvPr id="3" name="Group 25"/>
          <p:cNvGrpSpPr/>
          <p:nvPr/>
        </p:nvGrpSpPr>
        <p:grpSpPr>
          <a:xfrm>
            <a:off x="838200" y="2754868"/>
            <a:ext cx="2590800" cy="369332"/>
            <a:chOff x="2286000" y="2754868"/>
            <a:chExt cx="2590800" cy="369332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2286000" y="2971800"/>
              <a:ext cx="2590800" cy="11668"/>
            </a:xfrm>
            <a:prstGeom prst="straightConnector1">
              <a:avLst/>
            </a:prstGeom>
            <a:ln>
              <a:solidFill>
                <a:srgbClr val="800000"/>
              </a:solidFill>
              <a:headEnd type="oval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819400" y="2754868"/>
              <a:ext cx="1143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ID2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38200" y="3212068"/>
            <a:ext cx="4495800" cy="369332"/>
            <a:chOff x="838200" y="3212068"/>
            <a:chExt cx="4495800" cy="369332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838200" y="3429000"/>
              <a:ext cx="4495800" cy="11668"/>
            </a:xfrm>
            <a:prstGeom prst="straightConnector1">
              <a:avLst/>
            </a:prstGeom>
            <a:ln>
              <a:solidFill>
                <a:srgbClr val="800000"/>
              </a:solidFill>
              <a:headEnd type="oval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371600" y="3212068"/>
              <a:ext cx="1143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ID3</a:t>
              </a:r>
              <a:endParaRPr lang="en-US" dirty="0"/>
            </a:p>
          </p:txBody>
        </p:sp>
      </p:grpSp>
      <p:grpSp>
        <p:nvGrpSpPr>
          <p:cNvPr id="7" name="Group 27"/>
          <p:cNvGrpSpPr/>
          <p:nvPr/>
        </p:nvGrpSpPr>
        <p:grpSpPr>
          <a:xfrm>
            <a:off x="838200" y="3669268"/>
            <a:ext cx="6858000" cy="369332"/>
            <a:chOff x="4343400" y="3669268"/>
            <a:chExt cx="3429000" cy="36933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43400" y="3897868"/>
              <a:ext cx="3429000" cy="0"/>
            </a:xfrm>
            <a:prstGeom prst="straightConnector1">
              <a:avLst/>
            </a:prstGeom>
            <a:ln>
              <a:solidFill>
                <a:srgbClr val="800000"/>
              </a:solidFill>
              <a:headEnd type="oval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10100" y="3669268"/>
              <a:ext cx="5334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ID4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38200" y="3657600"/>
            <a:ext cx="7010400" cy="902732"/>
            <a:chOff x="838200" y="3657600"/>
            <a:chExt cx="7010400" cy="902732"/>
          </a:xfrm>
        </p:grpSpPr>
        <p:grpSp>
          <p:nvGrpSpPr>
            <p:cNvPr id="9" name="Group 20"/>
            <p:cNvGrpSpPr/>
            <p:nvPr/>
          </p:nvGrpSpPr>
          <p:grpSpPr>
            <a:xfrm>
              <a:off x="838200" y="3962400"/>
              <a:ext cx="6096000" cy="597932"/>
              <a:chOff x="4343400" y="3962400"/>
              <a:chExt cx="2590800" cy="597932"/>
            </a:xfrm>
          </p:grpSpPr>
          <p:sp>
            <p:nvSpPr>
              <p:cNvPr id="19" name="Left Brace 18"/>
              <p:cNvSpPr/>
              <p:nvPr/>
            </p:nvSpPr>
            <p:spPr>
              <a:xfrm rot="16200000">
                <a:off x="5486400" y="2819400"/>
                <a:ext cx="304800" cy="2590800"/>
              </a:xfrm>
              <a:prstGeom prst="leftBrac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86400" y="4191000"/>
                <a:ext cx="9620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800000"/>
                    </a:solidFill>
                  </a:rPr>
                  <a:t>Time to censor (</a:t>
                </a:r>
                <a:r>
                  <a:rPr lang="en-US" dirty="0" err="1" smtClean="0"/>
                  <a:t>Ci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800000"/>
                    </a:solidFill>
                  </a:rPr>
                  <a:t>)</a:t>
                </a:r>
                <a:endParaRPr lang="en-US" baseline="-25000" dirty="0">
                  <a:solidFill>
                    <a:srgbClr val="800000"/>
                  </a:solidFill>
                </a:endParaRPr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7010400" y="3657600"/>
              <a:ext cx="838200" cy="457200"/>
            </a:xfrm>
            <a:prstGeom prst="rect">
              <a:avLst/>
            </a:prstGeom>
            <a:solidFill>
              <a:schemeClr val="bg1">
                <a:alpha val="82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332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14400" y="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Notation and datum Likelihood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914400"/>
            <a:ext cx="8229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1F497D"/>
                </a:solidFill>
              </a:rPr>
              <a:t>Data will be defined by a pair of </a:t>
            </a:r>
            <a:r>
              <a:rPr lang="en-US" sz="2800" dirty="0" smtClean="0">
                <a:solidFill>
                  <a:srgbClr val="1F497D"/>
                </a:solidFill>
              </a:rPr>
              <a:t>vectors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sz="2000" i="1" dirty="0" smtClean="0"/>
              <a:t>y</a:t>
            </a:r>
            <a:r>
              <a:rPr lang="en-US" sz="2000" dirty="0" smtClean="0"/>
              <a:t> </a:t>
            </a:r>
            <a:r>
              <a:rPr lang="en-US" sz="2000" dirty="0" smtClean="0"/>
              <a:t>: time to event or time to censoring.</a:t>
            </a:r>
          </a:p>
          <a:p>
            <a:pPr marL="742950" lvl="1" indent="-285750">
              <a:buFontTx/>
              <a:buChar char="-"/>
            </a:pPr>
            <a:r>
              <a:rPr lang="en-US" sz="2000" i="1" dirty="0" smtClean="0"/>
              <a:t>d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: 1 </a:t>
            </a:r>
            <a:r>
              <a:rPr lang="en-US" sz="2000" dirty="0" smtClean="0"/>
              <a:t>if event, 0 if </a:t>
            </a:r>
            <a:r>
              <a:rPr lang="en-US" sz="2000" dirty="0" smtClean="0"/>
              <a:t>censored.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590800"/>
            <a:ext cx="8229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1F497D"/>
                </a:solidFill>
              </a:rPr>
              <a:t>For notation purposes, we will use 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sz="2000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422989"/>
              </p:ext>
            </p:extLst>
          </p:nvPr>
        </p:nvGraphicFramePr>
        <p:xfrm>
          <a:off x="533400" y="3429000"/>
          <a:ext cx="7391400" cy="430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5" name="Equation" r:id="rId3" imgW="3721100" imgH="215900" progId="Equation.3">
                  <p:embed/>
                </p:oleObj>
              </mc:Choice>
              <mc:Fallback>
                <p:oleObj name="Equation" r:id="rId3" imgW="3721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3429000"/>
                        <a:ext cx="7391400" cy="4303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343427"/>
              </p:ext>
            </p:extLst>
          </p:nvPr>
        </p:nvGraphicFramePr>
        <p:xfrm>
          <a:off x="457200" y="4233432"/>
          <a:ext cx="8534400" cy="414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6" name="Equation" r:id="rId5" imgW="4457700" imgH="215900" progId="Equation.3">
                  <p:embed/>
                </p:oleObj>
              </mc:Choice>
              <mc:Fallback>
                <p:oleObj name="Equation" r:id="rId5" imgW="4457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4233432"/>
                        <a:ext cx="8534400" cy="414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9366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Likelihood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Function (single-data-point)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990600"/>
            <a:ext cx="8991600" cy="563231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Observed Data-points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508356"/>
              </p:ext>
            </p:extLst>
          </p:nvPr>
        </p:nvGraphicFramePr>
        <p:xfrm>
          <a:off x="685800" y="1447800"/>
          <a:ext cx="353218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7" name="Equation" r:id="rId4" imgW="2578100" imgH="787400" progId="Equation.3">
                  <p:embed/>
                </p:oleObj>
              </mc:Choice>
              <mc:Fallback>
                <p:oleObj name="Equation" r:id="rId4" imgW="2578100" imgH="78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" y="1447800"/>
                        <a:ext cx="3532188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04800" y="30480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Censored Data-points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772094"/>
              </p:ext>
            </p:extLst>
          </p:nvPr>
        </p:nvGraphicFramePr>
        <p:xfrm>
          <a:off x="533400" y="3581400"/>
          <a:ext cx="4373562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8" name="Equation" r:id="rId6" imgW="3200400" imgH="787400" progId="Equation.3">
                  <p:embed/>
                </p:oleObj>
              </mc:Choice>
              <mc:Fallback>
                <p:oleObj name="Equation" r:id="rId6" imgW="3200400" imgH="78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3400" y="3581400"/>
                        <a:ext cx="4373562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2463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Likelihood Function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33" y="914400"/>
            <a:ext cx="8991600" cy="563231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591169"/>
              </p:ext>
            </p:extLst>
          </p:nvPr>
        </p:nvGraphicFramePr>
        <p:xfrm>
          <a:off x="457200" y="838200"/>
          <a:ext cx="784906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8" name="Equation" r:id="rId4" imgW="4064000" imgH="787400" progId="Equation.3">
                  <p:embed/>
                </p:oleObj>
              </mc:Choice>
              <mc:Fallback>
                <p:oleObj name="Equation" r:id="rId4" imgW="4064000" imgH="78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838200"/>
                        <a:ext cx="7849065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933" y="2209800"/>
            <a:ext cx="883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tx2"/>
                </a:solidFill>
              </a:rPr>
              <a:t>The above function can be used to derive Max. Likelihood Estimates (see </a:t>
            </a:r>
            <a:r>
              <a:rPr lang="en-US" sz="2000" dirty="0" err="1" smtClean="0">
                <a:solidFill>
                  <a:schemeClr val="tx2"/>
                </a:solidFill>
              </a:rPr>
              <a:t>survreg</a:t>
            </a:r>
            <a:r>
              <a:rPr lang="en-US" sz="2000" dirty="0" smtClean="0">
                <a:solidFill>
                  <a:schemeClr val="tx2"/>
                </a:solidFill>
              </a:rPr>
              <a:t> of survival package)</a:t>
            </a:r>
          </a:p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971800"/>
            <a:ext cx="7543800" cy="31393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## Example: Maximum Likelihood with Censored Data ## 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library</a:t>
            </a:r>
            <a:r>
              <a:rPr lang="en-US" dirty="0">
                <a:latin typeface="Courier New"/>
                <a:cs typeface="Courier New"/>
              </a:rPr>
              <a:t>(survival)</a:t>
            </a:r>
          </a:p>
          <a:p>
            <a:r>
              <a:rPr lang="en-US" dirty="0" smtClean="0">
                <a:latin typeface="Courier New"/>
                <a:cs typeface="Courier New"/>
              </a:rPr>
              <a:t>  y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 err="1">
                <a:latin typeface="Courier New"/>
                <a:cs typeface="Courier New"/>
              </a:rPr>
              <a:t>rnorm</a:t>
            </a:r>
            <a:r>
              <a:rPr lang="en-US" dirty="0">
                <a:latin typeface="Courier New"/>
                <a:cs typeface="Courier New"/>
              </a:rPr>
              <a:t>(1000,sd=4)</a:t>
            </a:r>
          </a:p>
          <a:p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err="1" smtClean="0">
                <a:latin typeface="Courier New"/>
                <a:cs typeface="Courier New"/>
              </a:rPr>
              <a:t>yCensored</a:t>
            </a:r>
            <a:r>
              <a:rPr lang="en-US" dirty="0">
                <a:latin typeface="Courier New"/>
                <a:cs typeface="Courier New"/>
              </a:rPr>
              <a:t>=y</a:t>
            </a:r>
          </a:p>
          <a:p>
            <a:r>
              <a:rPr lang="en-US" dirty="0" smtClean="0">
                <a:latin typeface="Courier New"/>
                <a:cs typeface="Courier New"/>
              </a:rPr>
              <a:t>  threshold</a:t>
            </a:r>
            <a:r>
              <a:rPr lang="en-US" dirty="0">
                <a:latin typeface="Courier New"/>
                <a:cs typeface="Courier New"/>
              </a:rPr>
              <a:t>=2</a:t>
            </a:r>
          </a:p>
          <a:p>
            <a:r>
              <a:rPr lang="en-US" dirty="0" smtClean="0">
                <a:latin typeface="Courier New"/>
                <a:cs typeface="Courier New"/>
              </a:rPr>
              <a:t>  d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 err="1">
                <a:latin typeface="Courier New"/>
                <a:cs typeface="Courier New"/>
              </a:rPr>
              <a:t>ifelse</a:t>
            </a:r>
            <a:r>
              <a:rPr lang="en-US" dirty="0">
                <a:latin typeface="Courier New"/>
                <a:cs typeface="Courier New"/>
              </a:rPr>
              <a:t>(y&lt;threshold,1,0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yCensored</a:t>
            </a:r>
            <a:r>
              <a:rPr lang="en-US" dirty="0" smtClean="0">
                <a:latin typeface="Courier New"/>
                <a:cs typeface="Courier New"/>
              </a:rPr>
              <a:t>[d==0]=threshold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mean(y); </a:t>
            </a:r>
            <a:r>
              <a:rPr lang="en-US" dirty="0" err="1" smtClean="0">
                <a:latin typeface="Courier New"/>
                <a:cs typeface="Courier New"/>
              </a:rPr>
              <a:t>sd</a:t>
            </a:r>
            <a:r>
              <a:rPr lang="en-US" dirty="0" smtClean="0">
                <a:latin typeface="Courier New"/>
                <a:cs typeface="Courier New"/>
              </a:rPr>
              <a:t>(y)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mean(</a:t>
            </a:r>
            <a:r>
              <a:rPr lang="en-US" dirty="0" err="1" smtClean="0">
                <a:latin typeface="Courier New"/>
                <a:cs typeface="Courier New"/>
              </a:rPr>
              <a:t>yCensored</a:t>
            </a:r>
            <a:r>
              <a:rPr lang="en-US" dirty="0" smtClean="0">
                <a:latin typeface="Courier New"/>
                <a:cs typeface="Courier New"/>
              </a:rPr>
              <a:t>); </a:t>
            </a:r>
            <a:r>
              <a:rPr lang="en-US" dirty="0" err="1" smtClean="0">
                <a:latin typeface="Courier New"/>
                <a:cs typeface="Courier New"/>
              </a:rPr>
              <a:t>sd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yCensored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fm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 err="1">
                <a:latin typeface="Courier New"/>
                <a:cs typeface="Courier New"/>
              </a:rPr>
              <a:t>survreg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Surv</a:t>
            </a:r>
            <a:r>
              <a:rPr lang="en-US" dirty="0">
                <a:latin typeface="Courier New"/>
                <a:cs typeface="Courier New"/>
              </a:rPr>
              <a:t>(time=</a:t>
            </a:r>
            <a:r>
              <a:rPr lang="en-US" dirty="0" err="1">
                <a:latin typeface="Courier New"/>
                <a:cs typeface="Courier New"/>
              </a:rPr>
              <a:t>y,event</a:t>
            </a:r>
            <a:r>
              <a:rPr lang="en-US" dirty="0">
                <a:latin typeface="Courier New"/>
                <a:cs typeface="Courier New"/>
              </a:rPr>
              <a:t>=d)~1,dist="</a:t>
            </a:r>
            <a:r>
              <a:rPr lang="en-US" dirty="0" err="1">
                <a:latin typeface="Courier New"/>
                <a:cs typeface="Courier New"/>
              </a:rPr>
              <a:t>gaussian</a:t>
            </a:r>
            <a:r>
              <a:rPr lang="en-US" dirty="0">
                <a:latin typeface="Courier New"/>
                <a:cs typeface="Courier New"/>
              </a:rPr>
              <a:t>")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summary(</a:t>
            </a:r>
            <a:r>
              <a:rPr lang="en-US" dirty="0" err="1" smtClean="0">
                <a:latin typeface="Courier New"/>
                <a:cs typeface="Courier New"/>
              </a:rPr>
              <a:t>fm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2907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Likelihood Function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33" y="914400"/>
            <a:ext cx="8991600" cy="563231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033635"/>
              </p:ext>
            </p:extLst>
          </p:nvPr>
        </p:nvGraphicFramePr>
        <p:xfrm>
          <a:off x="457200" y="838200"/>
          <a:ext cx="784906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3" name="Equation" r:id="rId4" imgW="4064000" imgH="787400" progId="Equation.3">
                  <p:embed/>
                </p:oleObj>
              </mc:Choice>
              <mc:Fallback>
                <p:oleObj name="Equation" r:id="rId4" imgW="4064000" imgH="78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838200"/>
                        <a:ext cx="7849065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400" y="2590800"/>
            <a:ext cx="883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tx2"/>
                </a:solidFill>
              </a:rPr>
              <a:t>Bayesian Analysis with this likelihood is  difficult because the integrals in the 2</a:t>
            </a:r>
            <a:r>
              <a:rPr lang="en-US" sz="2000" baseline="30000" dirty="0" smtClean="0">
                <a:solidFill>
                  <a:schemeClr val="tx2"/>
                </a:solidFill>
              </a:rPr>
              <a:t>nd</a:t>
            </a:r>
            <a:r>
              <a:rPr lang="en-US" sz="2000" dirty="0" smtClean="0">
                <a:solidFill>
                  <a:schemeClr val="tx2"/>
                </a:solidFill>
              </a:rPr>
              <a:t> term do not have closed form and all the fully conditionals will not have closed form.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tx2"/>
                </a:solidFill>
              </a:rPr>
              <a:t>Therefore, instead, we will use Data Augmentation. With data augmentation we will perform the integrals using Monte Carlo Methods.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tx2"/>
                </a:solidFill>
              </a:rPr>
              <a:t>In data augmentation we exploit the following equality:</a:t>
            </a:r>
            <a:endParaRPr lang="en-US" sz="2000" dirty="0" smtClean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530024"/>
              </p:ext>
            </p:extLst>
          </p:nvPr>
        </p:nvGraphicFramePr>
        <p:xfrm>
          <a:off x="1219200" y="5181600"/>
          <a:ext cx="670242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4" name="Equation" r:id="rId6" imgW="3848100" imgH="787400" progId="Equation.3">
                  <p:embed/>
                </p:oleObj>
              </mc:Choice>
              <mc:Fallback>
                <p:oleObj name="Equation" r:id="rId6" imgW="3848100" imgH="78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9200" y="5181600"/>
                        <a:ext cx="6702425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795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Data Augmentation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67" y="762000"/>
            <a:ext cx="8991600" cy="563231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1066800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Bayesian </a:t>
            </a:r>
            <a:r>
              <a:rPr lang="en-US" sz="2400" dirty="0" smtClean="0">
                <a:solidFill>
                  <a:schemeClr val="tx2"/>
                </a:solidFill>
              </a:rPr>
              <a:t>Likelihood (with data augmentation)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85319"/>
              </p:ext>
            </p:extLst>
          </p:nvPr>
        </p:nvGraphicFramePr>
        <p:xfrm>
          <a:off x="1066800" y="2057400"/>
          <a:ext cx="7083425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4" imgW="4267200" imgH="787400" progId="Equation.3">
                  <p:embed/>
                </p:oleObj>
              </mc:Choice>
              <mc:Fallback>
                <p:oleObj name="Equation" r:id="rId4" imgW="4267200" imgH="78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6800" y="2057400"/>
                        <a:ext cx="7083425" cy="1309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908391"/>
              </p:ext>
            </p:extLst>
          </p:nvPr>
        </p:nvGraphicFramePr>
        <p:xfrm>
          <a:off x="2895600" y="3810000"/>
          <a:ext cx="539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6" imgW="215900" imgH="215900" progId="Equation.3">
                  <p:embed/>
                </p:oleObj>
              </mc:Choice>
              <mc:Fallback>
                <p:oleObj name="Equation" r:id="rId6" imgW="215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95600" y="3810000"/>
                        <a:ext cx="5397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401840" y="3810000"/>
            <a:ext cx="2697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Unobserved time to event.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41910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=&gt; With data augmentation, the model </a:t>
            </a:r>
            <a:r>
              <a:rPr lang="en-US" sz="2400" dirty="0" err="1" smtClean="0">
                <a:solidFill>
                  <a:schemeClr val="tx2"/>
                </a:solidFill>
              </a:rPr>
              <a:t>uknowns</a:t>
            </a:r>
            <a:r>
              <a:rPr lang="en-US" sz="2400" dirty="0" smtClean="0">
                <a:solidFill>
                  <a:schemeClr val="tx2"/>
                </a:solidFill>
              </a:rPr>
              <a:t> involve not only the parameters (effects, variances, etc.) but also the un-observed time to events.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=&gt; Therefore, in our sampler we need to sample also the un-observed time to event of the censored points.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764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5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Fully Conditional Distribution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838200"/>
            <a:ext cx="8991600" cy="563231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600" y="9906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Likelihood Function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23622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Prior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09454"/>
              </p:ext>
            </p:extLst>
          </p:nvPr>
        </p:nvGraphicFramePr>
        <p:xfrm>
          <a:off x="1828800" y="2362200"/>
          <a:ext cx="15589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1" name="Equation" r:id="rId4" imgW="939800" imgH="292100" progId="Equation.3">
                  <p:embed/>
                </p:oleObj>
              </mc:Choice>
              <mc:Fallback>
                <p:oleObj name="Equation" r:id="rId4" imgW="9398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8800" y="2362200"/>
                        <a:ext cx="1558925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81000" y="32004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Joint Posterior: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222937"/>
              </p:ext>
            </p:extLst>
          </p:nvPr>
        </p:nvGraphicFramePr>
        <p:xfrm>
          <a:off x="279400" y="3581400"/>
          <a:ext cx="8864600" cy="1675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2" name="Equation" r:id="rId6" imgW="5727700" imgH="1079500" progId="Equation.3">
                  <p:embed/>
                </p:oleObj>
              </mc:Choice>
              <mc:Fallback>
                <p:oleObj name="Equation" r:id="rId6" imgW="5727700" imgH="1079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9400" y="3581400"/>
                        <a:ext cx="8864600" cy="1675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28600" y="502920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Fully Conditional (truncated normal):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716528"/>
              </p:ext>
            </p:extLst>
          </p:nvPr>
        </p:nvGraphicFramePr>
        <p:xfrm>
          <a:off x="4495799" y="5105400"/>
          <a:ext cx="371119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3" name="Equation" r:id="rId8" imgW="1968500" imgH="685800" progId="Equation.3">
                  <p:embed/>
                </p:oleObj>
              </mc:Choice>
              <mc:Fallback>
                <p:oleObj name="Equation" r:id="rId8" imgW="19685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95799" y="5105400"/>
                        <a:ext cx="3711195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690904"/>
              </p:ext>
            </p:extLst>
          </p:nvPr>
        </p:nvGraphicFramePr>
        <p:xfrm>
          <a:off x="1371600" y="1066800"/>
          <a:ext cx="7083425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4" name="Equation" r:id="rId10" imgW="4267200" imgH="787400" progId="Equation.3">
                  <p:embed/>
                </p:oleObj>
              </mc:Choice>
              <mc:Fallback>
                <p:oleObj name="Equation" r:id="rId10" imgW="4267200" imgH="78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71600" y="1066800"/>
                        <a:ext cx="7083425" cy="1309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6125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11124</TotalTime>
  <Words>929</Words>
  <Application>Microsoft Macintosh PowerPoint</Application>
  <PresentationFormat>On-screen Show (4:3)</PresentationFormat>
  <Paragraphs>288</Paragraphs>
  <Slides>19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Office Theme</vt:lpstr>
      <vt:lpstr>Equation</vt:lpstr>
      <vt:lpstr>Microsoft Equation</vt:lpstr>
      <vt:lpstr>STT 465 Bayesian Multiple Linear Regression: </vt:lpstr>
      <vt:lpstr>Regression with Censored Data</vt:lpstr>
      <vt:lpstr>PowerPoint Presentation</vt:lpstr>
      <vt:lpstr>PowerPoint Presentation</vt:lpstr>
      <vt:lpstr>Likelihood Function (single-data-point)</vt:lpstr>
      <vt:lpstr>Likelihood Function</vt:lpstr>
      <vt:lpstr>Likelihood Function</vt:lpstr>
      <vt:lpstr>Data Augmentation</vt:lpstr>
      <vt:lpstr>Fully Conditional Distribution</vt:lpstr>
      <vt:lpstr>Outline of a Gibbs Sampler</vt:lpstr>
      <vt:lpstr>Regression with Binary Outcomes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Bayesian Model For Binary Outcomes</vt:lpstr>
      <vt:lpstr>Fully Conditional Distributions</vt:lpstr>
    </vt:vector>
  </TitlesOfParts>
  <Manager/>
  <Company>Michigan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 465</dc:title>
  <dc:subject>Introduction to Bayesian Inference &amp; Bayesian Data Analysis</dc:subject>
  <dc:creator>Gustavo de los Campos</dc:creator>
  <cp:keywords/>
  <dc:description/>
  <cp:lastModifiedBy>Gustavo de los Campos</cp:lastModifiedBy>
  <cp:revision>478</cp:revision>
  <dcterms:created xsi:type="dcterms:W3CDTF">2012-12-12T17:55:05Z</dcterms:created>
  <dcterms:modified xsi:type="dcterms:W3CDTF">2015-12-01T22:00:30Z</dcterms:modified>
  <cp:category/>
</cp:coreProperties>
</file>