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3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7.bin" ContentType="application/vnd.openxmlformats-officedocument.oleObject"/>
  <Override PartName="/ppt/notesSlides/notesSlide7.xml" ContentType="application/vnd.openxmlformats-officedocument.presentationml.notesSlide+xml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82" r:id="rId3"/>
    <p:sldId id="392" r:id="rId4"/>
    <p:sldId id="394" r:id="rId5"/>
    <p:sldId id="395" r:id="rId6"/>
    <p:sldId id="396" r:id="rId7"/>
    <p:sldId id="397" r:id="rId8"/>
    <p:sldId id="391" r:id="rId9"/>
    <p:sldId id="39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52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5.emf"/><Relationship Id="rId8" Type="http://schemas.openxmlformats.org/officeDocument/2006/relationships/oleObject" Target="../embeddings/Microsoft_Equation1.bin"/><Relationship Id="rId9" Type="http://schemas.openxmlformats.org/officeDocument/2006/relationships/image" Target="../media/image6.emf"/><Relationship Id="rId10" Type="http://schemas.openxmlformats.org/officeDocument/2006/relationships/oleObject" Target="../embeddings/Microsoft_Equation2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4.bin"/><Relationship Id="rId5" Type="http://schemas.openxmlformats.org/officeDocument/2006/relationships/image" Target="../media/image9.emf"/><Relationship Id="rId6" Type="http://schemas.openxmlformats.org/officeDocument/2006/relationships/oleObject" Target="../embeddings/Microsoft_Equation5.bin"/><Relationship Id="rId7" Type="http://schemas.openxmlformats.org/officeDocument/2006/relationships/image" Target="../media/image10.emf"/><Relationship Id="rId8" Type="http://schemas.openxmlformats.org/officeDocument/2006/relationships/oleObject" Target="../embeddings/Microsoft_Equation6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3.emf"/><Relationship Id="rId6" Type="http://schemas.openxmlformats.org/officeDocument/2006/relationships/oleObject" Target="../embeddings/Microsoft_Equation9.bin"/><Relationship Id="rId7" Type="http://schemas.openxmlformats.org/officeDocument/2006/relationships/image" Target="../media/image14.emf"/><Relationship Id="rId8" Type="http://schemas.openxmlformats.org/officeDocument/2006/relationships/oleObject" Target="../embeddings/Microsoft_Equation10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2514600"/>
          </a:xfrm>
          <a:ln>
            <a:solidFill>
              <a:srgbClr val="800000"/>
            </a:solidFill>
            <a:prstDash val="sysDash"/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Selection in Multiple Linear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Regression 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Regression equation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505200"/>
            <a:ext cx="762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i="1" dirty="0" err="1" smtClean="0">
                <a:solidFill>
                  <a:schemeClr val="tx2"/>
                </a:solidFill>
              </a:rPr>
              <a:t>δ</a:t>
            </a:r>
            <a:r>
              <a:rPr lang="en-US" sz="2400" i="1" baseline="-25000" dirty="0" err="1" smtClean="0">
                <a:solidFill>
                  <a:schemeClr val="tx2"/>
                </a:solidFill>
              </a:rPr>
              <a:t>j</a:t>
            </a:r>
            <a:r>
              <a:rPr lang="en-US" sz="2400" dirty="0" smtClean="0">
                <a:solidFill>
                  <a:schemeClr val="tx2"/>
                </a:solidFill>
              </a:rPr>
              <a:t>=</a:t>
            </a:r>
            <a:r>
              <a:rPr lang="en-US" sz="2400" i="1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 amounts to remove the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j</a:t>
            </a:r>
            <a:r>
              <a:rPr lang="en-US" sz="2400" i="1" baseline="30000" dirty="0" err="1" smtClean="0">
                <a:solidFill>
                  <a:schemeClr val="tx2"/>
                </a:solidFill>
              </a:rPr>
              <a:t>th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predictor from the model.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79162"/>
              </p:ext>
            </p:extLst>
          </p:nvPr>
        </p:nvGraphicFramePr>
        <p:xfrm>
          <a:off x="1219200" y="1447800"/>
          <a:ext cx="2936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1193800" imgH="330200" progId="Equation.3">
                  <p:embed/>
                </p:oleObj>
              </mc:Choice>
              <mc:Fallback>
                <p:oleObj name="Equation" r:id="rId4" imgW="1193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29368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4092"/>
              </p:ext>
            </p:extLst>
          </p:nvPr>
        </p:nvGraphicFramePr>
        <p:xfrm>
          <a:off x="5410200" y="990600"/>
          <a:ext cx="13747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6" imgW="558800" imgH="228600" progId="Equation.3">
                  <p:embed/>
                </p:oleObj>
              </mc:Choice>
              <mc:Fallback>
                <p:oleObj name="Equation" r:id="rId6" imgW="558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0200" y="990600"/>
                        <a:ext cx="1374775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825791"/>
              </p:ext>
            </p:extLst>
          </p:nvPr>
        </p:nvGraphicFramePr>
        <p:xfrm>
          <a:off x="5410200" y="1600200"/>
          <a:ext cx="2717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8" imgW="1104900" imgH="317500" progId="Equation.3">
                  <p:embed/>
                </p:oleObj>
              </mc:Choice>
              <mc:Fallback>
                <p:oleObj name="Equation" r:id="rId8" imgW="11049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200" y="1600200"/>
                        <a:ext cx="271780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96294"/>
              </p:ext>
            </p:extLst>
          </p:nvPr>
        </p:nvGraphicFramePr>
        <p:xfrm>
          <a:off x="5410200" y="2362200"/>
          <a:ext cx="209391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0" imgW="850900" imgH="342900" progId="Equation.3">
                  <p:embed/>
                </p:oleObj>
              </mc:Choice>
              <mc:Fallback>
                <p:oleObj name="Equation" r:id="rId10" imgW="8509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0200" y="2362200"/>
                        <a:ext cx="2093912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50292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>
                <a:solidFill>
                  <a:schemeClr val="tx2"/>
                </a:solidFill>
              </a:rPr>
              <a:t>Next, we will discuss a Gibbs sampler for this model.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6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Likelihood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56131"/>
              </p:ext>
            </p:extLst>
          </p:nvPr>
        </p:nvGraphicFramePr>
        <p:xfrm>
          <a:off x="457200" y="1524000"/>
          <a:ext cx="2936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9" name="Equation" r:id="rId4" imgW="1193800" imgH="330200" progId="Equation.3">
                  <p:embed/>
                </p:oleObj>
              </mc:Choice>
              <mc:Fallback>
                <p:oleObj name="Equation" r:id="rId4" imgW="1193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293687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08172"/>
              </p:ext>
            </p:extLst>
          </p:nvPr>
        </p:nvGraphicFramePr>
        <p:xfrm>
          <a:off x="3733800" y="1447800"/>
          <a:ext cx="20304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Equation" r:id="rId6" imgW="825500" imgH="342900" progId="Equation.3">
                  <p:embed/>
                </p:oleObj>
              </mc:Choice>
              <mc:Fallback>
                <p:oleObj name="Equation" r:id="rId6" imgW="825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1447800"/>
                        <a:ext cx="2030413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86882"/>
              </p:ext>
            </p:extLst>
          </p:nvPr>
        </p:nvGraphicFramePr>
        <p:xfrm>
          <a:off x="2133600" y="2286000"/>
          <a:ext cx="4038600" cy="151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name="Equation" r:id="rId8" imgW="2032000" imgH="762000" progId="Equation.3">
                  <p:embed/>
                </p:oleObj>
              </mc:Choice>
              <mc:Fallback>
                <p:oleObj name="Equation" r:id="rId8" imgW="20320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2286000"/>
                        <a:ext cx="4038600" cy="151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5052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Prior	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38963"/>
              </p:ext>
            </p:extLst>
          </p:nvPr>
        </p:nvGraphicFramePr>
        <p:xfrm>
          <a:off x="369887" y="4343400"/>
          <a:ext cx="8240713" cy="157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2" name="Equation" r:id="rId10" imgW="4114800" imgH="787400" progId="Equation.3">
                  <p:embed/>
                </p:oleObj>
              </mc:Choice>
              <mc:Fallback>
                <p:oleObj name="Equation" r:id="rId10" imgW="41148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887" y="4343400"/>
                        <a:ext cx="8240713" cy="1577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48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Variable selection in linear models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Joint Posterior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02872"/>
              </p:ext>
            </p:extLst>
          </p:nvPr>
        </p:nvGraphicFramePr>
        <p:xfrm>
          <a:off x="762000" y="1981200"/>
          <a:ext cx="7042150" cy="277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4" imgW="3543300" imgH="1397000" progId="Equation.3">
                  <p:embed/>
                </p:oleObj>
              </mc:Choice>
              <mc:Fallback>
                <p:oleObj name="Equation" r:id="rId4" imgW="3543300" imgH="1397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981200"/>
                        <a:ext cx="7042150" cy="277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3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9229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Indicator Variables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57468"/>
              </p:ext>
            </p:extLst>
          </p:nvPr>
        </p:nvGraphicFramePr>
        <p:xfrm>
          <a:off x="1817688" y="1295400"/>
          <a:ext cx="6107112" cy="190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1" name="Equation" r:id="rId4" imgW="3263900" imgH="1016000" progId="Equation.3">
                  <p:embed/>
                </p:oleObj>
              </mc:Choice>
              <mc:Fallback>
                <p:oleObj name="Equation" r:id="rId4" imgW="32639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7688" y="1295400"/>
                        <a:ext cx="6107112" cy="190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16819"/>
              </p:ext>
            </p:extLst>
          </p:nvPr>
        </p:nvGraphicFramePr>
        <p:xfrm>
          <a:off x="304801" y="3581401"/>
          <a:ext cx="3886200" cy="145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2" name="Equation" r:id="rId6" imgW="2717800" imgH="1016000" progId="Equation.3">
                  <p:embed/>
                </p:oleObj>
              </mc:Choice>
              <mc:Fallback>
                <p:oleObj name="Equation" r:id="rId6" imgW="27178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1" y="3581401"/>
                        <a:ext cx="3886200" cy="1452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184067"/>
              </p:ext>
            </p:extLst>
          </p:nvPr>
        </p:nvGraphicFramePr>
        <p:xfrm>
          <a:off x="4575175" y="3657600"/>
          <a:ext cx="403225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3" name="Equation" r:id="rId8" imgW="2819400" imgH="1016000" progId="Equation.3">
                  <p:embed/>
                </p:oleObj>
              </mc:Choice>
              <mc:Fallback>
                <p:oleObj name="Equation" r:id="rId8" imgW="28194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5175" y="3657600"/>
                        <a:ext cx="4032250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47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69229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" y="762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Indicator Variables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66871"/>
              </p:ext>
            </p:extLst>
          </p:nvPr>
        </p:nvGraphicFramePr>
        <p:xfrm>
          <a:off x="1295400" y="1600200"/>
          <a:ext cx="6464301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6" name="Equation" r:id="rId4" imgW="4521200" imgH="1981200" progId="Equation.3">
                  <p:embed/>
                </p:oleObj>
              </mc:Choice>
              <mc:Fallback>
                <p:oleObj name="Equation" r:id="rId4" imgW="4521200" imgH="198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600200"/>
                        <a:ext cx="6464301" cy="283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93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2000"/>
            <a:ext cx="8991600" cy="5632310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Effects							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19422"/>
              </p:ext>
            </p:extLst>
          </p:nvPr>
        </p:nvGraphicFramePr>
        <p:xfrm>
          <a:off x="1295400" y="1371600"/>
          <a:ext cx="5978525" cy="187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4" name="Equation" r:id="rId4" imgW="3238500" imgH="1016000" progId="Equation.3">
                  <p:embed/>
                </p:oleObj>
              </mc:Choice>
              <mc:Fallback>
                <p:oleObj name="Equation" r:id="rId4" imgW="32385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371600"/>
                        <a:ext cx="5978525" cy="1875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3429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Case 1 (</a:t>
            </a:r>
            <a:r>
              <a:rPr lang="en-US" sz="2400" u="sng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δ</a:t>
            </a:r>
            <a:r>
              <a:rPr lang="en-US" sz="2400" u="sng" baseline="-25000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k</a:t>
            </a:r>
            <a:r>
              <a:rPr lang="en-US" sz="2400" u="sng" dirty="0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=0)</a:t>
            </a:r>
            <a:r>
              <a:rPr lang="en-US" sz="2400" u="sng" dirty="0" smtClean="0">
                <a:solidFill>
                  <a:schemeClr val="tx2"/>
                </a:solidFill>
              </a:rPr>
              <a:t> 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0316"/>
              </p:ext>
            </p:extLst>
          </p:nvPr>
        </p:nvGraphicFramePr>
        <p:xfrm>
          <a:off x="152400" y="3962400"/>
          <a:ext cx="333892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5" name="Equation" r:id="rId6" imgW="2425700" imgH="774700" progId="Equation.3">
                  <p:embed/>
                </p:oleObj>
              </mc:Choice>
              <mc:Fallback>
                <p:oleObj name="Equation" r:id="rId6" imgW="24257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3962400"/>
                        <a:ext cx="3338929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91000" y="3429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Case 2 (</a:t>
            </a:r>
            <a:r>
              <a:rPr lang="en-US" sz="2400" u="sng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δ</a:t>
            </a:r>
            <a:r>
              <a:rPr lang="en-US" sz="2400" u="sng" baseline="-25000" dirty="0" err="1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k</a:t>
            </a:r>
            <a:r>
              <a:rPr lang="en-US" sz="2400" u="sng" dirty="0" smtClean="0">
                <a:solidFill>
                  <a:schemeClr val="tx2"/>
                </a:solidFill>
                <a:latin typeface="Lucida Grande"/>
                <a:ea typeface="Lucida Grande"/>
                <a:cs typeface="Lucida Grande"/>
              </a:rPr>
              <a:t>=1)</a:t>
            </a:r>
            <a:r>
              <a:rPr lang="en-US" sz="2400" u="sng" dirty="0" smtClean="0">
                <a:solidFill>
                  <a:schemeClr val="tx2"/>
                </a:solidFill>
              </a:rPr>
              <a:t> 	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4023"/>
              </p:ext>
            </p:extLst>
          </p:nvPr>
        </p:nvGraphicFramePr>
        <p:xfrm>
          <a:off x="4114800" y="3962400"/>
          <a:ext cx="4654550" cy="149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6" name="Equation" r:id="rId8" imgW="3162300" imgH="1016000" progId="Equation.3">
                  <p:embed/>
                </p:oleObj>
              </mc:Choice>
              <mc:Fallback>
                <p:oleObj name="Equation" r:id="rId8" imgW="31623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3962400"/>
                        <a:ext cx="4654550" cy="149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19600" y="5562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(same as in the linear model without indicator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Gibbs Sampler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3724097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</a:rPr>
              <a:t>Other variables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Variances have the same fully conditionals as those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the standard multiple linear regression model.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If we assign either a beta prior to π, the fully conditional can be shown to be beta.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0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38174"/>
            <a:ext cx="82296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this example we simulate data using 1000 predictors, out of which only 10 have effects and fit the variable selection model using BGLR.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676400"/>
            <a:ext cx="7924800" cy="477053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library</a:t>
            </a:r>
            <a:r>
              <a:rPr lang="en-US" sz="1600" dirty="0">
                <a:latin typeface="Courier New"/>
                <a:cs typeface="Courier New"/>
              </a:rPr>
              <a:t>(BGLR</a:t>
            </a:r>
            <a:r>
              <a:rPr lang="en-US" sz="1600" dirty="0" smtClean="0">
                <a:latin typeface="Courier New"/>
                <a:cs typeface="Courier New"/>
              </a:rPr>
              <a:t>) ; data</a:t>
            </a:r>
            <a:r>
              <a:rPr lang="en-US" sz="1600" dirty="0">
                <a:latin typeface="Courier New"/>
                <a:cs typeface="Courier New"/>
              </a:rPr>
              <a:t>(mice)</a:t>
            </a:r>
          </a:p>
          <a:p>
            <a:r>
              <a:rPr lang="ro-RO" sz="1600" dirty="0">
                <a:latin typeface="Courier New"/>
                <a:cs typeface="Courier New"/>
              </a:rPr>
              <a:t>X=mice.X[,1:1000]</a:t>
            </a:r>
          </a:p>
          <a:p>
            <a:r>
              <a:rPr lang="ro-RO" sz="1600" dirty="0">
                <a:latin typeface="Courier New"/>
                <a:cs typeface="Courier New"/>
              </a:rPr>
              <a:t>QTL=seq(from=50,to=950,length=10)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b</a:t>
            </a:r>
            <a:r>
              <a:rPr lang="ro-RO" sz="1600" dirty="0">
                <a:latin typeface="Courier New"/>
                <a:cs typeface="Courier New"/>
              </a:rPr>
              <a:t>=rep(0,ncol(X)</a:t>
            </a:r>
            <a:r>
              <a:rPr lang="ro-RO" sz="1600" dirty="0" smtClean="0">
                <a:latin typeface="Courier New"/>
                <a:cs typeface="Courier New"/>
              </a:rPr>
              <a:t>); b</a:t>
            </a:r>
            <a:r>
              <a:rPr lang="ro-RO" sz="1600" dirty="0">
                <a:latin typeface="Courier New"/>
                <a:cs typeface="Courier New"/>
              </a:rPr>
              <a:t>[QTL]&lt;-1</a:t>
            </a:r>
          </a:p>
          <a:p>
            <a:r>
              <a:rPr lang="ro-RO" sz="1600" dirty="0">
                <a:latin typeface="Courier New"/>
                <a:cs typeface="Courier New"/>
              </a:rPr>
              <a:t>signal&lt;-X%*%b</a:t>
            </a:r>
          </a:p>
          <a:p>
            <a:r>
              <a:rPr lang="ro-RO" sz="1600" dirty="0">
                <a:latin typeface="Courier New"/>
                <a:cs typeface="Courier New"/>
              </a:rPr>
              <a:t>error=rnorm(n=nrow(X),sd=sd(signal))</a:t>
            </a:r>
          </a:p>
          <a:p>
            <a:r>
              <a:rPr lang="ro-RO" sz="1600" dirty="0">
                <a:latin typeface="Courier New"/>
                <a:cs typeface="Courier New"/>
              </a:rPr>
              <a:t>y=error+signal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fm</a:t>
            </a:r>
            <a:r>
              <a:rPr lang="ro-RO" sz="1600" dirty="0">
                <a:latin typeface="Courier New"/>
                <a:cs typeface="Courier New"/>
              </a:rPr>
              <a:t>=BGLR(y=y, </a:t>
            </a:r>
            <a:r>
              <a:rPr lang="ro-RO" sz="1600" dirty="0" smtClean="0">
                <a:latin typeface="Courier New"/>
                <a:cs typeface="Courier New"/>
              </a:rPr>
              <a:t>	ETA</a:t>
            </a:r>
            <a:r>
              <a:rPr lang="ro-RO" sz="1600" dirty="0">
                <a:latin typeface="Courier New"/>
                <a:cs typeface="Courier New"/>
              </a:rPr>
              <a:t>=list(list( X=X,model='BayesC',saveEffects=T)</a:t>
            </a:r>
            <a:r>
              <a:rPr lang="ro-RO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ro-RO" sz="1600" dirty="0">
                <a:latin typeface="Courier New"/>
                <a:cs typeface="Courier New"/>
              </a:rPr>
              <a:t>	</a:t>
            </a:r>
            <a:r>
              <a:rPr lang="ro-RO" sz="1600" dirty="0" smtClean="0">
                <a:latin typeface="Courier New"/>
                <a:cs typeface="Courier New"/>
              </a:rPr>
              <a:t>,</a:t>
            </a:r>
            <a:r>
              <a:rPr lang="ro-RO" sz="1600" dirty="0">
                <a:latin typeface="Courier New"/>
                <a:cs typeface="Courier New"/>
              </a:rPr>
              <a:t>nIter=12000,burnIn=200)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plot</a:t>
            </a:r>
            <a:r>
              <a:rPr lang="ro-RO" sz="1600" dirty="0">
                <a:latin typeface="Courier New"/>
                <a:cs typeface="Courier New"/>
              </a:rPr>
              <a:t>(fm$ETA[[1]]$b,cex=.5,type='o',col=2</a:t>
            </a:r>
            <a:r>
              <a:rPr lang="ro-RO" sz="1600" dirty="0" smtClean="0">
                <a:latin typeface="Courier New"/>
                <a:cs typeface="Courier New"/>
              </a:rPr>
              <a:t>,</a:t>
            </a:r>
          </a:p>
          <a:p>
            <a:r>
              <a:rPr lang="ro-RO" sz="1600" dirty="0">
                <a:latin typeface="Courier New"/>
                <a:cs typeface="Courier New"/>
              </a:rPr>
              <a:t>	</a:t>
            </a:r>
            <a:r>
              <a:rPr lang="ro-RO" sz="1600" dirty="0" smtClean="0">
                <a:latin typeface="Courier New"/>
                <a:cs typeface="Courier New"/>
              </a:rPr>
              <a:t>ylab</a:t>
            </a:r>
            <a:r>
              <a:rPr lang="ro-RO" sz="1600" dirty="0">
                <a:latin typeface="Courier New"/>
                <a:cs typeface="Courier New"/>
              </a:rPr>
              <a:t>='Estimated Effects');abline(v=QTL,col=4)</a:t>
            </a:r>
          </a:p>
          <a:p>
            <a:endParaRPr lang="ro-RO" sz="1600" dirty="0" smtClean="0">
              <a:latin typeface="Courier New"/>
              <a:cs typeface="Courier New"/>
            </a:endParaRPr>
          </a:p>
          <a:p>
            <a:r>
              <a:rPr lang="ro-RO" sz="1600" dirty="0" smtClean="0">
                <a:latin typeface="Courier New"/>
                <a:cs typeface="Courier New"/>
              </a:rPr>
              <a:t>plot</a:t>
            </a:r>
            <a:r>
              <a:rPr lang="ro-RO" sz="1600" dirty="0">
                <a:latin typeface="Courier New"/>
                <a:cs typeface="Courier New"/>
              </a:rPr>
              <a:t>(fm$ETA[[1]]$d,cex=.5,type='o',col=2</a:t>
            </a:r>
            <a:r>
              <a:rPr lang="ro-RO" sz="1600" dirty="0" smtClean="0">
                <a:latin typeface="Courier New"/>
                <a:cs typeface="Courier New"/>
              </a:rPr>
              <a:t>, ylab=</a:t>
            </a:r>
            <a:r>
              <a:rPr lang="ro-RO" sz="1600" dirty="0">
                <a:latin typeface="Courier New"/>
                <a:cs typeface="Courier New"/>
              </a:rPr>
              <a:t>'</a:t>
            </a:r>
            <a:r>
              <a:rPr lang="ro-RO" sz="1600" dirty="0" smtClean="0">
                <a:latin typeface="Courier New"/>
                <a:cs typeface="Courier New"/>
              </a:rPr>
              <a:t>p(dj=1)'</a:t>
            </a:r>
            <a:r>
              <a:rPr lang="ro-RO" sz="1600" dirty="0">
                <a:latin typeface="Courier New"/>
                <a:cs typeface="Courier New"/>
              </a:rPr>
              <a:t>)</a:t>
            </a:r>
            <a:r>
              <a:rPr lang="ro-RO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ro-RO" sz="1600" dirty="0" smtClean="0">
                <a:latin typeface="Courier New"/>
                <a:cs typeface="Courier New"/>
              </a:rPr>
              <a:t>       abline</a:t>
            </a:r>
            <a:r>
              <a:rPr lang="ro-RO" sz="1600" dirty="0">
                <a:latin typeface="Courier New"/>
                <a:cs typeface="Courier New"/>
              </a:rPr>
              <a:t>(v=QTL,col=4</a:t>
            </a:r>
            <a:r>
              <a:rPr lang="ro-RO" sz="1600" dirty="0" smtClean="0">
                <a:latin typeface="Courier New"/>
                <a:cs typeface="Courier New"/>
              </a:rPr>
              <a:t>)</a:t>
            </a:r>
          </a:p>
          <a:p>
            <a:endParaRPr lang="ro-RO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05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15016</TotalTime>
  <Words>324</Words>
  <Application>Microsoft Macintosh PowerPoint</Application>
  <PresentationFormat>On-screen Show (4:3)</PresentationFormat>
  <Paragraphs>160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Microsoft Equation</vt:lpstr>
      <vt:lpstr>STT 465  Variable Selection in Multiple Linear Regression </vt:lpstr>
      <vt:lpstr>Variable selection in linear models</vt:lpstr>
      <vt:lpstr>Variable selection in linear models</vt:lpstr>
      <vt:lpstr>Variable selection in linear models</vt:lpstr>
      <vt:lpstr>Gibbs Sampler</vt:lpstr>
      <vt:lpstr>Gibbs Sampler</vt:lpstr>
      <vt:lpstr>Gibbs Sampler</vt:lpstr>
      <vt:lpstr>Gibbs Sampler</vt:lpstr>
      <vt:lpstr>Example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495</cp:revision>
  <dcterms:created xsi:type="dcterms:W3CDTF">2012-12-12T17:55:05Z</dcterms:created>
  <dcterms:modified xsi:type="dcterms:W3CDTF">2015-12-07T14:56:29Z</dcterms:modified>
  <cp:category/>
</cp:coreProperties>
</file>