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vml" ContentType="application/vnd.openxmlformats-officedocument.vmlDrawi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notesSlides/notesSlide10.xml" ContentType="application/vnd.openxmlformats-officedocument.presentationml.notesSlide+xml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notesSlides/notesSlide11.xml" ContentType="application/vnd.openxmlformats-officedocument.presentationml.notesSlide+xml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notesSlides/notesSlide12.xml" ContentType="application/vnd.openxmlformats-officedocument.presentationml.notesSlide+xml"/>
  <Override PartName="/ppt/embeddings/oleObject8.bin" ContentType="application/vnd.openxmlformats-officedocument.oleObject"/>
  <Override PartName="/ppt/embeddings/oleObject9.bin" ContentType="application/vnd.openxmlformats-officedocument.oleObject"/>
  <Override PartName="/ppt/embeddings/oleObject10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338" r:id="rId2"/>
    <p:sldId id="339" r:id="rId3"/>
    <p:sldId id="340" r:id="rId4"/>
    <p:sldId id="347" r:id="rId5"/>
    <p:sldId id="348" r:id="rId6"/>
    <p:sldId id="346" r:id="rId7"/>
    <p:sldId id="349" r:id="rId8"/>
    <p:sldId id="350" r:id="rId9"/>
    <p:sldId id="341" r:id="rId10"/>
    <p:sldId id="343" r:id="rId11"/>
    <p:sldId id="344" r:id="rId12"/>
    <p:sldId id="345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Gustavo de los Campos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8EE"/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151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interSettings" Target="printerSettings/printerSettings1.bin"/><Relationship Id="rId16" Type="http://schemas.openxmlformats.org/officeDocument/2006/relationships/commentAuthors" Target="commentAuthors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Relationship Id="rId2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Relationship Id="rId2" Type="http://schemas.openxmlformats.org/officeDocument/2006/relationships/image" Target="../media/image4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Relationship Id="rId2" Type="http://schemas.openxmlformats.org/officeDocument/2006/relationships/image" Target="../media/image6.emf"/><Relationship Id="rId3" Type="http://schemas.openxmlformats.org/officeDocument/2006/relationships/image" Target="../media/image7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Relationship Id="rId2" Type="http://schemas.openxmlformats.org/officeDocument/2006/relationships/image" Target="../media/image9.emf"/><Relationship Id="rId3" Type="http://schemas.openxmlformats.org/officeDocument/2006/relationships/image" Target="../media/image7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2AD4C0-0FC1-44D9-A720-D776D6428221}" type="datetimeFigureOut">
              <a:rPr lang="en-US" smtClean="0"/>
              <a:pPr/>
              <a:t>9/7/15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CBEE2F-8C26-493F-9430-82D1D1B7C6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5801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BEE2F-8C26-493F-9430-82D1D1B7C623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BEE2F-8C26-493F-9430-82D1D1B7C623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BEE2F-8C26-493F-9430-82D1D1B7C623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BEE2F-8C26-493F-9430-82D1D1B7C623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BEE2F-8C26-493F-9430-82D1D1B7C623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BEE2F-8C26-493F-9430-82D1D1B7C623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BEE2F-8C26-493F-9430-82D1D1B7C623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BEE2F-8C26-493F-9430-82D1D1B7C623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BEE2F-8C26-493F-9430-82D1D1B7C623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BEE2F-8C26-493F-9430-82D1D1B7C623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BEE2F-8C26-493F-9430-82D1D1B7C623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BEE2F-8C26-493F-9430-82D1D1B7C623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811E6-0209-4075-80E7-F5953C8ECEE3}" type="datetime1">
              <a:rPr lang="en-US" smtClean="0"/>
              <a:pPr/>
              <a:t>9/7/15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BST 612 Spring,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2BAB3-5553-4DDE-9524-81DE503BA3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E6BB1-E6D9-4EE7-828F-046F7223761D}" type="datetime1">
              <a:rPr lang="en-US" smtClean="0"/>
              <a:pPr/>
              <a:t>9/7/15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BST 612 Spring,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2BAB3-5553-4DDE-9524-81DE503BA3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9C580-A780-4D76-B2D1-C34F1DA97DF0}" type="datetime1">
              <a:rPr lang="en-US" smtClean="0"/>
              <a:pPr/>
              <a:t>9/7/15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BST 612 Spring,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2BAB3-5553-4DDE-9524-81DE503BA3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9DDAF-3255-4785-974C-BB4FAF02D67E}" type="datetime1">
              <a:rPr lang="en-US" smtClean="0"/>
              <a:pPr/>
              <a:t>9/7/15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BST 612 Spring,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2BAB3-5553-4DDE-9524-81DE503BA3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4AF86-11D1-4E84-BA60-17130236FDAA}" type="datetime1">
              <a:rPr lang="en-US" smtClean="0"/>
              <a:pPr/>
              <a:t>9/7/15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BST 612 Spring,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2BAB3-5553-4DDE-9524-81DE503BA3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D670F-7E07-4783-A6F8-B28127B5AF4A}" type="datetime1">
              <a:rPr lang="en-US" smtClean="0"/>
              <a:pPr/>
              <a:t>9/7/15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BST 612 Spring, 2013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2BAB3-5553-4DDE-9524-81DE503BA3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76DD9-688F-48EE-8233-B3B78BDDA63D}" type="datetime1">
              <a:rPr lang="en-US" smtClean="0"/>
              <a:pPr/>
              <a:t>9/7/15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BST 612 Spring, 2013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2BAB3-5553-4DDE-9524-81DE503BA3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4A83-AE34-48B8-B90E-70388FDBF0F7}" type="datetime1">
              <a:rPr lang="en-US" smtClean="0"/>
              <a:pPr/>
              <a:t>9/7/15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BST 612 Spring, 2013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2BAB3-5553-4DDE-9524-81DE503BA3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CA3E2-9601-488E-B92B-23013819BD02}" type="datetime1">
              <a:rPr lang="en-US" smtClean="0"/>
              <a:pPr/>
              <a:t>9/7/15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BST 612 Spring, 2013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2BAB3-5553-4DDE-9524-81DE503BA3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F1CBD-358A-4E18-86FD-C337233E15F0}" type="datetime1">
              <a:rPr lang="en-US" smtClean="0"/>
              <a:pPr/>
              <a:t>9/7/15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BST 612 Spring, 2013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2BAB3-5553-4DDE-9524-81DE503BA3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4F0D5-901F-4458-A8F8-F062616694B4}" type="datetime1">
              <a:rPr lang="en-US" smtClean="0"/>
              <a:pPr/>
              <a:t>9/7/15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BST 612 Spring, 2013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2BAB3-5553-4DDE-9524-81DE503BA3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7D84EF-BDBF-448B-906E-D51D4CAF22DC}" type="datetime1">
              <a:rPr lang="en-US" smtClean="0"/>
              <a:pPr/>
              <a:t>9/7/15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BST 612 Spring,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2BAB3-5553-4DDE-9524-81DE503BA3E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4" Type="http://schemas.openxmlformats.org/officeDocument/2006/relationships/oleObject" Target="../embeddings/oleObject3.bin"/><Relationship Id="rId5" Type="http://schemas.openxmlformats.org/officeDocument/2006/relationships/image" Target="../media/image3.emf"/><Relationship Id="rId6" Type="http://schemas.openxmlformats.org/officeDocument/2006/relationships/oleObject" Target="../embeddings/oleObject4.bin"/><Relationship Id="rId7" Type="http://schemas.openxmlformats.org/officeDocument/2006/relationships/image" Target="../media/image4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4" Type="http://schemas.openxmlformats.org/officeDocument/2006/relationships/oleObject" Target="../embeddings/oleObject5.bin"/><Relationship Id="rId5" Type="http://schemas.openxmlformats.org/officeDocument/2006/relationships/image" Target="../media/image5.emf"/><Relationship Id="rId6" Type="http://schemas.openxmlformats.org/officeDocument/2006/relationships/oleObject" Target="../embeddings/oleObject6.bin"/><Relationship Id="rId7" Type="http://schemas.openxmlformats.org/officeDocument/2006/relationships/image" Target="../media/image6.emf"/><Relationship Id="rId8" Type="http://schemas.openxmlformats.org/officeDocument/2006/relationships/oleObject" Target="../embeddings/oleObject7.bin"/><Relationship Id="rId9" Type="http://schemas.openxmlformats.org/officeDocument/2006/relationships/image" Target="../media/image7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4" Type="http://schemas.openxmlformats.org/officeDocument/2006/relationships/oleObject" Target="../embeddings/oleObject8.bin"/><Relationship Id="rId5" Type="http://schemas.openxmlformats.org/officeDocument/2006/relationships/image" Target="../media/image8.emf"/><Relationship Id="rId6" Type="http://schemas.openxmlformats.org/officeDocument/2006/relationships/oleObject" Target="../embeddings/oleObject9.bin"/><Relationship Id="rId7" Type="http://schemas.openxmlformats.org/officeDocument/2006/relationships/image" Target="../media/image9.emf"/><Relationship Id="rId8" Type="http://schemas.openxmlformats.org/officeDocument/2006/relationships/oleObject" Target="../embeddings/oleObject10.bin"/><Relationship Id="rId9" Type="http://schemas.openxmlformats.org/officeDocument/2006/relationships/image" Target="../media/image7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1.emf"/><Relationship Id="rId6" Type="http://schemas.openxmlformats.org/officeDocument/2006/relationships/oleObject" Target="../embeddings/oleObject2.bin"/><Relationship Id="rId7" Type="http://schemas.openxmlformats.org/officeDocument/2006/relationships/image" Target="../media/image2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90600" y="2133600"/>
            <a:ext cx="7772400" cy="762000"/>
          </a:xfrm>
        </p:spPr>
        <p:txBody>
          <a:bodyPr>
            <a:normAutofit fontScale="90000"/>
          </a:bodyPr>
          <a:lstStyle/>
          <a:p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</a:rPr>
              <a:t>STT 465</a:t>
            </a:r>
            <a:br>
              <a:rPr lang="en-US" sz="3200" dirty="0" smtClean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sz="3200" dirty="0">
                <a:solidFill>
                  <a:schemeClr val="accent2">
                    <a:lumMod val="75000"/>
                  </a:schemeClr>
                </a:solidFill>
              </a:rPr>
              <a:t/>
            </a:r>
            <a:br>
              <a:rPr lang="en-US" sz="3200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</a:rPr>
              <a:t>Belief</a:t>
            </a:r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</a:rPr>
              <a:t>, probability, independence, conditional independence, exchangeability</a:t>
            </a:r>
            <a:endParaRPr lang="en-US" sz="3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STT 465, MSU, Fall, 2015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75984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0"/>
            <a:ext cx="7772400" cy="7620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</a:rPr>
              <a:t>Common Distributions  of Discrete RV</a:t>
            </a:r>
            <a:endParaRPr lang="en-US" sz="3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STT 465, MSU, Fall, 2015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4800" y="692288"/>
            <a:ext cx="8458200" cy="5632312"/>
          </a:xfrm>
          <a:prstGeom prst="rect">
            <a:avLst/>
          </a:prstGeom>
          <a:noFill/>
          <a:ln>
            <a:solidFill>
              <a:srgbClr val="800000"/>
            </a:solidFill>
            <a:prstDash val="sysDash"/>
          </a:ln>
        </p:spPr>
        <p:txBody>
          <a:bodyPr wrap="square" rtlCol="0">
            <a:spAutoFit/>
          </a:bodyPr>
          <a:lstStyle/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9266640"/>
              </p:ext>
            </p:extLst>
          </p:nvPr>
        </p:nvGraphicFramePr>
        <p:xfrm>
          <a:off x="990600" y="1828800"/>
          <a:ext cx="6207125" cy="946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3" name="Equation" r:id="rId4" imgW="3251200" imgH="495300" progId="Equation.3">
                  <p:embed/>
                </p:oleObj>
              </mc:Choice>
              <mc:Fallback>
                <p:oleObj name="Equation" r:id="rId4" imgW="3251200" imgH="495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90600" y="1828800"/>
                        <a:ext cx="6207125" cy="946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990600" y="990600"/>
            <a:ext cx="7391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 smtClean="0">
                <a:solidFill>
                  <a:schemeClr val="tx2"/>
                </a:solidFill>
              </a:rPr>
              <a:t>Binomial</a:t>
            </a:r>
            <a:r>
              <a:rPr lang="en-US" sz="2400" dirty="0" smtClean="0">
                <a:solidFill>
                  <a:schemeClr val="tx2"/>
                </a:solidFill>
              </a:rPr>
              <a:t>:  X=# of successes in </a:t>
            </a:r>
            <a:r>
              <a:rPr lang="en-US" sz="2400" i="1" dirty="0" smtClean="0">
                <a:solidFill>
                  <a:schemeClr val="tx2"/>
                </a:solidFill>
              </a:rPr>
              <a:t>k</a:t>
            </a:r>
            <a:r>
              <a:rPr lang="en-US" sz="2400" dirty="0" smtClean="0">
                <a:solidFill>
                  <a:schemeClr val="tx2"/>
                </a:solidFill>
              </a:rPr>
              <a:t> Bernoulli trails.</a:t>
            </a:r>
            <a:endParaRPr lang="en-US" sz="2400" dirty="0">
              <a:solidFill>
                <a:schemeClr val="tx2"/>
              </a:solidFill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9657708"/>
              </p:ext>
            </p:extLst>
          </p:nvPr>
        </p:nvGraphicFramePr>
        <p:xfrm>
          <a:off x="1146175" y="3200400"/>
          <a:ext cx="1939925" cy="873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4" name="Equation" r:id="rId6" imgW="1016000" imgH="457200" progId="Equation.3">
                  <p:embed/>
                </p:oleObj>
              </mc:Choice>
              <mc:Fallback>
                <p:oleObj name="Equation" r:id="rId6" imgW="1016000" imgH="457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146175" y="3200400"/>
                        <a:ext cx="1939925" cy="873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428001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bldLvl="2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0"/>
            <a:ext cx="7772400" cy="7620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</a:rPr>
              <a:t>Common Distributions  of Discrete RV</a:t>
            </a:r>
            <a:endParaRPr lang="en-US" sz="3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STT 465, MSU, Fall, 2015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4800" y="692288"/>
            <a:ext cx="8458200" cy="5632312"/>
          </a:xfrm>
          <a:prstGeom prst="rect">
            <a:avLst/>
          </a:prstGeom>
          <a:noFill/>
          <a:ln>
            <a:solidFill>
              <a:srgbClr val="800000"/>
            </a:solidFill>
            <a:prstDash val="sysDash"/>
          </a:ln>
        </p:spPr>
        <p:txBody>
          <a:bodyPr wrap="square" rtlCol="0">
            <a:spAutoFit/>
          </a:bodyPr>
          <a:lstStyle/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8892887"/>
              </p:ext>
            </p:extLst>
          </p:nvPr>
        </p:nvGraphicFramePr>
        <p:xfrm>
          <a:off x="1090613" y="2286000"/>
          <a:ext cx="3854450" cy="1843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9" name="Equation" r:id="rId4" imgW="2019300" imgH="965200" progId="Equation.3">
                  <p:embed/>
                </p:oleObj>
              </mc:Choice>
              <mc:Fallback>
                <p:oleObj name="Equation" r:id="rId4" imgW="2019300" imgH="965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90613" y="2286000"/>
                        <a:ext cx="3854450" cy="18430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990600" y="990600"/>
            <a:ext cx="7391400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 err="1" smtClean="0">
                <a:solidFill>
                  <a:schemeClr val="tx2"/>
                </a:solidFill>
              </a:rPr>
              <a:t>Hypergeometric</a:t>
            </a:r>
            <a:r>
              <a:rPr lang="en-US" sz="2400" dirty="0" smtClean="0">
                <a:solidFill>
                  <a:schemeClr val="tx2"/>
                </a:solidFill>
              </a:rPr>
              <a:t>:  X=# of successes in </a:t>
            </a:r>
            <a:r>
              <a:rPr lang="en-US" sz="2400" i="1" dirty="0" smtClean="0">
                <a:solidFill>
                  <a:schemeClr val="tx2"/>
                </a:solidFill>
              </a:rPr>
              <a:t>k</a:t>
            </a:r>
            <a:r>
              <a:rPr lang="en-US" sz="2400" dirty="0" smtClean="0">
                <a:solidFill>
                  <a:schemeClr val="tx2"/>
                </a:solidFill>
              </a:rPr>
              <a:t> draws without </a:t>
            </a:r>
          </a:p>
          <a:p>
            <a:r>
              <a:rPr lang="en-US" sz="2400" dirty="0">
                <a:solidFill>
                  <a:schemeClr val="tx2"/>
                </a:solidFill>
              </a:rPr>
              <a:t>	 </a:t>
            </a:r>
            <a:r>
              <a:rPr lang="en-US" sz="2400" dirty="0" smtClean="0">
                <a:solidFill>
                  <a:schemeClr val="tx2"/>
                </a:solidFill>
              </a:rPr>
              <a:t>                   replacement from a population of size N</a:t>
            </a:r>
          </a:p>
          <a:p>
            <a:r>
              <a:rPr lang="en-US" sz="2400" dirty="0">
                <a:solidFill>
                  <a:schemeClr val="tx2"/>
                </a:solidFill>
              </a:rPr>
              <a:t>	</a:t>
            </a:r>
            <a:r>
              <a:rPr lang="en-US" sz="2400" dirty="0" smtClean="0">
                <a:solidFill>
                  <a:schemeClr val="tx2"/>
                </a:solidFill>
              </a:rPr>
              <a:t>                    that contains K successes.</a:t>
            </a: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0668514"/>
              </p:ext>
            </p:extLst>
          </p:nvPr>
        </p:nvGraphicFramePr>
        <p:xfrm>
          <a:off x="1143000" y="4724400"/>
          <a:ext cx="1430338" cy="752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0" name="Equation" r:id="rId6" imgW="749300" imgH="393700" progId="Equation.3">
                  <p:embed/>
                </p:oleObj>
              </mc:Choice>
              <mc:Fallback>
                <p:oleObj name="Equation" r:id="rId6" imgW="749300" imgH="3937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143000" y="4724400"/>
                        <a:ext cx="1430338" cy="7524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7241358"/>
              </p:ext>
            </p:extLst>
          </p:nvPr>
        </p:nvGraphicFramePr>
        <p:xfrm>
          <a:off x="4114800" y="4724400"/>
          <a:ext cx="3342968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1" name="Equation" r:id="rId8" imgW="1727200" imgH="393700" progId="Equation.3">
                  <p:embed/>
                </p:oleObj>
              </mc:Choice>
              <mc:Fallback>
                <p:oleObj name="Equation" r:id="rId8" imgW="1727200" imgH="3937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114800" y="4724400"/>
                        <a:ext cx="3342968" cy="762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414244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bldLvl="2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0"/>
            <a:ext cx="7772400" cy="7620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</a:rPr>
              <a:t>Common Distributions  of Discrete RV</a:t>
            </a:r>
            <a:endParaRPr lang="en-US" sz="3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STT 465, MSU, Fall, 2015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4800" y="692288"/>
            <a:ext cx="8458200" cy="5632312"/>
          </a:xfrm>
          <a:prstGeom prst="rect">
            <a:avLst/>
          </a:prstGeom>
          <a:noFill/>
          <a:ln>
            <a:solidFill>
              <a:srgbClr val="800000"/>
            </a:solidFill>
            <a:prstDash val="sysDash"/>
          </a:ln>
        </p:spPr>
        <p:txBody>
          <a:bodyPr wrap="square" rtlCol="0">
            <a:spAutoFit/>
          </a:bodyPr>
          <a:lstStyle/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143032"/>
              </p:ext>
            </p:extLst>
          </p:nvPr>
        </p:nvGraphicFramePr>
        <p:xfrm>
          <a:off x="631825" y="2709863"/>
          <a:ext cx="4776788" cy="993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5" name="Equation" r:id="rId4" imgW="2501900" imgH="520700" progId="Equation.3">
                  <p:embed/>
                </p:oleObj>
              </mc:Choice>
              <mc:Fallback>
                <p:oleObj name="Equation" r:id="rId4" imgW="2501900" imgH="5207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31825" y="2709863"/>
                        <a:ext cx="4776788" cy="993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04800" y="990600"/>
            <a:ext cx="8534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 smtClean="0">
                <a:solidFill>
                  <a:schemeClr val="tx2"/>
                </a:solidFill>
              </a:rPr>
              <a:t>Negative Binomial</a:t>
            </a:r>
            <a:r>
              <a:rPr lang="en-US" sz="2400" dirty="0" smtClean="0">
                <a:solidFill>
                  <a:schemeClr val="tx2"/>
                </a:solidFill>
              </a:rPr>
              <a:t>:  X=# of successes (s) observed in Bernoulli trials</a:t>
            </a:r>
          </a:p>
          <a:p>
            <a:r>
              <a:rPr lang="en-US" sz="2400" dirty="0">
                <a:solidFill>
                  <a:schemeClr val="tx2"/>
                </a:solidFill>
              </a:rPr>
              <a:t>	</a:t>
            </a:r>
            <a:r>
              <a:rPr lang="en-US" sz="2400" dirty="0" smtClean="0">
                <a:solidFill>
                  <a:schemeClr val="tx2"/>
                </a:solidFill>
              </a:rPr>
              <a:t>	         before</a:t>
            </a:r>
            <a:r>
              <a:rPr lang="en-US" sz="2400" i="1" dirty="0" smtClean="0">
                <a:solidFill>
                  <a:schemeClr val="tx2"/>
                </a:solidFill>
              </a:rPr>
              <a:t> f </a:t>
            </a:r>
            <a:r>
              <a:rPr lang="en-US" sz="2400" dirty="0" smtClean="0">
                <a:solidFill>
                  <a:schemeClr val="tx2"/>
                </a:solidFill>
              </a:rPr>
              <a:t>failures occur.</a:t>
            </a: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62467863"/>
              </p:ext>
            </p:extLst>
          </p:nvPr>
        </p:nvGraphicFramePr>
        <p:xfrm>
          <a:off x="1093788" y="4722813"/>
          <a:ext cx="1527175" cy="754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6" name="Equation" r:id="rId6" imgW="800100" imgH="393700" progId="Equation.3">
                  <p:embed/>
                </p:oleObj>
              </mc:Choice>
              <mc:Fallback>
                <p:oleObj name="Equation" r:id="rId6" imgW="800100" imgH="3937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093788" y="4722813"/>
                        <a:ext cx="1527175" cy="7540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6365475"/>
              </p:ext>
            </p:extLst>
          </p:nvPr>
        </p:nvGraphicFramePr>
        <p:xfrm>
          <a:off x="4114800" y="4724400"/>
          <a:ext cx="3342968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7" name="Equation" r:id="rId8" imgW="1727200" imgH="393700" progId="Equation.3">
                  <p:embed/>
                </p:oleObj>
              </mc:Choice>
              <mc:Fallback>
                <p:oleObj name="Equation" r:id="rId8" imgW="1727200" imgH="3937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114800" y="4724400"/>
                        <a:ext cx="3342968" cy="762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750495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bldLvl="2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76201"/>
            <a:ext cx="7772400" cy="7620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</a:rPr>
              <a:t>Beliefs &amp; Probability</a:t>
            </a:r>
            <a:endParaRPr lang="en-US" sz="3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STT 465, MSU, Fall, 2015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200" y="990600"/>
            <a:ext cx="8229600" cy="5078314"/>
          </a:xfrm>
          <a:prstGeom prst="rect">
            <a:avLst/>
          </a:prstGeom>
          <a:noFill/>
          <a:ln>
            <a:solidFill>
              <a:srgbClr val="800000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marL="285750" indent="-285750">
              <a:buFont typeface="Symbol" charset="0"/>
              <a:buChar char=""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Beliefs and probability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(read the chapter in the book)</a:t>
            </a:r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Symbol" charset="0"/>
              <a:buChar char=""/>
            </a:pP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Symbol" charset="0"/>
              <a:buChar char=""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Review of probability</a:t>
            </a:r>
          </a:p>
          <a:p>
            <a:pPr marL="800100" lvl="1" indent="-342900">
              <a:buAutoNum type="arabicParenBoth"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Events {A</a:t>
            </a:r>
            <a:r>
              <a:rPr lang="en-US" baseline="-25000" dirty="0" smtClean="0">
                <a:solidFill>
                  <a:schemeClr val="accent1">
                    <a:lumMod val="75000"/>
                  </a:schemeClr>
                </a:solidFill>
              </a:rPr>
              <a:t>i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} &amp; Sample space S={A</a:t>
            </a:r>
            <a:r>
              <a:rPr lang="en-US" baseline="-25000" dirty="0" smtClean="0">
                <a:solidFill>
                  <a:schemeClr val="accent1">
                    <a:lumMod val="75000"/>
                  </a:schemeClr>
                </a:solidFill>
              </a:rPr>
              <a:t>1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,…}</a:t>
            </a:r>
          </a:p>
          <a:p>
            <a:pPr marL="800100" lvl="1" indent="-342900">
              <a:buAutoNum type="arabicParenBoth"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Probability (map from events to numbers in the [0,1] interval that follows a few rules).</a:t>
            </a:r>
          </a:p>
          <a:p>
            <a:pPr lvl="1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(3) P(A</a:t>
            </a:r>
            <a:r>
              <a:rPr lang="en-US" baseline="-25000" dirty="0" smtClean="0">
                <a:solidFill>
                  <a:schemeClr val="accent1">
                    <a:lumMod val="75000"/>
                  </a:schemeClr>
                </a:solidFill>
              </a:rPr>
              <a:t>i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)</a:t>
            </a:r>
            <a:r>
              <a:rPr lang="en-US" u="sng" dirty="0" smtClean="0">
                <a:solidFill>
                  <a:schemeClr val="accent1">
                    <a:lumMod val="75000"/>
                  </a:schemeClr>
                </a:solidFill>
              </a:rPr>
              <a:t>&gt;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0</a:t>
            </a:r>
          </a:p>
          <a:p>
            <a:pPr lvl="1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(4) P(S)=1</a:t>
            </a:r>
          </a:p>
          <a:p>
            <a:pPr lvl="1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(5) Probability of the union:  P(</a:t>
            </a:r>
            <a:r>
              <a:rPr lang="en-US" dirty="0" err="1" smtClean="0">
                <a:solidFill>
                  <a:schemeClr val="tx2"/>
                </a:solidFill>
                <a:latin typeface="Calibri"/>
                <a:cs typeface="Calibri"/>
              </a:rPr>
              <a:t>A</a:t>
            </a:r>
            <a:r>
              <a:rPr lang="en-US" baseline="-25000" dirty="0" err="1" smtClean="0">
                <a:solidFill>
                  <a:schemeClr val="tx2"/>
                </a:solidFill>
                <a:latin typeface="Calibri"/>
                <a:cs typeface="Calibri"/>
              </a:rPr>
              <a:t>i</a:t>
            </a:r>
            <a:r>
              <a:rPr lang="en-US" dirty="0" err="1" smtClean="0">
                <a:solidFill>
                  <a:schemeClr val="tx2"/>
                </a:solidFill>
                <a:latin typeface="Calibri"/>
                <a:cs typeface="Calibri"/>
              </a:rPr>
              <a:t>UA</a:t>
            </a:r>
            <a:r>
              <a:rPr lang="en-US" baseline="-25000" dirty="0" err="1" smtClean="0">
                <a:solidFill>
                  <a:schemeClr val="tx2"/>
                </a:solidFill>
                <a:latin typeface="Calibri"/>
                <a:cs typeface="Calibri"/>
              </a:rPr>
              <a:t>j</a:t>
            </a:r>
            <a:r>
              <a:rPr lang="en-US" dirty="0" smtClean="0">
                <a:solidFill>
                  <a:schemeClr val="tx2"/>
                </a:solidFill>
                <a:latin typeface="Calibri"/>
                <a:cs typeface="Calibri"/>
              </a:rPr>
              <a:t>)=P(A</a:t>
            </a:r>
            <a:r>
              <a:rPr lang="en-US" baseline="-25000" dirty="0" smtClean="0">
                <a:solidFill>
                  <a:schemeClr val="tx2"/>
                </a:solidFill>
                <a:latin typeface="Calibri"/>
                <a:cs typeface="Calibri"/>
              </a:rPr>
              <a:t>i</a:t>
            </a:r>
            <a:r>
              <a:rPr lang="en-US" dirty="0" smtClean="0">
                <a:solidFill>
                  <a:schemeClr val="tx2"/>
                </a:solidFill>
                <a:latin typeface="Calibri"/>
                <a:cs typeface="Calibri"/>
              </a:rPr>
              <a:t>)+P(</a:t>
            </a:r>
            <a:r>
              <a:rPr lang="en-US" dirty="0" err="1" smtClean="0">
                <a:solidFill>
                  <a:schemeClr val="tx2"/>
                </a:solidFill>
                <a:latin typeface="Calibri"/>
                <a:cs typeface="Calibri"/>
              </a:rPr>
              <a:t>A</a:t>
            </a:r>
            <a:r>
              <a:rPr lang="en-US" baseline="-25000" dirty="0" err="1" smtClean="0">
                <a:solidFill>
                  <a:schemeClr val="tx2"/>
                </a:solidFill>
                <a:latin typeface="Calibri"/>
                <a:cs typeface="Calibri"/>
              </a:rPr>
              <a:t>j</a:t>
            </a:r>
            <a:r>
              <a:rPr lang="en-US" dirty="0" smtClean="0">
                <a:solidFill>
                  <a:schemeClr val="tx2"/>
                </a:solidFill>
                <a:latin typeface="Calibri"/>
                <a:cs typeface="Calibri"/>
              </a:rPr>
              <a:t>)-P(</a:t>
            </a:r>
            <a:r>
              <a:rPr lang="en-US" dirty="0" err="1" smtClean="0">
                <a:solidFill>
                  <a:schemeClr val="tx2"/>
                </a:solidFill>
                <a:latin typeface="Calibri"/>
                <a:cs typeface="Calibri"/>
              </a:rPr>
              <a:t>A</a:t>
            </a:r>
            <a:r>
              <a:rPr lang="en-US" baseline="-25000" dirty="0" err="1" smtClean="0">
                <a:solidFill>
                  <a:schemeClr val="tx2"/>
                </a:solidFill>
                <a:latin typeface="Calibri"/>
                <a:cs typeface="Calibri"/>
              </a:rPr>
              <a:t>i</a:t>
            </a:r>
            <a:r>
              <a:rPr lang="en-US" dirty="0" err="1" smtClean="0">
                <a:solidFill>
                  <a:schemeClr val="tx2"/>
                </a:solidFill>
                <a:latin typeface="Calibri"/>
                <a:cs typeface="Calibri"/>
              </a:rPr>
              <a:t>∩A</a:t>
            </a:r>
            <a:r>
              <a:rPr lang="en-US" baseline="-25000" dirty="0" err="1" smtClean="0">
                <a:solidFill>
                  <a:schemeClr val="tx2"/>
                </a:solidFill>
                <a:latin typeface="Calibri"/>
                <a:cs typeface="Calibri"/>
              </a:rPr>
              <a:t>j</a:t>
            </a:r>
            <a:r>
              <a:rPr lang="en-US" dirty="0" smtClean="0">
                <a:solidFill>
                  <a:schemeClr val="tx2"/>
                </a:solidFill>
                <a:latin typeface="Calibri"/>
                <a:cs typeface="Calibri"/>
              </a:rPr>
              <a:t>)   [U=OR, ∩=&amp;]</a:t>
            </a:r>
          </a:p>
          <a:p>
            <a:pPr lvl="1"/>
            <a:endParaRPr lang="en-US" dirty="0" smtClean="0">
              <a:solidFill>
                <a:schemeClr val="tx2"/>
              </a:solidFill>
              <a:latin typeface="Calibri"/>
              <a:cs typeface="Calibri"/>
            </a:endParaRPr>
          </a:p>
          <a:p>
            <a:pPr marL="285750" indent="-285750">
              <a:buFont typeface="Symbol" charset="0"/>
              <a:buChar char=""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Marginal, conditional and joint probabilities </a:t>
            </a:r>
          </a:p>
          <a:p>
            <a:pPr lvl="1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(6)   Marginal probability: 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P(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A)</a:t>
            </a:r>
          </a:p>
          <a:p>
            <a:pPr lvl="1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(7)   Joint probability: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P(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A&amp;B)=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P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(A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,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B) [we will commonly use ‘,’ for joint]</a:t>
            </a:r>
          </a:p>
          <a:p>
            <a:pPr lvl="1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(8)   Conditional probability: p(A|B)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(9)   Factorization:     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P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(A,B)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=P(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A)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P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(B|A)=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P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(B)P(A|B)</a:t>
            </a:r>
          </a:p>
          <a:p>
            <a:pPr lvl="1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(10)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Rule of marginal probability: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P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(A</a:t>
            </a:r>
            <a:r>
              <a:rPr lang="en-US" baseline="-250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)=P(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A)P(A|B) + P(Not B)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P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B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|Not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A)</a:t>
            </a:r>
          </a:p>
          <a:p>
            <a:pPr marL="285750" indent="-285750">
              <a:buFont typeface="Symbol" charset="0"/>
              <a:buChar char=""/>
            </a:pP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Symbol" charset="0"/>
              <a:buChar char=""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Bayes rule:     p(A|B)=P(B|A)P(A)/P(B)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72469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bldLvl="2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76201"/>
            <a:ext cx="7772400" cy="7620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</a:rPr>
              <a:t>Examples</a:t>
            </a:r>
            <a:endParaRPr lang="en-US" sz="3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STT 465, MSU, Fall, 2015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200" y="990600"/>
            <a:ext cx="8229600" cy="5078314"/>
          </a:xfrm>
          <a:prstGeom prst="rect">
            <a:avLst/>
          </a:prstGeom>
          <a:noFill/>
          <a:ln>
            <a:solidFill>
              <a:srgbClr val="800000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marL="285750" indent="-285750">
              <a:buFont typeface="Symbol" charset="0"/>
              <a:buChar char=""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Review income/education example (p 16 )</a:t>
            </a:r>
          </a:p>
          <a:p>
            <a:pPr marL="285750" indent="-285750">
              <a:buFont typeface="Symbol" charset="0"/>
              <a:buChar char=""/>
            </a:pP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Symbol" charset="0"/>
              <a:buChar char=""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Example: genetics of disease</a:t>
            </a: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Genotype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   Status</a:t>
            </a:r>
          </a:p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----------------------------------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 AA                    H</a:t>
            </a:r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AB | BA           H</a:t>
            </a:r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BB                    D</a:t>
            </a:r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---------------------------------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-</a:t>
            </a:r>
          </a:p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 p(A)=0.8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Symbol" charset="0"/>
              <a:buChar char="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Determine</a:t>
            </a:r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(1) The (marginal) probability of each genotype under random mating, p(G)</a:t>
            </a:r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(2) The probability of disease of a randomly sampled individual, P(D)</a:t>
            </a:r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(3) The conditional probability of disease given genotypes, p(D|G)</a:t>
            </a:r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(4) The joint probability of disease and genotypes, p(D,G)</a:t>
            </a:r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Symbol" charset="0"/>
              <a:buChar char=""/>
            </a:pP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54866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bldLvl="2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76201"/>
            <a:ext cx="7772400" cy="7620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</a:rPr>
              <a:t>Bayesian Learning</a:t>
            </a:r>
            <a:endParaRPr lang="en-US" sz="3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STT 465, MSU, Fall, 2015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200" y="990600"/>
            <a:ext cx="8229600" cy="2585323"/>
          </a:xfrm>
          <a:prstGeom prst="rect">
            <a:avLst/>
          </a:prstGeom>
          <a:noFill/>
          <a:ln>
            <a:solidFill>
              <a:srgbClr val="800000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marL="285750" indent="-285750">
              <a:buFont typeface="Symbol" charset="0"/>
              <a:buChar char=""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Compute the probability that a parent is a carrier given that the first offspring is healthy p(P=AB|O</a:t>
            </a:r>
            <a:r>
              <a:rPr lang="en-US" baseline="-25000" dirty="0" smtClean="0">
                <a:solidFill>
                  <a:schemeClr val="accent1">
                    <a:lumMod val="75000"/>
                  </a:schemeClr>
                </a:solidFill>
              </a:rPr>
              <a:t>1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=H)</a:t>
            </a:r>
          </a:p>
          <a:p>
            <a:pPr marL="285750" indent="-285750">
              <a:buFont typeface="Symbol" charset="0"/>
              <a:buChar char=""/>
            </a:pP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Symbol" charset="0"/>
              <a:buChar char=""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Ho would that probability be updated if you know that the second offspring is also healthy?</a:t>
            </a:r>
          </a:p>
          <a:p>
            <a:pPr marL="285750" indent="-285750">
              <a:buFont typeface="Symbol" charset="0"/>
              <a:buChar char=""/>
            </a:pP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Symbol" charset="0"/>
              <a:buChar char=""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What about if you know that the third offspring developed the disease?</a:t>
            </a:r>
          </a:p>
          <a:p>
            <a:pPr marL="285750" indent="-285750">
              <a:buFont typeface="Symbol" charset="0"/>
              <a:buChar char=""/>
            </a:pP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28593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bldLvl="2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76201"/>
            <a:ext cx="7772400" cy="7620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</a:rPr>
              <a:t>Conditional Independence</a:t>
            </a:r>
            <a:endParaRPr lang="en-US" sz="3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STT 465, MSU, Fall, 2015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200" y="990600"/>
            <a:ext cx="9067800" cy="5078314"/>
          </a:xfrm>
          <a:prstGeom prst="rect">
            <a:avLst/>
          </a:prstGeom>
          <a:noFill/>
          <a:ln>
            <a:solidFill>
              <a:srgbClr val="800000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marL="285750" indent="-285750">
              <a:buFont typeface="Symbol" charset="0"/>
              <a:buChar char=""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X,Y are independent if p(X,Y)=p(X)p(Y)</a:t>
            </a:r>
          </a:p>
          <a:p>
            <a:pPr marL="285750" indent="-285750">
              <a:buFont typeface="Symbol" charset="0"/>
              <a:buChar char=""/>
            </a:pP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Symbol" charset="0"/>
              <a:buChar char=""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X,Y are said </a:t>
            </a:r>
            <a:r>
              <a:rPr lang="en-US" u="sng" dirty="0" smtClean="0">
                <a:solidFill>
                  <a:schemeClr val="accent1">
                    <a:lumMod val="75000"/>
                  </a:schemeClr>
                </a:solidFill>
              </a:rPr>
              <a:t>conditionally independent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if, given a third variable (Z), X and Y are independent, that is:</a:t>
            </a:r>
          </a:p>
          <a:p>
            <a:pPr marL="285750" indent="-285750">
              <a:buFont typeface="Symbol" charset="0"/>
              <a:buChar char=""/>
            </a:pP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      </a:t>
            </a:r>
            <a:r>
              <a:rPr lang="en-US" u="sng" dirty="0" smtClean="0">
                <a:solidFill>
                  <a:schemeClr val="accent1">
                    <a:lumMod val="75000"/>
                  </a:schemeClr>
                </a:solidFill>
              </a:rPr>
              <a:t>Conditional Independence: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 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p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(X,Y|Z)=P(X|Z)*P(Y|Z)</a:t>
            </a: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Symbol" charset="0"/>
              <a:buChar char=""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HW1-Q1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:</a:t>
            </a: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     Consider the disease model of slide 3, with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p(A)=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0.8, for this model:</a:t>
            </a:r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           -  Derive and report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the probability of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disease/healthy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of an offspring given </a:t>
            </a:r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	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the genotype of the mother and a randomly chosen father. </a:t>
            </a:r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         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-  Derive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and report the joint probability of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status, p(S</a:t>
            </a:r>
            <a:r>
              <a:rPr lang="en-US" baseline="-25000" dirty="0" smtClean="0">
                <a:solidFill>
                  <a:schemeClr val="accent1">
                    <a:lumMod val="75000"/>
                  </a:schemeClr>
                </a:solidFill>
              </a:rPr>
              <a:t>1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,S</a:t>
            </a:r>
            <a:r>
              <a:rPr lang="en-US" baseline="-25000" dirty="0" smtClean="0">
                <a:solidFill>
                  <a:schemeClr val="accent1">
                    <a:lumMod val="75000"/>
                  </a:schemeClr>
                </a:solidFill>
              </a:rPr>
              <a:t>2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)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of two half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sibs 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            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conditional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on the mother’s genotype and assuming a randomly chosen fathers.</a:t>
            </a:r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         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- 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Are S1 S2 independent? 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         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- 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Are S1 and S2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conditionally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(on the mother’s genotype) independent?</a:t>
            </a: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35948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bldLvl="2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76201"/>
            <a:ext cx="7772400" cy="7620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</a:rPr>
              <a:t>Remarks</a:t>
            </a:r>
            <a:endParaRPr lang="en-US" sz="3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STT 465, MSU, Fall, 2015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200" y="990600"/>
            <a:ext cx="8229600" cy="1754327"/>
          </a:xfrm>
          <a:prstGeom prst="rect">
            <a:avLst/>
          </a:prstGeom>
          <a:noFill/>
          <a:ln>
            <a:solidFill>
              <a:srgbClr val="800000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marL="285750" indent="-285750">
              <a:buFont typeface="Symbol" charset="0"/>
              <a:buChar char=""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The joint probability contains all the information needed to arrive at the marginal s and conditionals</a:t>
            </a:r>
          </a:p>
          <a:p>
            <a:pPr marL="285750" indent="-285750">
              <a:buFont typeface="Symbol" charset="0"/>
              <a:buChar char=""/>
            </a:pP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Symbol" charset="0"/>
              <a:buChar char=""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We can arrive at the joint distribution from the marginal only with knowledge of the conditional distributions (under independence this is trivial).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Symbol" charset="0"/>
              <a:buChar char=""/>
            </a:pPr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34535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bldLvl="2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76201"/>
            <a:ext cx="7772400" cy="7620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</a:rPr>
              <a:t>Exchangeability</a:t>
            </a:r>
            <a:endParaRPr lang="en-US" sz="3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STT 465, MSU, Fall, 2015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200" y="990600"/>
            <a:ext cx="8229600" cy="5355313"/>
          </a:xfrm>
          <a:prstGeom prst="rect">
            <a:avLst/>
          </a:prstGeom>
          <a:noFill/>
          <a:ln>
            <a:solidFill>
              <a:srgbClr val="800000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marL="285750" indent="-285750">
              <a:buFont typeface="Symbol" charset="0"/>
              <a:buChar char=""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Due to the mathematician Bruno de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Finetti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(de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Finetti’s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theorem)</a:t>
            </a:r>
          </a:p>
          <a:p>
            <a:pPr marL="285750" indent="-285750">
              <a:buFont typeface="Symbol" charset="0"/>
              <a:buChar char=""/>
            </a:pP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Symbol" charset="0"/>
              <a:buChar char=""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Define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Exchangable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Sequence of Random Variables</a:t>
            </a:r>
          </a:p>
          <a:p>
            <a:pPr marL="285750" indent="-285750">
              <a:buFont typeface="Symbol" charset="0"/>
              <a:buChar char=""/>
            </a:pP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	- Sequence of Random Variables  X</a:t>
            </a:r>
            <a:r>
              <a:rPr lang="en-US" baseline="-25000" dirty="0" smtClean="0">
                <a:solidFill>
                  <a:schemeClr val="accent1">
                    <a:lumMod val="75000"/>
                  </a:schemeClr>
                </a:solidFill>
              </a:rPr>
              <a:t>1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, X</a:t>
            </a:r>
            <a:r>
              <a:rPr lang="en-US" baseline="-25000" dirty="0" smtClean="0">
                <a:solidFill>
                  <a:schemeClr val="accent1">
                    <a:lumMod val="75000"/>
                  </a:schemeClr>
                </a:solidFill>
              </a:rPr>
              <a:t>2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,….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- Permutation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: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π={π</a:t>
            </a:r>
            <a:r>
              <a:rPr lang="en-US" baseline="-25000" dirty="0" smtClean="0">
                <a:solidFill>
                  <a:schemeClr val="accent1">
                    <a:lumMod val="75000"/>
                  </a:schemeClr>
                </a:solidFill>
              </a:rPr>
              <a:t>1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, π</a:t>
            </a:r>
            <a:r>
              <a:rPr lang="en-US" baseline="-25000" dirty="0" smtClean="0">
                <a:solidFill>
                  <a:schemeClr val="accent1">
                    <a:lumMod val="75000"/>
                  </a:schemeClr>
                </a:solidFill>
              </a:rPr>
              <a:t>2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,…}</a:t>
            </a: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Symbol" charset="0"/>
              <a:buChar char=""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A sequence of RV is said to be exchangeable if</a:t>
            </a: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p(X</a:t>
            </a:r>
            <a:r>
              <a:rPr lang="en-US" baseline="-25000" dirty="0">
                <a:solidFill>
                  <a:schemeClr val="accent1">
                    <a:lumMod val="75000"/>
                  </a:schemeClr>
                </a:solidFill>
              </a:rPr>
              <a:t>π</a:t>
            </a:r>
            <a:r>
              <a:rPr lang="en-US" sz="1400" baseline="-25000" dirty="0">
                <a:solidFill>
                  <a:schemeClr val="accent1">
                    <a:lumMod val="75000"/>
                  </a:schemeClr>
                </a:solidFill>
              </a:rPr>
              <a:t>1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, X</a:t>
            </a:r>
            <a:r>
              <a:rPr lang="en-US" baseline="-25000" dirty="0">
                <a:solidFill>
                  <a:schemeClr val="accent1">
                    <a:lumMod val="75000"/>
                  </a:schemeClr>
                </a:solidFill>
              </a:rPr>
              <a:t>π</a:t>
            </a:r>
            <a:r>
              <a:rPr lang="en-US" sz="1400" baseline="-25000" dirty="0">
                <a:solidFill>
                  <a:schemeClr val="accent1">
                    <a:lumMod val="75000"/>
                  </a:schemeClr>
                </a:solidFill>
              </a:rPr>
              <a:t>1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,…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.)  is the same for any permutation π</a:t>
            </a: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Symbol" charset="0"/>
              <a:buChar char=""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Note: sequence of IID RVs are exchangeable (discuss), but the converse is not TRUE</a:t>
            </a:r>
          </a:p>
          <a:p>
            <a:pPr marL="285750" indent="-285750">
              <a:buFont typeface="Symbol" charset="0"/>
              <a:buChar char=""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Importantly, independence is not required for exchangeability (discuss MVN case)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Symbol" charset="0"/>
              <a:buChar char=""/>
            </a:pPr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Symbol" charset="0"/>
              <a:buChar char=""/>
            </a:pP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Symbol" charset="0"/>
              <a:buChar char=""/>
            </a:pP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Symbol" charset="0"/>
              <a:buChar char=""/>
            </a:pPr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20192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bldLvl="2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76201"/>
            <a:ext cx="7772400" cy="7620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</a:rPr>
              <a:t>Exchangeability</a:t>
            </a:r>
            <a:endParaRPr lang="en-US" sz="3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STT 465, MSU, Fall, 2015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200" y="990600"/>
            <a:ext cx="8229600" cy="3416320"/>
          </a:xfrm>
          <a:prstGeom prst="rect">
            <a:avLst/>
          </a:prstGeom>
          <a:noFill/>
          <a:ln>
            <a:solidFill>
              <a:srgbClr val="800000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marL="285750" indent="-285750">
              <a:buFont typeface="Symbol" charset="0"/>
              <a:buChar char=""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de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Finetti’s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theorem:</a:t>
            </a:r>
          </a:p>
          <a:p>
            <a:pPr marL="285750" indent="-285750">
              <a:buFont typeface="Symbol" charset="0"/>
              <a:buChar char=""/>
            </a:pPr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Symbol" charset="0"/>
              <a:buChar char=""/>
            </a:pP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Symbol" charset="0"/>
              <a:buChar char=""/>
            </a:pPr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Symbol" charset="0"/>
              <a:buChar char=""/>
            </a:pPr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Symbol" charset="0"/>
              <a:buChar char=""/>
            </a:pPr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Symbol" charset="0"/>
              <a:buChar char=""/>
            </a:pP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Symbol" charset="0"/>
              <a:buChar char=""/>
            </a:pPr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Symbol" charset="0"/>
              <a:buChar char=""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Implication: it provides a basis for formulating models based on conditionally independent distributions, we will use a lot in building Bayesian models.</a:t>
            </a: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76785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bldLvl="2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0"/>
            <a:ext cx="7772400" cy="7620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</a:rPr>
              <a:t>Common Distributions  of Discrete RV</a:t>
            </a:r>
            <a:endParaRPr lang="en-US" sz="3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STT 465, MSU, Fall, 2015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4800" y="692288"/>
            <a:ext cx="8458200" cy="5632312"/>
          </a:xfrm>
          <a:prstGeom prst="rect">
            <a:avLst/>
          </a:prstGeom>
          <a:noFill/>
          <a:ln>
            <a:solidFill>
              <a:srgbClr val="800000"/>
            </a:solidFill>
            <a:prstDash val="sysDash"/>
          </a:ln>
        </p:spPr>
        <p:txBody>
          <a:bodyPr wrap="square" rtlCol="0">
            <a:spAutoFit/>
          </a:bodyPr>
          <a:lstStyle/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8680062"/>
              </p:ext>
            </p:extLst>
          </p:nvPr>
        </p:nvGraphicFramePr>
        <p:xfrm>
          <a:off x="1066800" y="2057400"/>
          <a:ext cx="3030537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9" name="Equation" r:id="rId4" imgW="1587500" imgH="279400" progId="Equation.3">
                  <p:embed/>
                </p:oleObj>
              </mc:Choice>
              <mc:Fallback>
                <p:oleObj name="Equation" r:id="rId4" imgW="1587500" imgH="2794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66800" y="2057400"/>
                        <a:ext cx="3030537" cy="533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990600" y="990600"/>
            <a:ext cx="5943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 smtClean="0">
                <a:solidFill>
                  <a:schemeClr val="tx2"/>
                </a:solidFill>
              </a:rPr>
              <a:t>Bernoulli: </a:t>
            </a:r>
            <a:r>
              <a:rPr lang="en-US" sz="2400" dirty="0" smtClean="0">
                <a:solidFill>
                  <a:schemeClr val="tx2"/>
                </a:solidFill>
              </a:rPr>
              <a:t>outcome of an experiment with two possible 	  outcomes (0/1)</a:t>
            </a:r>
            <a:endParaRPr lang="en-US" sz="2400" dirty="0">
              <a:solidFill>
                <a:schemeClr val="tx2"/>
              </a:solidFill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9673787"/>
              </p:ext>
            </p:extLst>
          </p:nvPr>
        </p:nvGraphicFramePr>
        <p:xfrm>
          <a:off x="1219200" y="3200400"/>
          <a:ext cx="1793875" cy="873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0" name="Equation" r:id="rId6" imgW="939800" imgH="457200" progId="Equation.3">
                  <p:embed/>
                </p:oleObj>
              </mc:Choice>
              <mc:Fallback>
                <p:oleObj name="Equation" r:id="rId6" imgW="939800" imgH="457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219200" y="3200400"/>
                        <a:ext cx="1793875" cy="873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546032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bldLvl="2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3942</TotalTime>
  <Words>806</Words>
  <Application>Microsoft Macintosh PowerPoint</Application>
  <PresentationFormat>On-screen Show (4:3)</PresentationFormat>
  <Paragraphs>202</Paragraphs>
  <Slides>12</Slides>
  <Notes>12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4" baseType="lpstr">
      <vt:lpstr>Office Theme</vt:lpstr>
      <vt:lpstr>Equation</vt:lpstr>
      <vt:lpstr>STT 465  Belief, probability, independence, conditional independence, exchangeability</vt:lpstr>
      <vt:lpstr>Beliefs &amp; Probability</vt:lpstr>
      <vt:lpstr>Examples</vt:lpstr>
      <vt:lpstr>Bayesian Learning</vt:lpstr>
      <vt:lpstr>Conditional Independence</vt:lpstr>
      <vt:lpstr>Remarks</vt:lpstr>
      <vt:lpstr>Exchangeability</vt:lpstr>
      <vt:lpstr>Exchangeability</vt:lpstr>
      <vt:lpstr>Common Distributions  of Discrete RV</vt:lpstr>
      <vt:lpstr>Common Distributions  of Discrete RV</vt:lpstr>
      <vt:lpstr>Common Distributions  of Discrete RV</vt:lpstr>
      <vt:lpstr>Common Distributions  of Discrete RV</vt:lpstr>
    </vt:vector>
  </TitlesOfParts>
  <Manager/>
  <Company>Michigan State University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STT 465</dc:title>
  <dc:subject>Introduction to Bayesian Inference &amp; Bayesian Data Analysis</dc:subject>
  <dc:creator>Gustavo de los Campos</dc:creator>
  <cp:keywords/>
  <dc:description/>
  <cp:lastModifiedBy>Gustavo de los Campos</cp:lastModifiedBy>
  <cp:revision>330</cp:revision>
  <dcterms:created xsi:type="dcterms:W3CDTF">2012-12-12T17:55:05Z</dcterms:created>
  <dcterms:modified xsi:type="dcterms:W3CDTF">2015-09-08T04:02:39Z</dcterms:modified>
  <cp:category/>
</cp:coreProperties>
</file>