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7.xml" ContentType="application/vnd.openxmlformats-officedocument.presentationml.notesSlide+xml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notesSlides/notesSlide11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2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3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8" r:id="rId2"/>
    <p:sldId id="339" r:id="rId3"/>
    <p:sldId id="343" r:id="rId4"/>
    <p:sldId id="342" r:id="rId5"/>
    <p:sldId id="340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0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oleObject" Target="../embeddings/oleObject26.bin"/><Relationship Id="rId13" Type="http://schemas.openxmlformats.org/officeDocument/2006/relationships/image" Target="../media/image2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3.emf"/><Relationship Id="rId10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11.bin"/><Relationship Id="rId11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 (conditional on the mean)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229600" cy="2585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Posterior density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34689"/>
              </p:ext>
            </p:extLst>
          </p:nvPr>
        </p:nvGraphicFramePr>
        <p:xfrm>
          <a:off x="2395538" y="1922463"/>
          <a:ext cx="4875212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4" imgW="3657600" imgH="1079500" progId="Equation.3">
                  <p:embed/>
                </p:oleObj>
              </mc:Choice>
              <mc:Fallback>
                <p:oleObj name="Equation" r:id="rId4" imgW="36576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5538" y="1922463"/>
                        <a:ext cx="4875212" cy="1439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22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Joint inference on the mean and variance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have discuss the posterior distributions of: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The mean given the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The variance given the mean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above are called the fully-conditional distributions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Our goal is to draw samples from the joint posterior distribution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003396"/>
              </p:ext>
            </p:extLst>
          </p:nvPr>
        </p:nvGraphicFramePr>
        <p:xfrm>
          <a:off x="2667000" y="3429000"/>
          <a:ext cx="271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4" imgW="2717800" imgH="584200" progId="Equation.3">
                  <p:embed/>
                </p:oleObj>
              </mc:Choice>
              <mc:Fallback>
                <p:oleObj name="Equation" r:id="rId4" imgW="27178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3429000"/>
                        <a:ext cx="2717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04890"/>
              </p:ext>
            </p:extLst>
          </p:nvPr>
        </p:nvGraphicFramePr>
        <p:xfrm>
          <a:off x="1327150" y="5067300"/>
          <a:ext cx="463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6" imgW="4635500" imgH="508000" progId="Equation.3">
                  <p:embed/>
                </p:oleObj>
              </mc:Choice>
              <mc:Fallback>
                <p:oleObj name="Equation" r:id="rId6" imgW="46355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7150" y="5067300"/>
                        <a:ext cx="46355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77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Composition Sampling (section 5.3)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Recall that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p(x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)=p(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)p(x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)=p(x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Similarly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Composition Sampling: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Sample on unknown from its marginal posterior distribution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Sample the other parameter from its fully-conditional distribution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We have already derived the fully conditionals, for implementing composition sampling we need to find one of the marginal posterior distributions.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724090"/>
              </p:ext>
            </p:extLst>
          </p:nvPr>
        </p:nvGraphicFramePr>
        <p:xfrm>
          <a:off x="1600200" y="2971800"/>
          <a:ext cx="3289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4" imgW="3289300" imgH="292100" progId="Equation.3">
                  <p:embed/>
                </p:oleObj>
              </mc:Choice>
              <mc:Fallback>
                <p:oleObj name="Equation" r:id="rId4" imgW="3289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2971800"/>
                        <a:ext cx="3289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672993"/>
              </p:ext>
            </p:extLst>
          </p:nvPr>
        </p:nvGraphicFramePr>
        <p:xfrm>
          <a:off x="1638300" y="3657600"/>
          <a:ext cx="3213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6" imgW="3213100" imgH="292100" progId="Equation.3">
                  <p:embed/>
                </p:oleObj>
              </mc:Choice>
              <mc:Fallback>
                <p:oleObj name="Equation" r:id="rId6" imgW="32131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38300" y="3657600"/>
                        <a:ext cx="3213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60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Marginal posterior distribution of the variance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(section 5.3)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610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Joint Posterior Distribution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Posterior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If, without loss of generality, we set 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Where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436745"/>
              </p:ext>
            </p:extLst>
          </p:nvPr>
        </p:nvGraphicFramePr>
        <p:xfrm>
          <a:off x="1828800" y="1752600"/>
          <a:ext cx="5321576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4" imgW="3263900" imgH="292100" progId="Equation.3">
                  <p:embed/>
                </p:oleObj>
              </mc:Choice>
              <mc:Fallback>
                <p:oleObj name="Equation" r:id="rId4" imgW="3263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1752600"/>
                        <a:ext cx="5321576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908477"/>
              </p:ext>
            </p:extLst>
          </p:nvPr>
        </p:nvGraphicFramePr>
        <p:xfrm>
          <a:off x="1524000" y="3048000"/>
          <a:ext cx="5072062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6" imgW="3238500" imgH="889000" progId="Equation.3">
                  <p:embed/>
                </p:oleObj>
              </mc:Choice>
              <mc:Fallback>
                <p:oleObj name="Equation" r:id="rId6" imgW="32385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3048000"/>
                        <a:ext cx="5072062" cy="139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384135"/>
              </p:ext>
            </p:extLst>
          </p:nvPr>
        </p:nvGraphicFramePr>
        <p:xfrm>
          <a:off x="4114800" y="4800600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8" imgW="508000" imgH="228600" progId="Equation.3">
                  <p:embed/>
                </p:oleObj>
              </mc:Choice>
              <mc:Fallback>
                <p:oleObj name="Equation" r:id="rId8" imgW="508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4800600"/>
                        <a:ext cx="1016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819660"/>
              </p:ext>
            </p:extLst>
          </p:nvPr>
        </p:nvGraphicFramePr>
        <p:xfrm>
          <a:off x="2252663" y="5410200"/>
          <a:ext cx="3330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0" imgW="2552700" imgH="292100" progId="Equation.3">
                  <p:embed/>
                </p:oleObj>
              </mc:Choice>
              <mc:Fallback>
                <p:oleObj name="Equation" r:id="rId10" imgW="2552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52663" y="5410200"/>
                        <a:ext cx="33305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133850"/>
              </p:ext>
            </p:extLst>
          </p:nvPr>
        </p:nvGraphicFramePr>
        <p:xfrm>
          <a:off x="1368424" y="5791200"/>
          <a:ext cx="7165976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12" imgW="4635500" imgH="431800" progId="Equation.3">
                  <p:embed/>
                </p:oleObj>
              </mc:Choice>
              <mc:Fallback>
                <p:oleObj name="Equation" r:id="rId12" imgW="4635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8424" y="5791200"/>
                        <a:ext cx="7165976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14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Composition Sampling (section 5.3)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85800"/>
            <a:ext cx="82296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 (composition sampling):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 Sample the error variance from its marginal posterior dist. [3]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 Sample the mean from the fully conditional dist., [2]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(iii) Repeat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&amp; (ii) B times.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[See examples_5.md in </a:t>
            </a:r>
            <a:r>
              <a:rPr lang="en-US" dirty="0" err="1" smtClean="0">
                <a:solidFill>
                  <a:schemeClr val="accent2"/>
                </a:solidFill>
              </a:rPr>
              <a:t>GitHub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 to Gibbs sampler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- Composition sampling gives IID samples from the joint posterior dist.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- Gibbs sampling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Initialize the mean (e.g., set the mu=sample mean)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Sample the variance from its fully conditional dist. [2]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Sample the mean from its fully conditional dist. [3]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(iii) Repeat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and (ii) B times.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The above algorithm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renders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samples from the joint posterior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(note these are not IID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[See examples_5.md in </a:t>
            </a:r>
            <a:r>
              <a:rPr lang="en-US" dirty="0" err="1">
                <a:solidFill>
                  <a:schemeClr val="accent2"/>
                </a:solidFill>
              </a:rPr>
              <a:t>GitHub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3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 (I)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39703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Model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Likelihood Function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Maximum Likelihood Estimation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Bayesian Model: Conditional on the variance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Model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Derivation of the posterior distribution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Posterior mean and posterior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Comparison with MLE (variance, bias &amp; MSE)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Predictive distribution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Conditional distribution of the data: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[Note:                                                                            ]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a sample of size n we have: 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Maximum likelihood estimation (steps):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Take logarithm,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Take derivatives with respect to each parameters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(1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Order Conditions, FOCs) Set each of the derivatives equal to zero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Solve for the parameters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Check the sign of 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order derivatives.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581881"/>
              </p:ext>
            </p:extLst>
          </p:nvPr>
        </p:nvGraphicFramePr>
        <p:xfrm>
          <a:off x="4267200" y="990600"/>
          <a:ext cx="27447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2057400" imgH="457200" progId="Equation.3">
                  <p:embed/>
                </p:oleObj>
              </mc:Choice>
              <mc:Fallback>
                <p:oleObj name="Equation" r:id="rId4" imgW="2057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7200" y="990600"/>
                        <a:ext cx="274478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33795"/>
              </p:ext>
            </p:extLst>
          </p:nvPr>
        </p:nvGraphicFramePr>
        <p:xfrm>
          <a:off x="1219200" y="1631960"/>
          <a:ext cx="3657600" cy="42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6" imgW="2946400" imgH="342900" progId="Equation.3">
                  <p:embed/>
                </p:oleObj>
              </mc:Choice>
              <mc:Fallback>
                <p:oleObj name="Equation" r:id="rId6" imgW="29464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1631960"/>
                        <a:ext cx="3657600" cy="42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781349"/>
              </p:ext>
            </p:extLst>
          </p:nvPr>
        </p:nvGraphicFramePr>
        <p:xfrm>
          <a:off x="1447800" y="2819400"/>
          <a:ext cx="4489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8" imgW="3365500" imgH="381000" progId="Equation.3">
                  <p:embed/>
                </p:oleObj>
              </mc:Choice>
              <mc:Fallback>
                <p:oleObj name="Equation" r:id="rId8" imgW="33655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7800" y="2819400"/>
                        <a:ext cx="448945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65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230832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MLEs are (derivation presented in class):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 Bias and Variance of the MLE; approximate 95% CI.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627610"/>
              </p:ext>
            </p:extLst>
          </p:nvPr>
        </p:nvGraphicFramePr>
        <p:xfrm>
          <a:off x="1912938" y="1651000"/>
          <a:ext cx="37957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2844800" imgH="495300" progId="Equation.3">
                  <p:embed/>
                </p:oleObj>
              </mc:Choice>
              <mc:Fallback>
                <p:oleObj name="Equation" r:id="rId4" imgW="284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2938" y="1651000"/>
                        <a:ext cx="3795712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29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Inference (conditional on the variance)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(I) Likelihood</a:t>
            </a:r>
          </a:p>
          <a:p>
            <a:pPr marL="400050" indent="-400050" algn="just">
              <a:buAutoNum type="romanUcParenBoth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A conjugate Prior for the Mean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Posterior distribution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[Combine the two quadratic forms, remove terms that do not involve the mean]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70804"/>
              </p:ext>
            </p:extLst>
          </p:nvPr>
        </p:nvGraphicFramePr>
        <p:xfrm>
          <a:off x="2057400" y="1295400"/>
          <a:ext cx="4489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4" imgW="3365500" imgH="381000" progId="Equation.3">
                  <p:embed/>
                </p:oleObj>
              </mc:Choice>
              <mc:Fallback>
                <p:oleObj name="Equation" r:id="rId4" imgW="33655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1295400"/>
                        <a:ext cx="448945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787649"/>
              </p:ext>
            </p:extLst>
          </p:nvPr>
        </p:nvGraphicFramePr>
        <p:xfrm>
          <a:off x="2547938" y="2651125"/>
          <a:ext cx="304958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6" imgW="2286000" imgH="406400" progId="Equation.3">
                  <p:embed/>
                </p:oleObj>
              </mc:Choice>
              <mc:Fallback>
                <p:oleObj name="Equation" r:id="rId6" imgW="2286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7938" y="2651125"/>
                        <a:ext cx="3049587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667364"/>
              </p:ext>
            </p:extLst>
          </p:nvPr>
        </p:nvGraphicFramePr>
        <p:xfrm>
          <a:off x="2166938" y="3962400"/>
          <a:ext cx="545306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8" imgW="4089400" imgH="1041400" progId="Equation.3">
                  <p:embed/>
                </p:oleObj>
              </mc:Choice>
              <mc:Fallback>
                <p:oleObj name="Equation" r:id="rId8" imgW="40894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6938" y="3962400"/>
                        <a:ext cx="545306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96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Inference (conditional on the variance)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Posterior distribution 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                             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192689"/>
              </p:ext>
            </p:extLst>
          </p:nvPr>
        </p:nvGraphicFramePr>
        <p:xfrm>
          <a:off x="642938" y="1219200"/>
          <a:ext cx="7891462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4" imgW="5918200" imgH="2387600" progId="Equation.3">
                  <p:embed/>
                </p:oleObj>
              </mc:Choice>
              <mc:Fallback>
                <p:oleObj name="Equation" r:id="rId4" imgW="5918200" imgH="2387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1219200"/>
                        <a:ext cx="7891462" cy="317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771842"/>
              </p:ext>
            </p:extLst>
          </p:nvPr>
        </p:nvGraphicFramePr>
        <p:xfrm>
          <a:off x="1358900" y="4864100"/>
          <a:ext cx="80057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6" imgW="584200" imgH="342900" progId="Equation.3">
                  <p:embed/>
                </p:oleObj>
              </mc:Choice>
              <mc:Fallback>
                <p:oleObj name="Equation" r:id="rId6" imgW="5842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8900" y="4864100"/>
                        <a:ext cx="80057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486571"/>
              </p:ext>
            </p:extLst>
          </p:nvPr>
        </p:nvGraphicFramePr>
        <p:xfrm>
          <a:off x="2438400" y="4800600"/>
          <a:ext cx="1089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8" imgW="635000" imgH="304800" progId="Equation.3">
                  <p:embed/>
                </p:oleObj>
              </mc:Choice>
              <mc:Fallback>
                <p:oleObj name="Equation" r:id="rId8" imgW="635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8400" y="4800600"/>
                        <a:ext cx="1089025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97911"/>
              </p:ext>
            </p:extLst>
          </p:nvPr>
        </p:nvGraphicFramePr>
        <p:xfrm>
          <a:off x="2133600" y="5638800"/>
          <a:ext cx="43513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10" imgW="3263900" imgH="406400" progId="Equation.3">
                  <p:embed/>
                </p:oleObj>
              </mc:Choice>
              <mc:Fallback>
                <p:oleObj name="Equation" r:id="rId10" imgW="32639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33600" y="5638800"/>
                        <a:ext cx="4351337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70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Inference (conditional on the variance)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413192"/>
              </p:ext>
            </p:extLst>
          </p:nvPr>
        </p:nvGraphicFramePr>
        <p:xfrm>
          <a:off x="1981200" y="1371600"/>
          <a:ext cx="4857750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3644900" imgH="2260600" progId="Equation.3">
                  <p:embed/>
                </p:oleObj>
              </mc:Choice>
              <mc:Fallback>
                <p:oleObj name="Equation" r:id="rId4" imgW="3644900" imgH="2260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71600"/>
                        <a:ext cx="4857750" cy="301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60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Compare MLE &amp; Bayesian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=&gt; In this case the MLE is un-biased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The Bayesian estimate is a weighted sum of the prior mean and the MLE.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=&gt; The posterior mean ‘shrinks’ the MLE towards the prior mean.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=&gt; The extent of shrinkage depends on: sampling variance (the variance of the error 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terms), the prior variance, and sample size. As n increase the Bayesian estimate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goes to MLE.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See Example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(examples_5.md)</a:t>
            </a: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471137"/>
              </p:ext>
            </p:extLst>
          </p:nvPr>
        </p:nvGraphicFramePr>
        <p:xfrm>
          <a:off x="1349375" y="1687513"/>
          <a:ext cx="9810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4" imgW="571500" imgH="203200" progId="Equation.3">
                  <p:embed/>
                </p:oleObj>
              </mc:Choice>
              <mc:Fallback>
                <p:oleObj name="Equation" r:id="rId4" imgW="571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9375" y="1687513"/>
                        <a:ext cx="981075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800548"/>
              </p:ext>
            </p:extLst>
          </p:nvPr>
        </p:nvGraphicFramePr>
        <p:xfrm>
          <a:off x="4867275" y="1339850"/>
          <a:ext cx="15668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6" imgW="914400" imgH="609600" progId="Equation.3">
                  <p:embed/>
                </p:oleObj>
              </mc:Choice>
              <mc:Fallback>
                <p:oleObj name="Equation" r:id="rId6" imgW="9144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7275" y="1339850"/>
                        <a:ext cx="1566863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8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 (conditional on the mean)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480131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Likelihood (viewed as a function of the variance, for fixed mean)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Conjugate prior (‘Scaled Inverse Chi-square’; discuss: Gamma, Inverse-Gamma…)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684626"/>
              </p:ext>
            </p:extLst>
          </p:nvPr>
        </p:nvGraphicFramePr>
        <p:xfrm>
          <a:off x="2133600" y="1897063"/>
          <a:ext cx="35560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4" imgW="2667000" imgH="787400" progId="Equation.3">
                  <p:embed/>
                </p:oleObj>
              </mc:Choice>
              <mc:Fallback>
                <p:oleObj name="Equation" r:id="rId4" imgW="26670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1897063"/>
                        <a:ext cx="3556000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213883"/>
              </p:ext>
            </p:extLst>
          </p:nvPr>
        </p:nvGraphicFramePr>
        <p:xfrm>
          <a:off x="1135063" y="4114800"/>
          <a:ext cx="59801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6" imgW="4483100" imgH="546100" progId="Equation.3">
                  <p:embed/>
                </p:oleObj>
              </mc:Choice>
              <mc:Fallback>
                <p:oleObj name="Equation" r:id="rId6" imgW="4483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5063" y="4114800"/>
                        <a:ext cx="5980112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70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6923</TotalTime>
  <Words>484</Words>
  <Application>Microsoft Macintosh PowerPoint</Application>
  <PresentationFormat>On-screen Show (4:3)</PresentationFormat>
  <Paragraphs>243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STT 465  Normal Model</vt:lpstr>
      <vt:lpstr>Normal Model (I)</vt:lpstr>
      <vt:lpstr>Normal Model</vt:lpstr>
      <vt:lpstr>Normal Model</vt:lpstr>
      <vt:lpstr>Bayesian Inference (conditional on the variance)</vt:lpstr>
      <vt:lpstr>Bayesian Inference (conditional on the variance)</vt:lpstr>
      <vt:lpstr>Bayesian Inference (conditional on the variance)</vt:lpstr>
      <vt:lpstr>Compare MLE &amp; Bayesian</vt:lpstr>
      <vt:lpstr>Normal Model (conditional on the mean)</vt:lpstr>
      <vt:lpstr>Normal Model (conditional on the mean)</vt:lpstr>
      <vt:lpstr>Joint inference on the mean and variance</vt:lpstr>
      <vt:lpstr>Composition Sampling (section 5.3)</vt:lpstr>
      <vt:lpstr>Marginal posterior distribution of the variance (section 5.3)</vt:lpstr>
      <vt:lpstr>Composition Sampling (section 5.3)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382</cp:revision>
  <dcterms:created xsi:type="dcterms:W3CDTF">2012-12-12T17:55:05Z</dcterms:created>
  <dcterms:modified xsi:type="dcterms:W3CDTF">2015-09-29T18:51:56Z</dcterms:modified>
  <cp:category/>
</cp:coreProperties>
</file>