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6.xml" ContentType="application/vnd.openxmlformats-officedocument.presentationml.notesSlide+xml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8.xml" ContentType="application/vnd.openxmlformats-officedocument.presentationml.notesSlide+xml"/>
  <Override PartName="/ppt/embeddings/oleObject16.bin" ContentType="application/vnd.openxmlformats-officedocument.oleObject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8" r:id="rId2"/>
    <p:sldId id="345" r:id="rId3"/>
    <p:sldId id="346" r:id="rId4"/>
    <p:sldId id="359" r:id="rId5"/>
    <p:sldId id="356" r:id="rId6"/>
    <p:sldId id="348" r:id="rId7"/>
    <p:sldId id="357" r:id="rId8"/>
    <p:sldId id="358" r:id="rId9"/>
    <p:sldId id="355" r:id="rId10"/>
    <p:sldId id="360" r:id="rId11"/>
    <p:sldId id="361" r:id="rId12"/>
    <p:sldId id="362" r:id="rId13"/>
    <p:sldId id="3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6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11/23/15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8"/>
            <a:ext cx="7772400" cy="2895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Regression: 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Mixed Effects Models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Gibbs Sampler with blocked or scalar updates of effects.</a:t>
            </a: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581697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Gibbs sampler with scalar updates (sampling one effect at a time)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 Among the computations we need to perform, inverting the the matrix of coefficients (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000" baseline="-25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) is the most demanding.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This inversion needs to be performed at every iteration of the sampler.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 We can avoid doing this by sampling effects one at a time. 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Suppose that the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baseline="30000" dirty="0" err="1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group contains only one predictor, then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the fully conditional is a normal density, not a multivariate normal.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And                                                                                           are scalar.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Therefore                                                    .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91006"/>
              </p:ext>
            </p:extLst>
          </p:nvPr>
        </p:nvGraphicFramePr>
        <p:xfrm>
          <a:off x="304800" y="3886200"/>
          <a:ext cx="3854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Equation" r:id="rId4" imgW="2133600" imgH="292100" progId="Equation.3">
                  <p:embed/>
                </p:oleObj>
              </mc:Choice>
              <mc:Fallback>
                <p:oleObj name="Equation" r:id="rId4" imgW="2133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3886200"/>
                        <a:ext cx="38544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067237"/>
              </p:ext>
            </p:extLst>
          </p:nvPr>
        </p:nvGraphicFramePr>
        <p:xfrm>
          <a:off x="1066800" y="4861887"/>
          <a:ext cx="4699000" cy="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6" imgW="2781300" imgH="279400" progId="Equation.3">
                  <p:embed/>
                </p:oleObj>
              </mc:Choice>
              <mc:Fallback>
                <p:oleObj name="Equation" r:id="rId6" imgW="27813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800" y="4861887"/>
                        <a:ext cx="4699000" cy="47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5188"/>
              </p:ext>
            </p:extLst>
          </p:nvPr>
        </p:nvGraphicFramePr>
        <p:xfrm>
          <a:off x="1600199" y="5486400"/>
          <a:ext cx="132178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Equation" r:id="rId8" imgW="698500" imgH="241300" progId="Equation.3">
                  <p:embed/>
                </p:oleObj>
              </mc:Choice>
              <mc:Fallback>
                <p:oleObj name="Equation" r:id="rId8" imgW="698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0199" y="5486400"/>
                        <a:ext cx="132178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571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Sample code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600164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447800"/>
            <a:ext cx="7543800" cy="2862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z</a:t>
            </a:r>
            <a:r>
              <a:rPr lang="en-US" dirty="0">
                <a:latin typeface="Courier New"/>
                <a:cs typeface="Courier New"/>
              </a:rPr>
              <a:t>&lt;-</a:t>
            </a:r>
            <a:r>
              <a:rPr lang="en-US" dirty="0" err="1">
                <a:latin typeface="Courier New"/>
                <a:cs typeface="Courier New"/>
              </a:rPr>
              <a:t>rnorm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ncol</a:t>
            </a:r>
            <a:r>
              <a:rPr lang="en-US" dirty="0">
                <a:latin typeface="Courier New"/>
                <a:cs typeface="Courier New"/>
              </a:rPr>
              <a:t>(X))</a:t>
            </a:r>
          </a:p>
          <a:p>
            <a:r>
              <a:rPr lang="en-US" dirty="0">
                <a:latin typeface="Courier New"/>
                <a:cs typeface="Courier New"/>
              </a:rPr>
              <a:t>    for(j in 1:ncol(X)){</a:t>
            </a:r>
          </a:p>
          <a:p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xj</a:t>
            </a:r>
            <a:r>
              <a:rPr lang="en-US" dirty="0">
                <a:latin typeface="Courier New"/>
                <a:cs typeface="Courier New"/>
              </a:rPr>
              <a:t>=X[,j]</a:t>
            </a:r>
          </a:p>
          <a:p>
            <a:r>
              <a:rPr lang="en-US" dirty="0">
                <a:latin typeface="Courier New"/>
                <a:cs typeface="Courier New"/>
              </a:rPr>
              <a:t>        error&lt;-</a:t>
            </a:r>
            <a:r>
              <a:rPr lang="en-US" dirty="0" err="1">
                <a:latin typeface="Courier New"/>
                <a:cs typeface="Courier New"/>
              </a:rPr>
              <a:t>error+xj</a:t>
            </a:r>
            <a:r>
              <a:rPr lang="en-US" dirty="0">
                <a:latin typeface="Courier New"/>
                <a:cs typeface="Courier New"/>
              </a:rPr>
              <a:t>*beta[j]</a:t>
            </a:r>
          </a:p>
          <a:p>
            <a:r>
              <a:rPr lang="en-US" dirty="0">
                <a:latin typeface="Courier New"/>
                <a:cs typeface="Courier New"/>
              </a:rPr>
              <a:t>         </a:t>
            </a:r>
            <a:r>
              <a:rPr lang="en-US" dirty="0" smtClean="0">
                <a:latin typeface="Courier New"/>
                <a:cs typeface="Courier New"/>
              </a:rPr>
              <a:t> C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sumSqX</a:t>
            </a:r>
            <a:r>
              <a:rPr lang="en-US" dirty="0">
                <a:latin typeface="Courier New"/>
                <a:cs typeface="Courier New"/>
              </a:rPr>
              <a:t>[j]/</a:t>
            </a:r>
            <a:r>
              <a:rPr lang="en-US" dirty="0" err="1">
                <a:latin typeface="Courier New"/>
                <a:cs typeface="Courier New"/>
              </a:rPr>
              <a:t>varE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]+1/</a:t>
            </a:r>
            <a:r>
              <a:rPr lang="en-US" dirty="0" err="1">
                <a:latin typeface="Courier New"/>
                <a:cs typeface="Courier New"/>
              </a:rPr>
              <a:t>varB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i,groups</a:t>
            </a:r>
            <a:r>
              <a:rPr lang="en-US" dirty="0">
                <a:latin typeface="Courier New"/>
                <a:cs typeface="Courier New"/>
              </a:rPr>
              <a:t>[j]]</a:t>
            </a:r>
          </a:p>
          <a:p>
            <a:r>
              <a:rPr lang="en-US" dirty="0">
                <a:latin typeface="Courier New"/>
                <a:cs typeface="Courier New"/>
              </a:rPr>
              <a:t>          </a:t>
            </a:r>
            <a:r>
              <a:rPr lang="en-US" dirty="0" err="1">
                <a:latin typeface="Courier New"/>
                <a:cs typeface="Courier New"/>
              </a:rPr>
              <a:t>rhs</a:t>
            </a:r>
            <a:r>
              <a:rPr lang="en-US" dirty="0">
                <a:latin typeface="Courier New"/>
                <a:cs typeface="Courier New"/>
              </a:rPr>
              <a:t>&lt;-sum(</a:t>
            </a:r>
            <a:r>
              <a:rPr lang="en-US" dirty="0" err="1">
                <a:latin typeface="Courier New"/>
                <a:cs typeface="Courier New"/>
              </a:rPr>
              <a:t>xj</a:t>
            </a:r>
            <a:r>
              <a:rPr lang="en-US" dirty="0">
                <a:latin typeface="Courier New"/>
                <a:cs typeface="Courier New"/>
              </a:rPr>
              <a:t>*error)/</a:t>
            </a:r>
            <a:r>
              <a:rPr lang="en-US" dirty="0" err="1">
                <a:latin typeface="Courier New"/>
                <a:cs typeface="Courier New"/>
              </a:rPr>
              <a:t>varE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r>
              <a:rPr lang="en-US" dirty="0">
                <a:latin typeface="Courier New"/>
                <a:cs typeface="Courier New"/>
              </a:rPr>
              <a:t>          sol&lt;-</a:t>
            </a:r>
            <a:r>
              <a:rPr lang="en-US" dirty="0" err="1">
                <a:latin typeface="Courier New"/>
                <a:cs typeface="Courier New"/>
              </a:rPr>
              <a:t>rhs</a:t>
            </a:r>
            <a:r>
              <a:rPr lang="en-US" dirty="0">
                <a:latin typeface="Courier New"/>
                <a:cs typeface="Courier New"/>
              </a:rPr>
              <a:t>/C</a:t>
            </a:r>
          </a:p>
          <a:p>
            <a:r>
              <a:rPr lang="en-US" dirty="0">
                <a:latin typeface="Courier New"/>
                <a:cs typeface="Courier New"/>
              </a:rPr>
              <a:t>          beta[j]&lt;-</a:t>
            </a:r>
            <a:r>
              <a:rPr lang="en-US" dirty="0" err="1">
                <a:latin typeface="Courier New"/>
                <a:cs typeface="Courier New"/>
              </a:rPr>
              <a:t>sol+z</a:t>
            </a:r>
            <a:r>
              <a:rPr lang="en-US" dirty="0">
                <a:latin typeface="Courier New"/>
                <a:cs typeface="Courier New"/>
              </a:rPr>
              <a:t>[j]/</a:t>
            </a:r>
            <a:r>
              <a:rPr lang="en-US" dirty="0" err="1">
                <a:latin typeface="Courier New"/>
                <a:cs typeface="Courier New"/>
              </a:rPr>
              <a:t>sqrt</a:t>
            </a:r>
            <a:r>
              <a:rPr lang="en-US" dirty="0">
                <a:latin typeface="Courier New"/>
                <a:cs typeface="Courier New"/>
              </a:rPr>
              <a:t>(C)</a:t>
            </a:r>
          </a:p>
          <a:p>
            <a:r>
              <a:rPr lang="en-US" dirty="0">
                <a:latin typeface="Courier New"/>
                <a:cs typeface="Courier New"/>
              </a:rPr>
              <a:t>        error&lt;-error-</a:t>
            </a:r>
            <a:r>
              <a:rPr lang="en-US" dirty="0" err="1">
                <a:latin typeface="Courier New"/>
                <a:cs typeface="Courier New"/>
              </a:rPr>
              <a:t>xj</a:t>
            </a:r>
            <a:r>
              <a:rPr lang="en-US" dirty="0">
                <a:latin typeface="Courier New"/>
                <a:cs typeface="Courier New"/>
              </a:rPr>
              <a:t>*beta[j]</a:t>
            </a:r>
          </a:p>
          <a:p>
            <a:r>
              <a:rPr lang="en-US" dirty="0">
                <a:latin typeface="Courier New"/>
                <a:cs typeface="Courier New"/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59887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Dealing with missing values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612475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Types of missing values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 Non-informative (e.g., completely at random)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Informative (e.g., censoring)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Non-informative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missings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can be simply removed, e.g.,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But we can also deal with NAs in different manner: that is by sampling the unobserved values from fully conditionals.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429000"/>
            <a:ext cx="754380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isNA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is.na</a:t>
            </a:r>
            <a:r>
              <a:rPr lang="en-US" dirty="0">
                <a:latin typeface="Courier New"/>
                <a:cs typeface="Courier New"/>
              </a:rPr>
              <a:t>(y)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</a:p>
          <a:p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y_no_NA</a:t>
            </a:r>
            <a:r>
              <a:rPr lang="en-US" dirty="0">
                <a:latin typeface="Courier New"/>
                <a:cs typeface="Courier New"/>
              </a:rPr>
              <a:t>=y[!</a:t>
            </a:r>
            <a:r>
              <a:rPr lang="en-US" dirty="0" err="1">
                <a:latin typeface="Courier New"/>
                <a:cs typeface="Courier New"/>
              </a:rPr>
              <a:t>isNA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X_no_NA</a:t>
            </a:r>
            <a:r>
              <a:rPr lang="en-US" dirty="0">
                <a:latin typeface="Courier New"/>
                <a:cs typeface="Courier New"/>
              </a:rPr>
              <a:t>=X[!</a:t>
            </a:r>
            <a:r>
              <a:rPr lang="en-US" dirty="0" err="1">
                <a:latin typeface="Courier New"/>
                <a:cs typeface="Courier New"/>
              </a:rPr>
              <a:t>isNA</a:t>
            </a:r>
            <a:r>
              <a:rPr lang="en-US" dirty="0">
                <a:latin typeface="Courier New"/>
                <a:cs typeface="Courier New"/>
              </a:rPr>
              <a:t>,]</a:t>
            </a:r>
          </a:p>
          <a:p>
            <a:r>
              <a:rPr lang="en-US" dirty="0" smtClean="0">
                <a:latin typeface="Courier New"/>
                <a:cs typeface="Courier New"/>
              </a:rPr>
              <a:t> #</a:t>
            </a:r>
            <a:r>
              <a:rPr lang="en-US" dirty="0">
                <a:latin typeface="Courier New"/>
                <a:cs typeface="Courier New"/>
              </a:rPr>
              <a:t># now regress </a:t>
            </a:r>
            <a:r>
              <a:rPr lang="en-US" dirty="0" err="1">
                <a:latin typeface="Courier New"/>
                <a:cs typeface="Courier New"/>
              </a:rPr>
              <a:t>y_no_NA</a:t>
            </a:r>
            <a:r>
              <a:rPr lang="en-US" dirty="0">
                <a:latin typeface="Courier New"/>
                <a:cs typeface="Courier New"/>
              </a:rPr>
              <a:t> on </a:t>
            </a:r>
            <a:r>
              <a:rPr lang="en-US" dirty="0" err="1">
                <a:latin typeface="Courier New"/>
                <a:cs typeface="Courier New"/>
              </a:rPr>
              <a:t>X_no_NA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184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Sampling Non-Informative Missing Values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612475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Types of missing values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- Non-informative (e.g., completely at random)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Informative (e.g., censoring)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Non-informative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missings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can be simply removed, e.g.,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But we can also deal with NAs in different manner: that is by sampling the unobserved values from fully conditionals.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429000"/>
            <a:ext cx="754380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isNA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is.na</a:t>
            </a:r>
            <a:r>
              <a:rPr lang="en-US" dirty="0">
                <a:latin typeface="Courier New"/>
                <a:cs typeface="Courier New"/>
              </a:rPr>
              <a:t>(y)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</a:p>
          <a:p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y_no_NA</a:t>
            </a:r>
            <a:r>
              <a:rPr lang="en-US" dirty="0">
                <a:latin typeface="Courier New"/>
                <a:cs typeface="Courier New"/>
              </a:rPr>
              <a:t>=y[!</a:t>
            </a:r>
            <a:r>
              <a:rPr lang="en-US" dirty="0" err="1">
                <a:latin typeface="Courier New"/>
                <a:cs typeface="Courier New"/>
              </a:rPr>
              <a:t>isNA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X_no_NA</a:t>
            </a:r>
            <a:r>
              <a:rPr lang="en-US" dirty="0">
                <a:latin typeface="Courier New"/>
                <a:cs typeface="Courier New"/>
              </a:rPr>
              <a:t>=X[!</a:t>
            </a:r>
            <a:r>
              <a:rPr lang="en-US" dirty="0" err="1">
                <a:latin typeface="Courier New"/>
                <a:cs typeface="Courier New"/>
              </a:rPr>
              <a:t>isNA</a:t>
            </a:r>
            <a:r>
              <a:rPr lang="en-US" dirty="0">
                <a:latin typeface="Courier New"/>
                <a:cs typeface="Courier New"/>
              </a:rPr>
              <a:t>,]</a:t>
            </a:r>
          </a:p>
          <a:p>
            <a:r>
              <a:rPr lang="en-US" dirty="0" smtClean="0">
                <a:latin typeface="Courier New"/>
                <a:cs typeface="Courier New"/>
              </a:rPr>
              <a:t> #</a:t>
            </a:r>
            <a:r>
              <a:rPr lang="en-US" dirty="0">
                <a:latin typeface="Courier New"/>
                <a:cs typeface="Courier New"/>
              </a:rPr>
              <a:t># now regress </a:t>
            </a:r>
            <a:r>
              <a:rPr lang="en-US" dirty="0" err="1">
                <a:latin typeface="Courier New"/>
                <a:cs typeface="Courier New"/>
              </a:rPr>
              <a:t>y_no_NA</a:t>
            </a:r>
            <a:r>
              <a:rPr lang="en-US" dirty="0">
                <a:latin typeface="Courier New"/>
                <a:cs typeface="Courier New"/>
              </a:rPr>
              <a:t> on </a:t>
            </a:r>
            <a:r>
              <a:rPr lang="en-US" dirty="0" err="1">
                <a:latin typeface="Courier New"/>
                <a:cs typeface="Courier New"/>
              </a:rPr>
              <a:t>X_no_NA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631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603242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Gaussian Linear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1-n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pPr marL="285750" indent="-285750">
              <a:buFontTx/>
              <a:buChar char="-"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 (assuming </a:t>
            </a:r>
            <a:r>
              <a:rPr lang="en-US" b="1" u="sng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 normal errors)</a:t>
            </a: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67292"/>
              </p:ext>
            </p:extLst>
          </p:nvPr>
        </p:nvGraphicFramePr>
        <p:xfrm>
          <a:off x="990600" y="1143000"/>
          <a:ext cx="2686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4" imgW="1092200" imgH="330200" progId="Equation.3">
                  <p:embed/>
                </p:oleObj>
              </mc:Choice>
              <mc:Fallback>
                <p:oleObj name="Equation" r:id="rId4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268605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15069"/>
              </p:ext>
            </p:extLst>
          </p:nvPr>
        </p:nvGraphicFramePr>
        <p:xfrm>
          <a:off x="4038600" y="29718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6" imgW="673100" imgH="203200" progId="Equation.3">
                  <p:embed/>
                </p:oleObj>
              </mc:Choice>
              <mc:Fallback>
                <p:oleObj name="Equation" r:id="rId6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8600" y="29718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003207"/>
              </p:ext>
            </p:extLst>
          </p:nvPr>
        </p:nvGraphicFramePr>
        <p:xfrm>
          <a:off x="5029200" y="3581400"/>
          <a:ext cx="2593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8" imgW="1054100" imgH="342900" progId="Equation.3">
                  <p:embed/>
                </p:oleObj>
              </mc:Choice>
              <mc:Fallback>
                <p:oleObj name="Equation" r:id="rId8" imgW="1054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29200" y="3581400"/>
                        <a:ext cx="259397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319164"/>
              </p:ext>
            </p:extLst>
          </p:nvPr>
        </p:nvGraphicFramePr>
        <p:xfrm>
          <a:off x="1273175" y="4535488"/>
          <a:ext cx="659606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10" imgW="3975100" imgH="965200" progId="Equation.3">
                  <p:embed/>
                </p:oleObj>
              </mc:Choice>
              <mc:Fallback>
                <p:oleObj name="Equation" r:id="rId10" imgW="39751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73175" y="4535488"/>
                        <a:ext cx="6596063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5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52486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So far we have assumed that effects come all from the same prior.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However, in practice we may need to assign different priors to different sets of effects.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For instance: (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) we may want to estimate some effects (e.g., age, etc. ) without shrinkage (i.e., using a flat prior) and (ii) we may want to estimate different variances for different sets of predictors.</a:t>
            </a:r>
          </a:p>
          <a:p>
            <a:pPr marL="342900" indent="-342900">
              <a:buFont typeface="Symbol" charset="0"/>
              <a:buChar char="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Symbol" charset="0"/>
              <a:buChar char=""/>
            </a:pPr>
            <a:r>
              <a:rPr lang="en-US" sz="2000" dirty="0" smtClean="0">
                <a:solidFill>
                  <a:schemeClr val="tx2"/>
                </a:solidFill>
              </a:rPr>
              <a:t>Suppose we define K groups of effects, according to the following partition of the columns of X</a:t>
            </a:r>
            <a:endParaRPr lang="en-US" sz="2000" dirty="0">
              <a:solidFill>
                <a:schemeClr val="tx2"/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29887"/>
              </p:ext>
            </p:extLst>
          </p:nvPr>
        </p:nvGraphicFramePr>
        <p:xfrm>
          <a:off x="4800600" y="3962400"/>
          <a:ext cx="24272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Equation" r:id="rId4" imgW="1130300" imgH="508000" progId="Equation.3">
                  <p:embed/>
                </p:oleObj>
              </mc:Choice>
              <mc:Fallback>
                <p:oleObj name="Equation" r:id="rId4" imgW="11303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3962400"/>
                        <a:ext cx="2427288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148335"/>
              </p:ext>
            </p:extLst>
          </p:nvPr>
        </p:nvGraphicFramePr>
        <p:xfrm>
          <a:off x="1676400" y="4114800"/>
          <a:ext cx="25082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Equation" r:id="rId6" imgW="1168400" imgH="431800" progId="Equation.3">
                  <p:embed/>
                </p:oleObj>
              </mc:Choice>
              <mc:Fallback>
                <p:oleObj name="Equation" r:id="rId6" imgW="1168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4114800"/>
                        <a:ext cx="250825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7081"/>
              </p:ext>
            </p:extLst>
          </p:nvPr>
        </p:nvGraphicFramePr>
        <p:xfrm>
          <a:off x="2438400" y="5181600"/>
          <a:ext cx="38719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name="Equation" r:id="rId8" imgW="1803400" imgH="203200" progId="Equation.3">
                  <p:embed/>
                </p:oleObj>
              </mc:Choice>
              <mc:Fallback>
                <p:oleObj name="Equation" r:id="rId8" imgW="180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8400" y="5181600"/>
                        <a:ext cx="3871912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538609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- If we group predictors in k sets we can write the regression as follows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- And the likelihood can be expressed as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47695"/>
              </p:ext>
            </p:extLst>
          </p:nvPr>
        </p:nvGraphicFramePr>
        <p:xfrm>
          <a:off x="2514600" y="1524000"/>
          <a:ext cx="2717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4" imgW="1104900" imgH="317500" progId="Equation.3">
                  <p:embed/>
                </p:oleObj>
              </mc:Choice>
              <mc:Fallback>
                <p:oleObj name="Equation" r:id="rId4" imgW="1104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1524000"/>
                        <a:ext cx="27178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65901"/>
              </p:ext>
            </p:extLst>
          </p:nvPr>
        </p:nvGraphicFramePr>
        <p:xfrm>
          <a:off x="533400" y="3877881"/>
          <a:ext cx="7924800" cy="183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6" imgW="4775200" imgH="1104900" progId="Equation.3">
                  <p:embed/>
                </p:oleObj>
              </mc:Choice>
              <mc:Fallback>
                <p:oleObj name="Equation" r:id="rId6" imgW="47752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877881"/>
                        <a:ext cx="7924800" cy="1837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422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569386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=&gt; Assume that effects are independent, each following a normal distribution with mean zero and group-specific variance, that is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If we assign scaled-inverse chi-squared priors to each of these variances the joint prior becomes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785558"/>
              </p:ext>
            </p:extLst>
          </p:nvPr>
        </p:nvGraphicFramePr>
        <p:xfrm>
          <a:off x="609600" y="3352800"/>
          <a:ext cx="775190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Equation" r:id="rId4" imgW="3517900" imgH="622300" progId="Equation.3">
                  <p:embed/>
                </p:oleObj>
              </mc:Choice>
              <mc:Fallback>
                <p:oleObj name="Equation" r:id="rId4" imgW="35179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3352800"/>
                        <a:ext cx="7751908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63006"/>
              </p:ext>
            </p:extLst>
          </p:nvPr>
        </p:nvGraphicFramePr>
        <p:xfrm>
          <a:off x="1687513" y="1352550"/>
          <a:ext cx="57800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Equation" r:id="rId6" imgW="2692400" imgH="292100" progId="Equation.3">
                  <p:embed/>
                </p:oleObj>
              </mc:Choice>
              <mc:Fallback>
                <p:oleObj name="Equation" r:id="rId6" imgW="26924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7513" y="1352550"/>
                        <a:ext cx="5780087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49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Density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763000" cy="541686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Joint Posterior Density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06947"/>
              </p:ext>
            </p:extLst>
          </p:nvPr>
        </p:nvGraphicFramePr>
        <p:xfrm>
          <a:off x="606425" y="1531938"/>
          <a:ext cx="92233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name="Equation" r:id="rId4" imgW="5105400" imgH="1003300" progId="Equation.3">
                  <p:embed/>
                </p:oleObj>
              </mc:Choice>
              <mc:Fallback>
                <p:oleObj name="Equation" r:id="rId4" imgW="51054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425" y="1531938"/>
                        <a:ext cx="9223375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Marker Effects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Using previous results we can show that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832533"/>
              </p:ext>
            </p:extLst>
          </p:nvPr>
        </p:nvGraphicFramePr>
        <p:xfrm>
          <a:off x="2133600" y="4191000"/>
          <a:ext cx="2973388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4" imgW="1384300" imgH="749300" progId="Equation.3">
                  <p:embed/>
                </p:oleObj>
              </mc:Choice>
              <mc:Fallback>
                <p:oleObj name="Equation" r:id="rId4" imgW="13843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4191000"/>
                        <a:ext cx="2973388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850036"/>
              </p:ext>
            </p:extLst>
          </p:nvPr>
        </p:nvGraphicFramePr>
        <p:xfrm>
          <a:off x="314325" y="990600"/>
          <a:ext cx="81422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6" imgW="4787900" imgH="1104900" progId="Equation.3">
                  <p:embed/>
                </p:oleObj>
              </mc:Choice>
              <mc:Fallback>
                <p:oleObj name="Equation" r:id="rId6" imgW="47879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4325" y="990600"/>
                        <a:ext cx="8142288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57381"/>
              </p:ext>
            </p:extLst>
          </p:nvPr>
        </p:nvGraphicFramePr>
        <p:xfrm>
          <a:off x="1905000" y="3657600"/>
          <a:ext cx="3854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8" imgW="2133600" imgH="292100" progId="Equation.3">
                  <p:embed/>
                </p:oleObj>
              </mc:Choice>
              <mc:Fallback>
                <p:oleObj name="Equation" r:id="rId8" imgW="2133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657600"/>
                        <a:ext cx="38544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67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Fully Conditionals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38609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Error Variances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3536"/>
              </p:ext>
            </p:extLst>
          </p:nvPr>
        </p:nvGraphicFramePr>
        <p:xfrm>
          <a:off x="990600" y="1905000"/>
          <a:ext cx="688975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4" imgW="3390900" imgH="1549400" progId="Equation.3">
                  <p:embed/>
                </p:oleObj>
              </mc:Choice>
              <mc:Fallback>
                <p:oleObj name="Equation" r:id="rId4" imgW="3390900" imgH="154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905000"/>
                        <a:ext cx="6889750" cy="314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23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8991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Variances of effects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Using previous results we can show that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73368"/>
              </p:ext>
            </p:extLst>
          </p:nvPr>
        </p:nvGraphicFramePr>
        <p:xfrm>
          <a:off x="762000" y="1600200"/>
          <a:ext cx="59610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4" imgW="2933700" imgH="304800" progId="Equation.3">
                  <p:embed/>
                </p:oleObj>
              </mc:Choice>
              <mc:Fallback>
                <p:oleObj name="Equation" r:id="rId4" imgW="2933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600200"/>
                        <a:ext cx="5961063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29775"/>
              </p:ext>
            </p:extLst>
          </p:nvPr>
        </p:nvGraphicFramePr>
        <p:xfrm>
          <a:off x="1143000" y="3429000"/>
          <a:ext cx="58562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Equation" r:id="rId6" imgW="2882900" imgH="393700" progId="Equation.3">
                  <p:embed/>
                </p:oleObj>
              </mc:Choice>
              <mc:Fallback>
                <p:oleObj name="Equation" r:id="rId6" imgW="2882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429000"/>
                        <a:ext cx="58562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51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7836</TotalTime>
  <Words>806</Words>
  <Application>Microsoft Macintosh PowerPoint</Application>
  <PresentationFormat>On-screen Show (4:3)</PresentationFormat>
  <Paragraphs>260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STT 465 Bayesian Multiple Linear Regression:   </vt:lpstr>
      <vt:lpstr>Bayesian Multiple Linear Regression</vt:lpstr>
      <vt:lpstr>Prior Distribution</vt:lpstr>
      <vt:lpstr>Bayesian Multiple Linear Regression</vt:lpstr>
      <vt:lpstr>Prior Distribution</vt:lpstr>
      <vt:lpstr>Posterior Density</vt:lpstr>
      <vt:lpstr>Fully Conditionals</vt:lpstr>
      <vt:lpstr>Fully Conditionals</vt:lpstr>
      <vt:lpstr>Gibbs Sampler</vt:lpstr>
      <vt:lpstr>Gibbs Sampler</vt:lpstr>
      <vt:lpstr>Sample code</vt:lpstr>
      <vt:lpstr>Dealing with missing values</vt:lpstr>
      <vt:lpstr>Sampling Non-Informative Missing Values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449</cp:revision>
  <dcterms:created xsi:type="dcterms:W3CDTF">2012-12-12T17:55:05Z</dcterms:created>
  <dcterms:modified xsi:type="dcterms:W3CDTF">2015-11-23T15:17:31Z</dcterms:modified>
  <cp:category/>
</cp:coreProperties>
</file>