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6.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7.xml" ContentType="application/vnd.openxmlformats-officedocument.presentationml.notesSlide+xml"/>
  <Override PartName="/ppt/embeddings/Microsoft_Equation1.bin" ContentType="application/vnd.openxmlformats-officedocument.oleObject"/>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notesSlides/notesSlide8.xml" ContentType="application/vnd.openxmlformats-officedocument.presentationml.notesSlide+xml"/>
  <Override PartName="/ppt/embeddings/Microsoft_Equation5.bin" ContentType="application/vnd.openxmlformats-officedocument.oleObject"/>
  <Override PartName="/ppt/embeddings/Microsoft_Equation6.bin" ContentType="application/vnd.openxmlformats-officedocument.oleObject"/>
  <Override PartName="/ppt/embeddings/Microsoft_Equation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8" r:id="rId2"/>
    <p:sldId id="339" r:id="rId3"/>
    <p:sldId id="340" r:id="rId4"/>
    <p:sldId id="341" r:id="rId5"/>
    <p:sldId id="342" r:id="rId6"/>
    <p:sldId id="343" r:id="rId7"/>
    <p:sldId id="344" r:id="rId8"/>
    <p:sldId id="345" r:id="rId9"/>
    <p:sldId id="34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stavo de los Campo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8E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7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1" Type="http://schemas.openxmlformats.org/officeDocument/2006/relationships/image" Target="../media/image3.wmf"/><Relationship Id="rId2"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 Id="rId3"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image" Target="../media/image13.emf"/><Relationship Id="rId2"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image" Target="../media/image17.emf"/><Relationship Id="rId2"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 Id="rId3"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AD4C0-0FC1-44D9-A720-D776D6428221}" type="datetimeFigureOut">
              <a:rPr lang="en-US" smtClean="0"/>
              <a:pPr/>
              <a:t>8/26/15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BEE2F-8C26-493F-9430-82D1D1B7C623}" type="slidenum">
              <a:rPr lang="en-US" smtClean="0"/>
              <a:pPr/>
              <a:t>‹#›</a:t>
            </a:fld>
            <a:endParaRPr lang="en-US"/>
          </a:p>
        </p:txBody>
      </p:sp>
    </p:spTree>
    <p:extLst>
      <p:ext uri="{BB962C8B-B14F-4D97-AF65-F5344CB8AC3E}">
        <p14:creationId xmlns:p14="http://schemas.microsoft.com/office/powerpoint/2010/main" val="269058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C811E6-0209-4075-80E7-F5953C8ECEE3}" type="datetime1">
              <a:rPr lang="en-US" smtClean="0"/>
              <a:pPr/>
              <a:t>8/26/15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8E6BB1-E6D9-4EE7-828F-046F7223761D}" type="datetime1">
              <a:rPr lang="en-US" smtClean="0"/>
              <a:pPr/>
              <a:t>8/26/15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9C580-A780-4D76-B2D1-C34F1DA97DF0}" type="datetime1">
              <a:rPr lang="en-US" smtClean="0"/>
              <a:pPr/>
              <a:t>8/26/15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9DDAF-3255-4785-974C-BB4FAF02D67E}" type="datetime1">
              <a:rPr lang="en-US" smtClean="0"/>
              <a:pPr/>
              <a:t>8/26/15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4AF86-11D1-4E84-BA60-17130236FDAA}" type="datetime1">
              <a:rPr lang="en-US" smtClean="0"/>
              <a:pPr/>
              <a:t>8/26/15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DD670F-7E07-4783-A6F8-B28127B5AF4A}" type="datetime1">
              <a:rPr lang="en-US" smtClean="0"/>
              <a:pPr/>
              <a:t>8/26/15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76DD9-688F-48EE-8233-B3B78BDDA63D}" type="datetime1">
              <a:rPr lang="en-US" smtClean="0"/>
              <a:pPr/>
              <a:t>8/26/15</a:t>
            </a:fld>
            <a:endParaRPr lang="en-US"/>
          </a:p>
        </p:txBody>
      </p:sp>
      <p:sp>
        <p:nvSpPr>
          <p:cNvPr id="8" name="Footer Placeholder 7"/>
          <p:cNvSpPr>
            <a:spLocks noGrp="1"/>
          </p:cNvSpPr>
          <p:nvPr>
            <p:ph type="ftr" sz="quarter" idx="11"/>
          </p:nvPr>
        </p:nvSpPr>
        <p:spPr/>
        <p:txBody>
          <a:bodyPr/>
          <a:lstStyle/>
          <a:p>
            <a:r>
              <a:rPr lang="en-US" smtClean="0"/>
              <a:t>BST 612 Spring, 2013</a:t>
            </a:r>
            <a:endParaRPr lang="en-US"/>
          </a:p>
        </p:txBody>
      </p:sp>
      <p:sp>
        <p:nvSpPr>
          <p:cNvPr id="9" name="Slide Number Placeholder 8"/>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CC4A83-AE34-48B8-B90E-70388FDBF0F7}" type="datetime1">
              <a:rPr lang="en-US" smtClean="0"/>
              <a:pPr/>
              <a:t>8/26/15</a:t>
            </a:fld>
            <a:endParaRPr lang="en-US"/>
          </a:p>
        </p:txBody>
      </p:sp>
      <p:sp>
        <p:nvSpPr>
          <p:cNvPr id="4" name="Footer Placeholder 3"/>
          <p:cNvSpPr>
            <a:spLocks noGrp="1"/>
          </p:cNvSpPr>
          <p:nvPr>
            <p:ph type="ftr" sz="quarter" idx="11"/>
          </p:nvPr>
        </p:nvSpPr>
        <p:spPr/>
        <p:txBody>
          <a:bodyPr/>
          <a:lstStyle/>
          <a:p>
            <a:r>
              <a:rPr lang="en-US" smtClean="0"/>
              <a:t>BST 612 Spring, 2013</a:t>
            </a:r>
            <a:endParaRPr lang="en-US"/>
          </a:p>
        </p:txBody>
      </p:sp>
      <p:sp>
        <p:nvSpPr>
          <p:cNvPr id="5" name="Slide Number Placeholder 4"/>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CA3E2-9601-488E-B92B-23013819BD02}" type="datetime1">
              <a:rPr lang="en-US" smtClean="0"/>
              <a:pPr/>
              <a:t>8/26/15</a:t>
            </a:fld>
            <a:endParaRPr lang="en-US"/>
          </a:p>
        </p:txBody>
      </p:sp>
      <p:sp>
        <p:nvSpPr>
          <p:cNvPr id="3" name="Footer Placeholder 2"/>
          <p:cNvSpPr>
            <a:spLocks noGrp="1"/>
          </p:cNvSpPr>
          <p:nvPr>
            <p:ph type="ftr" sz="quarter" idx="11"/>
          </p:nvPr>
        </p:nvSpPr>
        <p:spPr/>
        <p:txBody>
          <a:bodyPr/>
          <a:lstStyle/>
          <a:p>
            <a:r>
              <a:rPr lang="en-US" smtClean="0"/>
              <a:t>BST 612 Spring, 2013</a:t>
            </a:r>
            <a:endParaRPr lang="en-US"/>
          </a:p>
        </p:txBody>
      </p:sp>
      <p:sp>
        <p:nvSpPr>
          <p:cNvPr id="4" name="Slide Number Placeholder 3"/>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F1CBD-358A-4E18-86FD-C337233E15F0}" type="datetime1">
              <a:rPr lang="en-US" smtClean="0"/>
              <a:pPr/>
              <a:t>8/26/15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4F0D5-901F-4458-A8F8-F062616694B4}" type="datetime1">
              <a:rPr lang="en-US" smtClean="0"/>
              <a:pPr/>
              <a:t>8/26/15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D84EF-BDBF-448B-906E-D51D4CAF22DC}" type="datetime1">
              <a:rPr lang="en-US" smtClean="0"/>
              <a:pPr/>
              <a:t>8/26/15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BST 612 Spring, 2013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2BAB3-5553-4DDE-9524-81DE503BA3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stavoc@msu.edu" TargetMode="External"/><Relationship Id="rId4" Type="http://schemas.openxmlformats.org/officeDocument/2006/relationships/hyperlink" Target="https://github.com/gdlc/stt465"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package" Target="../embeddings/Microsoft_Excel_Sheet1.xlsx"/><Relationship Id="rId5" Type="http://schemas.openxmlformats.org/officeDocument/2006/relationships/image" Target="../media/image1.png"/><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1" Type="http://schemas.openxmlformats.org/officeDocument/2006/relationships/image" Target="../media/image6.emf"/><Relationship Id="rId12" Type="http://schemas.openxmlformats.org/officeDocument/2006/relationships/oleObject" Target="../embeddings/oleObject6.bin"/><Relationship Id="rId13" Type="http://schemas.openxmlformats.org/officeDocument/2006/relationships/image" Target="../media/image7.emf"/><Relationship Id="rId14" Type="http://schemas.openxmlformats.org/officeDocument/2006/relationships/oleObject" Target="../embeddings/oleObject7.bin"/><Relationship Id="rId15"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1.xml"/><Relationship Id="rId3" Type="http://schemas.openxmlformats.org/officeDocument/2006/relationships/oleObject" Target="../embeddings/oleObject2.bin"/><Relationship Id="rId4" Type="http://schemas.openxmlformats.org/officeDocument/2006/relationships/image" Target="../media/image3.wmf"/><Relationship Id="rId5" Type="http://schemas.openxmlformats.org/officeDocument/2006/relationships/oleObject" Target="../embeddings/oleObject3.bin"/><Relationship Id="rId6" Type="http://schemas.openxmlformats.org/officeDocument/2006/relationships/image" Target="../media/image4.emf"/><Relationship Id="rId7" Type="http://schemas.openxmlformats.org/officeDocument/2006/relationships/oleObject" Target="../embeddings/oleObject4.bin"/><Relationship Id="rId8" Type="http://schemas.openxmlformats.org/officeDocument/2006/relationships/image" Target="../media/image5.emf"/><Relationship Id="rId9" Type="http://schemas.openxmlformats.org/officeDocument/2006/relationships/image" Target="../media/image9.png"/><Relationship Id="rId10"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gdlc/STT465/blob/master/example_1.md"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8.bin"/><Relationship Id="rId5" Type="http://schemas.openxmlformats.org/officeDocument/2006/relationships/image" Target="../media/image10.emf"/><Relationship Id="rId6" Type="http://schemas.openxmlformats.org/officeDocument/2006/relationships/oleObject" Target="../embeddings/oleObject9.bin"/><Relationship Id="rId7" Type="http://schemas.openxmlformats.org/officeDocument/2006/relationships/image" Target="../media/image11.emf"/><Relationship Id="rId8" Type="http://schemas.openxmlformats.org/officeDocument/2006/relationships/oleObject" Target="../embeddings/oleObject10.bin"/><Relationship Id="rId9"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1.bin"/><Relationship Id="rId5" Type="http://schemas.openxmlformats.org/officeDocument/2006/relationships/image" Target="../media/image13.emf"/><Relationship Id="rId6" Type="http://schemas.openxmlformats.org/officeDocument/2006/relationships/oleObject" Target="../embeddings/oleObject12.bin"/><Relationship Id="rId7" Type="http://schemas.openxmlformats.org/officeDocument/2006/relationships/image" Target="../media/image14.emf"/><Relationship Id="rId8" Type="http://schemas.openxmlformats.org/officeDocument/2006/relationships/oleObject" Target="../embeddings/oleObject13.bin"/><Relationship Id="rId9" Type="http://schemas.openxmlformats.org/officeDocument/2006/relationships/image" Target="../media/image15.emf"/><Relationship Id="rId10" Type="http://schemas.openxmlformats.org/officeDocument/2006/relationships/oleObject" Target="../embeddings/oleObject14.bin"/><Relationship Id="rId11"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Equation1.bin"/><Relationship Id="rId5" Type="http://schemas.openxmlformats.org/officeDocument/2006/relationships/image" Target="../media/image17.emf"/><Relationship Id="rId6" Type="http://schemas.openxmlformats.org/officeDocument/2006/relationships/oleObject" Target="../embeddings/Microsoft_Equation2.bin"/><Relationship Id="rId7" Type="http://schemas.openxmlformats.org/officeDocument/2006/relationships/image" Target="../media/image18.emf"/><Relationship Id="rId8" Type="http://schemas.openxmlformats.org/officeDocument/2006/relationships/oleObject" Target="../embeddings/Microsoft_Equation3.bin"/><Relationship Id="rId9" Type="http://schemas.openxmlformats.org/officeDocument/2006/relationships/image" Target="../media/image19.emf"/><Relationship Id="rId10" Type="http://schemas.openxmlformats.org/officeDocument/2006/relationships/oleObject" Target="../embeddings/Microsoft_Equation4.bin"/><Relationship Id="rId11"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Microsoft_Equation5.bin"/><Relationship Id="rId5" Type="http://schemas.openxmlformats.org/officeDocument/2006/relationships/image" Target="../media/image21.emf"/><Relationship Id="rId6" Type="http://schemas.openxmlformats.org/officeDocument/2006/relationships/oleObject" Target="../embeddings/Microsoft_Equation6.bin"/><Relationship Id="rId7" Type="http://schemas.openxmlformats.org/officeDocument/2006/relationships/image" Target="../media/image22.emf"/><Relationship Id="rId8" Type="http://schemas.openxmlformats.org/officeDocument/2006/relationships/oleObject" Target="../embeddings/Microsoft_Equation7.bin"/><Relationship Id="rId9" Type="http://schemas.openxmlformats.org/officeDocument/2006/relationships/image" Target="../media/image23.emf"/><Relationship Id="rId1" Type="http://schemas.openxmlformats.org/officeDocument/2006/relationships/vmlDrawing" Target="../drawings/vmlDrawing7.v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1"/>
            <a:ext cx="7772400" cy="762000"/>
          </a:xfrm>
        </p:spPr>
        <p:txBody>
          <a:bodyPr>
            <a:normAutofit fontScale="90000"/>
          </a:bodyPr>
          <a:lstStyle/>
          <a:p>
            <a:r>
              <a:rPr lang="en-US" sz="3200" dirty="0" smtClean="0">
                <a:solidFill>
                  <a:schemeClr val="accent2">
                    <a:lumMod val="75000"/>
                  </a:schemeClr>
                </a:solidFill>
              </a:rPr>
              <a:t>STT 465 (Fall, 2015): Bayesian Statistical Methods</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457200" y="990600"/>
            <a:ext cx="8229600" cy="4801315"/>
          </a:xfrm>
          <a:prstGeom prst="rect">
            <a:avLst/>
          </a:prstGeom>
          <a:noFill/>
          <a:ln>
            <a:solidFill>
              <a:srgbClr val="800000"/>
            </a:solidFill>
            <a:prstDash val="sysDash"/>
          </a:ln>
        </p:spPr>
        <p:txBody>
          <a:bodyPr wrap="square" rtlCol="0">
            <a:spAutoFit/>
          </a:bodyPr>
          <a:lstStyle/>
          <a:p>
            <a:pPr marL="285750" indent="-285750">
              <a:buFont typeface="Symbol" charset="0"/>
              <a:buChar char=""/>
            </a:pPr>
            <a:r>
              <a:rPr lang="en-US" dirty="0" smtClean="0">
                <a:solidFill>
                  <a:schemeClr val="accent1">
                    <a:lumMod val="75000"/>
                  </a:schemeClr>
                </a:solidFill>
              </a:rPr>
              <a:t>Instructor:        	Gustavo de los Campos (</a:t>
            </a:r>
            <a:r>
              <a:rPr lang="en-US" dirty="0" err="1" smtClean="0">
                <a:solidFill>
                  <a:schemeClr val="accent1">
                    <a:lumMod val="75000"/>
                  </a:schemeClr>
                </a:solidFill>
              </a:rPr>
              <a:t>Asoc</a:t>
            </a:r>
            <a:r>
              <a:rPr lang="en-US" dirty="0" smtClean="0">
                <a:solidFill>
                  <a:schemeClr val="accent1">
                    <a:lumMod val="75000"/>
                  </a:schemeClr>
                </a:solidFill>
              </a:rPr>
              <a:t>. Prof., EPI-</a:t>
            </a:r>
            <a:r>
              <a:rPr lang="en-US" dirty="0" err="1" smtClean="0">
                <a:solidFill>
                  <a:schemeClr val="accent1">
                    <a:lumMod val="75000"/>
                  </a:schemeClr>
                </a:solidFill>
              </a:rPr>
              <a:t>Biostat</a:t>
            </a:r>
            <a:r>
              <a:rPr lang="en-US" dirty="0" smtClean="0">
                <a:solidFill>
                  <a:schemeClr val="accent1">
                    <a:lumMod val="75000"/>
                  </a:schemeClr>
                </a:solidFill>
              </a:rPr>
              <a:t> &amp; Statistics)</a:t>
            </a:r>
          </a:p>
          <a:p>
            <a:r>
              <a:rPr lang="en-US" dirty="0">
                <a:solidFill>
                  <a:schemeClr val="accent1">
                    <a:lumMod val="75000"/>
                  </a:schemeClr>
                </a:solidFill>
              </a:rPr>
              <a:t>	</a:t>
            </a:r>
            <a:r>
              <a:rPr lang="en-US" dirty="0" smtClean="0">
                <a:solidFill>
                  <a:schemeClr val="accent1">
                    <a:lumMod val="75000"/>
                  </a:schemeClr>
                </a:solidFill>
              </a:rPr>
              <a:t>	Contact: </a:t>
            </a:r>
            <a:r>
              <a:rPr lang="en-US" dirty="0" smtClean="0">
                <a:solidFill>
                  <a:schemeClr val="accent1">
                    <a:lumMod val="75000"/>
                  </a:schemeClr>
                </a:solidFill>
                <a:hlinkClick r:id="rId3"/>
              </a:rPr>
              <a:t>gustavoc@msu.edu</a:t>
            </a:r>
            <a:r>
              <a:rPr lang="en-US" dirty="0" smtClean="0">
                <a:solidFill>
                  <a:schemeClr val="accent1">
                    <a:lumMod val="75000"/>
                  </a:schemeClr>
                </a:solidFill>
              </a:rPr>
              <a:t> </a:t>
            </a:r>
          </a:p>
          <a:p>
            <a:r>
              <a:rPr lang="en-US" dirty="0">
                <a:solidFill>
                  <a:schemeClr val="accent1">
                    <a:lumMod val="75000"/>
                  </a:schemeClr>
                </a:solidFill>
              </a:rPr>
              <a:t>	</a:t>
            </a:r>
            <a:r>
              <a:rPr lang="en-US" dirty="0" smtClean="0">
                <a:solidFill>
                  <a:schemeClr val="accent1">
                    <a:lumMod val="75000"/>
                  </a:schemeClr>
                </a:solidFill>
              </a:rPr>
              <a:t>	Primary office: 909 Fee Rd. Room B637</a:t>
            </a:r>
          </a:p>
          <a:p>
            <a:r>
              <a:rPr lang="en-US" dirty="0">
                <a:solidFill>
                  <a:schemeClr val="accent1">
                    <a:lumMod val="75000"/>
                  </a:schemeClr>
                </a:solidFill>
              </a:rPr>
              <a:t>	</a:t>
            </a:r>
            <a:r>
              <a:rPr lang="en-US" dirty="0" smtClean="0">
                <a:solidFill>
                  <a:schemeClr val="accent1">
                    <a:lumMod val="75000"/>
                  </a:schemeClr>
                </a:solidFill>
              </a:rPr>
              <a:t>	Websites:</a:t>
            </a:r>
          </a:p>
          <a:p>
            <a:r>
              <a:rPr lang="en-US" dirty="0">
                <a:solidFill>
                  <a:schemeClr val="accent1">
                    <a:lumMod val="75000"/>
                  </a:schemeClr>
                </a:solidFill>
              </a:rPr>
              <a:t>	</a:t>
            </a:r>
            <a:r>
              <a:rPr lang="en-US" dirty="0" smtClean="0">
                <a:solidFill>
                  <a:schemeClr val="accent1">
                    <a:lumMod val="75000"/>
                  </a:schemeClr>
                </a:solidFill>
              </a:rPr>
              <a:t>		</a:t>
            </a:r>
          </a:p>
          <a:p>
            <a:pPr marL="285750" indent="-285750">
              <a:buFontTx/>
              <a:buChar char="-"/>
            </a:pPr>
            <a:endParaRPr lang="en-US" dirty="0" smtClean="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Office Hours:  	Mostly by appointment</a:t>
            </a:r>
          </a:p>
          <a:p>
            <a:endParaRPr lang="en-US" dirty="0" smtClean="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Course website:  </a:t>
            </a:r>
            <a:r>
              <a:rPr lang="en-US" dirty="0" smtClean="0">
                <a:solidFill>
                  <a:schemeClr val="accent1">
                    <a:lumMod val="75000"/>
                  </a:schemeClr>
                </a:solidFill>
                <a:hlinkClick r:id="rId4"/>
              </a:rPr>
              <a:t>https://github.com/gdlc/stt465</a:t>
            </a:r>
            <a:r>
              <a:rPr lang="en-US" dirty="0" smtClean="0">
                <a:solidFill>
                  <a:schemeClr val="accent1">
                    <a:lumMod val="75000"/>
                  </a:schemeClr>
                </a:solidFill>
              </a:rPr>
              <a:t> </a:t>
            </a:r>
          </a:p>
          <a:p>
            <a:r>
              <a:rPr lang="en-US" dirty="0" smtClean="0">
                <a:solidFill>
                  <a:schemeClr val="accent1">
                    <a:lumMod val="75000"/>
                  </a:schemeClr>
                </a:solidFill>
              </a:rPr>
              <a:t> </a:t>
            </a:r>
          </a:p>
          <a:p>
            <a:pPr marL="285750" indent="-285750">
              <a:buFont typeface="Symbol" charset="0"/>
              <a:buChar char=""/>
            </a:pPr>
            <a:r>
              <a:rPr lang="en-US" dirty="0" smtClean="0">
                <a:solidFill>
                  <a:schemeClr val="accent1">
                    <a:lumMod val="75000"/>
                  </a:schemeClr>
                </a:solidFill>
              </a:rPr>
              <a:t>Syllabus: 	see course website for info about the course, pre-requisites, </a:t>
            </a:r>
          </a:p>
          <a:p>
            <a:pPr lvl="3"/>
            <a:r>
              <a:rPr lang="en-US" dirty="0">
                <a:solidFill>
                  <a:schemeClr val="accent1">
                    <a:lumMod val="75000"/>
                  </a:schemeClr>
                </a:solidFill>
              </a:rPr>
              <a:t>	</a:t>
            </a:r>
            <a:r>
              <a:rPr lang="en-US" dirty="0" smtClean="0">
                <a:solidFill>
                  <a:schemeClr val="accent1">
                    <a:lumMod val="75000"/>
                  </a:schemeClr>
                </a:solidFill>
              </a:rPr>
              <a:t>grading, etc.</a:t>
            </a:r>
          </a:p>
          <a:p>
            <a:pPr lvl="3"/>
            <a:endParaRPr lang="en-US" dirty="0">
              <a:solidFill>
                <a:schemeClr val="accent1">
                  <a:lumMod val="75000"/>
                </a:schemeClr>
              </a:solidFill>
            </a:endParaRPr>
          </a:p>
          <a:p>
            <a:pPr lvl="3"/>
            <a:endParaRPr lang="en-US" dirty="0" smtClean="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Pre-requisites, rules, exams &amp; grading policy (see syllabus)</a:t>
            </a:r>
          </a:p>
          <a:p>
            <a:pPr marL="285750" indent="-285750">
              <a:buFont typeface="Symbol" charset="0"/>
              <a:buChar char=""/>
            </a:pPr>
            <a:endParaRPr lang="en-US" dirty="0" smtClean="0">
              <a:solidFill>
                <a:schemeClr val="accent1">
                  <a:lumMod val="75000"/>
                </a:schemeClr>
              </a:solidFill>
            </a:endParaRPr>
          </a:p>
          <a:p>
            <a:pPr marL="285750" indent="-285750">
              <a:buFont typeface="Symbol" charset="0"/>
              <a:buChar char=""/>
            </a:pPr>
            <a:endParaRPr lang="en-US" dirty="0" smtClean="0">
              <a:solidFill>
                <a:schemeClr val="accent1">
                  <a:lumMod val="75000"/>
                </a:schemeClr>
              </a:solidFill>
            </a:endParaRPr>
          </a:p>
        </p:txBody>
      </p:sp>
    </p:spTree>
    <p:extLst>
      <p:ext uri="{BB962C8B-B14F-4D97-AF65-F5344CB8AC3E}">
        <p14:creationId xmlns:p14="http://schemas.microsoft.com/office/powerpoint/2010/main" val="5775984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Tentative Schedule</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483862"/>
            <a:ext cx="2895600" cy="365125"/>
          </a:xfrm>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8"/>
          <p:cNvGraphicFramePr>
            <a:graphicFrameLocks noChangeAspect="1"/>
          </p:cNvGraphicFramePr>
          <p:nvPr>
            <p:extLst>
              <p:ext uri="{D42A27DB-BD31-4B8C-83A1-F6EECF244321}">
                <p14:modId xmlns:p14="http://schemas.microsoft.com/office/powerpoint/2010/main" val="3843877379"/>
              </p:ext>
            </p:extLst>
          </p:nvPr>
        </p:nvGraphicFramePr>
        <p:xfrm>
          <a:off x="1828800" y="685800"/>
          <a:ext cx="4929188" cy="5684108"/>
        </p:xfrm>
        <a:graphic>
          <a:graphicData uri="http://schemas.openxmlformats.org/presentationml/2006/ole">
            <mc:AlternateContent xmlns:mc="http://schemas.openxmlformats.org/markup-compatibility/2006">
              <mc:Choice xmlns:v="urn:schemas-microsoft-com:vml" Requires="v">
                <p:oleObj spid="_x0000_s1041" name="Worksheet" r:id="rId4" imgW="7467600" imgH="8610600" progId="Excel.Sheet.12">
                  <p:embed/>
                </p:oleObj>
              </mc:Choice>
              <mc:Fallback>
                <p:oleObj name="Worksheet" r:id="rId4" imgW="7467600" imgH="8610600" progId="Excel.Sheet.12">
                  <p:embed/>
                  <p:pic>
                    <p:nvPicPr>
                      <p:cNvPr id="0" name=""/>
                      <p:cNvPicPr/>
                      <p:nvPr/>
                    </p:nvPicPr>
                    <p:blipFill>
                      <a:blip r:embed="rId5"/>
                      <a:stretch>
                        <a:fillRect/>
                      </a:stretch>
                    </p:blipFill>
                    <p:spPr>
                      <a:xfrm>
                        <a:off x="1828800" y="685800"/>
                        <a:ext cx="4929188" cy="5684108"/>
                      </a:xfrm>
                      <a:prstGeom prst="rect">
                        <a:avLst/>
                      </a:prstGeom>
                    </p:spPr>
                  </p:pic>
                </p:oleObj>
              </mc:Fallback>
            </mc:AlternateContent>
          </a:graphicData>
        </a:graphic>
      </p:graphicFrame>
    </p:spTree>
    <p:extLst>
      <p:ext uri="{BB962C8B-B14F-4D97-AF65-F5344CB8AC3E}">
        <p14:creationId xmlns:p14="http://schemas.microsoft.com/office/powerpoint/2010/main" val="29413407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Statistical Inference</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7200" y="990600"/>
            <a:ext cx="8534400" cy="4801315"/>
          </a:xfrm>
          <a:prstGeom prst="rect">
            <a:avLst/>
          </a:prstGeom>
          <a:noFill/>
          <a:ln>
            <a:solidFill>
              <a:srgbClr val="800000"/>
            </a:solidFill>
            <a:prstDash val="sysDash"/>
          </a:ln>
        </p:spPr>
        <p:txBody>
          <a:bodyPr wrap="square" rtlCol="0">
            <a:spAutoFit/>
          </a:bodyPr>
          <a:lstStyle/>
          <a:p>
            <a:pPr marL="285750" indent="-285750">
              <a:buFont typeface="Symbol" charset="0"/>
              <a:buChar char=""/>
            </a:pPr>
            <a:r>
              <a:rPr lang="en-US" dirty="0" smtClean="0">
                <a:solidFill>
                  <a:schemeClr val="accent1">
                    <a:lumMod val="75000"/>
                  </a:schemeClr>
                </a:solidFill>
              </a:rPr>
              <a:t>Review of basic concepts:</a:t>
            </a:r>
          </a:p>
          <a:p>
            <a:r>
              <a:rPr lang="en-US" dirty="0">
                <a:solidFill>
                  <a:schemeClr val="accent1">
                    <a:lumMod val="75000"/>
                  </a:schemeClr>
                </a:solidFill>
              </a:rPr>
              <a:t>	</a:t>
            </a:r>
            <a:r>
              <a:rPr lang="en-US" dirty="0" smtClean="0">
                <a:solidFill>
                  <a:schemeClr val="accent1">
                    <a:lumMod val="75000"/>
                  </a:schemeClr>
                </a:solidFill>
              </a:rPr>
              <a:t>- Population   Y={y</a:t>
            </a:r>
            <a:r>
              <a:rPr lang="en-US" baseline="-25000" dirty="0" smtClean="0">
                <a:solidFill>
                  <a:schemeClr val="accent1">
                    <a:lumMod val="75000"/>
                  </a:schemeClr>
                </a:solidFill>
              </a:rPr>
              <a:t>1</a:t>
            </a:r>
            <a:r>
              <a:rPr lang="en-US" dirty="0" smtClean="0">
                <a:solidFill>
                  <a:schemeClr val="accent1">
                    <a:lumMod val="75000"/>
                  </a:schemeClr>
                </a:solidFill>
              </a:rPr>
              <a:t>,…} (may be finite or infinitely large).</a:t>
            </a:r>
          </a:p>
          <a:p>
            <a:r>
              <a:rPr lang="en-US" dirty="0">
                <a:solidFill>
                  <a:schemeClr val="accent1">
                    <a:lumMod val="75000"/>
                  </a:schemeClr>
                </a:solidFill>
              </a:rPr>
              <a:t>	</a:t>
            </a:r>
            <a:r>
              <a:rPr lang="en-US" dirty="0" smtClean="0">
                <a:solidFill>
                  <a:schemeClr val="accent1">
                    <a:lumMod val="75000"/>
                  </a:schemeClr>
                </a:solidFill>
              </a:rPr>
              <a:t>- Sample         We collect a sample of size n from the population </a:t>
            </a:r>
            <a:r>
              <a:rPr lang="en-US" dirty="0" err="1" smtClean="0">
                <a:solidFill>
                  <a:schemeClr val="accent1">
                    <a:lumMod val="75000"/>
                  </a:schemeClr>
                </a:solidFill>
              </a:rPr>
              <a:t>Y</a:t>
            </a:r>
            <a:r>
              <a:rPr lang="en-US" baseline="-25000" dirty="0" err="1" smtClean="0">
                <a:solidFill>
                  <a:schemeClr val="accent1">
                    <a:lumMod val="75000"/>
                  </a:schemeClr>
                </a:solidFill>
              </a:rPr>
              <a:t>s</a:t>
            </a:r>
            <a:r>
              <a:rPr lang="en-US" dirty="0">
                <a:solidFill>
                  <a:schemeClr val="accent1">
                    <a:lumMod val="75000"/>
                  </a:schemeClr>
                </a:solidFill>
              </a:rPr>
              <a:t>={</a:t>
            </a:r>
            <a:r>
              <a:rPr lang="en-US" dirty="0" smtClean="0">
                <a:solidFill>
                  <a:schemeClr val="accent1">
                    <a:lumMod val="75000"/>
                  </a:schemeClr>
                </a:solidFill>
              </a:rPr>
              <a:t>y</a:t>
            </a:r>
            <a:r>
              <a:rPr lang="en-US" baseline="-25000" dirty="0" smtClean="0">
                <a:solidFill>
                  <a:schemeClr val="accent1">
                    <a:lumMod val="75000"/>
                  </a:schemeClr>
                </a:solidFill>
              </a:rPr>
              <a:t>1,…,</a:t>
            </a:r>
            <a:r>
              <a:rPr lang="en-US" dirty="0" err="1">
                <a:solidFill>
                  <a:schemeClr val="accent1">
                    <a:lumMod val="75000"/>
                  </a:schemeClr>
                </a:solidFill>
              </a:rPr>
              <a:t>y</a:t>
            </a:r>
            <a:r>
              <a:rPr lang="en-US" baseline="-25000" dirty="0" err="1" smtClean="0">
                <a:solidFill>
                  <a:schemeClr val="accent1">
                    <a:lumMod val="75000"/>
                  </a:schemeClr>
                </a:solidFill>
              </a:rPr>
              <a:t>n</a:t>
            </a:r>
            <a:r>
              <a:rPr lang="en-US" dirty="0">
                <a:solidFill>
                  <a:schemeClr val="accent1">
                    <a:lumMod val="75000"/>
                  </a:schemeClr>
                </a:solidFill>
              </a:rPr>
              <a:t>)	</a:t>
            </a:r>
          </a:p>
          <a:p>
            <a:endParaRPr lang="en-US" dirty="0" smtClean="0">
              <a:solidFill>
                <a:schemeClr val="accent1">
                  <a:lumMod val="75000"/>
                </a:schemeClr>
              </a:solidFill>
            </a:endParaRPr>
          </a:p>
          <a:p>
            <a:r>
              <a:rPr lang="en-US" dirty="0" smtClean="0">
                <a:solidFill>
                  <a:schemeClr val="accent1">
                    <a:lumMod val="75000"/>
                  </a:schemeClr>
                </a:solidFill>
              </a:rPr>
              <a:t>- Estimator:</a:t>
            </a:r>
          </a:p>
          <a:p>
            <a:pPr marL="285750" indent="-285750">
              <a:buFont typeface="Symbol" charset="0"/>
              <a:buChar char=""/>
            </a:pPr>
            <a:endParaRPr lang="en-US" dirty="0" smtClean="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Inference: we make statements about population parameters based on the sampled 		data.</a:t>
            </a:r>
          </a:p>
          <a:p>
            <a:pPr marL="285750" indent="-285750">
              <a:buFont typeface="Symbol" charset="0"/>
              <a:buChar char=""/>
            </a:pPr>
            <a:endParaRPr lang="en-US" dirty="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Two approaches:</a:t>
            </a:r>
          </a:p>
          <a:p>
            <a:endParaRPr lang="en-US" dirty="0" smtClean="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Classical (</a:t>
            </a:r>
            <a:r>
              <a:rPr lang="en-US" dirty="0" err="1" smtClean="0">
                <a:solidFill>
                  <a:schemeClr val="accent1">
                    <a:lumMod val="75000"/>
                  </a:schemeClr>
                </a:solidFill>
              </a:rPr>
              <a:t>frequentist</a:t>
            </a:r>
            <a:r>
              <a:rPr lang="en-US" dirty="0" smtClean="0">
                <a:solidFill>
                  <a:schemeClr val="accent1">
                    <a:lumMod val="75000"/>
                  </a:schemeClr>
                </a:solidFill>
              </a:rPr>
              <a:t>) inference: statements are based on the sampling 	distribution of the estimator over conceptual repeated sampling</a:t>
            </a:r>
          </a:p>
          <a:p>
            <a:r>
              <a:rPr lang="en-US" dirty="0">
                <a:solidFill>
                  <a:schemeClr val="accent1">
                    <a:lumMod val="75000"/>
                  </a:schemeClr>
                </a:solidFill>
              </a:rPr>
              <a:t>	</a:t>
            </a:r>
            <a:endParaRPr lang="en-US" dirty="0" smtClean="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Bayesian: statements are conditional on the observed data (the only 	sample we have drawn from the population).</a:t>
            </a:r>
          </a:p>
          <a:p>
            <a:endParaRPr lang="en-US" dirty="0" smtClean="0">
              <a:solidFill>
                <a:schemeClr val="accent1">
                  <a:lumMod val="75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920043297"/>
              </p:ext>
            </p:extLst>
          </p:nvPr>
        </p:nvGraphicFramePr>
        <p:xfrm>
          <a:off x="1820779" y="2209800"/>
          <a:ext cx="465221" cy="304800"/>
        </p:xfrm>
        <a:graphic>
          <a:graphicData uri="http://schemas.openxmlformats.org/presentationml/2006/ole">
            <mc:AlternateContent xmlns:mc="http://schemas.openxmlformats.org/markup-compatibility/2006">
              <mc:Choice xmlns:v="urn:schemas-microsoft-com:vml" Requires="v">
                <p:oleObj spid="_x0000_s71689" name="Equation" r:id="rId4" imgW="368300" imgH="241300" progId="Equation.3">
                  <p:embed/>
                </p:oleObj>
              </mc:Choice>
              <mc:Fallback>
                <p:oleObj name="Equation" r:id="rId4" imgW="368300" imgH="241300" progId="Equation.3">
                  <p:embed/>
                  <p:pic>
                    <p:nvPicPr>
                      <p:cNvPr id="0" name=""/>
                      <p:cNvPicPr/>
                      <p:nvPr/>
                    </p:nvPicPr>
                    <p:blipFill>
                      <a:blip r:embed="rId5"/>
                      <a:stretch>
                        <a:fillRect/>
                      </a:stretch>
                    </p:blipFill>
                    <p:spPr>
                      <a:xfrm>
                        <a:off x="1820779" y="2209800"/>
                        <a:ext cx="465221" cy="304800"/>
                      </a:xfrm>
                      <a:prstGeom prst="rect">
                        <a:avLst/>
                      </a:prstGeom>
                    </p:spPr>
                  </p:pic>
                </p:oleObj>
              </mc:Fallback>
            </mc:AlternateContent>
          </a:graphicData>
        </a:graphic>
      </p:graphicFrame>
    </p:spTree>
    <p:extLst>
      <p:ext uri="{BB962C8B-B14F-4D97-AF65-F5344CB8AC3E}">
        <p14:creationId xmlns:p14="http://schemas.microsoft.com/office/powerpoint/2010/main" val="18514841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itle 1"/>
          <p:cNvSpPr>
            <a:spLocks noGrp="1"/>
          </p:cNvSpPr>
          <p:nvPr>
            <p:ph type="ctrTitle"/>
          </p:nvPr>
        </p:nvSpPr>
        <p:spPr>
          <a:xfrm>
            <a:off x="76200" y="-76200"/>
            <a:ext cx="8991600" cy="762000"/>
          </a:xfrm>
        </p:spPr>
        <p:txBody>
          <a:bodyPr/>
          <a:lstStyle/>
          <a:p>
            <a:pPr algn="l"/>
            <a:r>
              <a:rPr lang="en-US" sz="2600" dirty="0" err="1" smtClean="0">
                <a:solidFill>
                  <a:srgbClr val="C00000"/>
                </a:solidFill>
                <a:latin typeface="Calibri" charset="0"/>
                <a:cs typeface="Calibri" charset="0"/>
              </a:rPr>
              <a:t>Frequentist</a:t>
            </a:r>
            <a:r>
              <a:rPr lang="en-US" sz="2600" dirty="0" smtClean="0">
                <a:solidFill>
                  <a:srgbClr val="C00000"/>
                </a:solidFill>
                <a:latin typeface="Calibri" charset="0"/>
                <a:cs typeface="Calibri" charset="0"/>
              </a:rPr>
              <a:t> approach</a:t>
            </a:r>
            <a:endParaRPr lang="en-US" sz="2600" dirty="0">
              <a:solidFill>
                <a:srgbClr val="C00000"/>
              </a:solidFill>
              <a:latin typeface="Calibri" charset="0"/>
              <a:cs typeface="Calibri" charset="0"/>
            </a:endParaRPr>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3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3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3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35"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cxnSp>
        <p:nvCxnSpPr>
          <p:cNvPr id="27" name="Straight Connector 26"/>
          <p:cNvCxnSpPr/>
          <p:nvPr/>
        </p:nvCxnSpPr>
        <p:spPr>
          <a:xfrm>
            <a:off x="0" y="609600"/>
            <a:ext cx="88392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 name="Group 1"/>
          <p:cNvGrpSpPr>
            <a:grpSpLocks/>
          </p:cNvGrpSpPr>
          <p:nvPr/>
        </p:nvGrpSpPr>
        <p:grpSpPr bwMode="auto">
          <a:xfrm>
            <a:off x="381000" y="4724400"/>
            <a:ext cx="5334000" cy="1633537"/>
            <a:chOff x="2209800" y="4843462"/>
            <a:chExt cx="5334000" cy="1633538"/>
          </a:xfrm>
        </p:grpSpPr>
        <p:graphicFrame>
          <p:nvGraphicFramePr>
            <p:cNvPr id="1029" name="Object 3"/>
            <p:cNvGraphicFramePr>
              <a:graphicFrameLocks noChangeAspect="1"/>
            </p:cNvGraphicFramePr>
            <p:nvPr/>
          </p:nvGraphicFramePr>
          <p:xfrm>
            <a:off x="2316163" y="4843462"/>
            <a:ext cx="4449762" cy="585787"/>
          </p:xfrm>
          <a:graphic>
            <a:graphicData uri="http://schemas.openxmlformats.org/presentationml/2006/ole">
              <mc:AlternateContent xmlns:mc="http://schemas.openxmlformats.org/markup-compatibility/2006">
                <mc:Choice xmlns:v="urn:schemas-microsoft-com:vml" Requires="v">
                  <p:oleObj spid="_x0000_s70717" name="Equation" r:id="rId3" imgW="2120900" imgH="279400" progId="Equation.3">
                    <p:embed/>
                  </p:oleObj>
                </mc:Choice>
                <mc:Fallback>
                  <p:oleObj name="Equation" r:id="rId3" imgW="21209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163" y="4843462"/>
                          <a:ext cx="4449762"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0" name="TextBox 11"/>
            <p:cNvSpPr txBox="1">
              <a:spLocks noChangeArrowheads="1"/>
            </p:cNvSpPr>
            <p:nvPr/>
          </p:nvSpPr>
          <p:spPr bwMode="auto">
            <a:xfrm>
              <a:off x="6096000" y="601503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solidFill>
                    <a:srgbClr val="800000"/>
                  </a:solidFill>
                </a:rPr>
                <a:t>Variance</a:t>
              </a:r>
            </a:p>
          </p:txBody>
        </p:sp>
        <p:sp>
          <p:nvSpPr>
            <p:cNvPr id="1061" name="TextBox 31"/>
            <p:cNvSpPr txBox="1">
              <a:spLocks noChangeArrowheads="1"/>
            </p:cNvSpPr>
            <p:nvPr/>
          </p:nvSpPr>
          <p:spPr bwMode="auto">
            <a:xfrm>
              <a:off x="2209800" y="6015038"/>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solidFill>
                    <a:srgbClr val="800000"/>
                  </a:solidFill>
                </a:rPr>
                <a:t>Squared-Bias</a:t>
              </a:r>
            </a:p>
          </p:txBody>
        </p:sp>
        <p:cxnSp>
          <p:nvCxnSpPr>
            <p:cNvPr id="20" name="Straight Arrow Connector 19"/>
            <p:cNvCxnSpPr>
              <a:cxnSpLocks noChangeShapeType="1"/>
            </p:cNvCxnSpPr>
            <p:nvPr/>
          </p:nvCxnSpPr>
          <p:spPr bwMode="auto">
            <a:xfrm flipV="1">
              <a:off x="3505200" y="5410199"/>
              <a:ext cx="838200" cy="647700"/>
            </a:xfrm>
            <a:prstGeom prst="straightConnector1">
              <a:avLst/>
            </a:prstGeom>
            <a:noFill/>
            <a:ln w="50800">
              <a:solidFill>
                <a:srgbClr val="80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 name="Straight Arrow Connector 34"/>
            <p:cNvCxnSpPr>
              <a:cxnSpLocks noChangeShapeType="1"/>
            </p:cNvCxnSpPr>
            <p:nvPr/>
          </p:nvCxnSpPr>
          <p:spPr bwMode="auto">
            <a:xfrm flipH="1" flipV="1">
              <a:off x="6172200" y="5410199"/>
              <a:ext cx="609600" cy="681038"/>
            </a:xfrm>
            <a:prstGeom prst="straightConnector1">
              <a:avLst/>
            </a:prstGeom>
            <a:noFill/>
            <a:ln w="50800">
              <a:solidFill>
                <a:srgbClr val="80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pSp>
      <p:graphicFrame>
        <p:nvGraphicFramePr>
          <p:cNvPr id="1026" name="Object 2"/>
          <p:cNvGraphicFramePr>
            <a:graphicFrameLocks noChangeAspect="1"/>
          </p:cNvGraphicFramePr>
          <p:nvPr>
            <p:extLst>
              <p:ext uri="{D42A27DB-BD31-4B8C-83A1-F6EECF244321}">
                <p14:modId xmlns:p14="http://schemas.microsoft.com/office/powerpoint/2010/main" val="1308733112"/>
              </p:ext>
            </p:extLst>
          </p:nvPr>
        </p:nvGraphicFramePr>
        <p:xfrm>
          <a:off x="381000" y="914400"/>
          <a:ext cx="3908425" cy="635000"/>
        </p:xfrm>
        <a:graphic>
          <a:graphicData uri="http://schemas.openxmlformats.org/presentationml/2006/ole">
            <mc:AlternateContent xmlns:mc="http://schemas.openxmlformats.org/markup-compatibility/2006">
              <mc:Choice xmlns:v="urn:schemas-microsoft-com:vml" Requires="v">
                <p:oleObj spid="_x0000_s70718" name="Equation" r:id="rId5" imgW="1752600" imgH="266700" progId="Equation.3">
                  <p:embed/>
                </p:oleObj>
              </mc:Choice>
              <mc:Fallback>
                <p:oleObj name="Equation" r:id="rId5" imgW="1752600" imgH="266700" progId="Equation.3">
                  <p:embed/>
                  <p:pic>
                    <p:nvPicPr>
                      <p:cNvPr id="0" name=""/>
                      <p:cNvPicPr>
                        <a:picLocks noChangeAspect="1" noChangeArrowheads="1"/>
                      </p:cNvPicPr>
                      <p:nvPr/>
                    </p:nvPicPr>
                    <p:blipFill>
                      <a:blip r:embed="rId6"/>
                      <a:srcRect/>
                      <a:stretch>
                        <a:fillRect/>
                      </a:stretch>
                    </p:blipFill>
                    <p:spPr bwMode="auto">
                      <a:xfrm>
                        <a:off x="381000" y="914400"/>
                        <a:ext cx="39084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
          <p:cNvGraphicFramePr>
            <a:graphicFrameLocks noChangeAspect="1"/>
          </p:cNvGraphicFramePr>
          <p:nvPr/>
        </p:nvGraphicFramePr>
        <p:xfrm>
          <a:off x="530225" y="1668463"/>
          <a:ext cx="2517775" cy="617537"/>
        </p:xfrm>
        <a:graphic>
          <a:graphicData uri="http://schemas.openxmlformats.org/presentationml/2006/ole">
            <mc:AlternateContent xmlns:mc="http://schemas.openxmlformats.org/markup-compatibility/2006">
              <mc:Choice xmlns:v="urn:schemas-microsoft-com:vml" Requires="v">
                <p:oleObj spid="_x0000_s70719" name="Equation" r:id="rId7" imgW="1206720" imgH="283320" progId="Equation.3">
                  <p:embed/>
                </p:oleObj>
              </mc:Choice>
              <mc:Fallback>
                <p:oleObj name="Equation" r:id="rId7" imgW="1206720" imgH="2833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225" y="1668463"/>
                        <a:ext cx="2517775"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p:cNvGrpSpPr>
            <a:grpSpLocks/>
          </p:cNvGrpSpPr>
          <p:nvPr/>
        </p:nvGrpSpPr>
        <p:grpSpPr bwMode="auto">
          <a:xfrm>
            <a:off x="5334000" y="914400"/>
            <a:ext cx="3429000" cy="3505200"/>
            <a:chOff x="5334000" y="914400"/>
            <a:chExt cx="3429000" cy="3505200"/>
          </a:xfrm>
        </p:grpSpPr>
        <p:pic>
          <p:nvPicPr>
            <p:cNvPr id="1058" name="Picture 7" descr="target-clipart-548.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38800" y="1524000"/>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9" name="TextBox 8"/>
            <p:cNvSpPr txBox="1">
              <a:spLocks noChangeArrowheads="1"/>
            </p:cNvSpPr>
            <p:nvPr/>
          </p:nvSpPr>
          <p:spPr bwMode="auto">
            <a:xfrm>
              <a:off x="5334000" y="914400"/>
              <a:ext cx="3429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a:solidFill>
                    <a:srgbClr val="0000FF"/>
                  </a:solidFill>
                </a:rPr>
                <a:t>Sampling Distribution of Estimates</a:t>
              </a:r>
            </a:p>
          </p:txBody>
        </p:sp>
      </p:grpSp>
      <p:sp>
        <p:nvSpPr>
          <p:cNvPr id="32" name="Oval 31"/>
          <p:cNvSpPr>
            <a:spLocks noChangeArrowheads="1"/>
          </p:cNvSpPr>
          <p:nvPr/>
        </p:nvSpPr>
        <p:spPr bwMode="auto">
          <a:xfrm>
            <a:off x="6324600" y="3124200"/>
            <a:ext cx="152400" cy="152400"/>
          </a:xfrm>
          <a:prstGeom prst="ellipse">
            <a:avLst/>
          </a:prstGeom>
          <a:solidFill>
            <a:srgbClr val="FF6600"/>
          </a:solidFill>
          <a:ln w="9525">
            <a:noFill/>
            <a:round/>
            <a:headEnd/>
            <a:tailEnd/>
          </a:ln>
          <a:effectLst/>
        </p:spPr>
        <p:txBody>
          <a:bodyPr anchor="ctr"/>
          <a:lstStyle/>
          <a:p>
            <a:pPr algn="ctr">
              <a:defRPr/>
            </a:pPr>
            <a:endParaRPr lang="en-US">
              <a:solidFill>
                <a:schemeClr val="lt1"/>
              </a:solidFill>
              <a:latin typeface="+mn-lt"/>
              <a:ea typeface="+mn-ea"/>
              <a:cs typeface="+mn-cs"/>
            </a:endParaRPr>
          </a:p>
        </p:txBody>
      </p:sp>
      <p:grpSp>
        <p:nvGrpSpPr>
          <p:cNvPr id="4" name="Group 10"/>
          <p:cNvGrpSpPr>
            <a:grpSpLocks/>
          </p:cNvGrpSpPr>
          <p:nvPr/>
        </p:nvGrpSpPr>
        <p:grpSpPr bwMode="auto">
          <a:xfrm>
            <a:off x="6400800" y="1676400"/>
            <a:ext cx="1981200" cy="2362200"/>
            <a:chOff x="6324600" y="1905000"/>
            <a:chExt cx="1981200" cy="2362200"/>
          </a:xfrm>
        </p:grpSpPr>
        <p:sp>
          <p:nvSpPr>
            <p:cNvPr id="10" name="Oval 9"/>
            <p:cNvSpPr>
              <a:spLocks noChangeArrowheads="1"/>
            </p:cNvSpPr>
            <p:nvPr/>
          </p:nvSpPr>
          <p:spPr bwMode="auto">
            <a:xfrm>
              <a:off x="6629400" y="19050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26" name="Oval 25"/>
            <p:cNvSpPr>
              <a:spLocks noChangeArrowheads="1"/>
            </p:cNvSpPr>
            <p:nvPr/>
          </p:nvSpPr>
          <p:spPr bwMode="auto">
            <a:xfrm>
              <a:off x="6629400" y="41148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28" name="Oval 27"/>
            <p:cNvSpPr>
              <a:spLocks noChangeArrowheads="1"/>
            </p:cNvSpPr>
            <p:nvPr/>
          </p:nvSpPr>
          <p:spPr bwMode="auto">
            <a:xfrm>
              <a:off x="6400800" y="28956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29" name="Oval 28"/>
            <p:cNvSpPr>
              <a:spLocks noChangeArrowheads="1"/>
            </p:cNvSpPr>
            <p:nvPr/>
          </p:nvSpPr>
          <p:spPr bwMode="auto">
            <a:xfrm>
              <a:off x="7391400" y="34290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0" name="Oval 29"/>
            <p:cNvSpPr>
              <a:spLocks noChangeArrowheads="1"/>
            </p:cNvSpPr>
            <p:nvPr/>
          </p:nvSpPr>
          <p:spPr bwMode="auto">
            <a:xfrm>
              <a:off x="7391400" y="24384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1" name="Oval 30"/>
            <p:cNvSpPr>
              <a:spLocks noChangeArrowheads="1"/>
            </p:cNvSpPr>
            <p:nvPr/>
          </p:nvSpPr>
          <p:spPr bwMode="auto">
            <a:xfrm>
              <a:off x="8153400" y="33528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4" name="Oval 33"/>
            <p:cNvSpPr>
              <a:spLocks noChangeArrowheads="1"/>
            </p:cNvSpPr>
            <p:nvPr/>
          </p:nvSpPr>
          <p:spPr bwMode="auto">
            <a:xfrm>
              <a:off x="6477000" y="35814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6" name="Oval 35"/>
            <p:cNvSpPr>
              <a:spLocks noChangeArrowheads="1"/>
            </p:cNvSpPr>
            <p:nvPr/>
          </p:nvSpPr>
          <p:spPr bwMode="auto">
            <a:xfrm>
              <a:off x="7772400" y="24384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7" name="Oval 36"/>
            <p:cNvSpPr>
              <a:spLocks noChangeArrowheads="1"/>
            </p:cNvSpPr>
            <p:nvPr/>
          </p:nvSpPr>
          <p:spPr bwMode="auto">
            <a:xfrm>
              <a:off x="6324600" y="23622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8" name="Oval 37"/>
            <p:cNvSpPr>
              <a:spLocks noChangeArrowheads="1"/>
            </p:cNvSpPr>
            <p:nvPr/>
          </p:nvSpPr>
          <p:spPr bwMode="auto">
            <a:xfrm>
              <a:off x="7467600" y="38862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grpSp>
      <p:graphicFrame>
        <p:nvGraphicFramePr>
          <p:cNvPr id="13" name="Object 12"/>
          <p:cNvGraphicFramePr>
            <a:graphicFrameLocks noChangeAspect="1"/>
          </p:cNvGraphicFramePr>
          <p:nvPr/>
        </p:nvGraphicFramePr>
        <p:xfrm>
          <a:off x="2971800" y="1676400"/>
          <a:ext cx="2386013" cy="609600"/>
        </p:xfrm>
        <a:graphic>
          <a:graphicData uri="http://schemas.openxmlformats.org/presentationml/2006/ole">
            <mc:AlternateContent xmlns:mc="http://schemas.openxmlformats.org/markup-compatibility/2006">
              <mc:Choice xmlns:v="urn:schemas-microsoft-com:vml" Requires="v">
                <p:oleObj spid="_x0000_s70720" name="Equation" r:id="rId10" imgW="1133640" imgH="283320" progId="Equation.3">
                  <p:embed/>
                </p:oleObj>
              </mc:Choice>
              <mc:Fallback>
                <p:oleObj name="Equation" r:id="rId10" imgW="1133640" imgH="2833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1676400"/>
                        <a:ext cx="23860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13"/>
          <p:cNvGrpSpPr>
            <a:grpSpLocks/>
          </p:cNvGrpSpPr>
          <p:nvPr/>
        </p:nvGrpSpPr>
        <p:grpSpPr bwMode="auto">
          <a:xfrm>
            <a:off x="5867400" y="3048000"/>
            <a:ext cx="609600" cy="457200"/>
            <a:chOff x="5791200" y="3048000"/>
            <a:chExt cx="609600" cy="457200"/>
          </a:xfrm>
        </p:grpSpPr>
        <p:sp>
          <p:nvSpPr>
            <p:cNvPr id="40" name="Oval 39"/>
            <p:cNvSpPr>
              <a:spLocks noChangeArrowheads="1"/>
            </p:cNvSpPr>
            <p:nvPr/>
          </p:nvSpPr>
          <p:spPr bwMode="auto">
            <a:xfrm>
              <a:off x="6019800" y="33528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41" name="Oval 40"/>
            <p:cNvSpPr>
              <a:spLocks noChangeArrowheads="1"/>
            </p:cNvSpPr>
            <p:nvPr/>
          </p:nvSpPr>
          <p:spPr bwMode="auto">
            <a:xfrm>
              <a:off x="6019800" y="30480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42" name="Oval 41"/>
            <p:cNvSpPr>
              <a:spLocks noChangeArrowheads="1"/>
            </p:cNvSpPr>
            <p:nvPr/>
          </p:nvSpPr>
          <p:spPr bwMode="auto">
            <a:xfrm>
              <a:off x="6248400" y="32766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43" name="Oval 42"/>
            <p:cNvSpPr>
              <a:spLocks noChangeArrowheads="1"/>
            </p:cNvSpPr>
            <p:nvPr/>
          </p:nvSpPr>
          <p:spPr bwMode="auto">
            <a:xfrm>
              <a:off x="5791200" y="32004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grpSp>
      <p:sp>
        <p:nvSpPr>
          <p:cNvPr id="44" name="TextBox 43"/>
          <p:cNvSpPr txBox="1">
            <a:spLocks noChangeArrowheads="1"/>
          </p:cNvSpPr>
          <p:nvPr/>
        </p:nvSpPr>
        <p:spPr bwMode="auto">
          <a:xfrm>
            <a:off x="4953000" y="5334000"/>
            <a:ext cx="4800600"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2400" dirty="0" smtClean="0">
                <a:solidFill>
                  <a:srgbClr val="0066FF"/>
                </a:solidFill>
              </a:rPr>
              <a:t>Let’s look at an example:</a:t>
            </a:r>
          </a:p>
          <a:p>
            <a:pPr algn="ctr" eaLnBrk="1" hangingPunct="1"/>
            <a:endParaRPr lang="en-US" sz="2400" dirty="0">
              <a:solidFill>
                <a:srgbClr val="0066FF"/>
              </a:solidFill>
            </a:endParaRPr>
          </a:p>
          <a:p>
            <a:pPr algn="ctr" eaLnBrk="1" hangingPunct="1"/>
            <a:r>
              <a:rPr lang="en-US" sz="2400" dirty="0" smtClean="0">
                <a:solidFill>
                  <a:srgbClr val="0066FF"/>
                </a:solidFill>
              </a:rPr>
              <a:t>(Binomial Sampling)</a:t>
            </a:r>
            <a:endParaRPr lang="en-US" sz="2400" dirty="0">
              <a:solidFill>
                <a:srgbClr val="0066FF"/>
              </a:solidFill>
            </a:endParaRPr>
          </a:p>
        </p:txBody>
      </p:sp>
      <p:sp>
        <p:nvSpPr>
          <p:cNvPr id="45" name="Oval 44"/>
          <p:cNvSpPr>
            <a:spLocks noChangeArrowheads="1"/>
          </p:cNvSpPr>
          <p:nvPr/>
        </p:nvSpPr>
        <p:spPr bwMode="auto">
          <a:xfrm>
            <a:off x="7620000" y="2667000"/>
            <a:ext cx="152400" cy="152400"/>
          </a:xfrm>
          <a:prstGeom prst="ellipse">
            <a:avLst/>
          </a:prstGeom>
          <a:solidFill>
            <a:srgbClr val="FF6600"/>
          </a:solidFill>
          <a:ln w="9525">
            <a:noFill/>
            <a:round/>
            <a:headEnd/>
            <a:tailEnd/>
          </a:ln>
          <a:effectLst/>
        </p:spPr>
        <p:txBody>
          <a:bodyPr anchor="ctr"/>
          <a:lstStyle/>
          <a:p>
            <a:pPr algn="ctr">
              <a:defRPr/>
            </a:pPr>
            <a:endParaRPr lang="en-US">
              <a:solidFill>
                <a:schemeClr val="lt1"/>
              </a:solidFill>
              <a:latin typeface="+mn-lt"/>
              <a:ea typeface="+mn-ea"/>
              <a:cs typeface="+mn-cs"/>
            </a:endParaRPr>
          </a:p>
        </p:txBody>
      </p:sp>
      <p:graphicFrame>
        <p:nvGraphicFramePr>
          <p:cNvPr id="46" name="Object 3"/>
          <p:cNvGraphicFramePr>
            <a:graphicFrameLocks noChangeAspect="1"/>
          </p:cNvGraphicFramePr>
          <p:nvPr>
            <p:extLst>
              <p:ext uri="{D42A27DB-BD31-4B8C-83A1-F6EECF244321}">
                <p14:modId xmlns:p14="http://schemas.microsoft.com/office/powerpoint/2010/main" val="196114216"/>
              </p:ext>
            </p:extLst>
          </p:nvPr>
        </p:nvGraphicFramePr>
        <p:xfrm>
          <a:off x="533400" y="2743200"/>
          <a:ext cx="2478087" cy="666750"/>
        </p:xfrm>
        <a:graphic>
          <a:graphicData uri="http://schemas.openxmlformats.org/presentationml/2006/ole">
            <mc:AlternateContent xmlns:mc="http://schemas.openxmlformats.org/markup-compatibility/2006">
              <mc:Choice xmlns:v="urn:schemas-microsoft-com:vml" Requires="v">
                <p:oleObj spid="_x0000_s70721" name="Equation" r:id="rId12" imgW="1181100" imgH="317500" progId="Equation.3">
                  <p:embed/>
                </p:oleObj>
              </mc:Choice>
              <mc:Fallback>
                <p:oleObj name="Equation" r:id="rId12" imgW="1181100" imgH="317500" progId="Equation.3">
                  <p:embed/>
                  <p:pic>
                    <p:nvPicPr>
                      <p:cNvPr id="0" name=""/>
                      <p:cNvPicPr>
                        <a:picLocks noChangeAspect="1" noChangeArrowheads="1"/>
                      </p:cNvPicPr>
                      <p:nvPr/>
                    </p:nvPicPr>
                    <p:blipFill>
                      <a:blip r:embed="rId13"/>
                      <a:srcRect/>
                      <a:stretch>
                        <a:fillRect/>
                      </a:stretch>
                    </p:blipFill>
                    <p:spPr bwMode="auto">
                      <a:xfrm>
                        <a:off x="533400" y="2743200"/>
                        <a:ext cx="2478087"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3"/>
          <p:cNvGraphicFramePr>
            <a:graphicFrameLocks noChangeAspect="1"/>
          </p:cNvGraphicFramePr>
          <p:nvPr>
            <p:extLst>
              <p:ext uri="{D42A27DB-BD31-4B8C-83A1-F6EECF244321}">
                <p14:modId xmlns:p14="http://schemas.microsoft.com/office/powerpoint/2010/main" val="2884626997"/>
              </p:ext>
            </p:extLst>
          </p:nvPr>
        </p:nvGraphicFramePr>
        <p:xfrm>
          <a:off x="533400" y="3505200"/>
          <a:ext cx="2718394" cy="685800"/>
        </p:xfrm>
        <a:graphic>
          <a:graphicData uri="http://schemas.openxmlformats.org/presentationml/2006/ole">
            <mc:AlternateContent xmlns:mc="http://schemas.openxmlformats.org/markup-compatibility/2006">
              <mc:Choice xmlns:v="urn:schemas-microsoft-com:vml" Requires="v">
                <p:oleObj spid="_x0000_s70722" name="Equation" r:id="rId14" imgW="1409700" imgH="355600" progId="Equation.3">
                  <p:embed/>
                </p:oleObj>
              </mc:Choice>
              <mc:Fallback>
                <p:oleObj name="Equation" r:id="rId14" imgW="1409700" imgH="355600" progId="Equation.3">
                  <p:embed/>
                  <p:pic>
                    <p:nvPicPr>
                      <p:cNvPr id="0" name=""/>
                      <p:cNvPicPr>
                        <a:picLocks noChangeAspect="1" noChangeArrowheads="1"/>
                      </p:cNvPicPr>
                      <p:nvPr/>
                    </p:nvPicPr>
                    <p:blipFill>
                      <a:blip r:embed="rId15"/>
                      <a:srcRect/>
                      <a:stretch>
                        <a:fillRect/>
                      </a:stretch>
                    </p:blipFill>
                    <p:spPr bwMode="auto">
                      <a:xfrm>
                        <a:off x="533400" y="3505200"/>
                        <a:ext cx="2718394" cy="685800"/>
                      </a:xfrm>
                      <a:prstGeom prst="rect">
                        <a:avLst/>
                      </a:prstGeom>
                      <a:noFill/>
                      <a:extLst/>
                    </p:spPr>
                  </p:pic>
                </p:oleObj>
              </mc:Fallback>
            </mc:AlternateContent>
          </a:graphicData>
        </a:graphic>
      </p:graphicFrame>
    </p:spTree>
    <p:extLst>
      <p:ext uri="{BB962C8B-B14F-4D97-AF65-F5344CB8AC3E}">
        <p14:creationId xmlns:p14="http://schemas.microsoft.com/office/powerpoint/2010/main" val="35256490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linds(horizontal)">
                                      <p:cBhvr>
                                        <p:cTn id="27" dur="500"/>
                                        <p:tgtEl>
                                          <p:spTgt spid="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1" nodeType="clickEffect">
                                  <p:stCondLst>
                                    <p:cond delay="0"/>
                                  </p:stCondLst>
                                  <p:childTnLst>
                                    <p:animEffect transition="out" filter="blinds(horizontal)">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xit" presetSubtype="10" fill="hold" nodeType="clickEffect">
                                  <p:stCondLst>
                                    <p:cond delay="0"/>
                                  </p:stCondLst>
                                  <p:childTnLst>
                                    <p:animEffect transition="out" filter="blinds(horizontal)">
                                      <p:cBhvr>
                                        <p:cTn id="40" dur="500"/>
                                        <p:tgtEl>
                                          <p:spTgt spid="4"/>
                                        </p:tgtEl>
                                      </p:cBhvr>
                                    </p:animEffect>
                                    <p:set>
                                      <p:cBhvr>
                                        <p:cTn id="41" dur="1" fill="hold">
                                          <p:stCondLst>
                                            <p:cond delay="499"/>
                                          </p:stCondLst>
                                        </p:cTn>
                                        <p:tgtEl>
                                          <p:spTgt spid="4"/>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randombar(horizontal)">
                                      <p:cBhvr>
                                        <p:cTn id="51" dur="500"/>
                                        <p:tgtEl>
                                          <p:spTgt spid="4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blinds(horizontal)">
                                      <p:cBhvr>
                                        <p:cTn id="56" dur="500"/>
                                        <p:tgtEl>
                                          <p:spTgt spid="4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blinds(horizontal)">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blinds(horizontal)">
                                      <p:cBhvr>
                                        <p:cTn id="6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p:bldP spid="45" grpId="0" animBg="1"/>
      <p:bldP spid="4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Sampling from binomial</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7200" y="990600"/>
            <a:ext cx="8686800" cy="3693319"/>
          </a:xfrm>
          <a:prstGeom prst="rect">
            <a:avLst/>
          </a:prstGeom>
          <a:noFill/>
          <a:ln>
            <a:solidFill>
              <a:srgbClr val="800000"/>
            </a:solidFill>
            <a:prstDash val="sysDash"/>
          </a:ln>
        </p:spPr>
        <p:txBody>
          <a:bodyPr wrap="square" rtlCol="0">
            <a:spAutoFit/>
          </a:bodyPr>
          <a:lstStyle/>
          <a:p>
            <a:pPr marL="285750" indent="-285750">
              <a:buFontTx/>
              <a:buChar char="-"/>
            </a:pPr>
            <a:endParaRPr lang="en-US" dirty="0" smtClean="0">
              <a:solidFill>
                <a:schemeClr val="accent1">
                  <a:lumMod val="75000"/>
                </a:schemeClr>
              </a:solidFill>
            </a:endParaRPr>
          </a:p>
          <a:p>
            <a:pPr marL="285750" indent="-285750">
              <a:buFontTx/>
              <a:buChar char="-"/>
            </a:pPr>
            <a:r>
              <a:rPr lang="en-US" dirty="0" smtClean="0">
                <a:solidFill>
                  <a:schemeClr val="accent1">
                    <a:lumMod val="75000"/>
                  </a:schemeClr>
                </a:solidFill>
              </a:rPr>
              <a:t>Code: </a:t>
            </a:r>
            <a:r>
              <a:rPr lang="en-US" dirty="0" smtClean="0">
                <a:solidFill>
                  <a:schemeClr val="accent1">
                    <a:lumMod val="75000"/>
                  </a:schemeClr>
                </a:solidFill>
                <a:hlinkClick r:id="rId3"/>
              </a:rPr>
              <a:t>example_1.md</a:t>
            </a:r>
            <a:r>
              <a:rPr lang="en-US" dirty="0">
                <a:solidFill>
                  <a:schemeClr val="accent1">
                    <a:lumMod val="75000"/>
                  </a:schemeClr>
                </a:solidFill>
              </a:rPr>
              <a:t>  </a:t>
            </a:r>
          </a:p>
          <a:p>
            <a:pPr marL="285750" indent="-285750">
              <a:buFontTx/>
              <a:buChar char="-"/>
            </a:pPr>
            <a:endParaRPr lang="en-US" dirty="0" smtClean="0">
              <a:solidFill>
                <a:schemeClr val="accent1">
                  <a:lumMod val="75000"/>
                </a:schemeClr>
              </a:solidFill>
            </a:endParaRPr>
          </a:p>
          <a:p>
            <a:pPr marL="285750" indent="-285750">
              <a:buFontTx/>
              <a:buChar char="-"/>
            </a:pPr>
            <a:r>
              <a:rPr lang="en-US" dirty="0" smtClean="0">
                <a:solidFill>
                  <a:schemeClr val="accent1">
                    <a:lumMod val="75000"/>
                  </a:schemeClr>
                </a:solidFill>
              </a:rPr>
              <a:t>Discuss:</a:t>
            </a:r>
          </a:p>
          <a:p>
            <a:r>
              <a:rPr lang="en-US" dirty="0">
                <a:solidFill>
                  <a:schemeClr val="accent1">
                    <a:lumMod val="75000"/>
                  </a:schemeClr>
                </a:solidFill>
              </a:rPr>
              <a:t>	</a:t>
            </a:r>
            <a:r>
              <a:rPr lang="en-US" dirty="0" smtClean="0">
                <a:solidFill>
                  <a:schemeClr val="accent1">
                    <a:lumMod val="75000"/>
                  </a:schemeClr>
                </a:solidFill>
              </a:rPr>
              <a:t>- Binomial model</a:t>
            </a:r>
          </a:p>
          <a:p>
            <a:r>
              <a:rPr lang="en-US" dirty="0">
                <a:solidFill>
                  <a:schemeClr val="accent1">
                    <a:lumMod val="75000"/>
                  </a:schemeClr>
                </a:solidFill>
              </a:rPr>
              <a:t>	</a:t>
            </a:r>
            <a:r>
              <a:rPr lang="en-US" dirty="0" smtClean="0">
                <a:solidFill>
                  <a:schemeClr val="accent1">
                    <a:lumMod val="75000"/>
                  </a:schemeClr>
                </a:solidFill>
              </a:rPr>
              <a:t>- Maximum Likelihood estimator.</a:t>
            </a:r>
          </a:p>
          <a:p>
            <a:r>
              <a:rPr lang="en-US" dirty="0">
                <a:solidFill>
                  <a:schemeClr val="accent1">
                    <a:lumMod val="75000"/>
                  </a:schemeClr>
                </a:solidFill>
              </a:rPr>
              <a:t>	</a:t>
            </a:r>
            <a:r>
              <a:rPr lang="en-US" dirty="0" smtClean="0">
                <a:solidFill>
                  <a:schemeClr val="accent1">
                    <a:lumMod val="75000"/>
                  </a:schemeClr>
                </a:solidFill>
              </a:rPr>
              <a:t>- Expected value and variance of the estimator.</a:t>
            </a:r>
          </a:p>
          <a:p>
            <a:r>
              <a:rPr lang="en-US" dirty="0">
                <a:solidFill>
                  <a:schemeClr val="accent1">
                    <a:lumMod val="75000"/>
                  </a:schemeClr>
                </a:solidFill>
              </a:rPr>
              <a:t>	</a:t>
            </a:r>
            <a:r>
              <a:rPr lang="en-US" dirty="0" smtClean="0">
                <a:solidFill>
                  <a:schemeClr val="accent1">
                    <a:lumMod val="75000"/>
                  </a:schemeClr>
                </a:solidFill>
              </a:rPr>
              <a:t>- Compare the bias and variance with Monte Carlo estimates of those quantities.</a:t>
            </a: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endParaRPr lang="en-US" dirty="0" smtClean="0">
              <a:solidFill>
                <a:schemeClr val="accent1">
                  <a:lumMod val="75000"/>
                </a:schemeClr>
              </a:solidFill>
            </a:endParaRPr>
          </a:p>
        </p:txBody>
      </p:sp>
    </p:spTree>
    <p:extLst>
      <p:ext uri="{BB962C8B-B14F-4D97-AF65-F5344CB8AC3E}">
        <p14:creationId xmlns:p14="http://schemas.microsoft.com/office/powerpoint/2010/main" val="20502577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Bayesian approach</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7200" y="990600"/>
            <a:ext cx="8534400" cy="3447098"/>
          </a:xfrm>
          <a:prstGeom prst="rect">
            <a:avLst/>
          </a:prstGeom>
          <a:noFill/>
          <a:ln>
            <a:solidFill>
              <a:srgbClr val="800000"/>
            </a:solidFill>
            <a:prstDash val="sysDash"/>
          </a:ln>
        </p:spPr>
        <p:txBody>
          <a:bodyPr wrap="square" rtlCol="0">
            <a:spAutoFit/>
          </a:bodyPr>
          <a:lstStyle/>
          <a:p>
            <a:r>
              <a:rPr lang="en-US" sz="2000" u="sng" dirty="0" smtClean="0">
                <a:solidFill>
                  <a:srgbClr val="800000"/>
                </a:solidFill>
              </a:rPr>
              <a:t>			Elements of a Bayesian Model			</a:t>
            </a:r>
          </a:p>
          <a:p>
            <a:endParaRPr lang="en-US" dirty="0">
              <a:solidFill>
                <a:schemeClr val="accent1">
                  <a:lumMod val="75000"/>
                </a:schemeClr>
              </a:solidFill>
            </a:endParaRPr>
          </a:p>
          <a:p>
            <a:endParaRPr lang="en-US" dirty="0" smtClean="0">
              <a:solidFill>
                <a:schemeClr val="accent1">
                  <a:lumMod val="75000"/>
                </a:schemeClr>
              </a:solidFill>
            </a:endParaRPr>
          </a:p>
          <a:p>
            <a:r>
              <a:rPr lang="en-US" dirty="0" smtClean="0">
                <a:solidFill>
                  <a:schemeClr val="accent1">
                    <a:lumMod val="75000"/>
                  </a:schemeClr>
                </a:solidFill>
              </a:rPr>
              <a:t>(1) Sampling model: </a:t>
            </a:r>
          </a:p>
          <a:p>
            <a:r>
              <a:rPr lang="en-US" dirty="0">
                <a:solidFill>
                  <a:schemeClr val="accent1">
                    <a:lumMod val="75000"/>
                  </a:schemeClr>
                </a:solidFill>
              </a:rPr>
              <a:t>	</a:t>
            </a:r>
            <a:r>
              <a:rPr lang="en-US" dirty="0" smtClean="0">
                <a:solidFill>
                  <a:schemeClr val="accent1">
                    <a:lumMod val="75000"/>
                  </a:schemeClr>
                </a:solidFill>
              </a:rPr>
              <a:t>- Describes the probability of the data</a:t>
            </a:r>
          </a:p>
          <a:p>
            <a:r>
              <a:rPr lang="en-US" dirty="0">
                <a:solidFill>
                  <a:schemeClr val="accent1">
                    <a:lumMod val="75000"/>
                  </a:schemeClr>
                </a:solidFill>
              </a:rPr>
              <a:t>	</a:t>
            </a:r>
            <a:r>
              <a:rPr lang="en-US" dirty="0" smtClean="0">
                <a:solidFill>
                  <a:schemeClr val="accent1">
                    <a:lumMod val="75000"/>
                  </a:schemeClr>
                </a:solidFill>
              </a:rPr>
              <a:t>- Usually indexed by a set of parameters </a:t>
            </a:r>
          </a:p>
          <a:p>
            <a:endParaRPr lang="en-US" dirty="0">
              <a:solidFill>
                <a:schemeClr val="accent1">
                  <a:lumMod val="75000"/>
                </a:schemeClr>
              </a:solidFill>
            </a:endParaRPr>
          </a:p>
          <a:p>
            <a:r>
              <a:rPr lang="en-US" dirty="0" smtClean="0">
                <a:solidFill>
                  <a:schemeClr val="accent1">
                    <a:lumMod val="75000"/>
                  </a:schemeClr>
                </a:solidFill>
              </a:rPr>
              <a:t>(2) Prior distribution of unknowns (typically model parameters)</a:t>
            </a:r>
          </a:p>
          <a:p>
            <a:endParaRPr lang="en-US" dirty="0">
              <a:solidFill>
                <a:schemeClr val="accent1">
                  <a:lumMod val="75000"/>
                </a:schemeClr>
              </a:solidFill>
            </a:endParaRPr>
          </a:p>
          <a:p>
            <a:endParaRPr lang="en-US" dirty="0" smtClean="0">
              <a:solidFill>
                <a:schemeClr val="accent1">
                  <a:lumMod val="75000"/>
                </a:schemeClr>
              </a:solidFill>
            </a:endParaRPr>
          </a:p>
          <a:p>
            <a:r>
              <a:rPr lang="en-US" dirty="0" smtClean="0">
                <a:solidFill>
                  <a:schemeClr val="accent1">
                    <a:lumMod val="75000"/>
                  </a:schemeClr>
                </a:solidFill>
              </a:rPr>
              <a:t>(3) Posterior distribution: </a:t>
            </a:r>
            <a:r>
              <a:rPr lang="en-US" dirty="0" smtClean="0">
                <a:solidFill>
                  <a:schemeClr val="accent1">
                    <a:lumMod val="75000"/>
                  </a:schemeClr>
                </a:solidFill>
              </a:rPr>
              <a:t>the </a:t>
            </a:r>
            <a:r>
              <a:rPr lang="en-US" dirty="0" smtClean="0">
                <a:solidFill>
                  <a:schemeClr val="accent1">
                    <a:lumMod val="75000"/>
                  </a:schemeClr>
                </a:solidFill>
              </a:rPr>
              <a:t>probability of the parameters given the sample.</a:t>
            </a:r>
          </a:p>
          <a:p>
            <a:r>
              <a:rPr lang="en-US" dirty="0" smtClean="0">
                <a:solidFill>
                  <a:schemeClr val="accent1">
                    <a:lumMod val="75000"/>
                  </a:schemeClr>
                </a:solidFill>
              </a:rPr>
              <a:t> </a:t>
            </a:r>
            <a:endParaRPr lang="en-US" dirty="0">
              <a:solidFill>
                <a:schemeClr val="accent1">
                  <a:lumMod val="75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254703566"/>
              </p:ext>
            </p:extLst>
          </p:nvPr>
        </p:nvGraphicFramePr>
        <p:xfrm>
          <a:off x="7543800" y="2133600"/>
          <a:ext cx="819150" cy="477838"/>
        </p:xfrm>
        <a:graphic>
          <a:graphicData uri="http://schemas.openxmlformats.org/presentationml/2006/ole">
            <mc:AlternateContent xmlns:mc="http://schemas.openxmlformats.org/markup-compatibility/2006">
              <mc:Choice xmlns:v="urn:schemas-microsoft-com:vml" Requires="v">
                <p:oleObj spid="_x0000_s73745" name="Equation" r:id="rId4" imgW="457200" imgH="266700" progId="Equation.3">
                  <p:embed/>
                </p:oleObj>
              </mc:Choice>
              <mc:Fallback>
                <p:oleObj name="Equation" r:id="rId4" imgW="457200" imgH="266700" progId="Equation.3">
                  <p:embed/>
                  <p:pic>
                    <p:nvPicPr>
                      <p:cNvPr id="0" name=""/>
                      <p:cNvPicPr/>
                      <p:nvPr/>
                    </p:nvPicPr>
                    <p:blipFill>
                      <a:blip r:embed="rId5"/>
                      <a:stretch>
                        <a:fillRect/>
                      </a:stretch>
                    </p:blipFill>
                    <p:spPr>
                      <a:xfrm>
                        <a:off x="7543800" y="2133600"/>
                        <a:ext cx="819150" cy="4778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87034476"/>
              </p:ext>
            </p:extLst>
          </p:nvPr>
        </p:nvGraphicFramePr>
        <p:xfrm>
          <a:off x="7620000" y="2819400"/>
          <a:ext cx="590550" cy="431800"/>
        </p:xfrm>
        <a:graphic>
          <a:graphicData uri="http://schemas.openxmlformats.org/presentationml/2006/ole">
            <mc:AlternateContent xmlns:mc="http://schemas.openxmlformats.org/markup-compatibility/2006">
              <mc:Choice xmlns:v="urn:schemas-microsoft-com:vml" Requires="v">
                <p:oleObj spid="_x0000_s73746" name="Equation" r:id="rId6" imgW="330200" imgH="241300" progId="Equation.3">
                  <p:embed/>
                </p:oleObj>
              </mc:Choice>
              <mc:Fallback>
                <p:oleObj name="Equation" r:id="rId6" imgW="330200" imgH="241300" progId="Equation.3">
                  <p:embed/>
                  <p:pic>
                    <p:nvPicPr>
                      <p:cNvPr id="0" name=""/>
                      <p:cNvPicPr/>
                      <p:nvPr/>
                    </p:nvPicPr>
                    <p:blipFill>
                      <a:blip r:embed="rId7"/>
                      <a:stretch>
                        <a:fillRect/>
                      </a:stretch>
                    </p:blipFill>
                    <p:spPr>
                      <a:xfrm>
                        <a:off x="7620000" y="2819400"/>
                        <a:ext cx="590550" cy="4318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73069013"/>
              </p:ext>
            </p:extLst>
          </p:nvPr>
        </p:nvGraphicFramePr>
        <p:xfrm>
          <a:off x="7848600" y="3733800"/>
          <a:ext cx="819150" cy="477838"/>
        </p:xfrm>
        <a:graphic>
          <a:graphicData uri="http://schemas.openxmlformats.org/presentationml/2006/ole">
            <mc:AlternateContent xmlns:mc="http://schemas.openxmlformats.org/markup-compatibility/2006">
              <mc:Choice xmlns:v="urn:schemas-microsoft-com:vml" Requires="v">
                <p:oleObj spid="_x0000_s73747" name="Equation" r:id="rId8" imgW="457200" imgH="266700" progId="Equation.3">
                  <p:embed/>
                </p:oleObj>
              </mc:Choice>
              <mc:Fallback>
                <p:oleObj name="Equation" r:id="rId8" imgW="457200" imgH="266700" progId="Equation.3">
                  <p:embed/>
                  <p:pic>
                    <p:nvPicPr>
                      <p:cNvPr id="0" name=""/>
                      <p:cNvPicPr/>
                      <p:nvPr/>
                    </p:nvPicPr>
                    <p:blipFill>
                      <a:blip r:embed="rId9"/>
                      <a:stretch>
                        <a:fillRect/>
                      </a:stretch>
                    </p:blipFill>
                    <p:spPr>
                      <a:xfrm>
                        <a:off x="7848600" y="3733800"/>
                        <a:ext cx="819150" cy="477838"/>
                      </a:xfrm>
                      <a:prstGeom prst="rect">
                        <a:avLst/>
                      </a:prstGeom>
                    </p:spPr>
                  </p:pic>
                </p:oleObj>
              </mc:Fallback>
            </mc:AlternateContent>
          </a:graphicData>
        </a:graphic>
      </p:graphicFrame>
    </p:spTree>
    <p:extLst>
      <p:ext uri="{BB962C8B-B14F-4D97-AF65-F5344CB8AC3E}">
        <p14:creationId xmlns:p14="http://schemas.microsoft.com/office/powerpoint/2010/main" val="15262505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Bayes Theorem</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7200" y="990600"/>
            <a:ext cx="8534400" cy="5109092"/>
          </a:xfrm>
          <a:prstGeom prst="rect">
            <a:avLst/>
          </a:prstGeom>
          <a:noFill/>
          <a:ln>
            <a:solidFill>
              <a:srgbClr val="800000"/>
            </a:solidFill>
            <a:prstDash val="sysDash"/>
          </a:ln>
        </p:spPr>
        <p:txBody>
          <a:bodyPr wrap="square" rtlCol="0">
            <a:spAutoFit/>
          </a:bodyPr>
          <a:lstStyle/>
          <a:p>
            <a:r>
              <a:rPr lang="en-US" sz="2000" u="sng" dirty="0" smtClean="0">
                <a:solidFill>
                  <a:srgbClr val="800000"/>
                </a:solidFill>
              </a:rPr>
              <a:t>			Preliminaries			</a:t>
            </a:r>
          </a:p>
          <a:p>
            <a:endParaRPr lang="en-US" dirty="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The joint distribution is the product of the marginal</a:t>
            </a:r>
          </a:p>
          <a:p>
            <a:r>
              <a:rPr lang="en-US" dirty="0">
                <a:solidFill>
                  <a:schemeClr val="accent1">
                    <a:lumMod val="75000"/>
                  </a:schemeClr>
                </a:solidFill>
              </a:rPr>
              <a:t> </a:t>
            </a:r>
            <a:r>
              <a:rPr lang="en-US" dirty="0" smtClean="0">
                <a:solidFill>
                  <a:schemeClr val="accent1">
                    <a:lumMod val="75000"/>
                  </a:schemeClr>
                </a:solidFill>
              </a:rPr>
              <a:t>  times the conditional distribution</a:t>
            </a:r>
          </a:p>
          <a:p>
            <a:endParaRPr lang="en-US" dirty="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r>
              <a:rPr lang="en-US" dirty="0" smtClean="0">
                <a:solidFill>
                  <a:schemeClr val="accent1">
                    <a:lumMod val="75000"/>
                  </a:schemeClr>
                </a:solidFill>
              </a:rPr>
              <a:t>- Law of total probability </a:t>
            </a:r>
          </a:p>
          <a:p>
            <a:endParaRPr lang="en-US" dirty="0" smtClean="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endParaRPr lang="en-US" dirty="0" smtClean="0">
              <a:solidFill>
                <a:schemeClr val="accent1">
                  <a:lumMod val="75000"/>
                </a:schemeClr>
              </a:solidFill>
            </a:endParaRPr>
          </a:p>
          <a:p>
            <a:r>
              <a:rPr lang="en-US" u="sng" dirty="0" smtClean="0">
                <a:solidFill>
                  <a:srgbClr val="800000"/>
                </a:solidFill>
              </a:rPr>
              <a:t>			Bayes Theorem					</a:t>
            </a:r>
          </a:p>
          <a:p>
            <a:endParaRPr lang="en-US" dirty="0">
              <a:solidFill>
                <a:schemeClr val="accent1">
                  <a:lumMod val="75000"/>
                </a:schemeClr>
              </a:solidFill>
            </a:endParaRPr>
          </a:p>
          <a:p>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endParaRPr lang="en-US" dirty="0" smtClean="0">
              <a:solidFill>
                <a:schemeClr val="accent1">
                  <a:lumMod val="75000"/>
                </a:schemeClr>
              </a:solidFill>
            </a:endParaRPr>
          </a:p>
          <a:p>
            <a:endParaRPr lang="en-US" dirty="0" smtClean="0">
              <a:solidFill>
                <a:schemeClr val="accent1">
                  <a:lumMod val="75000"/>
                </a:schemeClr>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198837604"/>
              </p:ext>
            </p:extLst>
          </p:nvPr>
        </p:nvGraphicFramePr>
        <p:xfrm>
          <a:off x="6324600" y="1600200"/>
          <a:ext cx="1812925" cy="660291"/>
        </p:xfrm>
        <a:graphic>
          <a:graphicData uri="http://schemas.openxmlformats.org/presentationml/2006/ole">
            <mc:AlternateContent xmlns:mc="http://schemas.openxmlformats.org/markup-compatibility/2006">
              <mc:Choice xmlns:v="urn:schemas-microsoft-com:vml" Requires="v">
                <p:oleObj spid="_x0000_s75797" name="Equation" r:id="rId4" imgW="1397000" imgH="508000" progId="Equation.3">
                  <p:embed/>
                </p:oleObj>
              </mc:Choice>
              <mc:Fallback>
                <p:oleObj name="Equation" r:id="rId4" imgW="1397000" imgH="508000" progId="Equation.3">
                  <p:embed/>
                  <p:pic>
                    <p:nvPicPr>
                      <p:cNvPr id="0" name=""/>
                      <p:cNvPicPr/>
                      <p:nvPr/>
                    </p:nvPicPr>
                    <p:blipFill>
                      <a:blip r:embed="rId5"/>
                      <a:stretch>
                        <a:fillRect/>
                      </a:stretch>
                    </p:blipFill>
                    <p:spPr>
                      <a:xfrm>
                        <a:off x="6324600" y="1600200"/>
                        <a:ext cx="1812925" cy="660291"/>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232575428"/>
              </p:ext>
            </p:extLst>
          </p:nvPr>
        </p:nvGraphicFramePr>
        <p:xfrm>
          <a:off x="3657600" y="2971800"/>
          <a:ext cx="2587625" cy="660400"/>
        </p:xfrm>
        <a:graphic>
          <a:graphicData uri="http://schemas.openxmlformats.org/presentationml/2006/ole">
            <mc:AlternateContent xmlns:mc="http://schemas.openxmlformats.org/markup-compatibility/2006">
              <mc:Choice xmlns:v="urn:schemas-microsoft-com:vml" Requires="v">
                <p:oleObj spid="_x0000_s75798" name="Equation" r:id="rId6" imgW="1993900" imgH="508000" progId="Equation.3">
                  <p:embed/>
                </p:oleObj>
              </mc:Choice>
              <mc:Fallback>
                <p:oleObj name="Equation" r:id="rId6" imgW="1993900" imgH="508000" progId="Equation.3">
                  <p:embed/>
                  <p:pic>
                    <p:nvPicPr>
                      <p:cNvPr id="0" name=""/>
                      <p:cNvPicPr/>
                      <p:nvPr/>
                    </p:nvPicPr>
                    <p:blipFill>
                      <a:blip r:embed="rId7"/>
                      <a:stretch>
                        <a:fillRect/>
                      </a:stretch>
                    </p:blipFill>
                    <p:spPr>
                      <a:xfrm>
                        <a:off x="3657600" y="2971800"/>
                        <a:ext cx="2587625" cy="6604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631658637"/>
              </p:ext>
            </p:extLst>
          </p:nvPr>
        </p:nvGraphicFramePr>
        <p:xfrm>
          <a:off x="1066800" y="5029200"/>
          <a:ext cx="2851150" cy="312737"/>
        </p:xfrm>
        <a:graphic>
          <a:graphicData uri="http://schemas.openxmlformats.org/presentationml/2006/ole">
            <mc:AlternateContent xmlns:mc="http://schemas.openxmlformats.org/markup-compatibility/2006">
              <mc:Choice xmlns:v="urn:schemas-microsoft-com:vml" Requires="v">
                <p:oleObj spid="_x0000_s75799" name="Equation" r:id="rId8" imgW="2197100" imgH="241300" progId="Equation.3">
                  <p:embed/>
                </p:oleObj>
              </mc:Choice>
              <mc:Fallback>
                <p:oleObj name="Equation" r:id="rId8" imgW="2197100" imgH="241300" progId="Equation.3">
                  <p:embed/>
                  <p:pic>
                    <p:nvPicPr>
                      <p:cNvPr id="0" name=""/>
                      <p:cNvPicPr/>
                      <p:nvPr/>
                    </p:nvPicPr>
                    <p:blipFill>
                      <a:blip r:embed="rId9"/>
                      <a:stretch>
                        <a:fillRect/>
                      </a:stretch>
                    </p:blipFill>
                    <p:spPr>
                      <a:xfrm>
                        <a:off x="1066800" y="5029200"/>
                        <a:ext cx="2851150" cy="3127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24958118"/>
              </p:ext>
            </p:extLst>
          </p:nvPr>
        </p:nvGraphicFramePr>
        <p:xfrm>
          <a:off x="5029199" y="4876800"/>
          <a:ext cx="2162433" cy="762000"/>
        </p:xfrm>
        <a:graphic>
          <a:graphicData uri="http://schemas.openxmlformats.org/presentationml/2006/ole">
            <mc:AlternateContent xmlns:mc="http://schemas.openxmlformats.org/markup-compatibility/2006">
              <mc:Choice xmlns:v="urn:schemas-microsoft-com:vml" Requires="v">
                <p:oleObj spid="_x0000_s75800" name="Equation" r:id="rId10" imgW="1333500" imgH="469900" progId="Equation.3">
                  <p:embed/>
                </p:oleObj>
              </mc:Choice>
              <mc:Fallback>
                <p:oleObj name="Equation" r:id="rId10" imgW="1333500" imgH="469900" progId="Equation.3">
                  <p:embed/>
                  <p:pic>
                    <p:nvPicPr>
                      <p:cNvPr id="0" name=""/>
                      <p:cNvPicPr/>
                      <p:nvPr/>
                    </p:nvPicPr>
                    <p:blipFill>
                      <a:blip r:embed="rId11"/>
                      <a:stretch>
                        <a:fillRect/>
                      </a:stretch>
                    </p:blipFill>
                    <p:spPr>
                      <a:xfrm>
                        <a:off x="5029199" y="4876800"/>
                        <a:ext cx="2162433" cy="762000"/>
                      </a:xfrm>
                      <a:prstGeom prst="rect">
                        <a:avLst/>
                      </a:prstGeom>
                    </p:spPr>
                  </p:pic>
                </p:oleObj>
              </mc:Fallback>
            </mc:AlternateContent>
          </a:graphicData>
        </a:graphic>
      </p:graphicFrame>
    </p:spTree>
    <p:extLst>
      <p:ext uri="{BB962C8B-B14F-4D97-AF65-F5344CB8AC3E}">
        <p14:creationId xmlns:p14="http://schemas.microsoft.com/office/powerpoint/2010/main" val="24618674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Beta-Binomial Model</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28600" y="990600"/>
            <a:ext cx="8534400" cy="5355313"/>
          </a:xfrm>
          <a:prstGeom prst="rect">
            <a:avLst/>
          </a:prstGeom>
          <a:noFill/>
          <a:ln>
            <a:solidFill>
              <a:srgbClr val="800000"/>
            </a:solidFill>
            <a:prstDash val="sysDash"/>
          </a:ln>
        </p:spPr>
        <p:txBody>
          <a:bodyPr wrap="square" rtlCol="0">
            <a:spAutoFit/>
          </a:bodyPr>
          <a:lstStyle/>
          <a:p>
            <a:endParaRPr lang="en-US" dirty="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Sampling model (</a:t>
            </a:r>
            <a:r>
              <a:rPr lang="en-US" dirty="0" err="1" smtClean="0">
                <a:solidFill>
                  <a:schemeClr val="accent1">
                    <a:lumMod val="75000"/>
                  </a:schemeClr>
                </a:solidFill>
              </a:rPr>
              <a:t>iid</a:t>
            </a:r>
            <a:r>
              <a:rPr lang="en-US" dirty="0" smtClean="0">
                <a:solidFill>
                  <a:schemeClr val="accent1">
                    <a:lumMod val="75000"/>
                  </a:schemeClr>
                </a:solidFill>
              </a:rPr>
              <a:t> Bernoulli)</a:t>
            </a:r>
          </a:p>
          <a:p>
            <a:endParaRPr lang="en-US" dirty="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r>
              <a:rPr lang="en-US" dirty="0" smtClean="0">
                <a:solidFill>
                  <a:schemeClr val="accent1">
                    <a:lumMod val="75000"/>
                  </a:schemeClr>
                </a:solidFill>
              </a:rPr>
              <a:t>- Prior (Beta)</a:t>
            </a:r>
          </a:p>
          <a:p>
            <a:endParaRPr lang="en-US" dirty="0" smtClean="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pPr marL="285750" indent="-285750">
              <a:buFontTx/>
              <a:buChar char="-"/>
            </a:pPr>
            <a:r>
              <a:rPr lang="en-US" dirty="0" smtClean="0">
                <a:solidFill>
                  <a:schemeClr val="accent1">
                    <a:lumMod val="75000"/>
                  </a:schemeClr>
                </a:solidFill>
              </a:rPr>
              <a:t>Posterior </a:t>
            </a:r>
            <a:r>
              <a:rPr lang="en-US" dirty="0" smtClean="0">
                <a:solidFill>
                  <a:schemeClr val="accent1">
                    <a:lumMod val="75000"/>
                  </a:schemeClr>
                </a:solidFill>
              </a:rPr>
              <a:t>Distribution (will discuss later on this result in detail)</a:t>
            </a:r>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pPr marL="285750" indent="-285750">
              <a:buFontTx/>
              <a:buChar char="-"/>
            </a:pPr>
            <a:r>
              <a:rPr lang="en-US" dirty="0" smtClean="0">
                <a:solidFill>
                  <a:schemeClr val="accent1">
                    <a:lumMod val="75000"/>
                  </a:schemeClr>
                </a:solidFill>
              </a:rPr>
              <a:t>Maximum a-posteriori</a:t>
            </a:r>
            <a:endParaRPr lang="en-US" dirty="0">
              <a:solidFill>
                <a:schemeClr val="accent1">
                  <a:lumMod val="75000"/>
                </a:schemeClr>
              </a:solidFill>
            </a:endParaRPr>
          </a:p>
          <a:p>
            <a:endParaRPr lang="en-US" dirty="0" smtClean="0">
              <a:solidFill>
                <a:schemeClr val="accent1">
                  <a:lumMod val="75000"/>
                </a:schemeClr>
              </a:solidFill>
            </a:endParaRPr>
          </a:p>
          <a:p>
            <a:endParaRPr lang="en-US" dirty="0" smtClean="0">
              <a:solidFill>
                <a:schemeClr val="accent1">
                  <a:lumMod val="75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513246696"/>
              </p:ext>
            </p:extLst>
          </p:nvPr>
        </p:nvGraphicFramePr>
        <p:xfrm>
          <a:off x="3646488" y="1219200"/>
          <a:ext cx="4572000" cy="481013"/>
        </p:xfrm>
        <a:graphic>
          <a:graphicData uri="http://schemas.openxmlformats.org/presentationml/2006/ole">
            <mc:AlternateContent xmlns:mc="http://schemas.openxmlformats.org/markup-compatibility/2006">
              <mc:Choice xmlns:v="urn:schemas-microsoft-com:vml" Requires="v">
                <p:oleObj spid="_x0000_s76820" name="Equation" r:id="rId4" imgW="2895600" imgH="304800" progId="Equation.3">
                  <p:embed/>
                </p:oleObj>
              </mc:Choice>
              <mc:Fallback>
                <p:oleObj name="Equation" r:id="rId4" imgW="2895600" imgH="304800" progId="Equation.3">
                  <p:embed/>
                  <p:pic>
                    <p:nvPicPr>
                      <p:cNvPr id="0" name=""/>
                      <p:cNvPicPr/>
                      <p:nvPr/>
                    </p:nvPicPr>
                    <p:blipFill>
                      <a:blip r:embed="rId5"/>
                      <a:stretch>
                        <a:fillRect/>
                      </a:stretch>
                    </p:blipFill>
                    <p:spPr>
                      <a:xfrm>
                        <a:off x="3646488" y="1219200"/>
                        <a:ext cx="4572000" cy="48101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686192559"/>
              </p:ext>
            </p:extLst>
          </p:nvPr>
        </p:nvGraphicFramePr>
        <p:xfrm>
          <a:off x="2286000" y="2152650"/>
          <a:ext cx="3427413" cy="762000"/>
        </p:xfrm>
        <a:graphic>
          <a:graphicData uri="http://schemas.openxmlformats.org/presentationml/2006/ole">
            <mc:AlternateContent xmlns:mc="http://schemas.openxmlformats.org/markup-compatibility/2006">
              <mc:Choice xmlns:v="urn:schemas-microsoft-com:vml" Requires="v">
                <p:oleObj spid="_x0000_s76821" name="Equation" r:id="rId6" imgW="2171700" imgH="482600" progId="Equation.3">
                  <p:embed/>
                </p:oleObj>
              </mc:Choice>
              <mc:Fallback>
                <p:oleObj name="Equation" r:id="rId6" imgW="2171700" imgH="482600" progId="Equation.3">
                  <p:embed/>
                  <p:pic>
                    <p:nvPicPr>
                      <p:cNvPr id="0" name=""/>
                      <p:cNvPicPr/>
                      <p:nvPr/>
                    </p:nvPicPr>
                    <p:blipFill>
                      <a:blip r:embed="rId7"/>
                      <a:stretch>
                        <a:fillRect/>
                      </a:stretch>
                    </p:blipFill>
                    <p:spPr>
                      <a:xfrm>
                        <a:off x="2286000" y="2152650"/>
                        <a:ext cx="3427413" cy="7620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172821809"/>
              </p:ext>
            </p:extLst>
          </p:nvPr>
        </p:nvGraphicFramePr>
        <p:xfrm>
          <a:off x="1752600" y="4056063"/>
          <a:ext cx="6138863" cy="1066800"/>
        </p:xfrm>
        <a:graphic>
          <a:graphicData uri="http://schemas.openxmlformats.org/presentationml/2006/ole">
            <mc:AlternateContent xmlns:mc="http://schemas.openxmlformats.org/markup-compatibility/2006">
              <mc:Choice xmlns:v="urn:schemas-microsoft-com:vml" Requires="v">
                <p:oleObj spid="_x0000_s76822" name="Equation" r:id="rId8" imgW="4381500" imgH="762000" progId="Equation.3">
                  <p:embed/>
                </p:oleObj>
              </mc:Choice>
              <mc:Fallback>
                <p:oleObj name="Equation" r:id="rId8" imgW="4381500" imgH="762000" progId="Equation.3">
                  <p:embed/>
                  <p:pic>
                    <p:nvPicPr>
                      <p:cNvPr id="0" name=""/>
                      <p:cNvPicPr/>
                      <p:nvPr/>
                    </p:nvPicPr>
                    <p:blipFill>
                      <a:blip r:embed="rId9"/>
                      <a:stretch>
                        <a:fillRect/>
                      </a:stretch>
                    </p:blipFill>
                    <p:spPr>
                      <a:xfrm>
                        <a:off x="1752600" y="4056063"/>
                        <a:ext cx="6138863" cy="1066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54192212"/>
              </p:ext>
            </p:extLst>
          </p:nvPr>
        </p:nvGraphicFramePr>
        <p:xfrm>
          <a:off x="2971800" y="5410200"/>
          <a:ext cx="2514600" cy="421309"/>
        </p:xfrm>
        <a:graphic>
          <a:graphicData uri="http://schemas.openxmlformats.org/presentationml/2006/ole">
            <mc:AlternateContent xmlns:mc="http://schemas.openxmlformats.org/markup-compatibility/2006">
              <mc:Choice xmlns:v="urn:schemas-microsoft-com:vml" Requires="v">
                <p:oleObj spid="_x0000_s76823" name="Equation" r:id="rId10" imgW="2578100" imgH="431800" progId="Equation.3">
                  <p:embed/>
                </p:oleObj>
              </mc:Choice>
              <mc:Fallback>
                <p:oleObj name="Equation" r:id="rId10" imgW="2578100" imgH="431800" progId="Equation.3">
                  <p:embed/>
                  <p:pic>
                    <p:nvPicPr>
                      <p:cNvPr id="0" name=""/>
                      <p:cNvPicPr/>
                      <p:nvPr/>
                    </p:nvPicPr>
                    <p:blipFill>
                      <a:blip r:embed="rId11"/>
                      <a:stretch>
                        <a:fillRect/>
                      </a:stretch>
                    </p:blipFill>
                    <p:spPr>
                      <a:xfrm>
                        <a:off x="2971800" y="5410200"/>
                        <a:ext cx="2514600" cy="421309"/>
                      </a:xfrm>
                      <a:prstGeom prst="rect">
                        <a:avLst/>
                      </a:prstGeom>
                    </p:spPr>
                  </p:pic>
                </p:oleObj>
              </mc:Fallback>
            </mc:AlternateContent>
          </a:graphicData>
        </a:graphic>
      </p:graphicFrame>
    </p:spTree>
    <p:extLst>
      <p:ext uri="{BB962C8B-B14F-4D97-AF65-F5344CB8AC3E}">
        <p14:creationId xmlns:p14="http://schemas.microsoft.com/office/powerpoint/2010/main" val="2546461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Beta-Binomial Model</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28600" y="990600"/>
            <a:ext cx="8534400" cy="5632312"/>
          </a:xfrm>
          <a:prstGeom prst="rect">
            <a:avLst/>
          </a:prstGeom>
          <a:noFill/>
          <a:ln>
            <a:solidFill>
              <a:srgbClr val="800000"/>
            </a:solidFill>
            <a:prstDash val="sysDash"/>
          </a:ln>
        </p:spPr>
        <p:txBody>
          <a:bodyPr wrap="square" rtlCol="0">
            <a:spAutoFit/>
          </a:bodyPr>
          <a:lstStyle/>
          <a:p>
            <a:endParaRPr lang="en-US" dirty="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a:t>
            </a:r>
            <a:r>
              <a:rPr lang="en-US" dirty="0" smtClean="0">
                <a:solidFill>
                  <a:schemeClr val="accent1">
                    <a:lumMod val="75000"/>
                  </a:schemeClr>
                </a:solidFill>
              </a:rPr>
              <a:t>Prior Mean</a:t>
            </a:r>
            <a:endParaRPr lang="en-US" dirty="0" smtClean="0">
              <a:solidFill>
                <a:schemeClr val="accent1">
                  <a:lumMod val="75000"/>
                </a:schemeClr>
              </a:solidFill>
            </a:endParaRPr>
          </a:p>
          <a:p>
            <a:endParaRPr lang="en-US" dirty="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r>
              <a:rPr lang="en-US" dirty="0" smtClean="0">
                <a:solidFill>
                  <a:schemeClr val="accent1">
                    <a:lumMod val="75000"/>
                  </a:schemeClr>
                </a:solidFill>
              </a:rPr>
              <a:t>- </a:t>
            </a:r>
            <a:r>
              <a:rPr lang="en-US" dirty="0" smtClean="0">
                <a:solidFill>
                  <a:schemeClr val="accent1">
                    <a:lumMod val="75000"/>
                  </a:schemeClr>
                </a:solidFill>
              </a:rPr>
              <a:t>MLE</a:t>
            </a:r>
            <a:endParaRPr lang="en-US" dirty="0" smtClean="0">
              <a:solidFill>
                <a:schemeClr val="accent1">
                  <a:lumMod val="75000"/>
                </a:schemeClr>
              </a:solidFill>
            </a:endParaRPr>
          </a:p>
          <a:p>
            <a:endParaRPr lang="en-US" dirty="0" smtClean="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pPr marL="285750" indent="-285750">
              <a:buFontTx/>
              <a:buChar char="-"/>
            </a:pPr>
            <a:r>
              <a:rPr lang="en-US" dirty="0" smtClean="0">
                <a:solidFill>
                  <a:schemeClr val="accent1">
                    <a:lumMod val="75000"/>
                  </a:schemeClr>
                </a:solidFill>
              </a:rPr>
              <a:t>Posterior Mean</a:t>
            </a:r>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pPr marL="285750" indent="-285750">
              <a:buFontTx/>
              <a:buChar char="-"/>
            </a:pPr>
            <a:r>
              <a:rPr lang="en-US" dirty="0" smtClean="0">
                <a:solidFill>
                  <a:schemeClr val="accent1">
                    <a:lumMod val="75000"/>
                  </a:schemeClr>
                </a:solidFill>
              </a:rPr>
              <a:t>Bayesian estimates are ‘shrunken’ estimates.  You can view them as MLE estimates shrunken towards the prior mode/mean.  Shrinkage reduces the variance of the estimator, at the expense of potentially introducing more bias. The extent of </a:t>
            </a:r>
            <a:r>
              <a:rPr lang="en-US" dirty="0" err="1" smtClean="0">
                <a:solidFill>
                  <a:schemeClr val="accent1">
                    <a:lumMod val="75000"/>
                  </a:schemeClr>
                </a:solidFill>
              </a:rPr>
              <a:t>srhinkage</a:t>
            </a:r>
            <a:r>
              <a:rPr lang="en-US" dirty="0" smtClean="0">
                <a:solidFill>
                  <a:schemeClr val="accent1">
                    <a:lumMod val="75000"/>
                  </a:schemeClr>
                </a:solidFill>
              </a:rPr>
              <a:t> depends on how informative the prior is and how informative is the likelihood (sample size). If parameters are identified at the likelihood, as sample size increases Bayesian estimates converge to MLE.</a:t>
            </a:r>
            <a:endParaRPr lang="en-US" dirty="0" smtClean="0">
              <a:solidFill>
                <a:schemeClr val="accent1">
                  <a:lumMod val="75000"/>
                </a:schemeClr>
              </a:solidFill>
            </a:endParaRPr>
          </a:p>
          <a:p>
            <a:endParaRPr lang="en-US" dirty="0" smtClean="0">
              <a:solidFill>
                <a:schemeClr val="accent1">
                  <a:lumMod val="75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422577702"/>
              </p:ext>
            </p:extLst>
          </p:nvPr>
        </p:nvGraphicFramePr>
        <p:xfrm>
          <a:off x="3519488" y="1119188"/>
          <a:ext cx="1343025" cy="681037"/>
        </p:xfrm>
        <a:graphic>
          <a:graphicData uri="http://schemas.openxmlformats.org/presentationml/2006/ole">
            <mc:AlternateContent xmlns:mc="http://schemas.openxmlformats.org/markup-compatibility/2006">
              <mc:Choice xmlns:v="urn:schemas-microsoft-com:vml" Requires="v">
                <p:oleObj spid="_x0000_s77831" name="Equation" r:id="rId4" imgW="850900" imgH="431800" progId="Equation.3">
                  <p:embed/>
                </p:oleObj>
              </mc:Choice>
              <mc:Fallback>
                <p:oleObj name="Equation" r:id="rId4" imgW="850900" imgH="431800" progId="Equation.3">
                  <p:embed/>
                  <p:pic>
                    <p:nvPicPr>
                      <p:cNvPr id="0" name=""/>
                      <p:cNvPicPr/>
                      <p:nvPr/>
                    </p:nvPicPr>
                    <p:blipFill>
                      <a:blip r:embed="rId5"/>
                      <a:stretch>
                        <a:fillRect/>
                      </a:stretch>
                    </p:blipFill>
                    <p:spPr>
                      <a:xfrm>
                        <a:off x="3519488" y="1119188"/>
                        <a:ext cx="1343025" cy="6810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32084607"/>
              </p:ext>
            </p:extLst>
          </p:nvPr>
        </p:nvGraphicFramePr>
        <p:xfrm>
          <a:off x="3648075" y="2133600"/>
          <a:ext cx="1220788" cy="609600"/>
        </p:xfrm>
        <a:graphic>
          <a:graphicData uri="http://schemas.openxmlformats.org/presentationml/2006/ole">
            <mc:AlternateContent xmlns:mc="http://schemas.openxmlformats.org/markup-compatibility/2006">
              <mc:Choice xmlns:v="urn:schemas-microsoft-com:vml" Requires="v">
                <p:oleObj spid="_x0000_s77832" name="Equation" r:id="rId6" imgW="863600" imgH="431800" progId="Equation.3">
                  <p:embed/>
                </p:oleObj>
              </mc:Choice>
              <mc:Fallback>
                <p:oleObj name="Equation" r:id="rId6" imgW="863600" imgH="431800" progId="Equation.3">
                  <p:embed/>
                  <p:pic>
                    <p:nvPicPr>
                      <p:cNvPr id="0" name=""/>
                      <p:cNvPicPr/>
                      <p:nvPr/>
                    </p:nvPicPr>
                    <p:blipFill>
                      <a:blip r:embed="rId7"/>
                      <a:stretch>
                        <a:fillRect/>
                      </a:stretch>
                    </p:blipFill>
                    <p:spPr>
                      <a:xfrm>
                        <a:off x="3648075" y="2133600"/>
                        <a:ext cx="1220788" cy="6096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738788225"/>
              </p:ext>
            </p:extLst>
          </p:nvPr>
        </p:nvGraphicFramePr>
        <p:xfrm>
          <a:off x="2819400" y="3276600"/>
          <a:ext cx="4108450" cy="663575"/>
        </p:xfrm>
        <a:graphic>
          <a:graphicData uri="http://schemas.openxmlformats.org/presentationml/2006/ole">
            <mc:AlternateContent xmlns:mc="http://schemas.openxmlformats.org/markup-compatibility/2006">
              <mc:Choice xmlns:v="urn:schemas-microsoft-com:vml" Requires="v">
                <p:oleObj spid="_x0000_s77833" name="Equation" r:id="rId8" imgW="2908300" imgH="469900" progId="Equation.3">
                  <p:embed/>
                </p:oleObj>
              </mc:Choice>
              <mc:Fallback>
                <p:oleObj name="Equation" r:id="rId8" imgW="2908300" imgH="469900" progId="Equation.3">
                  <p:embed/>
                  <p:pic>
                    <p:nvPicPr>
                      <p:cNvPr id="0" name=""/>
                      <p:cNvPicPr/>
                      <p:nvPr/>
                    </p:nvPicPr>
                    <p:blipFill>
                      <a:blip r:embed="rId9"/>
                      <a:stretch>
                        <a:fillRect/>
                      </a:stretch>
                    </p:blipFill>
                    <p:spPr>
                      <a:xfrm>
                        <a:off x="2819400" y="3276600"/>
                        <a:ext cx="4108450" cy="663575"/>
                      </a:xfrm>
                      <a:prstGeom prst="rect">
                        <a:avLst/>
                      </a:prstGeom>
                    </p:spPr>
                  </p:pic>
                </p:oleObj>
              </mc:Fallback>
            </mc:AlternateContent>
          </a:graphicData>
        </a:graphic>
      </p:graphicFrame>
    </p:spTree>
    <p:extLst>
      <p:ext uri="{BB962C8B-B14F-4D97-AF65-F5344CB8AC3E}">
        <p14:creationId xmlns:p14="http://schemas.microsoft.com/office/powerpoint/2010/main" val="35627729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3163</TotalTime>
  <Words>253</Words>
  <Application>Microsoft Macintosh PowerPoint</Application>
  <PresentationFormat>On-screen Show (4:3)</PresentationFormat>
  <Paragraphs>129</Paragraphs>
  <Slides>9</Slides>
  <Notes>8</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9</vt:i4>
      </vt:variant>
    </vt:vector>
  </HeadingPairs>
  <TitlesOfParts>
    <vt:vector size="13" baseType="lpstr">
      <vt:lpstr>Office Theme</vt:lpstr>
      <vt:lpstr>Worksheet</vt:lpstr>
      <vt:lpstr>Equation</vt:lpstr>
      <vt:lpstr>Microsoft Equation</vt:lpstr>
      <vt:lpstr>STT 465 (Fall, 2015): Bayesian Statistical Methods</vt:lpstr>
      <vt:lpstr>Tentative Schedule</vt:lpstr>
      <vt:lpstr>Statistical Inference</vt:lpstr>
      <vt:lpstr>Frequentist approach</vt:lpstr>
      <vt:lpstr>Sampling from binomial</vt:lpstr>
      <vt:lpstr>Bayesian approach</vt:lpstr>
      <vt:lpstr>Bayes Theorem</vt:lpstr>
      <vt:lpstr>Beta-Binomial Model</vt:lpstr>
      <vt:lpstr>Beta-Binomial Model</vt:lpstr>
    </vt:vector>
  </TitlesOfParts>
  <Manager/>
  <Company>Michigan State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 465</dc:title>
  <dc:subject>Introduction to Bayesian Inference &amp; Bayesian Data Analysis</dc:subject>
  <dc:creator>Gustavo de los Campos</dc:creator>
  <cp:keywords/>
  <dc:description/>
  <cp:lastModifiedBy>Gustavo de los Campos</cp:lastModifiedBy>
  <cp:revision>310</cp:revision>
  <dcterms:created xsi:type="dcterms:W3CDTF">2012-12-12T17:55:05Z</dcterms:created>
  <dcterms:modified xsi:type="dcterms:W3CDTF">2015-08-27T13:15:54Z</dcterms:modified>
  <cp:category/>
</cp:coreProperties>
</file>