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39" r:id="rId3"/>
    <p:sldId id="340" r:id="rId4"/>
    <p:sldId id="347" r:id="rId5"/>
    <p:sldId id="348" r:id="rId6"/>
    <p:sldId id="346" r:id="rId7"/>
    <p:sldId id="349" r:id="rId8"/>
    <p:sldId id="341" r:id="rId9"/>
    <p:sldId id="343" r:id="rId10"/>
    <p:sldId id="344" r:id="rId11"/>
    <p:sldId id="3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Belief, probability, independence, conditional independence, 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92887"/>
              </p:ext>
            </p:extLst>
          </p:nvPr>
        </p:nvGraphicFramePr>
        <p:xfrm>
          <a:off x="1090613" y="2286000"/>
          <a:ext cx="38544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2019300" imgH="965200" progId="Equation.3">
                  <p:embed/>
                </p:oleObj>
              </mc:Choice>
              <mc:Fallback>
                <p:oleObj name="Equation" r:id="rId4" imgW="20193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13" y="2286000"/>
                        <a:ext cx="3854450" cy="184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7391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</a:rPr>
              <a:t>Hypergeometric</a:t>
            </a:r>
            <a:r>
              <a:rPr lang="en-US" sz="2400" dirty="0" smtClean="0">
                <a:solidFill>
                  <a:schemeClr val="tx2"/>
                </a:solidFill>
              </a:rPr>
              <a:t>:  X=# of successes in </a:t>
            </a:r>
            <a:r>
              <a:rPr lang="en-US" sz="2400" i="1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schemeClr val="tx2"/>
                </a:solidFill>
              </a:rPr>
              <a:t> draws without </a:t>
            </a:r>
          </a:p>
          <a:p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                   replacement from a population of size N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                    that contains K successes.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68514"/>
              </p:ext>
            </p:extLst>
          </p:nvPr>
        </p:nvGraphicFramePr>
        <p:xfrm>
          <a:off x="1143000" y="4724400"/>
          <a:ext cx="14303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749300" imgH="393700" progId="Equation.3">
                  <p:embed/>
                </p:oleObj>
              </mc:Choice>
              <mc:Fallback>
                <p:oleObj name="Equation" r:id="rId6" imgW="749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724400"/>
                        <a:ext cx="14303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41358"/>
              </p:ext>
            </p:extLst>
          </p:nvPr>
        </p:nvGraphicFramePr>
        <p:xfrm>
          <a:off x="4114800" y="4724400"/>
          <a:ext cx="33429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1727200" imgH="393700" progId="Equation.3">
                  <p:embed/>
                </p:oleObj>
              </mc:Choice>
              <mc:Fallback>
                <p:oleObj name="Equation" r:id="rId8" imgW="172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724400"/>
                        <a:ext cx="334296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42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3032"/>
              </p:ext>
            </p:extLst>
          </p:nvPr>
        </p:nvGraphicFramePr>
        <p:xfrm>
          <a:off x="631825" y="2709863"/>
          <a:ext cx="4776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2501900" imgH="520700" progId="Equation.3">
                  <p:embed/>
                </p:oleObj>
              </mc:Choice>
              <mc:Fallback>
                <p:oleObj name="Equation" r:id="rId4" imgW="2501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825" y="2709863"/>
                        <a:ext cx="4776788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0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Negative Binomial</a:t>
            </a:r>
            <a:r>
              <a:rPr lang="en-US" sz="2400" dirty="0" smtClean="0">
                <a:solidFill>
                  <a:schemeClr val="tx2"/>
                </a:solidFill>
              </a:rPr>
              <a:t>:  X=# of successes (s) observed in Bernoulli trials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	         before</a:t>
            </a:r>
            <a:r>
              <a:rPr lang="en-US" sz="2400" i="1" dirty="0" smtClean="0">
                <a:solidFill>
                  <a:schemeClr val="tx2"/>
                </a:solidFill>
              </a:rPr>
              <a:t> f </a:t>
            </a:r>
            <a:r>
              <a:rPr lang="en-US" sz="2400" dirty="0" smtClean="0">
                <a:solidFill>
                  <a:schemeClr val="tx2"/>
                </a:solidFill>
              </a:rPr>
              <a:t>failures occur.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67863"/>
              </p:ext>
            </p:extLst>
          </p:nvPr>
        </p:nvGraphicFramePr>
        <p:xfrm>
          <a:off x="1093788" y="4722813"/>
          <a:ext cx="15271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800100" imgH="393700" progId="Equation.3">
                  <p:embed/>
                </p:oleObj>
              </mc:Choice>
              <mc:Fallback>
                <p:oleObj name="Equation" r:id="rId6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3788" y="4722813"/>
                        <a:ext cx="152717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65475"/>
              </p:ext>
            </p:extLst>
          </p:nvPr>
        </p:nvGraphicFramePr>
        <p:xfrm>
          <a:off x="4114800" y="4724400"/>
          <a:ext cx="33429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8" imgW="1727200" imgH="393700" progId="Equation.3">
                  <p:embed/>
                </p:oleObj>
              </mc:Choice>
              <mc:Fallback>
                <p:oleObj name="Equation" r:id="rId8" imgW="172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724400"/>
                        <a:ext cx="334296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04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(read the chapter in the book)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A)P(A|B) + P(Not 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recessive disease (e.g. sickle cell disease)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Genotype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(marginal) probability of each genotype under random mating, p(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probability of disease of a randomly sampled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The conditional probability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disease given genotypes,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|G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(4) The joint probability of disease and genotypes, p(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,G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genotype given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disease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|D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Goal: to make statements about the genotype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of the parents given the phenotype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or more offspring.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probability that a parent is a carrier given that the first offspring is healthy 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(G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about if you know that the third offspring developed the disease?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1828800" cy="2139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600" y="3276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28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051679"/>
            <a:ext cx="9067800" cy="313932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Q1 HW1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75432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arrive at the joint distribution from the marginal only with knowledge of the conditional distributions (under independence this is trivial).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Due to the mathematician Bruno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Exchangeable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,….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π={π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p(X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.)  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TRUE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Implication: it provides a basis for formulating models based on conditionally independent distributions, we will use a lot in building Bayesian models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80062"/>
              </p:ext>
            </p:extLst>
          </p:nvPr>
        </p:nvGraphicFramePr>
        <p:xfrm>
          <a:off x="1066800" y="2057400"/>
          <a:ext cx="3030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587500" imgH="279400" progId="Equation.3">
                  <p:embed/>
                </p:oleObj>
              </mc:Choice>
              <mc:Fallback>
                <p:oleObj name="Equation" r:id="rId4" imgW="158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30305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Bernoulli: </a:t>
            </a:r>
            <a:r>
              <a:rPr lang="en-US" sz="2400" dirty="0" smtClean="0">
                <a:solidFill>
                  <a:schemeClr val="tx2"/>
                </a:solidFill>
              </a:rPr>
              <a:t>outcome of an experiment with two possible 	  outcomes (0/1)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73787"/>
              </p:ext>
            </p:extLst>
          </p:nvPr>
        </p:nvGraphicFramePr>
        <p:xfrm>
          <a:off x="1219200" y="3200400"/>
          <a:ext cx="17938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939800" imgH="457200" progId="Equation.3">
                  <p:embed/>
                </p:oleObj>
              </mc:Choice>
              <mc:Fallback>
                <p:oleObj name="Equation" r:id="rId6" imgW="93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3200400"/>
                        <a:ext cx="179387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0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66640"/>
              </p:ext>
            </p:extLst>
          </p:nvPr>
        </p:nvGraphicFramePr>
        <p:xfrm>
          <a:off x="990600" y="1828800"/>
          <a:ext cx="6207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3251200" imgH="495300" progId="Equation.3">
                  <p:embed/>
                </p:oleObj>
              </mc:Choice>
              <mc:Fallback>
                <p:oleObj name="Equation" r:id="rId4" imgW="3251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620712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Binomial</a:t>
            </a:r>
            <a:r>
              <a:rPr lang="en-US" sz="2400" dirty="0" smtClean="0">
                <a:solidFill>
                  <a:schemeClr val="tx2"/>
                </a:solidFill>
              </a:rPr>
              <a:t>:  X=# of successes in </a:t>
            </a:r>
            <a:r>
              <a:rPr lang="en-US" sz="2400" i="1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schemeClr val="tx2"/>
                </a:solidFill>
              </a:rPr>
              <a:t> Bernoulli trails.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57708"/>
              </p:ext>
            </p:extLst>
          </p:nvPr>
        </p:nvGraphicFramePr>
        <p:xfrm>
          <a:off x="1146175" y="3200400"/>
          <a:ext cx="19399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1016000" imgH="457200" progId="Equation.3">
                  <p:embed/>
                </p:oleObj>
              </mc:Choice>
              <mc:Fallback>
                <p:oleObj name="Equation" r:id="rId6" imgW="1016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6175" y="3200400"/>
                        <a:ext cx="19399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80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764</Words>
  <Application>Microsoft Macintosh PowerPoint</Application>
  <PresentationFormat>On-screen Show (4:3)</PresentationFormat>
  <Paragraphs>192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STT 465  Belief, probability, independence, conditional independence, exchangeability</vt:lpstr>
      <vt:lpstr>Beliefs &amp; Probability</vt:lpstr>
      <vt:lpstr>Examples</vt:lpstr>
      <vt:lpstr>Bayesian Learning</vt:lpstr>
      <vt:lpstr>Conditional Independence</vt:lpstr>
      <vt:lpstr>Remarks</vt:lpstr>
      <vt:lpstr>Exchangeability</vt:lpstr>
      <vt:lpstr>Common Distributions  of Discrete RV</vt:lpstr>
      <vt:lpstr>Common Distributions  of Discrete RV</vt:lpstr>
      <vt:lpstr>Common Distributions  of Discrete RV</vt:lpstr>
      <vt:lpstr>Common Distributions  of Discrete RV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332</cp:revision>
  <dcterms:created xsi:type="dcterms:W3CDTF">2012-12-12T17:55:05Z</dcterms:created>
  <dcterms:modified xsi:type="dcterms:W3CDTF">2015-09-09T04:34:45Z</dcterms:modified>
  <cp:category/>
</cp:coreProperties>
</file>