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vml" ContentType="application/vnd.openxmlformats-officedocument.vmlDrawi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notesSlides/notesSlide4.xml" ContentType="application/vnd.openxmlformats-officedocument.presentationml.notesSlide+xml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notesSlides/notesSlide5.xml" ContentType="application/vnd.openxmlformats-officedocument.presentationml.notesSlide+xml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notesSlides/notesSlide6.xml" ContentType="application/vnd.openxmlformats-officedocument.presentationml.notesSlide+xml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notesSlides/notesSlide7.xml" ContentType="application/vnd.openxmlformats-officedocument.presentationml.notesSlide+xml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notesSlides/notesSlide8.xml" ContentType="application/vnd.openxmlformats-officedocument.presentationml.notesSlide+xml"/>
  <Override PartName="/ppt/embeddings/oleObject17.bin" ContentType="application/vnd.openxmlformats-officedocument.oleObject"/>
  <Override PartName="/ppt/embeddings/oleObject18.bin" ContentType="application/vnd.openxmlformats-officedocument.oleObject"/>
  <Override PartName="/ppt/embeddings/oleObject19.bin" ContentType="application/vnd.openxmlformats-officedocument.oleObject"/>
  <Override PartName="/ppt/embeddings/oleObject20.bin" ContentType="application/vnd.openxmlformats-officedocument.oleObject"/>
  <Override PartName="/ppt/embeddings/oleObject21.bin" ContentType="application/vnd.openxmlformats-officedocument.oleObject"/>
  <Override PartName="/ppt/notesSlides/notesSlide9.xml" ContentType="application/vnd.openxmlformats-officedocument.presentationml.notesSlide+xml"/>
  <Override PartName="/ppt/embeddings/oleObject22.bin" ContentType="application/vnd.openxmlformats-officedocument.oleObject"/>
  <Override PartName="/ppt/embeddings/oleObject23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338" r:id="rId2"/>
    <p:sldId id="339" r:id="rId3"/>
    <p:sldId id="340" r:id="rId4"/>
    <p:sldId id="348" r:id="rId5"/>
    <p:sldId id="353" r:id="rId6"/>
    <p:sldId id="354" r:id="rId7"/>
    <p:sldId id="355" r:id="rId8"/>
    <p:sldId id="356" r:id="rId9"/>
    <p:sldId id="357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Gustavo de los Campos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8EE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55" d="100"/>
          <a:sy n="155" d="100"/>
        </p:scale>
        <p:origin x="-73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interSettings" Target="printerSettings/printerSettings1.bin"/><Relationship Id="rId13" Type="http://schemas.openxmlformats.org/officeDocument/2006/relationships/commentAuthors" Target="commentAuthors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4" Type="http://schemas.openxmlformats.org/officeDocument/2006/relationships/image" Target="../media/image4.emf"/><Relationship Id="rId1" Type="http://schemas.openxmlformats.org/officeDocument/2006/relationships/image" Target="../media/image1.emf"/><Relationship Id="rId2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Relationship Id="rId2" Type="http://schemas.openxmlformats.org/officeDocument/2006/relationships/image" Target="../media/image6.emf"/><Relationship Id="rId3" Type="http://schemas.openxmlformats.org/officeDocument/2006/relationships/image" Target="../media/image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Relationship Id="rId2" Type="http://schemas.openxmlformats.org/officeDocument/2006/relationships/image" Target="../media/image8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Relationship Id="rId2" Type="http://schemas.openxmlformats.org/officeDocument/2006/relationships/image" Target="../media/image10.emf"/><Relationship Id="rId3" Type="http://schemas.openxmlformats.org/officeDocument/2006/relationships/image" Target="../media/image11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4" Type="http://schemas.openxmlformats.org/officeDocument/2006/relationships/image" Target="../media/image15.emf"/><Relationship Id="rId1" Type="http://schemas.openxmlformats.org/officeDocument/2006/relationships/image" Target="../media/image12.emf"/><Relationship Id="rId2" Type="http://schemas.openxmlformats.org/officeDocument/2006/relationships/image" Target="../media/image13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4" Type="http://schemas.openxmlformats.org/officeDocument/2006/relationships/image" Target="../media/image19.emf"/><Relationship Id="rId5" Type="http://schemas.openxmlformats.org/officeDocument/2006/relationships/image" Target="../media/image20.emf"/><Relationship Id="rId1" Type="http://schemas.openxmlformats.org/officeDocument/2006/relationships/image" Target="../media/image16.emf"/><Relationship Id="rId2" Type="http://schemas.openxmlformats.org/officeDocument/2006/relationships/image" Target="../media/image17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Relationship Id="rId2" Type="http://schemas.openxmlformats.org/officeDocument/2006/relationships/image" Target="../media/image2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2AD4C0-0FC1-44D9-A720-D776D6428221}" type="datetimeFigureOut">
              <a:rPr lang="en-US" smtClean="0"/>
              <a:pPr/>
              <a:t>9/16/15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CBEE2F-8C26-493F-9430-82D1D1B7C6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5801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BEE2F-8C26-493F-9430-82D1D1B7C623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BEE2F-8C26-493F-9430-82D1D1B7C623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BEE2F-8C26-493F-9430-82D1D1B7C623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BEE2F-8C26-493F-9430-82D1D1B7C623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BEE2F-8C26-493F-9430-82D1D1B7C623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BEE2F-8C26-493F-9430-82D1D1B7C623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BEE2F-8C26-493F-9430-82D1D1B7C623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BEE2F-8C26-493F-9430-82D1D1B7C623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BEE2F-8C26-493F-9430-82D1D1B7C623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811E6-0209-4075-80E7-F5953C8ECEE3}" type="datetime1">
              <a:rPr lang="en-US" smtClean="0"/>
              <a:pPr/>
              <a:t>9/16/15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E6BB1-E6D9-4EE7-828F-046F7223761D}" type="datetime1">
              <a:rPr lang="en-US" smtClean="0"/>
              <a:pPr/>
              <a:t>9/16/15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9C580-A780-4D76-B2D1-C34F1DA97DF0}" type="datetime1">
              <a:rPr lang="en-US" smtClean="0"/>
              <a:pPr/>
              <a:t>9/16/15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9DDAF-3255-4785-974C-BB4FAF02D67E}" type="datetime1">
              <a:rPr lang="en-US" smtClean="0"/>
              <a:pPr/>
              <a:t>9/16/15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4AF86-11D1-4E84-BA60-17130236FDAA}" type="datetime1">
              <a:rPr lang="en-US" smtClean="0"/>
              <a:pPr/>
              <a:t>9/16/15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D670F-7E07-4783-A6F8-B28127B5AF4A}" type="datetime1">
              <a:rPr lang="en-US" smtClean="0"/>
              <a:pPr/>
              <a:t>9/16/15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76DD9-688F-48EE-8233-B3B78BDDA63D}" type="datetime1">
              <a:rPr lang="en-US" smtClean="0"/>
              <a:pPr/>
              <a:t>9/16/15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4A83-AE34-48B8-B90E-70388FDBF0F7}" type="datetime1">
              <a:rPr lang="en-US" smtClean="0"/>
              <a:pPr/>
              <a:t>9/16/15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CA3E2-9601-488E-B92B-23013819BD02}" type="datetime1">
              <a:rPr lang="en-US" smtClean="0"/>
              <a:pPr/>
              <a:t>9/16/15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F1CBD-358A-4E18-86FD-C337233E15F0}" type="datetime1">
              <a:rPr lang="en-US" smtClean="0"/>
              <a:pPr/>
              <a:t>9/16/15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4F0D5-901F-4458-A8F8-F062616694B4}" type="datetime1">
              <a:rPr lang="en-US" smtClean="0"/>
              <a:pPr/>
              <a:t>9/16/15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D84EF-BDBF-448B-906E-D51D4CAF22DC}" type="datetime1">
              <a:rPr lang="en-US" smtClean="0"/>
              <a:pPr/>
              <a:t>9/16/15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BST 612 Spring,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2BAB3-5553-4DDE-9524-81DE503BA3E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1.e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2.emf"/><Relationship Id="rId8" Type="http://schemas.openxmlformats.org/officeDocument/2006/relationships/oleObject" Target="../embeddings/oleObject3.bin"/><Relationship Id="rId9" Type="http://schemas.openxmlformats.org/officeDocument/2006/relationships/image" Target="../media/image3.emf"/><Relationship Id="rId10" Type="http://schemas.openxmlformats.org/officeDocument/2006/relationships/oleObject" Target="../embeddings/oleObject4.bin"/><Relationship Id="rId11" Type="http://schemas.openxmlformats.org/officeDocument/2006/relationships/image" Target="../media/image4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5.emf"/><Relationship Id="rId6" Type="http://schemas.openxmlformats.org/officeDocument/2006/relationships/oleObject" Target="../embeddings/oleObject6.bin"/><Relationship Id="rId7" Type="http://schemas.openxmlformats.org/officeDocument/2006/relationships/image" Target="../media/image6.emf"/><Relationship Id="rId8" Type="http://schemas.openxmlformats.org/officeDocument/2006/relationships/oleObject" Target="../embeddings/oleObject7.bin"/><Relationship Id="rId9" Type="http://schemas.openxmlformats.org/officeDocument/2006/relationships/image" Target="../media/image7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oleObject" Target="../embeddings/oleObject8.bin"/><Relationship Id="rId5" Type="http://schemas.openxmlformats.org/officeDocument/2006/relationships/image" Target="../media/image5.emf"/><Relationship Id="rId6" Type="http://schemas.openxmlformats.org/officeDocument/2006/relationships/oleObject" Target="../embeddings/oleObject9.bin"/><Relationship Id="rId7" Type="http://schemas.openxmlformats.org/officeDocument/2006/relationships/image" Target="../media/image8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oleObject" Target="../embeddings/oleObject10.bin"/><Relationship Id="rId5" Type="http://schemas.openxmlformats.org/officeDocument/2006/relationships/image" Target="../media/image9.emf"/><Relationship Id="rId6" Type="http://schemas.openxmlformats.org/officeDocument/2006/relationships/oleObject" Target="../embeddings/oleObject11.bin"/><Relationship Id="rId7" Type="http://schemas.openxmlformats.org/officeDocument/2006/relationships/image" Target="../media/image10.emf"/><Relationship Id="rId8" Type="http://schemas.openxmlformats.org/officeDocument/2006/relationships/oleObject" Target="../embeddings/oleObject12.bin"/><Relationship Id="rId9" Type="http://schemas.openxmlformats.org/officeDocument/2006/relationships/image" Target="../media/image11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oleObject" Target="../embeddings/oleObject13.bin"/><Relationship Id="rId5" Type="http://schemas.openxmlformats.org/officeDocument/2006/relationships/image" Target="../media/image12.emf"/><Relationship Id="rId6" Type="http://schemas.openxmlformats.org/officeDocument/2006/relationships/oleObject" Target="../embeddings/oleObject14.bin"/><Relationship Id="rId7" Type="http://schemas.openxmlformats.org/officeDocument/2006/relationships/image" Target="../media/image13.emf"/><Relationship Id="rId8" Type="http://schemas.openxmlformats.org/officeDocument/2006/relationships/oleObject" Target="../embeddings/oleObject15.bin"/><Relationship Id="rId9" Type="http://schemas.openxmlformats.org/officeDocument/2006/relationships/image" Target="../media/image14.emf"/><Relationship Id="rId10" Type="http://schemas.openxmlformats.org/officeDocument/2006/relationships/oleObject" Target="../embeddings/oleObject16.bin"/><Relationship Id="rId11" Type="http://schemas.openxmlformats.org/officeDocument/2006/relationships/image" Target="../media/image15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9.emf"/><Relationship Id="rId12" Type="http://schemas.openxmlformats.org/officeDocument/2006/relationships/oleObject" Target="../embeddings/oleObject21.bin"/><Relationship Id="rId13" Type="http://schemas.openxmlformats.org/officeDocument/2006/relationships/image" Target="../media/image20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Relationship Id="rId4" Type="http://schemas.openxmlformats.org/officeDocument/2006/relationships/oleObject" Target="../embeddings/oleObject17.bin"/><Relationship Id="rId5" Type="http://schemas.openxmlformats.org/officeDocument/2006/relationships/image" Target="../media/image16.emf"/><Relationship Id="rId6" Type="http://schemas.openxmlformats.org/officeDocument/2006/relationships/oleObject" Target="../embeddings/oleObject18.bin"/><Relationship Id="rId7" Type="http://schemas.openxmlformats.org/officeDocument/2006/relationships/image" Target="../media/image17.emf"/><Relationship Id="rId8" Type="http://schemas.openxmlformats.org/officeDocument/2006/relationships/oleObject" Target="../embeddings/oleObject19.bin"/><Relationship Id="rId9" Type="http://schemas.openxmlformats.org/officeDocument/2006/relationships/image" Target="../media/image18.emf"/><Relationship Id="rId10" Type="http://schemas.openxmlformats.org/officeDocument/2006/relationships/oleObject" Target="../embeddings/oleObject20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oleObject" Target="../embeddings/oleObject22.bin"/><Relationship Id="rId5" Type="http://schemas.openxmlformats.org/officeDocument/2006/relationships/image" Target="../media/image21.emf"/><Relationship Id="rId6" Type="http://schemas.openxmlformats.org/officeDocument/2006/relationships/oleObject" Target="../embeddings/oleObject23.bin"/><Relationship Id="rId7" Type="http://schemas.openxmlformats.org/officeDocument/2006/relationships/image" Target="../media/image22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0600" y="2133600"/>
            <a:ext cx="7772400" cy="762000"/>
          </a:xfrm>
        </p:spPr>
        <p:txBody>
          <a:bodyPr>
            <a:normAutofit fontScale="90000"/>
          </a:bodyPr>
          <a:lstStyle/>
          <a:p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STT 465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/>
            </a:r>
            <a:br>
              <a:rPr lang="en-US" sz="32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Single-parameter models: </a:t>
            </a:r>
            <a:b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Beta-Binomial &amp; Poisson</a:t>
            </a:r>
            <a:b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/>
            </a:r>
            <a:b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3200" dirty="0" smtClean="0">
                <a:solidFill>
                  <a:schemeClr val="tx2"/>
                </a:solidFill>
              </a:rPr>
              <a:t>(G. de los Campos)</a:t>
            </a:r>
            <a:endParaRPr lang="en-US" sz="3200" dirty="0">
              <a:solidFill>
                <a:schemeClr val="tx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STT 465, MSU, Fall, 2015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75984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76201"/>
            <a:ext cx="7772400" cy="762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Beta-Binomial</a:t>
            </a:r>
            <a:endParaRPr 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STT 465, MSU, Fall, 2015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990600"/>
            <a:ext cx="8229600" cy="4524316"/>
          </a:xfrm>
          <a:prstGeom prst="rect">
            <a:avLst/>
          </a:prstGeom>
          <a:noFill/>
          <a:ln>
            <a:solidFill>
              <a:srgbClr val="8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OUTLINE: </a:t>
            </a:r>
          </a:p>
          <a:p>
            <a:pPr algn="ctr"/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Elements of the models:</a:t>
            </a: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	(1)  Sampling model p(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Y|θ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(2)  Prior distribution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θ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)  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(3)  From (1) and (2) and using Bayes Rule,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we derive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the posterior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                      distribution of the parameter given the data, p(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θ|Y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)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	(4)  In this case the posterior distribution has a recognizable form.</a:t>
            </a:r>
          </a:p>
          <a:p>
            <a:pPr marL="285750" indent="-285750">
              <a:buFont typeface="Symbol" charset="0"/>
              <a:buChar char="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Inference</a:t>
            </a: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	- Posterior mean and posterior variance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- Is the Bayesian estimator unbiased?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- What happens as sample size increases?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                   (consider both the effects on bias and variance)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- Posterior credibility regions (interpretation, types,…)</a:t>
            </a: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8172469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bldLvl="2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76201"/>
            <a:ext cx="7772400" cy="762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Beta-Binomial</a:t>
            </a:r>
            <a:endParaRPr 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STT 465, MSU, Fall, 2015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762000"/>
            <a:ext cx="8229600" cy="5632312"/>
          </a:xfrm>
          <a:prstGeom prst="rect">
            <a:avLst/>
          </a:prstGeom>
          <a:noFill/>
          <a:ln>
            <a:solidFill>
              <a:srgbClr val="8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marL="285750" indent="-285750">
              <a:buFont typeface="Symbol" charset="0"/>
              <a:buChar char="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Sampling model</a:t>
            </a:r>
          </a:p>
          <a:p>
            <a:pPr marL="285750" indent="-285750">
              <a:buFont typeface="Symbol" charset="0"/>
              <a:buChar char=""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    [Assuming IID]</a:t>
            </a: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Prior: we will consider a Beta distribution (the uniform is a special case)</a:t>
            </a:r>
          </a:p>
          <a:p>
            <a:pPr marL="285750" indent="-285750">
              <a:buFont typeface="Symbol" charset="0"/>
              <a:buChar char=""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Discuss: Kernel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vs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Integrating constant.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9754107"/>
              </p:ext>
            </p:extLst>
          </p:nvPr>
        </p:nvGraphicFramePr>
        <p:xfrm>
          <a:off x="2691245" y="1295400"/>
          <a:ext cx="264275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3" name="Equation" r:id="rId4" imgW="1384300" imgH="279400" progId="Equation.3">
                  <p:embed/>
                </p:oleObj>
              </mc:Choice>
              <mc:Fallback>
                <p:oleObj name="Equation" r:id="rId4" imgW="1384300" imgH="279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691245" y="1295400"/>
                        <a:ext cx="2642755" cy="53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3367234"/>
              </p:ext>
            </p:extLst>
          </p:nvPr>
        </p:nvGraphicFramePr>
        <p:xfrm>
          <a:off x="609600" y="2514600"/>
          <a:ext cx="7853363" cy="5322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4" name="Equation" r:id="rId6" imgW="4686300" imgH="317500" progId="Equation.3">
                  <p:embed/>
                </p:oleObj>
              </mc:Choice>
              <mc:Fallback>
                <p:oleObj name="Equation" r:id="rId6" imgW="4686300" imgH="317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09600" y="2514600"/>
                        <a:ext cx="7853363" cy="5322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4185684"/>
              </p:ext>
            </p:extLst>
          </p:nvPr>
        </p:nvGraphicFramePr>
        <p:xfrm>
          <a:off x="990600" y="4038600"/>
          <a:ext cx="7391400" cy="8463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5" name="Equation" r:id="rId8" imgW="4318000" imgH="495300" progId="Equation.3">
                  <p:embed/>
                </p:oleObj>
              </mc:Choice>
              <mc:Fallback>
                <p:oleObj name="Equation" r:id="rId8" imgW="4318000" imgH="495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990600" y="4038600"/>
                        <a:ext cx="7391400" cy="84632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252879"/>
              </p:ext>
            </p:extLst>
          </p:nvPr>
        </p:nvGraphicFramePr>
        <p:xfrm>
          <a:off x="2984157" y="5105400"/>
          <a:ext cx="3492843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6" name="Equation" r:id="rId10" imgW="2438400" imgH="469900" progId="Equation.3">
                  <p:embed/>
                </p:oleObj>
              </mc:Choice>
              <mc:Fallback>
                <p:oleObj name="Equation" r:id="rId10" imgW="2438400" imgH="469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984157" y="5105400"/>
                        <a:ext cx="3492843" cy="673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454866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bldLvl="2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76201"/>
            <a:ext cx="7772400" cy="762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Posterior Distribution</a:t>
            </a:r>
            <a:endParaRPr 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STT 465, MSU, Fall, 2015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200" y="768488"/>
            <a:ext cx="9067800" cy="5632312"/>
          </a:xfrm>
          <a:prstGeom prst="rect">
            <a:avLst/>
          </a:prstGeom>
          <a:noFill/>
          <a:ln>
            <a:solidFill>
              <a:srgbClr val="8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marL="285750" indent="-285750">
              <a:buFont typeface="Symbol" charset="0"/>
              <a:buChar char="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According to Bayes’ rule</a:t>
            </a:r>
          </a:p>
          <a:p>
            <a:pPr marL="285750" indent="-285750">
              <a:buFont typeface="Symbol" charset="0"/>
              <a:buChar char=""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Finding the integrating constant</a:t>
            </a: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0665001"/>
              </p:ext>
            </p:extLst>
          </p:nvPr>
        </p:nvGraphicFramePr>
        <p:xfrm>
          <a:off x="1219200" y="1447800"/>
          <a:ext cx="6773197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Equation" r:id="rId4" imgW="3479800" imgH="469900" progId="Equation.3">
                  <p:embed/>
                </p:oleObj>
              </mc:Choice>
              <mc:Fallback>
                <p:oleObj name="Equation" r:id="rId4" imgW="3479800" imgH="469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219200" y="1447800"/>
                        <a:ext cx="6773197" cy="914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8826653"/>
              </p:ext>
            </p:extLst>
          </p:nvPr>
        </p:nvGraphicFramePr>
        <p:xfrm>
          <a:off x="893763" y="2438400"/>
          <a:ext cx="7119937" cy="963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" name="Equation" r:id="rId6" imgW="3657600" imgH="495300" progId="Equation.3">
                  <p:embed/>
                </p:oleObj>
              </mc:Choice>
              <mc:Fallback>
                <p:oleObj name="Equation" r:id="rId6" imgW="3657600" imgH="495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93763" y="2438400"/>
                        <a:ext cx="7119937" cy="9636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8679037"/>
              </p:ext>
            </p:extLst>
          </p:nvPr>
        </p:nvGraphicFramePr>
        <p:xfrm>
          <a:off x="4191000" y="3962400"/>
          <a:ext cx="3567793" cy="175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name="Equation" r:id="rId8" imgW="2895600" imgH="1422400" progId="Equation.3">
                  <p:embed/>
                </p:oleObj>
              </mc:Choice>
              <mc:Fallback>
                <p:oleObj name="Equation" r:id="rId8" imgW="2895600" imgH="1422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191000" y="3962400"/>
                        <a:ext cx="3567793" cy="175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635948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bldLvl="2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76201"/>
            <a:ext cx="7772400" cy="762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Posterior Distribution</a:t>
            </a:r>
            <a:endParaRPr 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STT 465, MSU, Fall, 2015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200" y="768488"/>
            <a:ext cx="9067800" cy="5355313"/>
          </a:xfrm>
          <a:prstGeom prst="rect">
            <a:avLst/>
          </a:prstGeom>
          <a:noFill/>
          <a:ln>
            <a:solidFill>
              <a:srgbClr val="8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marL="285750" indent="-285750">
              <a:buFont typeface="Symbol" charset="0"/>
              <a:buChar char="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Therefore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Because the posterior distribution has the same form as that of the prior, we say that</a:t>
            </a: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    the Beta prior is Conjugate to the Binomial likelihood.</a:t>
            </a: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Discuss:</a:t>
            </a:r>
          </a:p>
          <a:p>
            <a:pPr marL="285750" indent="-285750">
              <a:buFont typeface="Symbol" charset="0"/>
              <a:buChar char=""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		- Posterior Vs. Prior Mean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	- Posterior variance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Vs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sample size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	- Posterior credibility regions (definition &amp; interpretation).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1331494"/>
              </p:ext>
            </p:extLst>
          </p:nvPr>
        </p:nvGraphicFramePr>
        <p:xfrm>
          <a:off x="1219200" y="1447800"/>
          <a:ext cx="6773197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2" name="Equation" r:id="rId4" imgW="3479800" imgH="469900" progId="Equation.3">
                  <p:embed/>
                </p:oleObj>
              </mc:Choice>
              <mc:Fallback>
                <p:oleObj name="Equation" r:id="rId4" imgW="3479800" imgH="469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219200" y="1447800"/>
                        <a:ext cx="6773197" cy="914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3741213"/>
              </p:ext>
            </p:extLst>
          </p:nvPr>
        </p:nvGraphicFramePr>
        <p:xfrm>
          <a:off x="1016000" y="2451100"/>
          <a:ext cx="6873875" cy="938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3" name="Equation" r:id="rId6" imgW="3530600" imgH="482600" progId="Equation.3">
                  <p:embed/>
                </p:oleObj>
              </mc:Choice>
              <mc:Fallback>
                <p:oleObj name="Equation" r:id="rId6" imgW="3530600" imgH="482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016000" y="2451100"/>
                        <a:ext cx="6873875" cy="9382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366541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bldLvl="2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-152400"/>
            <a:ext cx="7772400" cy="7620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</a:rPr>
              <a:t>Poisson Model: Likelihood Analyses</a:t>
            </a:r>
            <a:endParaRPr lang="en-US" sz="28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STT 465, MSU, Fall, 2015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200" y="533400"/>
            <a:ext cx="9067800" cy="5909311"/>
          </a:xfrm>
          <a:prstGeom prst="rect">
            <a:avLst/>
          </a:prstGeom>
          <a:noFill/>
          <a:ln>
            <a:solidFill>
              <a:srgbClr val="8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marL="285750" indent="-285750">
              <a:buFont typeface="Symbol" charset="0"/>
              <a:buChar char="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Data: count (y</a:t>
            </a:r>
            <a:r>
              <a:rPr lang="en-US" baseline="-25000" dirty="0" smtClean="0">
                <a:solidFill>
                  <a:schemeClr val="accent1">
                    <a:lumMod val="75000"/>
                  </a:schemeClr>
                </a:solidFill>
              </a:rPr>
              <a:t>i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=0,1,2,….)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Probability model</a:t>
            </a:r>
          </a:p>
          <a:p>
            <a:pPr marL="285750" indent="-285750">
              <a:buFont typeface="Symbol" charset="0"/>
              <a:buChar char=""/>
            </a:pP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    [Question: What part is the kernel and what part is the integrating constant?]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 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[Question: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How would you find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the integrating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constant if are give the kernel?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]</a:t>
            </a: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Expected value and variance: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   [Question: how would you determine the E[] and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Var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[]? ]</a:t>
            </a: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    [Question: what is the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coef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. of variation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sd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(y)/|E(y)|?]</a:t>
            </a: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Joint distribution of n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iid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draws from a Poisson model (Sampling Model)</a:t>
            </a:r>
          </a:p>
          <a:p>
            <a:pPr marL="285750" indent="-285750">
              <a:buFont typeface="Symbol" charset="0"/>
              <a:buChar char=""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  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   [ Discuss: sufficient statistic ]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   [ Discuss: how to get MLE of theta?; Does it have a closed form?]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   [ Discuss: what is the sampling variance of the MLE estimator?]</a:t>
            </a:r>
            <a:b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    [ Discuss: how would you provide an approximate 95% CI for the MLE estimate?]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1603176"/>
              </p:ext>
            </p:extLst>
          </p:nvPr>
        </p:nvGraphicFramePr>
        <p:xfrm>
          <a:off x="2209800" y="990600"/>
          <a:ext cx="2282825" cy="6815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" name="Equation" r:id="rId4" imgW="1485900" imgH="444500" progId="Equation.3">
                  <p:embed/>
                </p:oleObj>
              </mc:Choice>
              <mc:Fallback>
                <p:oleObj name="Equation" r:id="rId4" imgW="1485900" imgH="444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209800" y="990600"/>
                        <a:ext cx="2282825" cy="6815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7086703"/>
              </p:ext>
            </p:extLst>
          </p:nvPr>
        </p:nvGraphicFramePr>
        <p:xfrm>
          <a:off x="3276600" y="2667000"/>
          <a:ext cx="2085974" cy="4174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" name="Equation" r:id="rId6" imgW="1206500" imgH="241300" progId="Equation.3">
                  <p:embed/>
                </p:oleObj>
              </mc:Choice>
              <mc:Fallback>
                <p:oleObj name="Equation" r:id="rId6" imgW="12065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276600" y="2667000"/>
                        <a:ext cx="2085974" cy="41747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5213780"/>
              </p:ext>
            </p:extLst>
          </p:nvPr>
        </p:nvGraphicFramePr>
        <p:xfrm>
          <a:off x="1279525" y="4343400"/>
          <a:ext cx="6127750" cy="700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" name="Equation" r:id="rId8" imgW="3987800" imgH="457200" progId="Equation.3">
                  <p:embed/>
                </p:oleObj>
              </mc:Choice>
              <mc:Fallback>
                <p:oleObj name="Equation" r:id="rId8" imgW="39878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279525" y="4343400"/>
                        <a:ext cx="6127750" cy="7000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973429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bldLvl="2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-152400"/>
            <a:ext cx="7772400" cy="7620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</a:rPr>
              <a:t>Poisson Model: In search for a conjugate prior</a:t>
            </a:r>
            <a:endParaRPr lang="en-US" sz="28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STT 465, MSU, Fall, 2015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200" y="533400"/>
            <a:ext cx="9067800" cy="5909311"/>
          </a:xfrm>
          <a:prstGeom prst="rect">
            <a:avLst/>
          </a:prstGeom>
          <a:noFill/>
          <a:ln>
            <a:solidFill>
              <a:srgbClr val="8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marL="285750" indent="-285750">
              <a:buFont typeface="Symbol" charset="0"/>
              <a:buChar char="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Likelihood</a:t>
            </a:r>
          </a:p>
          <a:p>
            <a:pPr marL="285750" indent="-285750">
              <a:buFont typeface="Symbol" charset="0"/>
              <a:buChar char=""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We may guess that a conjugate prior may have this form:</a:t>
            </a: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If we have something like that, the posterior will have the following kernel</a:t>
            </a:r>
          </a:p>
          <a:p>
            <a:pPr marL="285750" indent="-285750">
              <a:buFont typeface="Symbol" charset="0"/>
              <a:buChar char=""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We have such a form in the Gamma distribution (a=shape; b=rate)</a:t>
            </a: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[Discuss: (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i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) alternative parameterizations, (ii) mean and variance ]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7776478"/>
              </p:ext>
            </p:extLst>
          </p:nvPr>
        </p:nvGraphicFramePr>
        <p:xfrm>
          <a:off x="2184400" y="906463"/>
          <a:ext cx="2205038" cy="388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9" name="Equation" r:id="rId4" imgW="1435100" imgH="254000" progId="Equation.3">
                  <p:embed/>
                </p:oleObj>
              </mc:Choice>
              <mc:Fallback>
                <p:oleObj name="Equation" r:id="rId4" imgW="1435100" imgH="254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84400" y="906463"/>
                        <a:ext cx="2205038" cy="3889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3983168"/>
              </p:ext>
            </p:extLst>
          </p:nvPr>
        </p:nvGraphicFramePr>
        <p:xfrm>
          <a:off x="2484438" y="2200275"/>
          <a:ext cx="1557337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0" name="Equation" r:id="rId6" imgW="1016000" imgH="304800" progId="Equation.3">
                  <p:embed/>
                </p:oleObj>
              </mc:Choice>
              <mc:Fallback>
                <p:oleObj name="Equation" r:id="rId6" imgW="1016000" imgH="304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484438" y="2200275"/>
                        <a:ext cx="1557337" cy="466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7303842"/>
              </p:ext>
            </p:extLst>
          </p:nvPr>
        </p:nvGraphicFramePr>
        <p:xfrm>
          <a:off x="2427288" y="3170238"/>
          <a:ext cx="3338512" cy="1360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1" name="Equation" r:id="rId8" imgW="2171700" imgH="889000" progId="Equation.3">
                  <p:embed/>
                </p:oleObj>
              </mc:Choice>
              <mc:Fallback>
                <p:oleObj name="Equation" r:id="rId8" imgW="2171700" imgH="889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427288" y="3170238"/>
                        <a:ext cx="3338512" cy="13604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8229868"/>
              </p:ext>
            </p:extLst>
          </p:nvPr>
        </p:nvGraphicFramePr>
        <p:xfrm>
          <a:off x="2195513" y="5170488"/>
          <a:ext cx="2420937" cy="75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2" name="Equation" r:id="rId10" imgW="1574800" imgH="495300" progId="Equation.3">
                  <p:embed/>
                </p:oleObj>
              </mc:Choice>
              <mc:Fallback>
                <p:oleObj name="Equation" r:id="rId10" imgW="1574800" imgH="495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195513" y="5170488"/>
                        <a:ext cx="2420937" cy="758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161750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bldLvl="2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-152400"/>
            <a:ext cx="7772400" cy="7620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</a:rPr>
              <a:t>Poisson Model: Posterior Density</a:t>
            </a:r>
            <a:endParaRPr lang="en-US" sz="28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STT 465, MSU, Fall, 2015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200" y="533400"/>
            <a:ext cx="9067800" cy="5078314"/>
          </a:xfrm>
          <a:prstGeom prst="rect">
            <a:avLst/>
          </a:prstGeom>
          <a:noFill/>
          <a:ln>
            <a:solidFill>
              <a:srgbClr val="8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marL="285750" indent="-285750">
              <a:buFont typeface="Symbol" charset="0"/>
              <a:buChar char="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According to Bayes Rule</a:t>
            </a:r>
          </a:p>
          <a:p>
            <a:pPr marL="285750" indent="-285750">
              <a:buFont typeface="Symbol" charset="0"/>
              <a:buChar char=""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In the Gamma-Poisson Model we have</a:t>
            </a: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This can be recognized as the kernel of a Gamma distribution with the following parameters</a:t>
            </a: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9414868"/>
              </p:ext>
            </p:extLst>
          </p:nvPr>
        </p:nvGraphicFramePr>
        <p:xfrm>
          <a:off x="1524000" y="838200"/>
          <a:ext cx="3471862" cy="1127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0" name="Equation" r:id="rId4" imgW="2260600" imgH="736600" progId="Equation.3">
                  <p:embed/>
                </p:oleObj>
              </mc:Choice>
              <mc:Fallback>
                <p:oleObj name="Equation" r:id="rId4" imgW="2260600" imgH="736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24000" y="838200"/>
                        <a:ext cx="3471862" cy="1127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4518496"/>
              </p:ext>
            </p:extLst>
          </p:nvPr>
        </p:nvGraphicFramePr>
        <p:xfrm>
          <a:off x="5638800" y="685800"/>
          <a:ext cx="2420937" cy="75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1" name="Equation" r:id="rId6" imgW="1574800" imgH="495300" progId="Equation.3">
                  <p:embed/>
                </p:oleObj>
              </mc:Choice>
              <mc:Fallback>
                <p:oleObj name="Equation" r:id="rId6" imgW="1574800" imgH="495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638800" y="685800"/>
                        <a:ext cx="2420937" cy="758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1893239"/>
              </p:ext>
            </p:extLst>
          </p:nvPr>
        </p:nvGraphicFramePr>
        <p:xfrm>
          <a:off x="5486400" y="1828800"/>
          <a:ext cx="2205038" cy="388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2" name="Equation" r:id="rId8" imgW="1435100" imgH="254000" progId="Equation.3">
                  <p:embed/>
                </p:oleObj>
              </mc:Choice>
              <mc:Fallback>
                <p:oleObj name="Equation" r:id="rId8" imgW="1435100" imgH="254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486400" y="1828800"/>
                        <a:ext cx="2205038" cy="3889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863183"/>
              </p:ext>
            </p:extLst>
          </p:nvPr>
        </p:nvGraphicFramePr>
        <p:xfrm>
          <a:off x="1801813" y="2559050"/>
          <a:ext cx="4133850" cy="1343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3" name="Equation" r:id="rId10" imgW="2692400" imgH="876300" progId="Equation.3">
                  <p:embed/>
                </p:oleObj>
              </mc:Choice>
              <mc:Fallback>
                <p:oleObj name="Equation" r:id="rId10" imgW="2692400" imgH="876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801813" y="2559050"/>
                        <a:ext cx="4133850" cy="1343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1109522"/>
              </p:ext>
            </p:extLst>
          </p:nvPr>
        </p:nvGraphicFramePr>
        <p:xfrm>
          <a:off x="914400" y="4594225"/>
          <a:ext cx="1296988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4" name="Equation" r:id="rId12" imgW="1054100" imgH="457200" progId="Equation.3">
                  <p:embed/>
                </p:oleObj>
              </mc:Choice>
              <mc:Fallback>
                <p:oleObj name="Equation" r:id="rId12" imgW="10541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914400" y="4594225"/>
                        <a:ext cx="1296988" cy="5635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390356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bldLvl="2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-152400"/>
            <a:ext cx="7772400" cy="7620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</a:rPr>
              <a:t>Poisson Model: Posterior Distribution</a:t>
            </a:r>
            <a:endParaRPr lang="en-US" sz="28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STT 465, MSU, Fall, 2015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200" y="533400"/>
            <a:ext cx="9067800" cy="3970318"/>
          </a:xfrm>
          <a:prstGeom prst="rect">
            <a:avLst/>
          </a:prstGeom>
          <a:noFill/>
          <a:ln>
            <a:solidFill>
              <a:srgbClr val="8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marL="285750" indent="-285750">
              <a:buFont typeface="Symbol" charset="0"/>
              <a:buChar char="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Posterior Mean</a:t>
            </a: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Posterior Variance</a:t>
            </a: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Symbol" charset="0"/>
              <a:buChar char=""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[Discuss: what happens as n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Wingdings"/>
                <a:ea typeface="Wingdings"/>
                <a:cs typeface="Wingdings"/>
                <a:sym typeface="Wingdings"/>
              </a:rPr>
              <a:t>∞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ＭＳ ゴシック"/>
                <a:ea typeface="ＭＳ ゴシック"/>
                <a:cs typeface="ＭＳ ゴシック"/>
                <a:sym typeface="Wingdings"/>
              </a:rPr>
              <a:t>?]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3619107"/>
              </p:ext>
            </p:extLst>
          </p:nvPr>
        </p:nvGraphicFramePr>
        <p:xfrm>
          <a:off x="2133600" y="914400"/>
          <a:ext cx="2184400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5" name="Equation" r:id="rId4" imgW="1422400" imgH="393700" progId="Equation.3">
                  <p:embed/>
                </p:oleObj>
              </mc:Choice>
              <mc:Fallback>
                <p:oleObj name="Equation" r:id="rId4" imgW="1422400" imgH="393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33600" y="914400"/>
                        <a:ext cx="2184400" cy="603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0786050"/>
              </p:ext>
            </p:extLst>
          </p:nvPr>
        </p:nvGraphicFramePr>
        <p:xfrm>
          <a:off x="1912938" y="2228850"/>
          <a:ext cx="2320925" cy="719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6" name="Equation" r:id="rId6" imgW="1511300" imgH="469900" progId="Equation.3">
                  <p:embed/>
                </p:oleObj>
              </mc:Choice>
              <mc:Fallback>
                <p:oleObj name="Equation" r:id="rId6" imgW="1511300" imgH="469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912938" y="2228850"/>
                        <a:ext cx="2320925" cy="7191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752175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bldLvl="2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4138</TotalTime>
  <Words>450</Words>
  <Application>Microsoft Macintosh PowerPoint</Application>
  <PresentationFormat>On-screen Show (4:3)</PresentationFormat>
  <Paragraphs>169</Paragraphs>
  <Slides>9</Slides>
  <Notes>9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Office Theme</vt:lpstr>
      <vt:lpstr>Equation</vt:lpstr>
      <vt:lpstr>STT 465 Single-parameter models:  Beta-Binomial &amp; Poisson   (G. de los Campos)</vt:lpstr>
      <vt:lpstr>Beta-Binomial</vt:lpstr>
      <vt:lpstr>Beta-Binomial</vt:lpstr>
      <vt:lpstr>Posterior Distribution</vt:lpstr>
      <vt:lpstr>Posterior Distribution</vt:lpstr>
      <vt:lpstr>Poisson Model: Likelihood Analyses</vt:lpstr>
      <vt:lpstr>Poisson Model: In search for a conjugate prior</vt:lpstr>
      <vt:lpstr>Poisson Model: Posterior Density</vt:lpstr>
      <vt:lpstr>Poisson Model: Posterior Distribution</vt:lpstr>
    </vt:vector>
  </TitlesOfParts>
  <Manager/>
  <Company>Michigan State University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STT 465</dc:title>
  <dc:subject>Introduction to Bayesian Inference &amp; Bayesian Data Analysis</dc:subject>
  <dc:creator>Gustavo de los Campos</dc:creator>
  <cp:keywords/>
  <dc:description/>
  <cp:lastModifiedBy>Gustavo de los Campos</cp:lastModifiedBy>
  <cp:revision>349</cp:revision>
  <dcterms:created xsi:type="dcterms:W3CDTF">2012-12-12T17:55:05Z</dcterms:created>
  <dcterms:modified xsi:type="dcterms:W3CDTF">2015-09-16T14:00:00Z</dcterms:modified>
  <cp:category/>
</cp:coreProperties>
</file>