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notesSlides/notesSlide5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6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Microsoft_Equation1.bin" ContentType="application/vnd.openxmlformats-officedocument.oleObject"/>
  <Override PartName="/ppt/embeddings/oleObject9.bin" ContentType="application/vnd.openxmlformats-officedocument.oleObject"/>
  <Override PartName="/ppt/notesSlides/notesSlide7.xml" ContentType="application/vnd.openxmlformats-officedocument.presentationml.notesSlide+xml"/>
  <Override PartName="/ppt/embeddings/oleObject10.bin" ContentType="application/vnd.openxmlformats-officedocument.oleObject"/>
  <Override PartName="/ppt/notesSlides/notesSlide8.xml" ContentType="application/vnd.openxmlformats-officedocument.presentationml.notesSlide+xml"/>
  <Override PartName="/ppt/embeddings/oleObject11.bin" ContentType="application/vnd.openxmlformats-officedocument.oleObject"/>
  <Override PartName="/ppt/embeddings/Microsoft_Equation2.bin" ContentType="application/vnd.openxmlformats-officedocument.oleObject"/>
  <Override PartName="/ppt/notesSlides/notesSlide9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0.xml" ContentType="application/vnd.openxmlformats-officedocument.presentationml.notesSlide+xml"/>
  <Override PartName="/ppt/embeddings/oleObject14.bin" ContentType="application/vnd.openxmlformats-officedocument.oleObject"/>
  <Override PartName="/ppt/notesSlides/notesSlide11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2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3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38" r:id="rId2"/>
    <p:sldId id="339" r:id="rId3"/>
    <p:sldId id="343" r:id="rId4"/>
    <p:sldId id="342" r:id="rId5"/>
    <p:sldId id="340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de los Camp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D4C0-0FC1-44D9-A720-D776D6428221}" type="datetimeFigureOut">
              <a:rPr lang="en-US" smtClean="0"/>
              <a:pPr/>
              <a:t>10/5/15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EE2F-8C26-493F-9430-82D1D1B7C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1E6-0209-4075-80E7-F5953C8ECEE3}" type="datetime1">
              <a:rPr lang="en-US" smtClean="0"/>
              <a:pPr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BB1-E6D9-4EE7-828F-046F7223761D}" type="datetime1">
              <a:rPr lang="en-US" smtClean="0"/>
              <a:pPr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580-A780-4D76-B2D1-C34F1DA97DF0}" type="datetime1">
              <a:rPr lang="en-US" smtClean="0"/>
              <a:pPr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DAF-3255-4785-974C-BB4FAF02D67E}" type="datetime1">
              <a:rPr lang="en-US" smtClean="0"/>
              <a:pPr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AF86-11D1-4E84-BA60-17130236FDAA}" type="datetime1">
              <a:rPr lang="en-US" smtClean="0"/>
              <a:pPr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670F-7E07-4783-A6F8-B28127B5AF4A}" type="datetime1">
              <a:rPr lang="en-US" smtClean="0"/>
              <a:pPr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DD9-688F-48EE-8233-B3B78BDDA63D}" type="datetime1">
              <a:rPr lang="en-US" smtClean="0"/>
              <a:pPr/>
              <a:t>10/5/15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4A83-AE34-48B8-B90E-70388FDBF0F7}" type="datetime1">
              <a:rPr lang="en-US" smtClean="0"/>
              <a:pPr/>
              <a:t>10/5/15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A3E2-9601-488E-B92B-23013819BD02}" type="datetime1">
              <a:rPr lang="en-US" smtClean="0"/>
              <a:pPr/>
              <a:t>10/5/15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1CBD-358A-4E18-86FD-C337233E15F0}" type="datetime1">
              <a:rPr lang="en-US" smtClean="0"/>
              <a:pPr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F0D5-901F-4458-A8F8-F062616694B4}" type="datetime1">
              <a:rPr lang="en-US" smtClean="0"/>
              <a:pPr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84EF-BDBF-448B-906E-D51D4CAF22DC}" type="datetime1">
              <a:rPr lang="en-US" smtClean="0"/>
              <a:pPr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9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2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emf"/><Relationship Id="rId12" Type="http://schemas.openxmlformats.org/officeDocument/2006/relationships/oleObject" Target="../embeddings/oleObject23.bin"/><Relationship Id="rId13" Type="http://schemas.openxmlformats.org/officeDocument/2006/relationships/image" Target="../media/image25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22.e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23.emf"/><Relationship Id="rId10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8.emf"/><Relationship Id="rId8" Type="http://schemas.openxmlformats.org/officeDocument/2006/relationships/oleObject" Target="../embeddings/Microsoft_Equation1.bin"/><Relationship Id="rId9" Type="http://schemas.openxmlformats.org/officeDocument/2006/relationships/image" Target="../media/image9.emf"/><Relationship Id="rId10" Type="http://schemas.openxmlformats.org/officeDocument/2006/relationships/oleObject" Target="../embeddings/oleObject9.bin"/><Relationship Id="rId11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2.emf"/><Relationship Id="rId6" Type="http://schemas.openxmlformats.org/officeDocument/2006/relationships/oleObject" Target="../embeddings/Microsoft_Equation2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1336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STT 465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Normal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9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Normal Model (conditional on the mean)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8229600" cy="258532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Posterior density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85360"/>
              </p:ext>
            </p:extLst>
          </p:nvPr>
        </p:nvGraphicFramePr>
        <p:xfrm>
          <a:off x="1447800" y="1905000"/>
          <a:ext cx="5934108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4" imgW="3657600" imgH="1079500" progId="Equation.3">
                  <p:embed/>
                </p:oleObj>
              </mc:Choice>
              <mc:Fallback>
                <p:oleObj name="Equation" r:id="rId4" imgW="3657600" imgH="1079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47800" y="1905000"/>
                        <a:ext cx="5934108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3224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Joint inference on the mean and variance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8229600" cy="5078314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 have discuss the posterior distributions of: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The mean given the variance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The variance given the mean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above are called the fully-conditional distributions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Our goal is to draw samples from the joint posterior distribution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003396"/>
              </p:ext>
            </p:extLst>
          </p:nvPr>
        </p:nvGraphicFramePr>
        <p:xfrm>
          <a:off x="2667000" y="3429000"/>
          <a:ext cx="2717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4" imgW="2717800" imgH="584200" progId="Equation.3">
                  <p:embed/>
                </p:oleObj>
              </mc:Choice>
              <mc:Fallback>
                <p:oleObj name="Equation" r:id="rId4" imgW="2717800" imgH="584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7000" y="3429000"/>
                        <a:ext cx="27178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604890"/>
              </p:ext>
            </p:extLst>
          </p:nvPr>
        </p:nvGraphicFramePr>
        <p:xfrm>
          <a:off x="1327150" y="5067300"/>
          <a:ext cx="4635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6" imgW="4635500" imgH="508000" progId="Equation.3">
                  <p:embed/>
                </p:oleObj>
              </mc:Choice>
              <mc:Fallback>
                <p:oleObj name="Equation" r:id="rId6" imgW="46355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27150" y="5067300"/>
                        <a:ext cx="46355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8778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Composition Sampling (section 5.3)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8229600" cy="5078314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Recall that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p(x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)=p(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|x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)p(x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)=p(x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)p(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Similarly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Or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	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Composition Sampling: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- Sample one unknown from its marginal posterior distribution</a:t>
            </a:r>
          </a:p>
          <a:p>
            <a:pPr lvl="2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Sample the other parameter from its fully-conditional distribution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=&gt; We have already derived the fully conditionals, for implementing composition sampling we need to find one of the marginal posterior distributions.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598682"/>
              </p:ext>
            </p:extLst>
          </p:nvPr>
        </p:nvGraphicFramePr>
        <p:xfrm>
          <a:off x="1673225" y="2895600"/>
          <a:ext cx="5108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4" imgW="3263900" imgH="292100" progId="Equation.3">
                  <p:embed/>
                </p:oleObj>
              </mc:Choice>
              <mc:Fallback>
                <p:oleObj name="Equation" r:id="rId4" imgW="32639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3225" y="2895600"/>
                        <a:ext cx="51085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870185"/>
              </p:ext>
            </p:extLst>
          </p:nvPr>
        </p:nvGraphicFramePr>
        <p:xfrm>
          <a:off x="1657350" y="3657600"/>
          <a:ext cx="49895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6" imgW="3187700" imgH="292100" progId="Equation.3">
                  <p:embed/>
                </p:oleObj>
              </mc:Choice>
              <mc:Fallback>
                <p:oleObj name="Equation" r:id="rId6" imgW="31877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57350" y="3657600"/>
                        <a:ext cx="4989513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2602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Marginal posterior distribution of the variance</a:t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(section 5.3)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066800"/>
            <a:ext cx="86106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Joint Posterior Distribution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Marginal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Posterior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If, without loss of generality, we set 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Where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685714"/>
              </p:ext>
            </p:extLst>
          </p:nvPr>
        </p:nvGraphicFramePr>
        <p:xfrm>
          <a:off x="1570383" y="1828800"/>
          <a:ext cx="681161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Equation" r:id="rId4" imgW="3263900" imgH="292100" progId="Equation.3">
                  <p:embed/>
                </p:oleObj>
              </mc:Choice>
              <mc:Fallback>
                <p:oleObj name="Equation" r:id="rId4" imgW="32639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70383" y="1828800"/>
                        <a:ext cx="6811617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417480"/>
              </p:ext>
            </p:extLst>
          </p:nvPr>
        </p:nvGraphicFramePr>
        <p:xfrm>
          <a:off x="1523999" y="2895600"/>
          <a:ext cx="582969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Equation" r:id="rId6" imgW="3238500" imgH="889000" progId="Equation.3">
                  <p:embed/>
                </p:oleObj>
              </mc:Choice>
              <mc:Fallback>
                <p:oleObj name="Equation" r:id="rId6" imgW="3238500" imgH="889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3999" y="2895600"/>
                        <a:ext cx="5829693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641141"/>
              </p:ext>
            </p:extLst>
          </p:nvPr>
        </p:nvGraphicFramePr>
        <p:xfrm>
          <a:off x="4114799" y="4800600"/>
          <a:ext cx="118533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Equation" r:id="rId8" imgW="508000" imgH="228600" progId="Equation.3">
                  <p:embed/>
                </p:oleObj>
              </mc:Choice>
              <mc:Fallback>
                <p:oleObj name="Equation" r:id="rId8" imgW="508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14799" y="4800600"/>
                        <a:ext cx="1185333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409141"/>
              </p:ext>
            </p:extLst>
          </p:nvPr>
        </p:nvGraphicFramePr>
        <p:xfrm>
          <a:off x="2292350" y="5410200"/>
          <a:ext cx="3917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Equation" r:id="rId10" imgW="2501900" imgH="292100" progId="Equation.3">
                  <p:embed/>
                </p:oleObj>
              </mc:Choice>
              <mc:Fallback>
                <p:oleObj name="Equation" r:id="rId10" imgW="25019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92350" y="5410200"/>
                        <a:ext cx="391795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594989"/>
              </p:ext>
            </p:extLst>
          </p:nvPr>
        </p:nvGraphicFramePr>
        <p:xfrm>
          <a:off x="1219200" y="5884862"/>
          <a:ext cx="70866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Equation" r:id="rId12" imgW="4584700" imgH="431800" progId="Equation.3">
                  <p:embed/>
                </p:oleObj>
              </mc:Choice>
              <mc:Fallback>
                <p:oleObj name="Equation" r:id="rId12" imgW="45847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19200" y="5884862"/>
                        <a:ext cx="7086600" cy="668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6146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762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Composition Sampling (section 5.3)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685800"/>
            <a:ext cx="8229600" cy="590931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Algorithm (composition sampling):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  Sample the error variance from its marginal posterior dist. [3]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(ii)  Sample the mean from the fully conditional dist., [2]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(iii) Repeat 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 &amp; (ii) B times.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[See examples_5.md in </a:t>
            </a:r>
            <a:r>
              <a:rPr lang="en-US" dirty="0" err="1" smtClean="0">
                <a:solidFill>
                  <a:schemeClr val="accent2"/>
                </a:solidFill>
              </a:rPr>
              <a:t>GitHub</a:t>
            </a:r>
            <a:r>
              <a:rPr lang="en-US" dirty="0" smtClean="0">
                <a:solidFill>
                  <a:schemeClr val="accent2"/>
                </a:solidFill>
              </a:rPr>
              <a:t>]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Intro to Gibbs sampler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- Composition sampling gives IID samples from the joint posterior dist.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- Gibbs sampling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 Initialize the mean (e.g., set the mu=sample mean)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 Sample the variance from its fully conditional dist. [2]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(ii) Sample the mean from its fully conditional dist. [3]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(iii) Repeat 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 and (ii) B times.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The above algorithm renders samples from the joint posterior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(note these are not IID)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[See examples_5.md in </a:t>
            </a:r>
            <a:r>
              <a:rPr lang="en-US" dirty="0" err="1">
                <a:solidFill>
                  <a:schemeClr val="accent2"/>
                </a:solidFill>
              </a:rPr>
              <a:t>GitHub</a:t>
            </a:r>
            <a:r>
              <a:rPr lang="en-US" dirty="0" smtClean="0">
                <a:solidFill>
                  <a:schemeClr val="accent2"/>
                </a:solidFill>
              </a:rPr>
              <a:t>]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130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Normal Model (I)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838200"/>
            <a:ext cx="8229600" cy="3970318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Normal Model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Likelihood Function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Maximum Likelihood Estimation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Bayesian Model: Conditional on the variance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- Model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Derivation of the posterior distribution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Posterior mean and posterior variance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Comparison with MLE (variance, bias &amp; MSE)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Predictive distribution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24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Normal Model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838200"/>
            <a:ext cx="82296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=&gt; Conditional distribution of the data:</a:t>
            </a: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For a sample of size n we have: </a:t>
            </a:r>
          </a:p>
          <a:p>
            <a:pPr marL="285750" indent="-285750" algn="just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Maximum likelihood estimation (steps):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- Take the log,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Take derivatives with respect to each parameter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(1</a:t>
            </a:r>
            <a:r>
              <a:rPr lang="en-US" baseline="30000" dirty="0" smtClean="0">
                <a:solidFill>
                  <a:schemeClr val="accent1">
                    <a:lumMod val="75000"/>
                  </a:schemeClr>
                </a:solidFill>
              </a:rPr>
              <a:t>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Order Conditions, FOCs) Set each of the derivatives equal to zero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Solve for the parameters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Check the sign of 2</a:t>
            </a:r>
            <a:r>
              <a:rPr lang="en-US" baseline="30000" dirty="0" smtClean="0">
                <a:solidFill>
                  <a:schemeClr val="accent1">
                    <a:lumMod val="75000"/>
                  </a:schemeClr>
                </a:solidFill>
              </a:rPr>
              <a:t>nd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order derivatives.</a:t>
            </a: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429606"/>
              </p:ext>
            </p:extLst>
          </p:nvPr>
        </p:nvGraphicFramePr>
        <p:xfrm>
          <a:off x="2209799" y="1447800"/>
          <a:ext cx="4117181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4" imgW="2057400" imgH="457200" progId="Equation.3">
                  <p:embed/>
                </p:oleObj>
              </mc:Choice>
              <mc:Fallback>
                <p:oleObj name="Equation" r:id="rId4" imgW="2057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9799" y="1447800"/>
                        <a:ext cx="4117181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067654"/>
              </p:ext>
            </p:extLst>
          </p:nvPr>
        </p:nvGraphicFramePr>
        <p:xfrm>
          <a:off x="703263" y="2987675"/>
          <a:ext cx="754856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6" imgW="4191000" imgH="457200" progId="Equation.3">
                  <p:embed/>
                </p:oleObj>
              </mc:Choice>
              <mc:Fallback>
                <p:oleObj name="Equation" r:id="rId6" imgW="4191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3263" y="2987675"/>
                        <a:ext cx="7548562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3659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Normal Model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838200"/>
            <a:ext cx="8229600" cy="258532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MLEs are (derivation presented in class):</a:t>
            </a:r>
          </a:p>
          <a:p>
            <a:pPr marL="285750" indent="-285750" algn="just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Discuss: Bias and Variance of the MLE; approximate 95% CI.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859989"/>
              </p:ext>
            </p:extLst>
          </p:nvPr>
        </p:nvGraphicFramePr>
        <p:xfrm>
          <a:off x="2116566" y="1676400"/>
          <a:ext cx="4817634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4" imgW="2844800" imgH="495300" progId="Equation.3">
                  <p:embed/>
                </p:oleObj>
              </mc:Choice>
              <mc:Fallback>
                <p:oleObj name="Equation" r:id="rId4" imgW="28448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6566" y="1676400"/>
                        <a:ext cx="4817634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7290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Inference (conditional on the variance)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838200"/>
            <a:ext cx="8229600" cy="535531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(I) Likelihood</a:t>
            </a:r>
          </a:p>
          <a:p>
            <a:pPr marL="400050" indent="-400050" algn="just">
              <a:buAutoNum type="romanUcParenBoth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(II) A conjugate Prior for the Mean</a:t>
            </a: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(II) Posterior distribution</a:t>
            </a: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[Combine the two quadratic forms, remove terms that do not involve the mean]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707460"/>
              </p:ext>
            </p:extLst>
          </p:nvPr>
        </p:nvGraphicFramePr>
        <p:xfrm>
          <a:off x="2530475" y="1066800"/>
          <a:ext cx="531257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4" imgW="2654300" imgH="381000" progId="Equation.3">
                  <p:embed/>
                </p:oleObj>
              </mc:Choice>
              <mc:Fallback>
                <p:oleObj name="Equation" r:id="rId4" imgW="2654300" imgH="38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30475" y="1066800"/>
                        <a:ext cx="531257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837061"/>
              </p:ext>
            </p:extLst>
          </p:nvPr>
        </p:nvGraphicFramePr>
        <p:xfrm>
          <a:off x="2547938" y="2651124"/>
          <a:ext cx="43821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6" imgW="2286000" imgH="406400" progId="Equation.3">
                  <p:embed/>
                </p:oleObj>
              </mc:Choice>
              <mc:Fallback>
                <p:oleObj name="Equation" r:id="rId6" imgW="22860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47938" y="2651124"/>
                        <a:ext cx="4382100" cy="77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86898"/>
              </p:ext>
            </p:extLst>
          </p:nvPr>
        </p:nvGraphicFramePr>
        <p:xfrm>
          <a:off x="1371600" y="3962400"/>
          <a:ext cx="718756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8" imgW="4089400" imgH="1041400" progId="Equation.3">
                  <p:embed/>
                </p:oleObj>
              </mc:Choice>
              <mc:Fallback>
                <p:oleObj name="Equation" r:id="rId8" imgW="4089400" imgH="1041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71600" y="3962400"/>
                        <a:ext cx="718756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8968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76200"/>
            <a:ext cx="8991600" cy="762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Steps required to drive the posterior distribution of the mean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762000"/>
            <a:ext cx="89154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(II) Posterior distribution [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cont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Let                                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575036"/>
              </p:ext>
            </p:extLst>
          </p:nvPr>
        </p:nvGraphicFramePr>
        <p:xfrm>
          <a:off x="304800" y="1152524"/>
          <a:ext cx="8322401" cy="357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Equation" r:id="rId4" imgW="5791200" imgH="2489200" progId="Equation.3">
                  <p:embed/>
                </p:oleObj>
              </mc:Choice>
              <mc:Fallback>
                <p:oleObj name="Equation" r:id="rId4" imgW="5791200" imgH="2489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1152524"/>
                        <a:ext cx="8322401" cy="357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549393"/>
              </p:ext>
            </p:extLst>
          </p:nvPr>
        </p:nvGraphicFramePr>
        <p:xfrm>
          <a:off x="838200" y="4876800"/>
          <a:ext cx="80057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Equation" r:id="rId6" imgW="584200" imgH="342900" progId="Equation.3">
                  <p:embed/>
                </p:oleObj>
              </mc:Choice>
              <mc:Fallback>
                <p:oleObj name="Equation" r:id="rId6" imgW="5842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200" y="4876800"/>
                        <a:ext cx="80057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593831"/>
              </p:ext>
            </p:extLst>
          </p:nvPr>
        </p:nvGraphicFramePr>
        <p:xfrm>
          <a:off x="1958975" y="4822825"/>
          <a:ext cx="10890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Equation" r:id="rId8" imgW="635000" imgH="342900" progId="Equation.3">
                  <p:embed/>
                </p:oleObj>
              </mc:Choice>
              <mc:Fallback>
                <p:oleObj name="Equation" r:id="rId8" imgW="6350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58975" y="4822825"/>
                        <a:ext cx="1089025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939684"/>
              </p:ext>
            </p:extLst>
          </p:nvPr>
        </p:nvGraphicFramePr>
        <p:xfrm>
          <a:off x="1143000" y="5562600"/>
          <a:ext cx="6188853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Equation" r:id="rId10" imgW="3263900" imgH="406400" progId="Equation.3">
                  <p:embed/>
                </p:oleObj>
              </mc:Choice>
              <mc:Fallback>
                <p:oleObj name="Equation" r:id="rId10" imgW="32639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43000" y="5562600"/>
                        <a:ext cx="6188853" cy="769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7703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Inference (conditional on the variance)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762000"/>
            <a:ext cx="8229600" cy="535531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617257"/>
              </p:ext>
            </p:extLst>
          </p:nvPr>
        </p:nvGraphicFramePr>
        <p:xfrm>
          <a:off x="1066800" y="1219200"/>
          <a:ext cx="737497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4" imgW="3644900" imgH="2260600" progId="Equation.3">
                  <p:embed/>
                </p:oleObj>
              </mc:Choice>
              <mc:Fallback>
                <p:oleObj name="Equation" r:id="rId4" imgW="3644900" imgH="2260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6800" y="1219200"/>
                        <a:ext cx="7374970" cy="457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4608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Compare MLE &amp; Bayesian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762000"/>
            <a:ext cx="8229600" cy="5078314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=&gt; In this case the MLE is unbiased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=&gt; The Bayesian estimate is a weighted sum of the prior mean and the MLE.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=&gt; The posterior mean ‘shrinks’ the MLE towards the prior mean.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=&gt; The extent of shrinkage depends on: sampling variance (the variance of the error  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terms), the prior variance, and sample size. As n increase the Bayesian estimate 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goes to MLE.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See Example in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GitHub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(examples_5.md)</a:t>
            </a:r>
          </a:p>
          <a:p>
            <a:pPr algn="just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742615"/>
              </p:ext>
            </p:extLst>
          </p:nvPr>
        </p:nvGraphicFramePr>
        <p:xfrm>
          <a:off x="1752600" y="1447800"/>
          <a:ext cx="1657526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4" imgW="571500" imgH="203200" progId="Equation.3">
                  <p:embed/>
                </p:oleObj>
              </mc:Choice>
              <mc:Fallback>
                <p:oleObj name="Equation" r:id="rId4" imgW="571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2600" y="1447800"/>
                        <a:ext cx="1657526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084679"/>
              </p:ext>
            </p:extLst>
          </p:nvPr>
        </p:nvGraphicFramePr>
        <p:xfrm>
          <a:off x="4419600" y="915988"/>
          <a:ext cx="2105025" cy="149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6" imgW="914400" imgH="647700" progId="Equation.3">
                  <p:embed/>
                </p:oleObj>
              </mc:Choice>
              <mc:Fallback>
                <p:oleObj name="Equation" r:id="rId6" imgW="914400" imgH="647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19600" y="915988"/>
                        <a:ext cx="2105025" cy="1490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880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Normal Model (conditional on the mean)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762000"/>
            <a:ext cx="8229600" cy="4247317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Likelihood (viewed as a function of the variance, for fixed mean)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Conjugate prior (‘Scaled Inverse Chi-square’; discuss: Gamma, Inverse-Gamma…)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256589"/>
              </p:ext>
            </p:extLst>
          </p:nvPr>
        </p:nvGraphicFramePr>
        <p:xfrm>
          <a:off x="1659567" y="1295400"/>
          <a:ext cx="413163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4" imgW="2667000" imgH="787400" progId="Equation.3">
                  <p:embed/>
                </p:oleObj>
              </mc:Choice>
              <mc:Fallback>
                <p:oleObj name="Equation" r:id="rId4" imgW="2667000" imgH="787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59567" y="1295400"/>
                        <a:ext cx="4131633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053999"/>
              </p:ext>
            </p:extLst>
          </p:nvPr>
        </p:nvGraphicFramePr>
        <p:xfrm>
          <a:off x="762000" y="3352800"/>
          <a:ext cx="7504449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6" imgW="4483100" imgH="546100" progId="Equation.3">
                  <p:embed/>
                </p:oleObj>
              </mc:Choice>
              <mc:Fallback>
                <p:oleObj name="Equation" r:id="rId6" imgW="4483100" imgH="546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3352800"/>
                        <a:ext cx="7504449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2700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6942</TotalTime>
  <Words>480</Words>
  <Application>Microsoft Macintosh PowerPoint</Application>
  <PresentationFormat>On-screen Show (4:3)</PresentationFormat>
  <Paragraphs>243</Paragraphs>
  <Slides>14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Equation</vt:lpstr>
      <vt:lpstr>Microsoft Equation</vt:lpstr>
      <vt:lpstr>STT 465  Normal Model</vt:lpstr>
      <vt:lpstr>Normal Model (I)</vt:lpstr>
      <vt:lpstr>Normal Model</vt:lpstr>
      <vt:lpstr>Normal Model</vt:lpstr>
      <vt:lpstr>Bayesian Inference (conditional on the variance)</vt:lpstr>
      <vt:lpstr>Steps required to drive the posterior distribution of the mean</vt:lpstr>
      <vt:lpstr>Bayesian Inference (conditional on the variance)</vt:lpstr>
      <vt:lpstr>Compare MLE &amp; Bayesian</vt:lpstr>
      <vt:lpstr>Normal Model (conditional on the mean)</vt:lpstr>
      <vt:lpstr>Normal Model (conditional on the mean)</vt:lpstr>
      <vt:lpstr>Joint inference on the mean and variance</vt:lpstr>
      <vt:lpstr>Composition Sampling (section 5.3)</vt:lpstr>
      <vt:lpstr>Marginal posterior distribution of the variance (section 5.3)</vt:lpstr>
      <vt:lpstr>Composition Sampling (section 5.3)</vt:lpstr>
    </vt:vector>
  </TitlesOfParts>
  <Manager/>
  <Company>Michigan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 465</dc:title>
  <dc:subject>Introduction to Bayesian Inference &amp; Bayesian Data Analysis</dc:subject>
  <dc:creator>Gustavo de los Campos</dc:creator>
  <cp:keywords/>
  <dc:description/>
  <cp:lastModifiedBy>Gustavo de los Campos</cp:lastModifiedBy>
  <cp:revision>385</cp:revision>
  <dcterms:created xsi:type="dcterms:W3CDTF">2012-12-12T17:55:05Z</dcterms:created>
  <dcterms:modified xsi:type="dcterms:W3CDTF">2015-10-05T12:04:23Z</dcterms:modified>
  <cp:category/>
</cp:coreProperties>
</file>