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337" r:id="rId4"/>
    <p:sldId id="264" r:id="rId5"/>
    <p:sldId id="318" r:id="rId6"/>
    <p:sldId id="320" r:id="rId7"/>
    <p:sldId id="325" r:id="rId8"/>
    <p:sldId id="321" r:id="rId9"/>
    <p:sldId id="323" r:id="rId10"/>
    <p:sldId id="324" r:id="rId11"/>
    <p:sldId id="332" r:id="rId12"/>
    <p:sldId id="266" r:id="rId13"/>
    <p:sldId id="267" r:id="rId14"/>
    <p:sldId id="328" r:id="rId15"/>
    <p:sldId id="329" r:id="rId16"/>
    <p:sldId id="333" r:id="rId17"/>
    <p:sldId id="330" r:id="rId18"/>
    <p:sldId id="331" r:id="rId19"/>
    <p:sldId id="334" r:id="rId20"/>
    <p:sldId id="335" r:id="rId21"/>
    <p:sldId id="310" r:id="rId22"/>
    <p:sldId id="317" r:id="rId23"/>
    <p:sldId id="314" r:id="rId24"/>
    <p:sldId id="33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7/7/15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7/7/15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7/7/15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7/7/15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7/7/15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7/7/15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7/7/15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hup.harvard.edu/features/golint/CPS5.tx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package" Target="../embeddings/Microsoft_Excel_Sheet1.xlsx"/><Relationship Id="rId6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Biostatistics 612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(Statistical Analysis II)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BST 612 Spring, 2013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2133600"/>
            <a:ext cx="7467600" cy="393954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400" dirty="0" smtClean="0">
                <a:solidFill>
                  <a:srgbClr val="800000"/>
                </a:solidFill>
              </a:rPr>
              <a:t>Outline</a:t>
            </a:r>
          </a:p>
          <a:p>
            <a:endParaRPr lang="en-US" sz="2000" dirty="0" smtClean="0">
              <a:solidFill>
                <a:srgbClr val="800000"/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Types of Random Variables</a:t>
            </a:r>
          </a:p>
          <a:p>
            <a:pPr marL="285750" indent="-285750">
              <a:buFontTx/>
              <a:buChar char="-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Descriptive Statistics: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Univariate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Symbol" charset="0"/>
              <a:buChar char="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Bivariate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 in JMP.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152400"/>
            <a:ext cx="8839200" cy="1077218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Univariate Descriptive Statistics &amp; Graphs:</a:t>
            </a: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Continuous RVs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152400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</a:rPr>
              <a:t>Commonly used graph:</a:t>
            </a:r>
            <a:r>
              <a:rPr lang="en-US" sz="2400" dirty="0" smtClean="0">
                <a:solidFill>
                  <a:schemeClr val="accent1"/>
                </a:solidFill>
              </a:rPr>
              <a:t> Histogram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870364"/>
            <a:ext cx="5486400" cy="49876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76800" y="2291477"/>
            <a:ext cx="3810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variable on the x-axis is divided into bins of equal width.</a:t>
            </a:r>
          </a:p>
          <a:p>
            <a:endParaRPr lang="en-US" dirty="0"/>
          </a:p>
          <a:p>
            <a:r>
              <a:rPr lang="en-US" dirty="0" smtClean="0"/>
              <a:t>Here, each bin has $2 increments.</a:t>
            </a:r>
          </a:p>
          <a:p>
            <a:endParaRPr lang="en-US" dirty="0"/>
          </a:p>
          <a:p>
            <a:r>
              <a:rPr lang="en-US" dirty="0" smtClean="0"/>
              <a:t>The height of each bar reflects the number of subjects falling in each bin.</a:t>
            </a:r>
          </a:p>
          <a:p>
            <a:endParaRPr lang="en-US" dirty="0"/>
          </a:p>
          <a:p>
            <a:r>
              <a:rPr lang="en-US" dirty="0" smtClean="0"/>
              <a:t>Here, 40 people make $12-14 USD/</a:t>
            </a:r>
            <a:r>
              <a:rPr lang="en-US" dirty="0" err="1" smtClean="0"/>
              <a:t>hr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362200" y="4724400"/>
            <a:ext cx="2514600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60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22860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Bivariate Descriptive Analysis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874931"/>
            <a:ext cx="8153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sz="2400" dirty="0" smtClean="0">
                <a:solidFill>
                  <a:schemeClr val="tx2"/>
                </a:solidFill>
              </a:rPr>
              <a:t> The objective is to describe patterns of associations between two RVs.</a:t>
            </a:r>
          </a:p>
          <a:p>
            <a:pPr marL="285750" indent="-285750">
              <a:buFont typeface="Symbol" charset="0"/>
              <a:buChar char=""/>
            </a:pP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sz="2400" dirty="0" smtClean="0">
                <a:solidFill>
                  <a:schemeClr val="tx2"/>
                </a:solidFill>
              </a:rPr>
              <a:t> We will use both statistics (e.g., correlation) and graphs.</a:t>
            </a:r>
          </a:p>
          <a:p>
            <a:pPr marL="285750" indent="-285750">
              <a:buFont typeface="Symbol" charset="0"/>
              <a:buChar char=""/>
            </a:pP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sz="2400" dirty="0" smtClean="0">
                <a:solidFill>
                  <a:schemeClr val="tx2"/>
                </a:solidFill>
              </a:rPr>
              <a:t> In univariate descriptive analysis the focus is on the </a:t>
            </a:r>
            <a:r>
              <a:rPr lang="en-US" sz="2400" dirty="0" smtClean="0">
                <a:solidFill>
                  <a:srgbClr val="800000"/>
                </a:solidFill>
              </a:rPr>
              <a:t>marginal distribution</a:t>
            </a:r>
            <a:r>
              <a:rPr lang="en-US" sz="2400" dirty="0" smtClean="0">
                <a:solidFill>
                  <a:schemeClr val="tx2"/>
                </a:solidFill>
              </a:rPr>
              <a:t> of a RV. </a:t>
            </a:r>
          </a:p>
          <a:p>
            <a:pPr marL="285750" indent="-285750">
              <a:buFont typeface="Symbol" charset="0"/>
              <a:buChar char=""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In bivariate analysis we focus on the </a:t>
            </a:r>
            <a:r>
              <a:rPr lang="en-US" sz="2400" dirty="0" smtClean="0">
                <a:solidFill>
                  <a:srgbClr val="800000"/>
                </a:solidFill>
              </a:rPr>
              <a:t>joint distribution </a:t>
            </a:r>
            <a:r>
              <a:rPr lang="en-US" sz="2400" dirty="0" smtClean="0">
                <a:solidFill>
                  <a:schemeClr val="tx2"/>
                </a:solidFill>
              </a:rPr>
              <a:t>of two RV, and on the</a:t>
            </a:r>
            <a:r>
              <a:rPr lang="en-US" sz="2400" dirty="0" smtClean="0">
                <a:solidFill>
                  <a:srgbClr val="800000"/>
                </a:solidFill>
              </a:rPr>
              <a:t> conditional distribution</a:t>
            </a:r>
            <a:r>
              <a:rPr lang="en-US" sz="2400" dirty="0" smtClean="0">
                <a:solidFill>
                  <a:schemeClr val="tx2"/>
                </a:solidFill>
              </a:rPr>
              <a:t> of one RV given the other RV.</a:t>
            </a:r>
          </a:p>
          <a:p>
            <a:pPr marL="285750" indent="-285750">
              <a:buFont typeface="Symbol" charset="0"/>
              <a:buChar char=""/>
            </a:pP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sz="2400" dirty="0" smtClean="0">
                <a:solidFill>
                  <a:schemeClr val="tx2"/>
                </a:solidFill>
              </a:rPr>
              <a:t> The type of statistic/graph we use depends on the type of RV.</a:t>
            </a:r>
          </a:p>
        </p:txBody>
      </p:sp>
    </p:spTree>
    <p:extLst>
      <p:ext uri="{BB962C8B-B14F-4D97-AF65-F5344CB8AC3E}">
        <p14:creationId xmlns:p14="http://schemas.microsoft.com/office/powerpoint/2010/main" val="708954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52400"/>
            <a:ext cx="91440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Bivariate Descriptive Analysis By Type of RV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57169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Discrete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0386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Continuous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12954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F497D"/>
                </a:solidFill>
              </a:rPr>
              <a:t>                                             Discrete                            Continuous</a:t>
            </a:r>
            <a:endParaRPr lang="en-US" sz="2400" dirty="0">
              <a:solidFill>
                <a:srgbClr val="1F497D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" y="4953000"/>
            <a:ext cx="8382000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3400" y="1905000"/>
            <a:ext cx="8077200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57600" y="236220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800000"/>
                </a:solidFill>
              </a:rPr>
              <a:t>Contingency Tables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2200" y="236220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800000"/>
                </a:solidFill>
              </a:rPr>
              <a:t>Box-Plots; </a:t>
            </a:r>
          </a:p>
          <a:p>
            <a:pPr algn="ctr"/>
            <a:r>
              <a:rPr lang="en-US" sz="2000" dirty="0" smtClean="0">
                <a:solidFill>
                  <a:srgbClr val="800000"/>
                </a:solidFill>
              </a:rPr>
              <a:t>Conditional Means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0" y="3657600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800000"/>
                </a:solidFill>
              </a:rPr>
              <a:t>Scatter-Plots</a:t>
            </a:r>
          </a:p>
          <a:p>
            <a:pPr algn="ctr"/>
            <a:r>
              <a:rPr lang="en-US" sz="2000" dirty="0" smtClean="0">
                <a:solidFill>
                  <a:srgbClr val="800000"/>
                </a:solidFill>
              </a:rPr>
              <a:t>Co-variance &amp; Correlation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971800" y="1143000"/>
            <a:ext cx="0" cy="381000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1752600"/>
            <a:ext cx="7467600" cy="1077218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Contingency Tables</a:t>
            </a: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(Discrete By Discrete RV)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006"/>
            <a:ext cx="7467600" cy="1077218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Contingency Tables</a:t>
            </a: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(Discrete By Discrete RV)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828800"/>
            <a:ext cx="3962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800000"/>
                </a:solidFill>
              </a:rPr>
              <a:t>Counts</a:t>
            </a:r>
          </a:p>
          <a:p>
            <a:endParaRPr lang="en-US" dirty="0"/>
          </a:p>
          <a:p>
            <a:r>
              <a:rPr lang="en-US" dirty="0" smtClean="0"/>
              <a:t>                Black  Hispanic White  Total</a:t>
            </a:r>
          </a:p>
          <a:p>
            <a:r>
              <a:rPr lang="en-US" dirty="0" smtClean="0"/>
              <a:t>South       27          11           116    154</a:t>
            </a:r>
            <a:endParaRPr lang="en-US" dirty="0"/>
          </a:p>
          <a:p>
            <a:r>
              <a:rPr lang="en-US" dirty="0" smtClean="0"/>
              <a:t>Other       40          14           320    374</a:t>
            </a:r>
          </a:p>
          <a:p>
            <a:r>
              <a:rPr lang="en-US" dirty="0" smtClean="0"/>
              <a:t>Total        67          25           336    528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962400"/>
            <a:ext cx="44196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800000"/>
                </a:solidFill>
              </a:rPr>
              <a:t>Frequencies</a:t>
            </a:r>
          </a:p>
          <a:p>
            <a:endParaRPr lang="en-US" dirty="0"/>
          </a:p>
          <a:p>
            <a:r>
              <a:rPr lang="en-US" dirty="0" smtClean="0"/>
              <a:t>                Black  Hispanic White    Total</a:t>
            </a:r>
          </a:p>
          <a:p>
            <a:r>
              <a:rPr lang="en-US" dirty="0" smtClean="0"/>
              <a:t>South       5.2%     2.1%      22.0%     29.2%</a:t>
            </a:r>
            <a:endParaRPr lang="en-US" dirty="0"/>
          </a:p>
          <a:p>
            <a:r>
              <a:rPr lang="en-US" dirty="0" smtClean="0"/>
              <a:t>Other       7.6%       2.7%    60.6%     70.8%</a:t>
            </a:r>
          </a:p>
          <a:p>
            <a:r>
              <a:rPr lang="en-US" dirty="0" smtClean="0"/>
              <a:t>Total       12.7 %     4.7%     82.6%   100.0%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24000" y="4343400"/>
            <a:ext cx="6019800" cy="1066800"/>
            <a:chOff x="1524000" y="4343400"/>
            <a:chExt cx="6019800" cy="1066800"/>
          </a:xfrm>
        </p:grpSpPr>
        <p:sp>
          <p:nvSpPr>
            <p:cNvPr id="3" name="TextBox 2"/>
            <p:cNvSpPr txBox="1"/>
            <p:nvPr/>
          </p:nvSpPr>
          <p:spPr>
            <a:xfrm>
              <a:off x="5715000" y="43434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800000"/>
                  </a:solidFill>
                </a:rPr>
                <a:t>Joint Distribution</a:t>
              </a:r>
              <a:endParaRPr lang="en-US" dirty="0">
                <a:solidFill>
                  <a:srgbClr val="8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524000" y="4876800"/>
              <a:ext cx="2133600" cy="533400"/>
            </a:xfrm>
            <a:prstGeom prst="rect">
              <a:avLst/>
            </a:prstGeom>
            <a:noFill/>
            <a:ln>
              <a:solidFill>
                <a:srgbClr val="80000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3" idx="1"/>
            </p:cNvCxnSpPr>
            <p:nvPr/>
          </p:nvCxnSpPr>
          <p:spPr>
            <a:xfrm flipH="1">
              <a:off x="3581400" y="4528066"/>
              <a:ext cx="2133600" cy="348734"/>
            </a:xfrm>
            <a:prstGeom prst="straightConnector1">
              <a:avLst/>
            </a:prstGeom>
            <a:ln w="9525" cmpd="sng">
              <a:solidFill>
                <a:srgbClr val="8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24000" y="4876800"/>
            <a:ext cx="6781800" cy="838200"/>
            <a:chOff x="1447800" y="4876800"/>
            <a:chExt cx="6781800" cy="838200"/>
          </a:xfrm>
        </p:grpSpPr>
        <p:grpSp>
          <p:nvGrpSpPr>
            <p:cNvPr id="12" name="Group 11"/>
            <p:cNvGrpSpPr/>
            <p:nvPr/>
          </p:nvGrpSpPr>
          <p:grpSpPr>
            <a:xfrm>
              <a:off x="1447800" y="5334000"/>
              <a:ext cx="6781800" cy="381000"/>
              <a:chOff x="914400" y="4800600"/>
              <a:chExt cx="6781800" cy="38100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5410200" y="4800600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800000"/>
                    </a:solidFill>
                  </a:rPr>
                  <a:t>Marginal Distributions</a:t>
                </a:r>
                <a:endParaRPr lang="en-US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14400" y="4876800"/>
                <a:ext cx="2209800" cy="304800"/>
              </a:xfrm>
              <a:prstGeom prst="rect">
                <a:avLst/>
              </a:prstGeom>
              <a:noFill/>
              <a:ln>
                <a:solidFill>
                  <a:srgbClr val="80000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>
                <a:off x="3124200" y="4953000"/>
                <a:ext cx="2209800" cy="0"/>
              </a:xfrm>
              <a:prstGeom prst="straightConnector1">
                <a:avLst/>
              </a:prstGeom>
              <a:ln w="9525" cmpd="sng">
                <a:solidFill>
                  <a:srgbClr val="8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3657600" y="4876800"/>
              <a:ext cx="685800" cy="533400"/>
            </a:xfrm>
            <a:prstGeom prst="rect">
              <a:avLst/>
            </a:prstGeom>
            <a:noFill/>
            <a:ln>
              <a:solidFill>
                <a:srgbClr val="80000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endCxn id="16" idx="3"/>
            </p:cNvCxnSpPr>
            <p:nvPr/>
          </p:nvCxnSpPr>
          <p:spPr>
            <a:xfrm flipH="1" flipV="1">
              <a:off x="4343400" y="5143500"/>
              <a:ext cx="1447800" cy="342900"/>
            </a:xfrm>
            <a:prstGeom prst="straightConnector1">
              <a:avLst/>
            </a:prstGeom>
            <a:ln w="9525" cmpd="sng">
              <a:solidFill>
                <a:srgbClr val="8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11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006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Conditional Distributions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143000"/>
            <a:ext cx="47244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800000"/>
                </a:solidFill>
              </a:rPr>
              <a:t>Ethnic Group Given Region</a:t>
            </a:r>
          </a:p>
          <a:p>
            <a:endParaRPr lang="en-US" dirty="0" smtClean="0"/>
          </a:p>
          <a:p>
            <a:r>
              <a:rPr lang="en-US" dirty="0" smtClean="0"/>
              <a:t>                    Black      Hispanic   White   Total</a:t>
            </a:r>
          </a:p>
          <a:p>
            <a:r>
              <a:rPr lang="en-US" dirty="0" smtClean="0"/>
              <a:t>South       10.7%        3.7%         85.6%   100%</a:t>
            </a:r>
          </a:p>
          <a:p>
            <a:r>
              <a:rPr lang="en-US" dirty="0" smtClean="0"/>
              <a:t>Other       17.5%        7.1%        75.3%    100%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3657600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         </a:t>
            </a:r>
            <a:r>
              <a:rPr lang="en-US" sz="2000" b="1" dirty="0" smtClean="0">
                <a:solidFill>
                  <a:srgbClr val="800000"/>
                </a:solidFill>
              </a:rPr>
              <a:t>Region Given Ethnic Group</a:t>
            </a:r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                     South       Other </a:t>
            </a:r>
          </a:p>
          <a:p>
            <a:r>
              <a:rPr lang="en-US" dirty="0" smtClean="0"/>
              <a:t>  Black               40.3%      59.7%</a:t>
            </a:r>
          </a:p>
          <a:p>
            <a:r>
              <a:rPr lang="en-US" dirty="0" smtClean="0"/>
              <a:t>  Hispanic         44.0%      56.0%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smtClean="0"/>
              <a:t>White             26.6%     73.4%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2971800"/>
            <a:ext cx="3429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Do these descriptive statistics show association between these two RVs?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00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8006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Conditional Distributions With </a:t>
            </a:r>
            <a:r>
              <a:rPr lang="en-US" sz="2800" dirty="0" err="1" smtClean="0">
                <a:solidFill>
                  <a:srgbClr val="800000"/>
                </a:solidFill>
              </a:rPr>
              <a:t>Barplots</a:t>
            </a:r>
            <a:endParaRPr lang="en-US" dirty="0" smtClean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73100"/>
            <a:ext cx="64008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7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175260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Continuous and Discrete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82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15240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Conditional Statistics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219200"/>
            <a:ext cx="731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sz="2000" b="1" dirty="0" smtClean="0">
                <a:solidFill>
                  <a:srgbClr val="800000"/>
                </a:solidFill>
              </a:rPr>
              <a:t>Conditional Mean: </a:t>
            </a:r>
            <a:r>
              <a:rPr lang="en-US" sz="2000" dirty="0" smtClean="0">
                <a:solidFill>
                  <a:schemeClr val="tx2"/>
                </a:solidFill>
              </a:rPr>
              <a:t>the average value of one RV for a given value of the other RV.</a:t>
            </a:r>
          </a:p>
          <a:p>
            <a:pPr marL="285750" indent="-285750">
              <a:buFont typeface="Symbol" charset="0"/>
              <a:buChar char="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sz="2000" dirty="0" smtClean="0">
                <a:solidFill>
                  <a:schemeClr val="tx2"/>
                </a:solidFill>
              </a:rPr>
              <a:t>The same idea can be applied to other statistics (min, max, </a:t>
            </a:r>
            <a:r>
              <a:rPr lang="en-US" sz="2000" dirty="0" err="1" smtClean="0">
                <a:solidFill>
                  <a:schemeClr val="tx2"/>
                </a:solidFill>
              </a:rPr>
              <a:t>sd</a:t>
            </a:r>
            <a:r>
              <a:rPr lang="en-US" sz="2000" dirty="0" smtClean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Symbol" charset="0"/>
              <a:buChar char="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sz="2000" dirty="0" smtClean="0">
                <a:solidFill>
                  <a:srgbClr val="800000"/>
                </a:solidFill>
              </a:rPr>
              <a:t>Example: </a:t>
            </a:r>
            <a:r>
              <a:rPr lang="en-US" sz="2000" dirty="0" smtClean="0">
                <a:solidFill>
                  <a:schemeClr val="tx2"/>
                </a:solidFill>
              </a:rPr>
              <a:t>Conditional Min, Mean, Median, Max and SD of Hourly Wage Given Sex.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191210"/>
              </p:ext>
            </p:extLst>
          </p:nvPr>
        </p:nvGraphicFramePr>
        <p:xfrm>
          <a:off x="2057399" y="4191001"/>
          <a:ext cx="4546603" cy="1675227"/>
        </p:xfrm>
        <a:graphic>
          <a:graphicData uri="http://schemas.openxmlformats.org/drawingml/2006/table">
            <a:tbl>
              <a:tblPr/>
              <a:tblGrid>
                <a:gridCol w="923528"/>
                <a:gridCol w="724615"/>
                <a:gridCol w="724615"/>
                <a:gridCol w="751443"/>
                <a:gridCol w="697787"/>
                <a:gridCol w="724615"/>
              </a:tblGrid>
              <a:tr h="617517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8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Min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Median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Max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SD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8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2.01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10.1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26.3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5.3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88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1.75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7.9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6.73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44.5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4.7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06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15240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Boxplot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1430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tx2"/>
                </a:solidFill>
              </a:rPr>
              <a:t>Displays the percentiles of the conditional distribution of a continuous RV by level of a discrete RV.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362200"/>
            <a:ext cx="4495800" cy="38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5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76200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Types of Random Variables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2286000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sz="2400" dirty="0" smtClean="0">
                <a:solidFill>
                  <a:schemeClr val="tx2"/>
                </a:solidFill>
              </a:rPr>
              <a:t> Data sets typically include different types of random variables (RVs).</a:t>
            </a: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sz="2400" dirty="0" smtClean="0">
                <a:solidFill>
                  <a:schemeClr val="tx2"/>
                </a:solidFill>
              </a:rPr>
              <a:t> The type of RV will determine what descriptive statistic/graph we use to describe it.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175260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Two Continuous RVs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7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22860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Scatter-plot</a:t>
            </a:r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85800"/>
            <a:ext cx="55816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5867400" y="1219200"/>
            <a:ext cx="274320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What do we see?</a:t>
            </a:r>
          </a:p>
          <a:p>
            <a:endParaRPr lang="en-US" dirty="0"/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tx2"/>
                </a:solidFill>
              </a:rPr>
              <a:t>Variability of wages increases with years of education.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tx2"/>
                </a:solidFill>
              </a:rPr>
              <a:t>The average wage also seems to increase with years of education.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tx2"/>
                </a:solidFill>
              </a:rPr>
              <a:t>How do we quantify this association?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tx2"/>
                </a:solidFill>
              </a:rPr>
              <a:t>How do we estimate conditional means in this case?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BST 612 Spring, 2013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2860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Conditional Mean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762000"/>
            <a:ext cx="5584825" cy="557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715000" y="1371600"/>
            <a:ext cx="3124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rgbClr val="1F497D"/>
                </a:solidFill>
              </a:rPr>
              <a:t>The estimated conditional mean suggest an increase in wage associated to increased years of education.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rgbClr val="1F497D"/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rgbClr val="1F497D"/>
                </a:solidFill>
              </a:rPr>
              <a:t>One of the central topics of this class will be how to approximate this conditional mean using linear methods (see next)</a:t>
            </a:r>
          </a:p>
          <a:p>
            <a:endParaRPr lang="en-US" dirty="0">
              <a:solidFill>
                <a:srgbClr val="1F497D"/>
              </a:solidFill>
            </a:endParaRPr>
          </a:p>
          <a:p>
            <a:endParaRPr lang="en-US" dirty="0">
              <a:solidFill>
                <a:srgbClr val="1F497D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BST 612 Spring, 2013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2860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Linear Approximation to the conditional mean</a:t>
            </a:r>
          </a:p>
        </p:txBody>
      </p:sp>
      <p:pic>
        <p:nvPicPr>
          <p:cNvPr id="798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5502275" cy="549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5000" y="1828800"/>
            <a:ext cx="3200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rgbClr val="1F497D"/>
                </a:solidFill>
              </a:rPr>
              <a:t>Next class we will discuss how to quantify association between two quantitative variables using linear methods (co-variance, correlation, regression)</a:t>
            </a:r>
            <a:endParaRPr lang="en-US" dirty="0">
              <a:solidFill>
                <a:srgbClr val="1F497D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1423"/>
            <a:ext cx="7772400" cy="534823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643889"/>
            <a:ext cx="7467600" cy="6186309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1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step of any statistical data analysis is to perform a descriptive statistics analysis.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To this end we use statistics (means, frequencies, etc.) and graphs.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type of statistic/graph we use depends on the type of RV.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RVs can be classified in quantitative and discrete. Within discrete there are various subtypes.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perform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univariate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and bivariate descriptive analysis. 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There are also multivariate methods, but we will not use them much in this course.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Univariate descriptive analysis focuses on the marginal distribution of a RV and functions of it (e.g., mean, variance, frequencies, percentiles).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Bivariate analysis focuses on the association patterns between two RVs.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Here we focus on the joint, and mainly on the conditional distribution of Y given X.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08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15240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Types of Random Variables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3313" y="1219200"/>
            <a:ext cx="899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Symbol" charset="0"/>
              <a:buChar char=""/>
            </a:pPr>
            <a:r>
              <a:rPr lang="en-US" sz="2800" b="1" dirty="0" smtClean="0">
                <a:solidFill>
                  <a:srgbClr val="800000"/>
                </a:solidFill>
              </a:rPr>
              <a:t>Quantitative (usually continuous)</a:t>
            </a:r>
            <a:r>
              <a:rPr lang="en-US" sz="2800" b="1" dirty="0" smtClean="0"/>
              <a:t>. </a:t>
            </a:r>
            <a:r>
              <a:rPr lang="en-US" sz="2800" dirty="0" smtClean="0">
                <a:solidFill>
                  <a:srgbClr val="1F497D"/>
                </a:solidFill>
              </a:rPr>
              <a:t>Can take on an infinite number of values, and there is a notion of order and distance between values (e.g., height)</a:t>
            </a:r>
          </a:p>
          <a:p>
            <a:pPr marL="457200" indent="-457200">
              <a:buFont typeface="Symbol" charset="0"/>
              <a:buChar char=""/>
            </a:pPr>
            <a:endParaRPr lang="en-US" sz="2400" dirty="0" smtClean="0"/>
          </a:p>
          <a:p>
            <a:pPr marL="457200" indent="-457200">
              <a:buFont typeface="Symbol" charset="0"/>
              <a:buChar char=""/>
            </a:pPr>
            <a:r>
              <a:rPr lang="en-US" sz="2800" b="1" dirty="0" smtClean="0">
                <a:solidFill>
                  <a:srgbClr val="800000"/>
                </a:solidFill>
              </a:rPr>
              <a:t>Categorical</a:t>
            </a:r>
            <a:r>
              <a:rPr lang="en-US" sz="2800" dirty="0" smtClean="0">
                <a:solidFill>
                  <a:schemeClr val="tx2"/>
                </a:solidFill>
              </a:rPr>
              <a:t>; take on a finite number of values (e.g., presence/absence of disease)</a:t>
            </a:r>
            <a:r>
              <a:rPr lang="en-US" sz="2400" dirty="0" smtClean="0">
                <a:solidFill>
                  <a:schemeClr val="tx2"/>
                </a:solidFill>
              </a:rPr>
              <a:t>.</a:t>
            </a:r>
          </a:p>
          <a:p>
            <a:pPr marL="457200" indent="-457200">
              <a:buFont typeface="Symbol" charset="0"/>
              <a:buChar char=""/>
            </a:pPr>
            <a:endParaRPr lang="en-US" sz="2400" dirty="0">
              <a:solidFill>
                <a:schemeClr val="tx2"/>
              </a:solidFill>
            </a:endParaRPr>
          </a:p>
          <a:p>
            <a:pPr marL="457200" indent="-457200">
              <a:buFont typeface="Symbol" charset="0"/>
              <a:buChar char=""/>
            </a:pPr>
            <a:r>
              <a:rPr lang="en-US" sz="2800" dirty="0" smtClean="0">
                <a:solidFill>
                  <a:schemeClr val="tx2"/>
                </a:solidFill>
              </a:rPr>
              <a:t>Categorical RVs can be divided into various subtypes.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09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15240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Types of Categorical Random Variables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1828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Binary (presence/absence)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3048000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Polychotomous</a:t>
            </a:r>
            <a:r>
              <a:rPr lang="en-US" sz="2000" dirty="0" smtClean="0"/>
              <a:t>/Multinomial (</a:t>
            </a:r>
            <a:r>
              <a:rPr lang="en-US" sz="2000" dirty="0" smtClean="0">
                <a:solidFill>
                  <a:srgbClr val="00B050"/>
                </a:solidFill>
              </a:rPr>
              <a:t>Green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Red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70C0"/>
                </a:solidFill>
              </a:rPr>
              <a:t>Blue</a:t>
            </a:r>
            <a:r>
              <a:rPr lang="en-US" sz="2000" dirty="0" smtClean="0"/>
              <a:t>...); there is no natural order between the levels.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4267200"/>
            <a:ext cx="701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Ordered Multinomial </a:t>
            </a:r>
            <a:r>
              <a:rPr lang="en-US" sz="2000" dirty="0" smtClean="0"/>
              <a:t>(e.g.</a:t>
            </a:r>
            <a:r>
              <a:rPr lang="en-US" dirty="0" smtClean="0"/>
              <a:t>, small</a:t>
            </a:r>
            <a:r>
              <a:rPr lang="en-US" sz="2000" dirty="0" smtClean="0"/>
              <a:t>/</a:t>
            </a:r>
            <a:r>
              <a:rPr lang="en-US" sz="2800" dirty="0" smtClean="0"/>
              <a:t>medium</a:t>
            </a:r>
            <a:r>
              <a:rPr lang="en-US" dirty="0" smtClean="0"/>
              <a:t>/</a:t>
            </a:r>
            <a:r>
              <a:rPr lang="en-US" sz="3600" dirty="0" smtClean="0"/>
              <a:t>l</a:t>
            </a:r>
            <a:r>
              <a:rPr lang="en-US" sz="3200" dirty="0" smtClean="0"/>
              <a:t>arge</a:t>
            </a:r>
            <a:r>
              <a:rPr lang="en-US" dirty="0" smtClean="0"/>
              <a:t>)</a:t>
            </a:r>
            <a:r>
              <a:rPr lang="en-US" sz="2000" dirty="0" smtClean="0"/>
              <a:t>; there is a natural order between the levels.</a:t>
            </a:r>
            <a:endParaRPr lang="en-US" sz="2000" dirty="0"/>
          </a:p>
        </p:txBody>
      </p:sp>
      <p:sp>
        <p:nvSpPr>
          <p:cNvPr id="11" name="Left Brace 10"/>
          <p:cNvSpPr/>
          <p:nvPr/>
        </p:nvSpPr>
        <p:spPr>
          <a:xfrm>
            <a:off x="1371600" y="1295400"/>
            <a:ext cx="1066800" cy="449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22860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Example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CPS5 data set (</a:t>
            </a:r>
            <a:r>
              <a:rPr lang="en-US" dirty="0"/>
              <a:t>Goldberger 1998, adapted from Berndt </a:t>
            </a:r>
            <a:r>
              <a:rPr lang="en-US" dirty="0" smtClean="0"/>
              <a:t>1991) </a:t>
            </a:r>
          </a:p>
          <a:p>
            <a:pPr algn="ctr"/>
            <a:r>
              <a:rPr lang="en-US" u="sng" dirty="0" smtClean="0">
                <a:hlinkClick r:id="rId3"/>
              </a:rPr>
              <a:t> http</a:t>
            </a:r>
            <a:r>
              <a:rPr lang="en-US" u="sng" dirty="0">
                <a:hlinkClick r:id="rId3"/>
              </a:rPr>
              <a:t>://www.hup.harvard.edu/features/golint/CPS5.txt</a:t>
            </a:r>
            <a:r>
              <a:rPr lang="en-US" dirty="0"/>
              <a:t>. 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990130"/>
            <a:ext cx="81534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sz="2000" dirty="0" smtClean="0"/>
              <a:t>This data comprise information from 528 </a:t>
            </a:r>
            <a:r>
              <a:rPr lang="en-US" sz="2000" dirty="0"/>
              <a:t>people surveyed in </a:t>
            </a:r>
            <a:r>
              <a:rPr lang="en-US" sz="2000" dirty="0" smtClean="0"/>
              <a:t>1985. </a:t>
            </a:r>
          </a:p>
          <a:p>
            <a:pPr marL="285750" indent="-285750">
              <a:buFont typeface="Symbol" charset="0"/>
              <a:buChar char=""/>
            </a:pPr>
            <a:endParaRPr lang="en-US" sz="2000" dirty="0"/>
          </a:p>
          <a:p>
            <a:pPr marL="285750" indent="-285750">
              <a:buFont typeface="Symbol" charset="0"/>
              <a:buChar char=""/>
            </a:pPr>
            <a:r>
              <a:rPr lang="en-US" sz="2000" dirty="0" smtClean="0"/>
              <a:t>The variables included in the data set are:</a:t>
            </a:r>
          </a:p>
          <a:p>
            <a:endParaRPr lang="en-US" sz="2000" dirty="0"/>
          </a:p>
          <a:p>
            <a:r>
              <a:rPr lang="en-US" dirty="0" smtClean="0"/>
              <a:t>   	- years </a:t>
            </a:r>
            <a:r>
              <a:rPr lang="en-US" dirty="0"/>
              <a:t>of </a:t>
            </a:r>
            <a:r>
              <a:rPr lang="en-US" dirty="0" smtClean="0"/>
              <a:t>education (integer, but can be analyzed as continuous)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- years of experience in the labor market (integer</a:t>
            </a:r>
            <a:r>
              <a:rPr lang="en-US" dirty="0"/>
              <a:t>, but can be </a:t>
            </a:r>
            <a:r>
              <a:rPr lang="en-US" dirty="0" smtClean="0"/>
              <a:t>		                                                                           analyzed </a:t>
            </a:r>
            <a:r>
              <a:rPr lang="en-US" dirty="0"/>
              <a:t>as </a:t>
            </a:r>
            <a:r>
              <a:rPr lang="en-US" dirty="0" smtClean="0"/>
              <a:t>continuous)</a:t>
            </a:r>
          </a:p>
          <a:p>
            <a:r>
              <a:rPr lang="en-US" dirty="0"/>
              <a:t>	</a:t>
            </a:r>
            <a:r>
              <a:rPr lang="en-US" dirty="0" smtClean="0"/>
              <a:t>- wage USD/hour (continuous)</a:t>
            </a:r>
          </a:p>
          <a:p>
            <a:r>
              <a:rPr lang="en-US" dirty="0"/>
              <a:t>	</a:t>
            </a:r>
            <a:r>
              <a:rPr lang="en-US" dirty="0" smtClean="0"/>
              <a:t>- Sex (Male/Female, binary)</a:t>
            </a:r>
          </a:p>
          <a:p>
            <a:r>
              <a:rPr lang="en-US" dirty="0"/>
              <a:t>	</a:t>
            </a:r>
            <a:r>
              <a:rPr lang="en-US" dirty="0" smtClean="0"/>
              <a:t>- Region (South/non-South, binary)</a:t>
            </a:r>
          </a:p>
          <a:p>
            <a:r>
              <a:rPr lang="en-US" dirty="0"/>
              <a:t>	</a:t>
            </a:r>
            <a:r>
              <a:rPr lang="en-US" dirty="0" smtClean="0"/>
              <a:t>- Marital status (married/ not married)</a:t>
            </a:r>
          </a:p>
          <a:p>
            <a:endParaRPr lang="en-US" sz="2000" dirty="0"/>
          </a:p>
          <a:p>
            <a:pPr marL="285750" indent="-285750">
              <a:buFont typeface="Symbol" charset="0"/>
              <a:buChar char=""/>
            </a:pPr>
            <a:r>
              <a:rPr lang="en-US" sz="2000" dirty="0" smtClean="0"/>
              <a:t>We illustrate regression analysis to quantify effects of education on wages, after accounting for differences due to sex, and region.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35937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22860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The first rows of the CPS5 data set…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773399"/>
              </p:ext>
            </p:extLst>
          </p:nvPr>
        </p:nvGraphicFramePr>
        <p:xfrm>
          <a:off x="-19050" y="1066800"/>
          <a:ext cx="5767388" cy="335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7" name="Worksheet" r:id="rId5" imgW="5610311" imgH="3267151" progId="Excel.Sheet.12">
                  <p:embed/>
                </p:oleObj>
              </mc:Choice>
              <mc:Fallback>
                <p:oleObj name="Worksheet" r:id="rId5" imgW="5610311" imgH="32671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19050" y="1066800"/>
                        <a:ext cx="5767388" cy="3357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91200" y="1265872"/>
            <a:ext cx="3124200" cy="1477328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Quantitative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>
                <a:solidFill>
                  <a:schemeClr val="tx2"/>
                </a:solidFill>
              </a:rPr>
              <a:t>  - Education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- Experience and </a:t>
            </a:r>
          </a:p>
          <a:p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- Hourly-wage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3018472"/>
            <a:ext cx="3124200" cy="92333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Multinomial: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>
                <a:solidFill>
                  <a:schemeClr val="tx2"/>
                </a:solidFill>
              </a:rPr>
              <a:t>  - Ethnicity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1200" y="4258270"/>
            <a:ext cx="3124200" cy="1754327"/>
          </a:xfrm>
          <a:prstGeom prst="rect">
            <a:avLst/>
          </a:prstGeom>
          <a:noFill/>
          <a:ln w="9525" cmpd="sng"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Binary: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>
                <a:solidFill>
                  <a:schemeClr val="tx2"/>
                </a:solidFill>
              </a:rPr>
              <a:t>  - Region (south=1)</a:t>
            </a:r>
          </a:p>
          <a:p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- Sex (female=1)</a:t>
            </a:r>
          </a:p>
          <a:p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- Married (yes=1)</a:t>
            </a:r>
          </a:p>
          <a:p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- Unionizes (yes=1)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884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22860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Descriptive Analysis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066800"/>
            <a:ext cx="81534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sz="2000" dirty="0" smtClean="0">
                <a:solidFill>
                  <a:schemeClr val="tx2"/>
                </a:solidFill>
              </a:rPr>
              <a:t>The 1</a:t>
            </a:r>
            <a:r>
              <a:rPr lang="en-US" sz="2000" baseline="30000" dirty="0" smtClean="0">
                <a:solidFill>
                  <a:schemeClr val="tx2"/>
                </a:solidFill>
              </a:rPr>
              <a:t>st</a:t>
            </a:r>
            <a:r>
              <a:rPr lang="en-US" sz="2000" dirty="0" smtClean="0">
                <a:solidFill>
                  <a:schemeClr val="tx2"/>
                </a:solidFill>
              </a:rPr>
              <a:t> step in any statistical analysis consist on performing</a:t>
            </a:r>
            <a:r>
              <a:rPr lang="en-US" sz="2000" dirty="0" smtClean="0">
                <a:solidFill>
                  <a:srgbClr val="800000"/>
                </a:solidFill>
              </a:rPr>
              <a:t> descriptive statistics/graphs</a:t>
            </a:r>
            <a:r>
              <a:rPr lang="en-US" sz="2000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Symbol" charset="0"/>
              <a:buChar char="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sz="2000" dirty="0" smtClean="0">
                <a:solidFill>
                  <a:schemeClr val="tx2"/>
                </a:solidFill>
              </a:rPr>
              <a:t>The objectives of such an analysis is to: 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(a) detect potential problems (e.g., coding errors) and 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(b) get insights into the associations between variables.</a:t>
            </a:r>
          </a:p>
          <a:p>
            <a:pPr marL="285750" indent="-285750">
              <a:buFont typeface="Symbol" charset="0"/>
              <a:buChar char="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sz="2000" dirty="0" smtClean="0">
                <a:solidFill>
                  <a:schemeClr val="tx2"/>
                </a:solidFill>
              </a:rPr>
              <a:t>We will use:</a:t>
            </a:r>
          </a:p>
          <a:p>
            <a:pPr lvl="1"/>
            <a:r>
              <a:rPr lang="en-US" sz="2000" dirty="0" smtClean="0">
                <a:solidFill>
                  <a:srgbClr val="800000"/>
                </a:solidFill>
              </a:rPr>
              <a:t>- Statistics </a:t>
            </a:r>
            <a:r>
              <a:rPr lang="en-US" sz="2000" dirty="0" smtClean="0">
                <a:solidFill>
                  <a:schemeClr val="tx2"/>
                </a:solidFill>
              </a:rPr>
              <a:t>(functions of the data, e.g. minimum, maximum, mean..).</a:t>
            </a:r>
          </a:p>
          <a:p>
            <a:pPr lvl="1"/>
            <a:r>
              <a:rPr lang="en-US" sz="2000" dirty="0" smtClean="0">
                <a:solidFill>
                  <a:srgbClr val="800000"/>
                </a:solidFill>
              </a:rPr>
              <a:t>- Graphs</a:t>
            </a:r>
            <a:r>
              <a:rPr lang="en-US" sz="2000" dirty="0" smtClean="0">
                <a:solidFill>
                  <a:schemeClr val="tx2"/>
                </a:solidFill>
              </a:rPr>
              <a:t>.</a:t>
            </a:r>
          </a:p>
          <a:p>
            <a:pPr marL="1200150" lvl="2" indent="-285750">
              <a:buFontTx/>
              <a:buChar char="-"/>
            </a:pP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sz="2000" dirty="0" smtClean="0">
                <a:solidFill>
                  <a:schemeClr val="tx2"/>
                </a:solidFill>
              </a:rPr>
              <a:t>There are two basic types of descriptive statistics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- </a:t>
            </a:r>
            <a:r>
              <a:rPr lang="en-US" sz="2000" dirty="0" smtClean="0">
                <a:solidFill>
                  <a:srgbClr val="800000"/>
                </a:solidFill>
              </a:rPr>
              <a:t>Univariate</a:t>
            </a:r>
            <a:r>
              <a:rPr lang="en-US" sz="2000" dirty="0" smtClean="0">
                <a:solidFill>
                  <a:schemeClr val="tx2"/>
                </a:solidFill>
              </a:rPr>
              <a:t>; these are used to describe RVs, one at a time.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- </a:t>
            </a:r>
            <a:r>
              <a:rPr lang="en-US" sz="2000" dirty="0" smtClean="0">
                <a:solidFill>
                  <a:srgbClr val="800000"/>
                </a:solidFill>
              </a:rPr>
              <a:t>Bivariate</a:t>
            </a:r>
            <a:r>
              <a:rPr lang="en-US" sz="2000" dirty="0" smtClean="0">
                <a:solidFill>
                  <a:schemeClr val="tx2"/>
                </a:solidFill>
              </a:rPr>
              <a:t>; thee are used to describe the association between two RVs. </a:t>
            </a:r>
          </a:p>
        </p:txBody>
      </p:sp>
    </p:spTree>
    <p:extLst>
      <p:ext uri="{BB962C8B-B14F-4D97-AF65-F5344CB8AC3E}">
        <p14:creationId xmlns:p14="http://schemas.microsoft.com/office/powerpoint/2010/main" val="3633021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152400"/>
            <a:ext cx="7467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Univariate Analysis for Discrete RVs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0668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</a:rPr>
              <a:t>Commonly used statistic: </a:t>
            </a:r>
            <a:r>
              <a:rPr lang="en-US" sz="2400" dirty="0" smtClean="0">
                <a:solidFill>
                  <a:schemeClr val="accent1"/>
                </a:solidFill>
              </a:rPr>
              <a:t>frequency tables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50" y="3054421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</a:rPr>
              <a:t>Commonly used graphs: </a:t>
            </a:r>
            <a:r>
              <a:rPr lang="en-US" sz="2400" dirty="0" smtClean="0">
                <a:solidFill>
                  <a:schemeClr val="accent1"/>
                </a:solidFill>
              </a:rPr>
              <a:t>bar and pie charts.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7714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Black   Hispanic    White</a:t>
            </a:r>
          </a:p>
          <a:p>
            <a:r>
              <a:rPr lang="en-US" dirty="0" smtClean="0"/>
              <a:t>-------------------------------------- </a:t>
            </a:r>
            <a:endParaRPr lang="en-US" dirty="0"/>
          </a:p>
          <a:p>
            <a:r>
              <a:rPr lang="en-US" dirty="0"/>
              <a:t>      67       </a:t>
            </a:r>
            <a:r>
              <a:rPr lang="en-US" dirty="0" smtClean="0"/>
              <a:t>  25            </a:t>
            </a:r>
            <a:r>
              <a:rPr lang="en-US" dirty="0"/>
              <a:t>436 </a:t>
            </a:r>
            <a:endParaRPr lang="en-US" dirty="0" smtClean="0"/>
          </a:p>
          <a:p>
            <a:r>
              <a:rPr lang="en-US" dirty="0" smtClean="0"/>
              <a:t>--------------------------------------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47085" y="17714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  Black     </a:t>
            </a:r>
            <a:r>
              <a:rPr lang="en-US" dirty="0"/>
              <a:t>Hispanic    </a:t>
            </a:r>
            <a:r>
              <a:rPr lang="en-US" dirty="0" smtClean="0"/>
              <a:t>White</a:t>
            </a:r>
          </a:p>
          <a:p>
            <a:r>
              <a:rPr lang="en-US" dirty="0" smtClean="0"/>
              <a:t>--------------------------------------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12.7%      4.7%     82.6%</a:t>
            </a:r>
          </a:p>
          <a:p>
            <a:r>
              <a:rPr lang="en-US" dirty="0" smtClean="0"/>
              <a:t>--------------------------------------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26972"/>
            <a:ext cx="3340100" cy="3036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471" y="2438400"/>
            <a:ext cx="54483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62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52400"/>
            <a:ext cx="8229600" cy="64633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800" dirty="0" smtClean="0">
              <a:solidFill>
                <a:srgbClr val="80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800000"/>
                </a:solidFill>
              </a:rPr>
              <a:t>Univariate Analysis </a:t>
            </a:r>
            <a:r>
              <a:rPr lang="en-US" sz="2800" dirty="0">
                <a:solidFill>
                  <a:srgbClr val="800000"/>
                </a:solidFill>
              </a:rPr>
              <a:t>for </a:t>
            </a:r>
            <a:r>
              <a:rPr lang="en-US" sz="2800" dirty="0" smtClean="0">
                <a:solidFill>
                  <a:srgbClr val="800000"/>
                </a:solidFill>
              </a:rPr>
              <a:t>Continuous RVs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9060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</a:rPr>
              <a:t>Commonly used Statistics:</a:t>
            </a:r>
          </a:p>
          <a:p>
            <a:endParaRPr lang="en-US" sz="2400" dirty="0" smtClean="0">
              <a:solidFill>
                <a:srgbClr val="800000"/>
              </a:solidFill>
            </a:endParaRPr>
          </a:p>
          <a:p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 smtClean="0">
                <a:solidFill>
                  <a:srgbClr val="800000"/>
                </a:solidFill>
              </a:rPr>
              <a:t>   </a:t>
            </a:r>
            <a:r>
              <a:rPr lang="en-US" sz="2400" dirty="0" smtClean="0">
                <a:solidFill>
                  <a:schemeClr val="accent1"/>
                </a:solidFill>
              </a:rPr>
              <a:t>- Central measures (e.g., mean, median or other percentiles)</a:t>
            </a:r>
          </a:p>
          <a:p>
            <a:endParaRPr lang="en-US" sz="2400" dirty="0" smtClean="0">
              <a:solidFill>
                <a:schemeClr val="accent1"/>
              </a:solidFill>
            </a:endParaRPr>
          </a:p>
          <a:p>
            <a:r>
              <a:rPr lang="en-US" sz="2400" dirty="0" smtClean="0">
                <a:solidFill>
                  <a:schemeClr val="accent1"/>
                </a:solidFill>
              </a:rPr>
              <a:t>    - Measures of dispersion (e.g., range, variance, standard deviation…)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8800" y="3429000"/>
            <a:ext cx="6781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               Hourly Wage: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Min</a:t>
            </a:r>
            <a:r>
              <a:rPr lang="en-US" dirty="0" smtClean="0"/>
              <a:t>.     </a:t>
            </a:r>
            <a:r>
              <a:rPr lang="en-US" dirty="0"/>
              <a:t>1st Qu.  </a:t>
            </a:r>
            <a:r>
              <a:rPr lang="en-US" dirty="0" smtClean="0"/>
              <a:t> Median    </a:t>
            </a:r>
            <a:r>
              <a:rPr lang="en-US" dirty="0"/>
              <a:t>Mean </a:t>
            </a:r>
            <a:r>
              <a:rPr lang="en-US" dirty="0" smtClean="0"/>
              <a:t>  3rd </a:t>
            </a:r>
            <a:r>
              <a:rPr lang="en-US" dirty="0"/>
              <a:t>Qu.    Max</a:t>
            </a:r>
            <a:r>
              <a:rPr lang="en-US" dirty="0" smtClean="0"/>
              <a:t>.</a:t>
            </a:r>
          </a:p>
          <a:p>
            <a:r>
              <a:rPr lang="en-US" dirty="0" smtClean="0"/>
              <a:t>-------------------------------------------------------------------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smtClean="0"/>
              <a:t>1.75        5.25      7.79        9.05      11.25      44.50</a:t>
            </a:r>
          </a:p>
          <a:p>
            <a:r>
              <a:rPr lang="en-US" dirty="0" smtClean="0"/>
              <a:t>-</a:t>
            </a:r>
            <a:r>
              <a:rPr lang="en-US" dirty="0"/>
              <a:t>-----------------------------------------------------------</a:t>
            </a:r>
            <a:r>
              <a:rPr lang="en-US" dirty="0" smtClean="0"/>
              <a:t>-------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2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1518</Words>
  <Application>Microsoft Macintosh PowerPoint</Application>
  <PresentationFormat>On-screen Show (4:3)</PresentationFormat>
  <Paragraphs>271</Paragraphs>
  <Slides>24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Worksheet</vt:lpstr>
      <vt:lpstr>Biostatistics 612 (Statistical Analysis II)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Manager/>
  <Company>UAB School of Public Health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Biostatistics 612 (Statistical Analysis II)</dc:title>
  <dc:subject/>
  <dc:creator>Gustavo de los Campos</dc:creator>
  <cp:keywords/>
  <dc:description/>
  <cp:lastModifiedBy>Gustavo de los Campos</cp:lastModifiedBy>
  <cp:revision>293</cp:revision>
  <dcterms:created xsi:type="dcterms:W3CDTF">2012-12-12T17:55:05Z</dcterms:created>
  <dcterms:modified xsi:type="dcterms:W3CDTF">2015-07-07T21:01:49Z</dcterms:modified>
  <cp:category/>
</cp:coreProperties>
</file>