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8" r:id="rId2"/>
    <p:sldId id="339" r:id="rId3"/>
    <p:sldId id="340" r:id="rId4"/>
    <p:sldId id="34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image" Target="../media/image2.w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8/24/15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c@msu.edu" TargetMode="External"/><Relationship Id="rId4" Type="http://schemas.openxmlformats.org/officeDocument/2006/relationships/hyperlink" Target="https://github.com/gdlc/stt465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emf"/><Relationship Id="rId12" Type="http://schemas.openxmlformats.org/officeDocument/2006/relationships/oleObject" Target="../embeddings/Microsoft_Equation1.bin"/><Relationship Id="rId13" Type="http://schemas.openxmlformats.org/officeDocument/2006/relationships/image" Target="../media/image6.emf"/><Relationship Id="rId14" Type="http://schemas.openxmlformats.org/officeDocument/2006/relationships/oleObject" Target="../embeddings/Microsoft_Equation2.bin"/><Relationship Id="rId1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9" Type="http://schemas.openxmlformats.org/officeDocument/2006/relationships/image" Target="../media/image8.png"/><Relationship Id="rId10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 (Fall, 2015): Bayesian Statistical Methods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480131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Instructor:        	Gustavo de los Campos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Asoc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 Prof., EPI-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Biostat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&amp; Statistics)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Contact: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gustavoc@msu.edu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Primary office: 909 Fee Rd. Room B637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Websites: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Office Hours:  	Mostly by appointment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Course website: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https://github.com/gdlc/stt465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Syllabus: 	see course website for info about the course, pre-requisites, </a:t>
            </a:r>
          </a:p>
          <a:p>
            <a:pPr lvl="3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grading, etc.</a:t>
            </a:r>
          </a:p>
          <a:p>
            <a:pPr lvl="3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Pre-requisites, rules, exams &amp; grading policy (see syllabus)</a:t>
            </a: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52" y="0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Tentative Schedule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19050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542094"/>
              </p:ext>
            </p:extLst>
          </p:nvPr>
        </p:nvGraphicFramePr>
        <p:xfrm>
          <a:off x="1752600" y="685800"/>
          <a:ext cx="4648200" cy="5698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4" imgW="7023100" imgH="8610600" progId="Excel.Sheet.12">
                  <p:embed/>
                </p:oleObj>
              </mc:Choice>
              <mc:Fallback>
                <p:oleObj name="Worksheet" r:id="rId4" imgW="7023100" imgH="8610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685800"/>
                        <a:ext cx="4648200" cy="5698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340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52" y="0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Statistical Inference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19050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9906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Review of basic concepts: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Population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Sample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Estimator </a:t>
            </a: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Inference: we make statements about population parameters based on data.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Two approaches: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Classical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frequentist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inference: statements are based on the sampling 	distribution of the estimator over conceptual repeated sampling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Bayesian: statements are conditional on the observed data (the only 	sample we have drawn from the population).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 the problem of estimating the mean of Y in a population.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8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1"/>
          <p:cNvSpPr>
            <a:spLocks noGrp="1"/>
          </p:cNvSpPr>
          <p:nvPr>
            <p:ph type="ctrTitle"/>
          </p:nvPr>
        </p:nvSpPr>
        <p:spPr>
          <a:xfrm>
            <a:off x="76200" y="-76200"/>
            <a:ext cx="8991600" cy="762000"/>
          </a:xfrm>
        </p:spPr>
        <p:txBody>
          <a:bodyPr/>
          <a:lstStyle/>
          <a:p>
            <a:pPr algn="l"/>
            <a:r>
              <a:rPr lang="en-US" sz="2600" dirty="0" err="1" smtClean="0">
                <a:solidFill>
                  <a:srgbClr val="C00000"/>
                </a:solidFill>
                <a:latin typeface="Calibri" charset="0"/>
                <a:cs typeface="Calibri" charset="0"/>
              </a:rPr>
              <a:t>Frequentist</a:t>
            </a:r>
            <a:r>
              <a:rPr lang="en-US" sz="2600" dirty="0" smtClean="0">
                <a:solidFill>
                  <a:srgbClr val="C00000"/>
                </a:solidFill>
                <a:latin typeface="Calibri" charset="0"/>
                <a:cs typeface="Calibri" charset="0"/>
              </a:rPr>
              <a:t> approach</a:t>
            </a:r>
            <a:endParaRPr lang="en-US" sz="2600" dirty="0">
              <a:solidFill>
                <a:srgbClr val="C00000"/>
              </a:solidFill>
              <a:latin typeface="Calibri" charset="0"/>
              <a:cs typeface="Calibri" charset="0"/>
            </a:endParaRPr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609600"/>
            <a:ext cx="88392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81000" y="4724400"/>
            <a:ext cx="5334000" cy="1633537"/>
            <a:chOff x="2209800" y="4843462"/>
            <a:chExt cx="5334000" cy="1633538"/>
          </a:xfrm>
        </p:grpSpPr>
        <p:graphicFrame>
          <p:nvGraphicFramePr>
            <p:cNvPr id="1029" name="Object 3"/>
            <p:cNvGraphicFramePr>
              <a:graphicFrameLocks noChangeAspect="1"/>
            </p:cNvGraphicFramePr>
            <p:nvPr/>
          </p:nvGraphicFramePr>
          <p:xfrm>
            <a:off x="2316163" y="4843462"/>
            <a:ext cx="4449762" cy="58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2" name="Equation" r:id="rId3" imgW="2120900" imgH="279400" progId="Equation.3">
                    <p:embed/>
                  </p:oleObj>
                </mc:Choice>
                <mc:Fallback>
                  <p:oleObj name="Equation" r:id="rId3" imgW="21209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163" y="4843462"/>
                          <a:ext cx="4449762" cy="585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0" name="TextBox 11"/>
            <p:cNvSpPr txBox="1">
              <a:spLocks noChangeArrowheads="1"/>
            </p:cNvSpPr>
            <p:nvPr/>
          </p:nvSpPr>
          <p:spPr bwMode="auto">
            <a:xfrm>
              <a:off x="6096000" y="6015038"/>
              <a:ext cx="14478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rgbClr val="800000"/>
                  </a:solidFill>
                </a:rPr>
                <a:t>Variance</a:t>
              </a:r>
            </a:p>
          </p:txBody>
        </p:sp>
        <p:sp>
          <p:nvSpPr>
            <p:cNvPr id="1061" name="TextBox 31"/>
            <p:cNvSpPr txBox="1">
              <a:spLocks noChangeArrowheads="1"/>
            </p:cNvSpPr>
            <p:nvPr/>
          </p:nvSpPr>
          <p:spPr bwMode="auto">
            <a:xfrm>
              <a:off x="2209800" y="6015038"/>
              <a:ext cx="2362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rgbClr val="800000"/>
                  </a:solidFill>
                </a:rPr>
                <a:t>Squared-Bias</a:t>
              </a:r>
            </a:p>
          </p:txBody>
        </p:sp>
        <p:cxnSp>
          <p:nvCxnSpPr>
            <p:cNvPr id="20" name="Straight Arrow Connector 19"/>
            <p:cNvCxnSpPr>
              <a:cxnSpLocks noChangeShapeType="1"/>
            </p:cNvCxnSpPr>
            <p:nvPr/>
          </p:nvCxnSpPr>
          <p:spPr bwMode="auto">
            <a:xfrm flipV="1">
              <a:off x="3505200" y="5410199"/>
              <a:ext cx="838200" cy="647700"/>
            </a:xfrm>
            <a:prstGeom prst="straightConnector1">
              <a:avLst/>
            </a:prstGeom>
            <a:noFill/>
            <a:ln w="508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Arrow Connector 34"/>
            <p:cNvCxnSpPr>
              <a:cxnSpLocks noChangeShapeType="1"/>
            </p:cNvCxnSpPr>
            <p:nvPr/>
          </p:nvCxnSpPr>
          <p:spPr bwMode="auto">
            <a:xfrm flipH="1" flipV="1">
              <a:off x="6172200" y="5410199"/>
              <a:ext cx="609600" cy="681038"/>
            </a:xfrm>
            <a:prstGeom prst="straightConnector1">
              <a:avLst/>
            </a:prstGeom>
            <a:noFill/>
            <a:ln w="508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15925" y="838200"/>
          <a:ext cx="23272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Equation" r:id="rId5" imgW="1042200" imgH="301680" progId="Equation.3">
                  <p:embed/>
                </p:oleObj>
              </mc:Choice>
              <mc:Fallback>
                <p:oleObj name="Equation" r:id="rId5" imgW="1042200" imgH="301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838200"/>
                        <a:ext cx="232727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530225" y="1668463"/>
          <a:ext cx="25177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Equation" r:id="rId7" imgW="1206720" imgH="283320" progId="Equation.3">
                  <p:embed/>
                </p:oleObj>
              </mc:Choice>
              <mc:Fallback>
                <p:oleObj name="Equation" r:id="rId7" imgW="1206720" imgH="283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668463"/>
                        <a:ext cx="2517775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34000" y="914400"/>
            <a:ext cx="3429000" cy="3505200"/>
            <a:chOff x="5334000" y="914400"/>
            <a:chExt cx="3429000" cy="3505200"/>
          </a:xfrm>
        </p:grpSpPr>
        <p:pic>
          <p:nvPicPr>
            <p:cNvPr id="1058" name="Picture 7" descr="target-clipart-548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1524000"/>
              <a:ext cx="2895600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9" name="TextBox 8"/>
            <p:cNvSpPr txBox="1">
              <a:spLocks noChangeArrowheads="1"/>
            </p:cNvSpPr>
            <p:nvPr/>
          </p:nvSpPr>
          <p:spPr bwMode="auto">
            <a:xfrm>
              <a:off x="5334000" y="914400"/>
              <a:ext cx="3429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0000FF"/>
                  </a:solidFill>
                </a:rPr>
                <a:t>Sampling Distribution of Estimates</a:t>
              </a:r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324600" y="3124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400800" y="1676400"/>
            <a:ext cx="1981200" cy="2362200"/>
            <a:chOff x="6324600" y="1905000"/>
            <a:chExt cx="1981200" cy="2362200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6629400" y="190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6629400" y="41148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400800" y="2895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7391400" y="3429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391400" y="24384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8153400" y="33528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6477000" y="35814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772400" y="24384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6324600" y="23622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7467600" y="38862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971800" y="1676400"/>
          <a:ext cx="2386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Equation" r:id="rId10" imgW="1133640" imgH="283320" progId="Equation.3">
                  <p:embed/>
                </p:oleObj>
              </mc:Choice>
              <mc:Fallback>
                <p:oleObj name="Equation" r:id="rId10" imgW="1133640" imgH="283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76400"/>
                        <a:ext cx="23860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867400" y="3048000"/>
            <a:ext cx="609600" cy="457200"/>
            <a:chOff x="5791200" y="3048000"/>
            <a:chExt cx="609600" cy="457200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019800" y="33528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6019800" y="3048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6248400" y="3276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5791200" y="32004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953000" y="5334000"/>
            <a:ext cx="4800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0066FF"/>
                </a:solidFill>
              </a:rPr>
              <a:t>Bias-Variance</a:t>
            </a:r>
          </a:p>
          <a:p>
            <a:pPr algn="ctr" eaLnBrk="1" hangingPunct="1"/>
            <a:r>
              <a:rPr lang="en-US" sz="2400" dirty="0">
                <a:solidFill>
                  <a:srgbClr val="0066FF"/>
                </a:solidFill>
              </a:rPr>
              <a:t>Tradeoffs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7620000" y="2667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202998"/>
              </p:ext>
            </p:extLst>
          </p:nvPr>
        </p:nvGraphicFramePr>
        <p:xfrm>
          <a:off x="1214438" y="2703513"/>
          <a:ext cx="24780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6" name="Equation" r:id="rId12" imgW="1181100" imgH="317500" progId="Equation.3">
                  <p:embed/>
                </p:oleObj>
              </mc:Choice>
              <mc:Fallback>
                <p:oleObj name="Equation" r:id="rId12" imgW="11811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703513"/>
                        <a:ext cx="2478087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649491"/>
              </p:ext>
            </p:extLst>
          </p:nvPr>
        </p:nvGraphicFramePr>
        <p:xfrm>
          <a:off x="1295400" y="3505200"/>
          <a:ext cx="2525712" cy="63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Equation" r:id="rId14" imgW="1409700" imgH="355600" progId="Equation.3">
                  <p:embed/>
                </p:oleObj>
              </mc:Choice>
              <mc:Fallback>
                <p:oleObj name="Equation" r:id="rId14" imgW="14097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2525712" cy="6371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64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/>
      <p:bldP spid="45" grpId="0" animBg="1"/>
      <p:bldP spid="4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63</Words>
  <Application>Microsoft Macintosh PowerPoint</Application>
  <PresentationFormat>On-screen Show (4:3)</PresentationFormat>
  <Paragraphs>44</Paragraphs>
  <Slides>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Office Theme</vt:lpstr>
      <vt:lpstr>Worksheet</vt:lpstr>
      <vt:lpstr>Equation</vt:lpstr>
      <vt:lpstr>Microsoft Equation</vt:lpstr>
      <vt:lpstr>STT 465 (Fall, 2015): Bayesian Statistical Methods</vt:lpstr>
      <vt:lpstr>Tentative Schedule</vt:lpstr>
      <vt:lpstr>Statistical Inference</vt:lpstr>
      <vt:lpstr>Frequentist approach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300</cp:revision>
  <dcterms:created xsi:type="dcterms:W3CDTF">2012-12-12T17:55:05Z</dcterms:created>
  <dcterms:modified xsi:type="dcterms:W3CDTF">2015-08-24T19:52:21Z</dcterms:modified>
  <cp:category/>
</cp:coreProperties>
</file>