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21.bin" ContentType="application/vnd.openxmlformats-officedocument.oleObject"/>
  <Override PartName="/ppt/embeddings/Microsoft_Equation5.bin" ContentType="application/vnd.openxmlformats-officedocument.oleObject"/>
  <Override PartName="/ppt/embeddings/oleObject22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oleObject23.bin" ContentType="application/vnd.openxmlformats-officedocument.oleObject"/>
  <Override PartName="/ppt/embeddings/Microsoft_Equation10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8" r:id="rId2"/>
    <p:sldId id="370" r:id="rId3"/>
    <p:sldId id="369" r:id="rId4"/>
    <p:sldId id="372" r:id="rId5"/>
    <p:sldId id="373" r:id="rId6"/>
    <p:sldId id="382" r:id="rId7"/>
    <p:sldId id="374" r:id="rId8"/>
    <p:sldId id="375" r:id="rId9"/>
    <p:sldId id="376" r:id="rId10"/>
    <p:sldId id="377" r:id="rId11"/>
    <p:sldId id="378" r:id="rId12"/>
    <p:sldId id="380" r:id="rId13"/>
    <p:sldId id="383" r:id="rId14"/>
    <p:sldId id="381" r:id="rId15"/>
    <p:sldId id="384" r:id="rId16"/>
    <p:sldId id="3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31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8.emf"/><Relationship Id="rId3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24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28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29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6.emf"/><Relationship Id="rId10" Type="http://schemas.openxmlformats.org/officeDocument/2006/relationships/oleObject" Target="../embeddings/Microsoft_Equation10.bin"/><Relationship Id="rId11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Regression With Censored Data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7806"/>
              </p:ext>
            </p:extLst>
          </p:nvPr>
        </p:nvGraphicFramePr>
        <p:xfrm>
          <a:off x="1143000" y="15240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34875"/>
              </p:ext>
            </p:extLst>
          </p:nvPr>
        </p:nvGraphicFramePr>
        <p:xfrm>
          <a:off x="3200400" y="1295400"/>
          <a:ext cx="229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22955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4394"/>
              </p:ext>
            </p:extLst>
          </p:nvPr>
        </p:nvGraphicFramePr>
        <p:xfrm>
          <a:off x="5859463" y="1147763"/>
          <a:ext cx="1852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7" imgW="1117600" imgH="609600" progId="Equation.3">
                  <p:embed/>
                </p:oleObj>
              </mc:Choice>
              <mc:Fallback>
                <p:oleObj name="Equation" r:id="rId7" imgW="11176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9463" y="1147763"/>
                        <a:ext cx="1852612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2286000"/>
            <a:ext cx="6591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52804"/>
              </p:ext>
            </p:extLst>
          </p:nvPr>
        </p:nvGraphicFramePr>
        <p:xfrm>
          <a:off x="1524000" y="2209800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27368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44892"/>
              </p:ext>
            </p:extLst>
          </p:nvPr>
        </p:nvGraphicFramePr>
        <p:xfrm>
          <a:off x="4724400" y="1981200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5" imgW="1143000" imgH="609600" progId="Equation.3">
                  <p:embed/>
                </p:oleObj>
              </mc:Choice>
              <mc:Fallback>
                <p:oleObj name="Equation" r:id="rId5" imgW="114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1981200"/>
                        <a:ext cx="189388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96976"/>
              </p:ext>
            </p:extLst>
          </p:nvPr>
        </p:nvGraphicFramePr>
        <p:xfrm>
          <a:off x="3429000" y="9906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7" imgW="1511300" imgH="317500" progId="Equation.3">
                  <p:embed/>
                </p:oleObj>
              </mc:Choice>
              <mc:Fallback>
                <p:oleObj name="Equation" r:id="rId7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9906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16368"/>
              </p:ext>
            </p:extLst>
          </p:nvPr>
        </p:nvGraphicFramePr>
        <p:xfrm>
          <a:off x="1905000" y="3276600"/>
          <a:ext cx="51165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9" imgW="2159000" imgH="508000" progId="Equation.3">
                  <p:embed/>
                </p:oleObj>
              </mc:Choice>
              <mc:Fallback>
                <p:oleObj name="Equation" r:id="rId9" imgW="2159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3276600"/>
                        <a:ext cx="5116512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4800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</a:t>
            </a:r>
            <a:r>
              <a:rPr lang="en-US" sz="2400" dirty="0" smtClean="0">
                <a:solidFill>
                  <a:schemeClr val="tx2"/>
                </a:solidFill>
              </a:rPr>
              <a:t>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family=binomial) 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74787"/>
              </p:ext>
            </p:extLst>
          </p:nvPr>
        </p:nvGraphicFramePr>
        <p:xfrm>
          <a:off x="1712913" y="1295400"/>
          <a:ext cx="226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3" imgW="1092200" imgH="330200" progId="Equation.3">
                  <p:embed/>
                </p:oleObj>
              </mc:Choice>
              <mc:Fallback>
                <p:oleObj name="Equation" r:id="rId3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1295400"/>
                        <a:ext cx="226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18489"/>
              </p:ext>
            </p:extLst>
          </p:nvPr>
        </p:nvGraphicFramePr>
        <p:xfrm>
          <a:off x="5638800" y="1143000"/>
          <a:ext cx="24161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5" imgW="1168400" imgH="469900" progId="Equation.3">
                  <p:embed/>
                </p:oleObj>
              </mc:Choice>
              <mc:Fallback>
                <p:oleObj name="Equation" r:id="rId5" imgW="116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43000"/>
                        <a:ext cx="2416175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50696"/>
              </p:ext>
            </p:extLst>
          </p:nvPr>
        </p:nvGraphicFramePr>
        <p:xfrm>
          <a:off x="6248400" y="2286000"/>
          <a:ext cx="14446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7" imgW="698500" imgH="317500" progId="Equation.3">
                  <p:embed/>
                </p:oleObj>
              </mc:Choice>
              <mc:Fallback>
                <p:oleObj name="Equation" r:id="rId7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2286000"/>
                        <a:ext cx="144462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28685"/>
              </p:ext>
            </p:extLst>
          </p:nvPr>
        </p:nvGraphicFramePr>
        <p:xfrm>
          <a:off x="1066800" y="2362200"/>
          <a:ext cx="4205287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9" imgW="2032000" imgH="1752600" progId="Equation.3">
                  <p:embed/>
                </p:oleObj>
              </mc:Choice>
              <mc:Fallback>
                <p:oleObj name="Equation" r:id="rId9" imgW="2032000" imgH="175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4205287" cy="364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65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0366"/>
              </p:ext>
            </p:extLst>
          </p:nvPr>
        </p:nvGraphicFramePr>
        <p:xfrm>
          <a:off x="1676400" y="10668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13163"/>
              </p:ext>
            </p:extLst>
          </p:nvPr>
        </p:nvGraphicFramePr>
        <p:xfrm>
          <a:off x="3657600" y="914400"/>
          <a:ext cx="22939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914400"/>
                        <a:ext cx="2293937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905000"/>
            <a:ext cx="640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05207"/>
              </p:ext>
            </p:extLst>
          </p:nvPr>
        </p:nvGraphicFramePr>
        <p:xfrm>
          <a:off x="609600" y="16764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3" imgW="1511300" imgH="317500" progId="Equation.3">
                  <p:embed/>
                </p:oleObj>
              </mc:Choice>
              <mc:Fallback>
                <p:oleObj name="Equation" r:id="rId3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90730"/>
              </p:ext>
            </p:extLst>
          </p:nvPr>
        </p:nvGraphicFramePr>
        <p:xfrm>
          <a:off x="228600" y="2819400"/>
          <a:ext cx="8667751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5" imgW="3657600" imgH="431800" progId="Equation.3">
                  <p:embed/>
                </p:oleObj>
              </mc:Choice>
              <mc:Fallback>
                <p:oleObj name="Equation" r:id="rId5" imgW="3657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819400"/>
                        <a:ext cx="8667751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10053"/>
              </p:ext>
            </p:extLst>
          </p:nvPr>
        </p:nvGraphicFramePr>
        <p:xfrm>
          <a:off x="4648200" y="1676400"/>
          <a:ext cx="28599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7" imgW="1384300" imgH="368300" progId="Equation.3">
                  <p:embed/>
                </p:oleObj>
              </mc:Choice>
              <mc:Fallback>
                <p:oleObj name="Equation" r:id="rId7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1676400"/>
                        <a:ext cx="285997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43434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</a:t>
            </a:r>
            <a:r>
              <a:rPr lang="en-US" sz="2400" dirty="0" smtClean="0">
                <a:solidFill>
                  <a:schemeClr val="tx2"/>
                </a:solidFill>
              </a:rPr>
              <a:t>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y~X,family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=binomial(link=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probit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))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ML and Bayesian analysis can be difficult because the integrals involved do not have closed forms.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Instead we will use ‘data augmentation</a:t>
            </a:r>
            <a:r>
              <a:rPr lang="en-US" sz="2400" dirty="0" smtClean="0">
                <a:solidFill>
                  <a:schemeClr val="tx2"/>
                </a:solidFill>
              </a:rPr>
              <a:t>’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Model For Binary Outcomes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(Bayesian) 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733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495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47722"/>
              </p:ext>
            </p:extLst>
          </p:nvPr>
        </p:nvGraphicFramePr>
        <p:xfrm>
          <a:off x="533400" y="1524000"/>
          <a:ext cx="7078846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4" imgW="3543300" imgH="647700" progId="Equation.3">
                  <p:embed/>
                </p:oleObj>
              </mc:Choice>
              <mc:Fallback>
                <p:oleObj name="Equation" r:id="rId4" imgW="35433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7078846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29144"/>
              </p:ext>
            </p:extLst>
          </p:nvPr>
        </p:nvGraphicFramePr>
        <p:xfrm>
          <a:off x="1447800" y="3581400"/>
          <a:ext cx="24453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581400"/>
                        <a:ext cx="244537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06242"/>
              </p:ext>
            </p:extLst>
          </p:nvPr>
        </p:nvGraphicFramePr>
        <p:xfrm>
          <a:off x="4446760" y="31242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8" imgW="215900" imgH="215900" progId="Equation.3">
                  <p:embed/>
                </p:oleObj>
              </mc:Choice>
              <mc:Fallback>
                <p:oleObj name="Equation" r:id="rId8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6760" y="31242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953000" y="3124200"/>
            <a:ext cx="211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</a:t>
            </a:r>
            <a:r>
              <a:rPr lang="en-US" dirty="0" smtClean="0"/>
              <a:t>liability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21521"/>
              </p:ext>
            </p:extLst>
          </p:nvPr>
        </p:nvGraphicFramePr>
        <p:xfrm>
          <a:off x="260350" y="5181600"/>
          <a:ext cx="86995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10" imgW="4978400" imgH="647700" progId="Equation.3">
                  <p:embed/>
                </p:oleObj>
              </mc:Choice>
              <mc:Fallback>
                <p:oleObj name="Equation" r:id="rId10" imgW="4978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350" y="5181600"/>
                        <a:ext cx="86995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3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92552"/>
              </p:ext>
            </p:extLst>
          </p:nvPr>
        </p:nvGraphicFramePr>
        <p:xfrm>
          <a:off x="1882775" y="1371600"/>
          <a:ext cx="51498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4" imgW="2946400" imgH="647700" progId="Equation.3">
                  <p:embed/>
                </p:oleObj>
              </mc:Choice>
              <mc:Fallback>
                <p:oleObj name="Equation" r:id="rId4" imgW="2946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775" y="1371600"/>
                        <a:ext cx="51498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25908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This is the kernel of a truncated normal density, right or left depending on whether y is equal to zero or one.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Therefore, we sample, for each subject in the sample, the unobserved liability from a truncated normal distribution, truncated below zero if y[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]=0, otherwise truncated above zero.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Once we sample the un-observed liability, we </a:t>
            </a:r>
            <a:r>
              <a:rPr lang="en-US" sz="2400" smtClean="0">
                <a:solidFill>
                  <a:schemeClr val="tx2"/>
                </a:solidFill>
              </a:rPr>
              <a:t>treat liability </a:t>
            </a:r>
            <a:r>
              <a:rPr lang="en-US" sz="2400" dirty="0" smtClean="0">
                <a:solidFill>
                  <a:schemeClr val="tx2"/>
                </a:solidFill>
              </a:rPr>
              <a:t>as observed, therefore, all the other fully conditional densities are as in the standard linear regression model.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7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IDs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ID 4: </a:t>
            </a:r>
            <a:r>
              <a:rPr lang="en-US" dirty="0" smtClean="0"/>
              <a:t>time to event is unknown; however we know the time to censor, and we know that the event will happens after  Y</a:t>
            </a:r>
            <a:r>
              <a:rPr lang="en-US" baseline="-25000" dirty="0" smtClean="0"/>
              <a:t>4</a:t>
            </a:r>
            <a:r>
              <a:rPr lang="en-US" dirty="0" smtClean="0"/>
              <a:t>&gt;C4 </a:t>
            </a:r>
            <a:r>
              <a:rPr lang="en-US" dirty="0"/>
              <a:t>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2" name="Group 24"/>
          <p:cNvGrpSpPr/>
          <p:nvPr/>
        </p:nvGrpSpPr>
        <p:grpSpPr>
          <a:xfrm>
            <a:off x="838200" y="2209800"/>
            <a:ext cx="3429000" cy="369332"/>
            <a:chOff x="1066800" y="2209800"/>
            <a:chExt cx="3429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438400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00200" y="2209800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ID1</a:t>
              </a:r>
              <a:endParaRPr lang="en-US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838200" y="2754868"/>
            <a:ext cx="2590800" cy="369332"/>
            <a:chOff x="2286000" y="2754868"/>
            <a:chExt cx="2590800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286000" y="2971800"/>
              <a:ext cx="2590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19400" y="27548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ID2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12068"/>
            <a:ext cx="4495800" cy="369332"/>
            <a:chOff x="838200" y="3212068"/>
            <a:chExt cx="44958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ID3</a:t>
              </a:r>
              <a:endParaRPr lang="en-US" dirty="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838200" y="3669268"/>
            <a:ext cx="6858000" cy="369332"/>
            <a:chOff x="4343400" y="3669268"/>
            <a:chExt cx="3429000" cy="369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43400" y="3897868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0100" y="3669268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ID4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Notation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Data will be defined by a pair of </a:t>
            </a:r>
            <a:r>
              <a:rPr lang="en-US" sz="2800" dirty="0" smtClean="0">
                <a:solidFill>
                  <a:srgbClr val="1F497D"/>
                </a:solidFill>
              </a:rPr>
              <a:t>variables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: time to event or time to censoring.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 if event, 0 if censored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76578"/>
              </p:ext>
            </p:extLst>
          </p:nvPr>
        </p:nvGraphicFramePr>
        <p:xfrm>
          <a:off x="914400" y="3124200"/>
          <a:ext cx="6745288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4" imgW="4064000" imgH="787400" progId="Equation.3">
                  <p:embed/>
                </p:oleObj>
              </mc:Choice>
              <mc:Fallback>
                <p:oleObj name="Equation" r:id="rId4" imgW="4064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6745288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22084"/>
              </p:ext>
            </p:extLst>
          </p:nvPr>
        </p:nvGraphicFramePr>
        <p:xfrm>
          <a:off x="228600" y="1524000"/>
          <a:ext cx="35321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6" imgW="2578100" imgH="787400" progId="Equation.3">
                  <p:embed/>
                </p:oleObj>
              </mc:Choice>
              <mc:Fallback>
                <p:oleObj name="Equation" r:id="rId6" imgW="2578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353218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27410"/>
              </p:ext>
            </p:extLst>
          </p:nvPr>
        </p:nvGraphicFramePr>
        <p:xfrm>
          <a:off x="4724400" y="1600200"/>
          <a:ext cx="4025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8" imgW="2946400" imgH="787400" progId="Equation.3">
                  <p:embed/>
                </p:oleObj>
              </mc:Choice>
              <mc:Fallback>
                <p:oleObj name="Equation" r:id="rId8" imgW="2946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1600200"/>
                        <a:ext cx="4025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19400" y="2667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4958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</a:t>
            </a:r>
            <a:r>
              <a:rPr lang="en-US" sz="2400" dirty="0" smtClean="0">
                <a:solidFill>
                  <a:schemeClr val="tx2"/>
                </a:solidFill>
              </a:rPr>
              <a:t>Estimates (see </a:t>
            </a:r>
            <a:r>
              <a:rPr lang="en-US" sz="2400" dirty="0" err="1" smtClean="0">
                <a:solidFill>
                  <a:schemeClr val="tx2"/>
                </a:solidFill>
              </a:rPr>
              <a:t>survreg</a:t>
            </a:r>
            <a:r>
              <a:rPr lang="en-US" sz="2400" dirty="0" smtClean="0">
                <a:solidFill>
                  <a:schemeClr val="tx2"/>
                </a:solidFill>
              </a:rPr>
              <a:t> of survival package)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ML and Bayesian analysis can be difficult because the integrals involved do not have closed forms.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Instead we will use ‘data augmentation’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Data Augmentation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872"/>
              </p:ext>
            </p:extLst>
          </p:nvPr>
        </p:nvGraphicFramePr>
        <p:xfrm>
          <a:off x="1524000" y="1524000"/>
          <a:ext cx="59941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3441700" imgH="787400" progId="Equation.3">
                  <p:embed/>
                </p:oleObj>
              </mc:Choice>
              <mc:Fallback>
                <p:oleObj name="Equation" r:id="rId4" imgW="34417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524000"/>
                        <a:ext cx="59941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30480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We will perform this integral using Monte Carlo Methods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810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Bayesian Likelihood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38116"/>
              </p:ext>
            </p:extLst>
          </p:nvPr>
        </p:nvGraphicFramePr>
        <p:xfrm>
          <a:off x="1371600" y="4343400"/>
          <a:ext cx="70834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4267200" imgH="787400" progId="Equation.3">
                  <p:embed/>
                </p:oleObj>
              </mc:Choice>
              <mc:Fallback>
                <p:oleObj name="Equation" r:id="rId6" imgW="4267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4343400"/>
                        <a:ext cx="7083425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555607"/>
              </p:ext>
            </p:extLst>
          </p:nvPr>
        </p:nvGraphicFramePr>
        <p:xfrm>
          <a:off x="2435225" y="58674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215900" imgH="215900" progId="Equation.3">
                  <p:embed/>
                </p:oleObj>
              </mc:Choice>
              <mc:Fallback>
                <p:oleObj name="Equation" r:id="rId8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5225" y="58674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941465" y="5867400"/>
            <a:ext cx="269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time to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4" imgW="939800" imgH="292100" progId="Equation.3">
                  <p:embed/>
                </p:oleObj>
              </mc:Choice>
              <mc:Fallback>
                <p:oleObj name="Equation" r:id="rId4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22937"/>
              </p:ext>
            </p:extLst>
          </p:nvPr>
        </p:nvGraphicFramePr>
        <p:xfrm>
          <a:off x="279400" y="3581400"/>
          <a:ext cx="8864600" cy="167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6" imgW="5727700" imgH="1079500" progId="Equation.3">
                  <p:embed/>
                </p:oleObj>
              </mc:Choice>
              <mc:Fallback>
                <p:oleObj name="Equation" r:id="rId6" imgW="57277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400" y="3581400"/>
                        <a:ext cx="8864600" cy="167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5029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16528"/>
              </p:ext>
            </p:extLst>
          </p:nvPr>
        </p:nvGraphicFramePr>
        <p:xfrm>
          <a:off x="4495799" y="5105400"/>
          <a:ext cx="371119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Equation" r:id="rId8" imgW="1968500" imgH="685800" progId="Equation.3">
                  <p:embed/>
                </p:oleObj>
              </mc:Choice>
              <mc:Fallback>
                <p:oleObj name="Equation" r:id="rId8" imgW="1968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799" y="5105400"/>
                        <a:ext cx="371119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90904"/>
              </p:ext>
            </p:extLst>
          </p:nvPr>
        </p:nvGraphicFramePr>
        <p:xfrm>
          <a:off x="1371600" y="1066800"/>
          <a:ext cx="70834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Equation" r:id="rId10" imgW="4267200" imgH="787400" progId="Equation.3">
                  <p:embed/>
                </p:oleObj>
              </mc:Choice>
              <mc:Fallback>
                <p:oleObj name="Equation" r:id="rId10" imgW="4267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1066800"/>
                        <a:ext cx="7083425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Binary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Regression with Binary Outcomes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  Binary outcomes follow Bernoulli distributions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Regression with Binary outcomes: we want to make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 function of one or more predictors.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lives in the 0-1 interval,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while a regression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                lives in the real line.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 around this we need to introduce a link function that maps from the real line to the 0-1 interval.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most commonly used links are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probit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link.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4114"/>
              </p:ext>
            </p:extLst>
          </p:nvPr>
        </p:nvGraphicFramePr>
        <p:xfrm>
          <a:off x="3657600" y="1676400"/>
          <a:ext cx="221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3" imgW="1333500" imgH="292100" progId="Equation.3">
                  <p:embed/>
                </p:oleObj>
              </mc:Choice>
              <mc:Fallback>
                <p:oleObj name="Equation" r:id="rId3" imgW="1333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2211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0887"/>
              </p:ext>
            </p:extLst>
          </p:nvPr>
        </p:nvGraphicFramePr>
        <p:xfrm>
          <a:off x="1905000" y="1752600"/>
          <a:ext cx="1073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5" imgW="647700" imgH="241300" progId="Equation.3">
                  <p:embed/>
                </p:oleObj>
              </mc:Choice>
              <mc:Fallback>
                <p:oleObj name="Equation" r:id="rId5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1073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686"/>
              </p:ext>
            </p:extLst>
          </p:nvPr>
        </p:nvGraphicFramePr>
        <p:xfrm>
          <a:off x="4482403" y="3733800"/>
          <a:ext cx="77539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7" imgW="622300" imgH="330200" progId="Equation.3">
                  <p:embed/>
                </p:oleObj>
              </mc:Choice>
              <mc:Fallback>
                <p:oleObj name="Equation" r:id="rId7" imgW="62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403" y="3733800"/>
                        <a:ext cx="77539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606</Words>
  <Application>Microsoft Macintosh PowerPoint</Application>
  <PresentationFormat>On-screen Show (4:3)</PresentationFormat>
  <Paragraphs>233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</vt:lpstr>
      <vt:lpstr>STT 465 Bayesian Multiple Linear Regression: </vt:lpstr>
      <vt:lpstr>Regression with Censored Data</vt:lpstr>
      <vt:lpstr>PowerPoint Presentation</vt:lpstr>
      <vt:lpstr>PowerPoint Presentation</vt:lpstr>
      <vt:lpstr>Likelihood Function</vt:lpstr>
      <vt:lpstr>Data Augmentation</vt:lpstr>
      <vt:lpstr>Fully Conditional Distribution</vt:lpstr>
      <vt:lpstr>Regression with Binary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Model For Binary Outcomes</vt:lpstr>
      <vt:lpstr>Fully Conditional Distributions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473</cp:revision>
  <dcterms:created xsi:type="dcterms:W3CDTF">2012-12-12T17:55:05Z</dcterms:created>
  <dcterms:modified xsi:type="dcterms:W3CDTF">2015-11-30T15:02:19Z</dcterms:modified>
  <cp:category/>
</cp:coreProperties>
</file>