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ppt/notesSlides/notesSlide6.xml" ContentType="application/vnd.openxmlformats-officedocument.presentationml.notesSlide+xml"/>
  <Override PartName="/ppt/embeddings/Microsoft_Equation3.bin" ContentType="application/vnd.openxmlformats-officedocument.oleObject"/>
  <Override PartName="/ppt/embeddings/Microsoft_Equation4.bin" ContentType="application/vnd.openxmlformats-officedocument.oleObject"/>
  <Override PartName="/ppt/embeddings/Microsoft_Equation5.bin" ContentType="application/vnd.openxmlformats-officedocument.oleObject"/>
  <Override PartName="/ppt/embeddings/Microsoft_Equation6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38" r:id="rId2"/>
    <p:sldId id="339" r:id="rId3"/>
    <p:sldId id="353" r:id="rId4"/>
    <p:sldId id="356" r:id="rId5"/>
    <p:sldId id="357" r:id="rId6"/>
    <p:sldId id="35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ustavo de los Campos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8EE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9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AD4C0-0FC1-44D9-A720-D776D6428221}" type="datetimeFigureOut">
              <a:rPr lang="en-US" smtClean="0"/>
              <a:pPr/>
              <a:t>10/12/15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BEE2F-8C26-493F-9430-82D1D1B7C6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80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11E6-0209-4075-80E7-F5953C8ECEE3}" type="datetime1">
              <a:rPr lang="en-US" smtClean="0"/>
              <a:pPr/>
              <a:t>10/12/15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6BB1-E6D9-4EE7-828F-046F7223761D}" type="datetime1">
              <a:rPr lang="en-US" smtClean="0"/>
              <a:pPr/>
              <a:t>10/12/15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C580-A780-4D76-B2D1-C34F1DA97DF0}" type="datetime1">
              <a:rPr lang="en-US" smtClean="0"/>
              <a:pPr/>
              <a:t>10/12/15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9DDAF-3255-4785-974C-BB4FAF02D67E}" type="datetime1">
              <a:rPr lang="en-US" smtClean="0"/>
              <a:pPr/>
              <a:t>10/12/15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4AF86-11D1-4E84-BA60-17130236FDAA}" type="datetime1">
              <a:rPr lang="en-US" smtClean="0"/>
              <a:pPr/>
              <a:t>10/12/15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670F-7E07-4783-A6F8-B28127B5AF4A}" type="datetime1">
              <a:rPr lang="en-US" smtClean="0"/>
              <a:pPr/>
              <a:t>10/12/15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6DD9-688F-48EE-8233-B3B78BDDA63D}" type="datetime1">
              <a:rPr lang="en-US" smtClean="0"/>
              <a:pPr/>
              <a:t>10/12/15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4A83-AE34-48B8-B90E-70388FDBF0F7}" type="datetime1">
              <a:rPr lang="en-US" smtClean="0"/>
              <a:pPr/>
              <a:t>10/12/15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CA3E2-9601-488E-B92B-23013819BD02}" type="datetime1">
              <a:rPr lang="en-US" smtClean="0"/>
              <a:pPr/>
              <a:t>10/12/15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1CBD-358A-4E18-86FD-C337233E15F0}" type="datetime1">
              <a:rPr lang="en-US" smtClean="0"/>
              <a:pPr/>
              <a:t>10/12/15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F0D5-901F-4458-A8F8-F062616694B4}" type="datetime1">
              <a:rPr lang="en-US" smtClean="0"/>
              <a:pPr/>
              <a:t>10/12/15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D84EF-BDBF-448B-906E-D51D4CAF22DC}" type="datetime1">
              <a:rPr lang="en-US" smtClean="0"/>
              <a:pPr/>
              <a:t>10/12/15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cornell.edu/cv/GVL4/golubandvanloan.htm" TargetMode="External"/><Relationship Id="rId4" Type="http://schemas.openxmlformats.org/officeDocument/2006/relationships/hyperlink" Target="http://www.springer.com/us/book/9780387949789" TargetMode="External"/><Relationship Id="rId5" Type="http://schemas.openxmlformats.org/officeDocument/2006/relationships/hyperlink" Target="http://www.wiley.com/WileyCDA/WileyTitle/productCd-0470009616.html" TargetMode="External"/><Relationship Id="rId6" Type="http://schemas.openxmlformats.org/officeDocument/2006/relationships/hyperlink" Target="http://www.wiley.com/WileyCDA/WileyTitle/productCd-0471322075.html" TargetMode="External"/><Relationship Id="rId7" Type="http://schemas.openxmlformats.org/officeDocument/2006/relationships/hyperlink" Target="http://www.wiley.com/WileyCDA/WileyTitle/productCd-0471415405.html" TargetMode="External"/><Relationship Id="rId8" Type="http://schemas.openxmlformats.org/officeDocument/2006/relationships/hyperlink" Target="http://onlinelibrary.wiley.com/book/10.1002/9781118491782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Microsoft_Equation1.bin"/><Relationship Id="rId5" Type="http://schemas.openxmlformats.org/officeDocument/2006/relationships/image" Target="../media/image1.emf"/><Relationship Id="rId6" Type="http://schemas.openxmlformats.org/officeDocument/2006/relationships/oleObject" Target="../embeddings/Microsoft_Equation2.bin"/><Relationship Id="rId7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Microsoft_Equation3.bin"/><Relationship Id="rId5" Type="http://schemas.openxmlformats.org/officeDocument/2006/relationships/image" Target="../media/image3.emf"/><Relationship Id="rId6" Type="http://schemas.openxmlformats.org/officeDocument/2006/relationships/oleObject" Target="../embeddings/Microsoft_Equation4.bin"/><Relationship Id="rId7" Type="http://schemas.openxmlformats.org/officeDocument/2006/relationships/image" Target="../media/image4.emf"/><Relationship Id="rId8" Type="http://schemas.openxmlformats.org/officeDocument/2006/relationships/oleObject" Target="../embeddings/Microsoft_Equation5.bin"/><Relationship Id="rId9" Type="http://schemas.openxmlformats.org/officeDocument/2006/relationships/image" Target="../media/image5.emf"/><Relationship Id="rId10" Type="http://schemas.openxmlformats.org/officeDocument/2006/relationships/oleObject" Target="../embeddings/Microsoft_Equation6.bin"/><Relationship Id="rId11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2057400"/>
            <a:ext cx="7772400" cy="28956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STT 465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3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3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I. Quick 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Review of Linear 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Algebra</a:t>
            </a:r>
            <a:b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II. Multivariate Normal Distribution</a:t>
            </a:r>
            <a:endParaRPr lang="en-US" sz="32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598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1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Great Books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838200"/>
            <a:ext cx="8229600" cy="5632312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Matrix Computations by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Golub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&amp;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Van Loan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hlinkClick r:id="rId3"/>
              </a:rPr>
              <a:t>http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hlinkClick r:id="rId3"/>
              </a:rPr>
              <a:t>://www.cs.cornell.edu/cv/GVL4/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hlinkClick r:id="rId3"/>
              </a:rPr>
              <a:t>golubandvanloan.htm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Matrix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Algebra From a Statistician's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Perspective by D.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Harville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hlinkClick r:id="rId4"/>
              </a:rPr>
              <a:t>http://www.springer.com/us/book/9780387949789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Several by S.R. Searle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hlinkClick r:id="rId5"/>
              </a:rPr>
              <a:t>http://www.wiley.com/WileyCDA/WileyTitle/productCd-0470009616.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hlinkClick r:id="rId5"/>
              </a:rPr>
              <a:t>html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http://www.wiley.com/WileyCDA/WileyTitle/productCd-0471322075.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hlinkClick r:id="rId6"/>
              </a:rPr>
              <a:t>html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(and many others…)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Good books on linear models will also provide a basic review of linear algebra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-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Seber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&amp; Lee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hlinkClick r:id="rId7"/>
              </a:rPr>
              <a:t>http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hlinkClick r:id="rId7"/>
              </a:rPr>
              <a:t>://www.wiley.com/WileyCDA/WileyTitle/productCd-0471415405.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hlinkClick r:id="rId7"/>
              </a:rPr>
              <a:t>html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- Searle 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hlinkClick r:id="rId8"/>
              </a:rPr>
              <a:t>http://onlinelibrary.wiley.com/book/10.1002/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hlinkClick r:id="rId8"/>
              </a:rPr>
              <a:t>9781118491782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246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1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Basic Concepts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838200"/>
            <a:ext cx="8229600" cy="5632312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Vectors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Matrices as collections of vectors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Matrix Dimensions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Matrix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Transpose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Square matrix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Matrix Addition &amp; Subtraction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Matrix Product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Identity matrix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Orthogonal and Orthonormal matrices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Matrix Inverse (and generalized inverse)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Symmetric matrices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Positive definite and positive semi-definite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matrices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Matrix factorizations</a:t>
            </a:r>
          </a:p>
          <a:p>
            <a:pPr marL="1200150" lvl="2" indent="-285750">
              <a:buFontTx/>
              <a:buChar char="-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Singular Value decomposition</a:t>
            </a:r>
          </a:p>
          <a:p>
            <a:pPr marL="1200150" lvl="2" indent="-285750">
              <a:buFontTx/>
              <a:buChar char="-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Eigenvalue decomposition</a:t>
            </a:r>
          </a:p>
          <a:p>
            <a:pPr marL="1200150" lvl="2" indent="-285750">
              <a:buFontTx/>
              <a:buChar char="-"/>
            </a:pP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Cholesky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decomposition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Matrices, linear spaces and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projections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Rank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Systems of linear equations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988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1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Matrices and Random Variables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838200"/>
            <a:ext cx="8229600" cy="5355313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Matrices and random vectors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800100" lvl="1" indent="-342900">
              <a:buFont typeface="+mj-lt"/>
              <a:buAutoNum type="arabicPeriod" startAt="17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Definition of a random vector</a:t>
            </a:r>
          </a:p>
          <a:p>
            <a:pPr marL="800100" lvl="1" indent="-342900">
              <a:buFont typeface="+mj-lt"/>
              <a:buAutoNum type="arabicPeriod" startAt="17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Expected value and co-variance matrix of a random vector.</a:t>
            </a:r>
          </a:p>
          <a:p>
            <a:pPr marL="800100" lvl="1" indent="-342900">
              <a:buFont typeface="+mj-lt"/>
              <a:buAutoNum type="arabicPeriod" startAt="17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Linear combinations of random variables</a:t>
            </a:r>
          </a:p>
          <a:p>
            <a:pPr marL="800100" lvl="1" indent="-342900">
              <a:buFont typeface="+mj-lt"/>
              <a:buAutoNum type="arabicPeriod" startAt="17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Expected value and co-variance matrices of linear transformations</a:t>
            </a:r>
          </a:p>
          <a:p>
            <a:pPr marL="800100" lvl="1" indent="-342900">
              <a:buFont typeface="+mj-lt"/>
              <a:buAutoNum type="arabicPeriod" startAt="17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Quadratic forms</a:t>
            </a:r>
          </a:p>
          <a:p>
            <a:pPr marL="800100" lvl="1" indent="-342900">
              <a:buFont typeface="+mj-lt"/>
              <a:buAutoNum type="arabicPeriod" startAt="17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Distribution of quadratic forms [discuss it only briefly]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Multivariate Normal Distribution</a:t>
            </a:r>
          </a:p>
          <a:p>
            <a:endParaRPr lang="en-US" u="sng" dirty="0">
              <a:solidFill>
                <a:schemeClr val="accent1">
                  <a:lumMod val="75000"/>
                </a:schemeClr>
              </a:solidFill>
            </a:endParaRPr>
          </a:p>
          <a:p>
            <a:pPr marL="800100" lvl="1" indent="-342900">
              <a:buFont typeface="+mj-lt"/>
              <a:buAutoNum type="arabicPeriod" startAt="23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Definition</a:t>
            </a:r>
          </a:p>
          <a:p>
            <a:pPr marL="800100" lvl="1" indent="-342900">
              <a:buFont typeface="+mj-lt"/>
              <a:buAutoNum type="arabicPeriod" startAt="23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Marginal and conditional distributions</a:t>
            </a:r>
          </a:p>
          <a:p>
            <a:pPr marL="800100" lvl="1" indent="-342900">
              <a:buFont typeface="+mj-lt"/>
              <a:buAutoNum type="arabicPeriod" startAt="23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Distributions of linear transformations of MVN random variables</a:t>
            </a:r>
          </a:p>
          <a:p>
            <a:pPr marL="800100" lvl="1" indent="-342900">
              <a:buFont typeface="+mj-lt"/>
              <a:buAutoNum type="arabicPeriod" startAt="23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Simulation of MVN random vectors</a:t>
            </a: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395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1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Matrices and Random Variables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762000"/>
            <a:ext cx="8229600" cy="5355313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</a:rPr>
              <a:t>IID Standard Normal 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</a:rPr>
              <a:t>In Matrix Notation</a:t>
            </a:r>
            <a:endParaRPr lang="en-US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5022077"/>
              </p:ext>
            </p:extLst>
          </p:nvPr>
        </p:nvGraphicFramePr>
        <p:xfrm>
          <a:off x="2819400" y="914400"/>
          <a:ext cx="5065713" cy="11546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4" imgW="2451100" imgH="558800" progId="Equation.3">
                  <p:embed/>
                </p:oleObj>
              </mc:Choice>
              <mc:Fallback>
                <p:oleObj name="Equation" r:id="rId4" imgW="2451100" imgH="558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19400" y="914400"/>
                        <a:ext cx="5065713" cy="11546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1039664"/>
              </p:ext>
            </p:extLst>
          </p:nvPr>
        </p:nvGraphicFramePr>
        <p:xfrm>
          <a:off x="1752600" y="3048000"/>
          <a:ext cx="5724525" cy="118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6" imgW="2209800" imgH="457200" progId="Equation.3">
                  <p:embed/>
                </p:oleObj>
              </mc:Choice>
              <mc:Fallback>
                <p:oleObj name="Equation" r:id="rId6" imgW="22098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52600" y="3048000"/>
                        <a:ext cx="5724525" cy="1185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8211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1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Matrices and Random Variables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762000"/>
            <a:ext cx="8229600" cy="5632312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</a:rPr>
              <a:t>- Multivariate Normal Distribution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4517508"/>
              </p:ext>
            </p:extLst>
          </p:nvPr>
        </p:nvGraphicFramePr>
        <p:xfrm>
          <a:off x="1981200" y="1371600"/>
          <a:ext cx="2938463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4" imgW="1422400" imgH="241300" progId="Equation.3">
                  <p:embed/>
                </p:oleObj>
              </mc:Choice>
              <mc:Fallback>
                <p:oleObj name="Equation" r:id="rId4" imgW="14224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81200" y="1371600"/>
                        <a:ext cx="2938463" cy="498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7213290"/>
              </p:ext>
            </p:extLst>
          </p:nvPr>
        </p:nvGraphicFramePr>
        <p:xfrm>
          <a:off x="990600" y="4114800"/>
          <a:ext cx="6889750" cy="1307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6" imgW="3352800" imgH="635000" progId="Equation.3">
                  <p:embed/>
                </p:oleObj>
              </mc:Choice>
              <mc:Fallback>
                <p:oleObj name="Equation" r:id="rId6" imgW="3352800" imgH="635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90600" y="4114800"/>
                        <a:ext cx="6889750" cy="13071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9945335"/>
              </p:ext>
            </p:extLst>
          </p:nvPr>
        </p:nvGraphicFramePr>
        <p:xfrm>
          <a:off x="685800" y="2209800"/>
          <a:ext cx="2728913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8" imgW="1320800" imgH="241300" progId="Equation.3">
                  <p:embed/>
                </p:oleObj>
              </mc:Choice>
              <mc:Fallback>
                <p:oleObj name="Equation" r:id="rId8" imgW="13208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85800" y="2209800"/>
                        <a:ext cx="2728913" cy="498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3263029"/>
              </p:ext>
            </p:extLst>
          </p:nvPr>
        </p:nvGraphicFramePr>
        <p:xfrm>
          <a:off x="762000" y="3048000"/>
          <a:ext cx="175895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10" imgW="850900" imgH="241300" progId="Equation.3">
                  <p:embed/>
                </p:oleObj>
              </mc:Choice>
              <mc:Fallback>
                <p:oleObj name="Equation" r:id="rId10" imgW="8509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62000" y="3048000"/>
                        <a:ext cx="1758950" cy="498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1716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7200</TotalTime>
  <Words>260</Words>
  <Application>Microsoft Macintosh PowerPoint</Application>
  <PresentationFormat>On-screen Show (4:3)</PresentationFormat>
  <Paragraphs>107</Paragraphs>
  <Slides>6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Office Theme</vt:lpstr>
      <vt:lpstr>Microsoft Equation</vt:lpstr>
      <vt:lpstr>STT 465  I. Quick Review of Linear Algebra II. Multivariate Normal Distribution</vt:lpstr>
      <vt:lpstr>Great Books</vt:lpstr>
      <vt:lpstr>Basic Concepts</vt:lpstr>
      <vt:lpstr>Matrices and Random Variables</vt:lpstr>
      <vt:lpstr>Matrices and Random Variables</vt:lpstr>
      <vt:lpstr>Matrices and Random Variables</vt:lpstr>
    </vt:vector>
  </TitlesOfParts>
  <Manager/>
  <Company>Michigan State University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STT 465</dc:title>
  <dc:subject>Introduction to Bayesian Inference &amp; Bayesian Data Analysis</dc:subject>
  <dc:creator>Gustavo de los Campos</dc:creator>
  <cp:keywords/>
  <dc:description/>
  <cp:lastModifiedBy>Gustavo de los Campos</cp:lastModifiedBy>
  <cp:revision>404</cp:revision>
  <dcterms:created xsi:type="dcterms:W3CDTF">2012-12-12T17:55:05Z</dcterms:created>
  <dcterms:modified xsi:type="dcterms:W3CDTF">2015-10-12T14:13:22Z</dcterms:modified>
  <cp:category/>
</cp:coreProperties>
</file>